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5" r:id="rId38"/>
    <p:sldId id="296" r:id="rId3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0" i="0" u="sng" strike="noStrike" cap="none" spc="0" normalizeH="0" baseline="0">
        <a:ln>
          <a:noFill/>
        </a:ln>
        <a:solidFill>
          <a:srgbClr val="000000"/>
        </a:solidFill>
        <a:effectLst/>
        <a:uFillTx/>
        <a:latin typeface="+mn-lt"/>
        <a:ea typeface="+mn-ea"/>
        <a:cs typeface="+mn-cs"/>
        <a:sym typeface="Helvetica Neue Medium"/>
      </a:defRPr>
    </a:lvl1pPr>
    <a:lvl2pPr marL="0" marR="0" indent="228600" algn="ctr" defTabSz="821531" rtl="0" fontAlgn="auto" latinLnBrk="0" hangingPunct="0">
      <a:lnSpc>
        <a:spcPct val="100000"/>
      </a:lnSpc>
      <a:spcBef>
        <a:spcPts val="0"/>
      </a:spcBef>
      <a:spcAft>
        <a:spcPts val="0"/>
      </a:spcAft>
      <a:buClrTx/>
      <a:buSzTx/>
      <a:buFontTx/>
      <a:buNone/>
      <a:tabLst/>
      <a:defRPr kumimoji="0" sz="3200" b="0" i="0" u="sng" strike="noStrike" cap="none" spc="0" normalizeH="0" baseline="0">
        <a:ln>
          <a:noFill/>
        </a:ln>
        <a:solidFill>
          <a:srgbClr val="000000"/>
        </a:solidFill>
        <a:effectLst/>
        <a:uFillTx/>
        <a:latin typeface="+mn-lt"/>
        <a:ea typeface="+mn-ea"/>
        <a:cs typeface="+mn-cs"/>
        <a:sym typeface="Helvetica Neue Medium"/>
      </a:defRPr>
    </a:lvl2pPr>
    <a:lvl3pPr marL="0" marR="0" indent="457200" algn="ctr" defTabSz="821531" rtl="0" fontAlgn="auto" latinLnBrk="0" hangingPunct="0">
      <a:lnSpc>
        <a:spcPct val="100000"/>
      </a:lnSpc>
      <a:spcBef>
        <a:spcPts val="0"/>
      </a:spcBef>
      <a:spcAft>
        <a:spcPts val="0"/>
      </a:spcAft>
      <a:buClrTx/>
      <a:buSzTx/>
      <a:buFontTx/>
      <a:buNone/>
      <a:tabLst/>
      <a:defRPr kumimoji="0" sz="3200" b="0" i="0" u="sng" strike="noStrike" cap="none" spc="0" normalizeH="0" baseline="0">
        <a:ln>
          <a:noFill/>
        </a:ln>
        <a:solidFill>
          <a:srgbClr val="000000"/>
        </a:solidFill>
        <a:effectLst/>
        <a:uFillTx/>
        <a:latin typeface="+mn-lt"/>
        <a:ea typeface="+mn-ea"/>
        <a:cs typeface="+mn-cs"/>
        <a:sym typeface="Helvetica Neue Medium"/>
      </a:defRPr>
    </a:lvl3pPr>
    <a:lvl4pPr marL="0" marR="0" indent="685800" algn="ctr" defTabSz="821531" rtl="0" fontAlgn="auto" latinLnBrk="0" hangingPunct="0">
      <a:lnSpc>
        <a:spcPct val="100000"/>
      </a:lnSpc>
      <a:spcBef>
        <a:spcPts val="0"/>
      </a:spcBef>
      <a:spcAft>
        <a:spcPts val="0"/>
      </a:spcAft>
      <a:buClrTx/>
      <a:buSzTx/>
      <a:buFontTx/>
      <a:buNone/>
      <a:tabLst/>
      <a:defRPr kumimoji="0" sz="3200" b="0" i="0" u="sng" strike="noStrike" cap="none" spc="0" normalizeH="0" baseline="0">
        <a:ln>
          <a:noFill/>
        </a:ln>
        <a:solidFill>
          <a:srgbClr val="000000"/>
        </a:solidFill>
        <a:effectLst/>
        <a:uFillTx/>
        <a:latin typeface="+mn-lt"/>
        <a:ea typeface="+mn-ea"/>
        <a:cs typeface="+mn-cs"/>
        <a:sym typeface="Helvetica Neue Medium"/>
      </a:defRPr>
    </a:lvl4pPr>
    <a:lvl5pPr marL="0" marR="0" indent="914400" algn="ctr" defTabSz="821531" rtl="0" fontAlgn="auto" latinLnBrk="0" hangingPunct="0">
      <a:lnSpc>
        <a:spcPct val="100000"/>
      </a:lnSpc>
      <a:spcBef>
        <a:spcPts val="0"/>
      </a:spcBef>
      <a:spcAft>
        <a:spcPts val="0"/>
      </a:spcAft>
      <a:buClrTx/>
      <a:buSzTx/>
      <a:buFontTx/>
      <a:buNone/>
      <a:tabLst/>
      <a:defRPr kumimoji="0" sz="3200" b="0" i="0" u="sng" strike="noStrike" cap="none" spc="0" normalizeH="0" baseline="0">
        <a:ln>
          <a:noFill/>
        </a:ln>
        <a:solidFill>
          <a:srgbClr val="000000"/>
        </a:solidFill>
        <a:effectLst/>
        <a:uFillTx/>
        <a:latin typeface="+mn-lt"/>
        <a:ea typeface="+mn-ea"/>
        <a:cs typeface="+mn-cs"/>
        <a:sym typeface="Helvetica Neue Medium"/>
      </a:defRPr>
    </a:lvl5pPr>
    <a:lvl6pPr marL="0" marR="0" indent="1143000" algn="ctr" defTabSz="821531" rtl="0" fontAlgn="auto" latinLnBrk="0" hangingPunct="0">
      <a:lnSpc>
        <a:spcPct val="100000"/>
      </a:lnSpc>
      <a:spcBef>
        <a:spcPts val="0"/>
      </a:spcBef>
      <a:spcAft>
        <a:spcPts val="0"/>
      </a:spcAft>
      <a:buClrTx/>
      <a:buSzTx/>
      <a:buFontTx/>
      <a:buNone/>
      <a:tabLst/>
      <a:defRPr kumimoji="0" sz="3200" b="0" i="0" u="sng" strike="noStrike" cap="none" spc="0" normalizeH="0" baseline="0">
        <a:ln>
          <a:noFill/>
        </a:ln>
        <a:solidFill>
          <a:srgbClr val="000000"/>
        </a:solidFill>
        <a:effectLst/>
        <a:uFillTx/>
        <a:latin typeface="+mn-lt"/>
        <a:ea typeface="+mn-ea"/>
        <a:cs typeface="+mn-cs"/>
        <a:sym typeface="Helvetica Neue Medium"/>
      </a:defRPr>
    </a:lvl6pPr>
    <a:lvl7pPr marL="0" marR="0" indent="1371600" algn="ctr" defTabSz="821531" rtl="0" fontAlgn="auto" latinLnBrk="0" hangingPunct="0">
      <a:lnSpc>
        <a:spcPct val="100000"/>
      </a:lnSpc>
      <a:spcBef>
        <a:spcPts val="0"/>
      </a:spcBef>
      <a:spcAft>
        <a:spcPts val="0"/>
      </a:spcAft>
      <a:buClrTx/>
      <a:buSzTx/>
      <a:buFontTx/>
      <a:buNone/>
      <a:tabLst/>
      <a:defRPr kumimoji="0" sz="3200" b="0" i="0" u="sng" strike="noStrike" cap="none" spc="0" normalizeH="0" baseline="0">
        <a:ln>
          <a:noFill/>
        </a:ln>
        <a:solidFill>
          <a:srgbClr val="000000"/>
        </a:solidFill>
        <a:effectLst/>
        <a:uFillTx/>
        <a:latin typeface="+mn-lt"/>
        <a:ea typeface="+mn-ea"/>
        <a:cs typeface="+mn-cs"/>
        <a:sym typeface="Helvetica Neue Medium"/>
      </a:defRPr>
    </a:lvl7pPr>
    <a:lvl8pPr marL="0" marR="0" indent="1600200" algn="ctr" defTabSz="821531" rtl="0" fontAlgn="auto" latinLnBrk="0" hangingPunct="0">
      <a:lnSpc>
        <a:spcPct val="100000"/>
      </a:lnSpc>
      <a:spcBef>
        <a:spcPts val="0"/>
      </a:spcBef>
      <a:spcAft>
        <a:spcPts val="0"/>
      </a:spcAft>
      <a:buClrTx/>
      <a:buSzTx/>
      <a:buFontTx/>
      <a:buNone/>
      <a:tabLst/>
      <a:defRPr kumimoji="0" sz="3200" b="0" i="0" u="sng" strike="noStrike" cap="none" spc="0" normalizeH="0" baseline="0">
        <a:ln>
          <a:noFill/>
        </a:ln>
        <a:solidFill>
          <a:srgbClr val="000000"/>
        </a:solidFill>
        <a:effectLst/>
        <a:uFillTx/>
        <a:latin typeface="+mn-lt"/>
        <a:ea typeface="+mn-ea"/>
        <a:cs typeface="+mn-cs"/>
        <a:sym typeface="Helvetica Neue Medium"/>
      </a:defRPr>
    </a:lvl8pPr>
    <a:lvl9pPr marL="0" marR="0" indent="1828800" algn="ctr" defTabSz="821531" rtl="0" fontAlgn="auto" latinLnBrk="0" hangingPunct="0">
      <a:lnSpc>
        <a:spcPct val="100000"/>
      </a:lnSpc>
      <a:spcBef>
        <a:spcPts val="0"/>
      </a:spcBef>
      <a:spcAft>
        <a:spcPts val="0"/>
      </a:spcAft>
      <a:buClrTx/>
      <a:buSzTx/>
      <a:buFontTx/>
      <a:buNone/>
      <a:tabLst/>
      <a:defRPr kumimoji="0" sz="3200" b="0" i="0" u="sng" strike="noStrike" cap="none" spc="0" normalizeH="0" baseline="0">
        <a:ln>
          <a:noFill/>
        </a:ln>
        <a:solidFill>
          <a:srgbClr val="000000"/>
        </a:solidFill>
        <a:effectLst/>
        <a:uFillTx/>
        <a:latin typeface="+mn-lt"/>
        <a:ea typeface="+mn-ea"/>
        <a:cs typeface="+mn-cs"/>
        <a:sym typeface="Helvetica Neue Medium"/>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snapToObjects="1">
      <p:cViewPr varScale="1">
        <p:scale>
          <a:sx n="60" d="100"/>
          <a:sy n="60" d="100"/>
        </p:scale>
        <p:origin x="800"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1" name="Shape 131"/>
          <p:cNvSpPr>
            <a:spLocks noGrp="1" noRot="1" noChangeAspect="1"/>
          </p:cNvSpPr>
          <p:nvPr>
            <p:ph type="sldImg"/>
          </p:nvPr>
        </p:nvSpPr>
        <p:spPr>
          <a:xfrm>
            <a:off x="1143000" y="685800"/>
            <a:ext cx="4572000" cy="3429000"/>
          </a:xfrm>
          <a:prstGeom prst="rect">
            <a:avLst/>
          </a:prstGeom>
        </p:spPr>
        <p:txBody>
          <a:bodyPr/>
          <a:lstStyle/>
          <a:p>
            <a:endParaRPr/>
          </a:p>
        </p:txBody>
      </p:sp>
      <p:sp>
        <p:nvSpPr>
          <p:cNvPr id="132" name="Shape 13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000">
        <a:latin typeface="Helvetica Neue"/>
        <a:ea typeface="Helvetica Neue"/>
        <a:cs typeface="Helvetica Neue"/>
        <a:sym typeface="Helvetica Neue"/>
      </a:defRPr>
    </a:lvl1pPr>
    <a:lvl2pPr indent="228600" defTabSz="457200" latinLnBrk="0">
      <a:lnSpc>
        <a:spcPct val="117999"/>
      </a:lnSpc>
      <a:defRPr sz="2000">
        <a:latin typeface="Helvetica Neue"/>
        <a:ea typeface="Helvetica Neue"/>
        <a:cs typeface="Helvetica Neue"/>
        <a:sym typeface="Helvetica Neue"/>
      </a:defRPr>
    </a:lvl2pPr>
    <a:lvl3pPr indent="457200" defTabSz="457200" latinLnBrk="0">
      <a:lnSpc>
        <a:spcPct val="117999"/>
      </a:lnSpc>
      <a:defRPr sz="2000">
        <a:latin typeface="Helvetica Neue"/>
        <a:ea typeface="Helvetica Neue"/>
        <a:cs typeface="Helvetica Neue"/>
        <a:sym typeface="Helvetica Neue"/>
      </a:defRPr>
    </a:lvl3pPr>
    <a:lvl4pPr indent="685800" defTabSz="457200" latinLnBrk="0">
      <a:lnSpc>
        <a:spcPct val="117999"/>
      </a:lnSpc>
      <a:defRPr sz="2000">
        <a:latin typeface="Helvetica Neue"/>
        <a:ea typeface="Helvetica Neue"/>
        <a:cs typeface="Helvetica Neue"/>
        <a:sym typeface="Helvetica Neue"/>
      </a:defRPr>
    </a:lvl4pPr>
    <a:lvl5pPr indent="914400" defTabSz="457200" latinLnBrk="0">
      <a:lnSpc>
        <a:spcPct val="117999"/>
      </a:lnSpc>
      <a:defRPr sz="2000">
        <a:latin typeface="Helvetica Neue"/>
        <a:ea typeface="Helvetica Neue"/>
        <a:cs typeface="Helvetica Neue"/>
        <a:sym typeface="Helvetica Neue"/>
      </a:defRPr>
    </a:lvl5pPr>
    <a:lvl6pPr indent="1143000" defTabSz="457200" latinLnBrk="0">
      <a:lnSpc>
        <a:spcPct val="117999"/>
      </a:lnSpc>
      <a:defRPr sz="2000">
        <a:latin typeface="Helvetica Neue"/>
        <a:ea typeface="Helvetica Neue"/>
        <a:cs typeface="Helvetica Neue"/>
        <a:sym typeface="Helvetica Neue"/>
      </a:defRPr>
    </a:lvl6pPr>
    <a:lvl7pPr indent="1371600" defTabSz="457200" latinLnBrk="0">
      <a:lnSpc>
        <a:spcPct val="117999"/>
      </a:lnSpc>
      <a:defRPr sz="2000">
        <a:latin typeface="Helvetica Neue"/>
        <a:ea typeface="Helvetica Neue"/>
        <a:cs typeface="Helvetica Neue"/>
        <a:sym typeface="Helvetica Neue"/>
      </a:defRPr>
    </a:lvl7pPr>
    <a:lvl8pPr indent="1600200" defTabSz="457200" latinLnBrk="0">
      <a:lnSpc>
        <a:spcPct val="117999"/>
      </a:lnSpc>
      <a:defRPr sz="2000">
        <a:latin typeface="Helvetica Neue"/>
        <a:ea typeface="Helvetica Neue"/>
        <a:cs typeface="Helvetica Neue"/>
        <a:sym typeface="Helvetica Neue"/>
      </a:defRPr>
    </a:lvl8pPr>
    <a:lvl9pPr indent="1828800" defTabSz="457200" latinLnBrk="0">
      <a:lnSpc>
        <a:spcPct val="117999"/>
      </a:lnSpc>
      <a:defRPr sz="20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noRot="1" noChangeAspect="1"/>
          </p:cNvSpPr>
          <p:nvPr>
            <p:ph type="sldImg"/>
          </p:nvPr>
        </p:nvSpPr>
        <p:spPr>
          <a:xfrm>
            <a:off x="381000" y="685800"/>
            <a:ext cx="6096000" cy="3429000"/>
          </a:xfrm>
          <a:prstGeom prst="rect">
            <a:avLst/>
          </a:prstGeom>
        </p:spPr>
        <p:txBody>
          <a:bodyPr/>
          <a:lstStyle/>
          <a:p>
            <a:endParaRPr/>
          </a:p>
        </p:txBody>
      </p:sp>
      <p:sp>
        <p:nvSpPr>
          <p:cNvPr id="139" name="Shape 139"/>
          <p:cNvSpPr>
            <a:spLocks noGrp="1"/>
          </p:cNvSpPr>
          <p:nvPr>
            <p:ph type="body" sz="quarter" idx="1"/>
          </p:nvPr>
        </p:nvSpPr>
        <p:spPr>
          <a:prstGeom prst="rect">
            <a:avLst/>
          </a:prstGeom>
        </p:spPr>
        <p:txBody>
          <a:bodyPr/>
          <a:lstStyle/>
          <a:p>
            <a:r>
              <a:rPr lang="en-HK" dirty="0"/>
              <a:t>Hello, everyone. My name is HOU </a:t>
            </a:r>
            <a:r>
              <a:rPr lang="en-HK" dirty="0" err="1"/>
              <a:t>Ningning，I</a:t>
            </a:r>
            <a:r>
              <a:rPr lang="en-HK" dirty="0"/>
              <a:t> am a PhD student at The Hong Kong Polytechnic University. The paper I will present today is titled “</a:t>
            </a:r>
            <a:r>
              <a:rPr lang="en-HK" dirty="0" err="1"/>
              <a:t>CloakLoRa：A</a:t>
            </a:r>
            <a:r>
              <a:rPr lang="en-HK" dirty="0"/>
              <a:t> covert channel over </a:t>
            </a:r>
            <a:r>
              <a:rPr lang="en-HK" dirty="0" err="1"/>
              <a:t>LoRa</a:t>
            </a:r>
            <a:r>
              <a:rPr lang="en-HK" dirty="0"/>
              <a:t> PHY”. This is a joint work with my supervisor </a:t>
            </a:r>
            <a:r>
              <a:rPr lang="en-HK" dirty="0" err="1"/>
              <a:t>Dr.</a:t>
            </a:r>
            <a:r>
              <a:rPr lang="en-HK" dirty="0"/>
              <a:t> Zheng </a:t>
            </a:r>
            <a:r>
              <a:rPr lang="en-HK" dirty="0" err="1"/>
              <a:t>Yuanqing</a:t>
            </a:r>
            <a:endParaRPr lang="en-H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noRot="1" noChangeAspect="1"/>
          </p:cNvSpPr>
          <p:nvPr>
            <p:ph type="sldImg"/>
          </p:nvPr>
        </p:nvSpPr>
        <p:spPr>
          <a:prstGeom prst="rect">
            <a:avLst/>
          </a:prstGeom>
        </p:spPr>
        <p:txBody>
          <a:bodyPr/>
          <a:lstStyle/>
          <a:p>
            <a:endParaRPr/>
          </a:p>
        </p:txBody>
      </p:sp>
      <p:sp>
        <p:nvSpPr>
          <p:cNvPr id="154" name="Shape 154"/>
          <p:cNvSpPr>
            <a:spLocks noGrp="1"/>
          </p:cNvSpPr>
          <p:nvPr>
            <p:ph type="body" sz="quarter" idx="1"/>
          </p:nvPr>
        </p:nvSpPr>
        <p:spPr>
          <a:prstGeom prst="rect">
            <a:avLst/>
          </a:prstGeom>
        </p:spPr>
        <p:txBody>
          <a:bodyPr/>
          <a:lstStyle/>
          <a:p>
            <a:r>
              <a:rPr dirty="0"/>
              <a:t>As we all know, long range technology, which simplified as </a:t>
            </a:r>
            <a:r>
              <a:rPr dirty="0" err="1"/>
              <a:t>LoRa</a:t>
            </a:r>
            <a:r>
              <a:rPr dirty="0"/>
              <a:t>, is one of the most promising LPWAN technologies. </a:t>
            </a:r>
            <a:r>
              <a:rPr dirty="0" err="1"/>
              <a:t>LoRa</a:t>
            </a:r>
            <a:r>
              <a:rPr dirty="0"/>
              <a:t> works with narrow bands  and can transmit up to 10 km with a battery life of up to 10 years. Thus </a:t>
            </a:r>
            <a:r>
              <a:rPr dirty="0" err="1"/>
              <a:t>LoRa</a:t>
            </a:r>
            <a:r>
              <a:rPr dirty="0"/>
              <a:t> is very suitable for resource constrained, long range and low data rate applications.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hape 160"/>
          <p:cNvSpPr>
            <a:spLocks noGrp="1" noRot="1" noChangeAspect="1"/>
          </p:cNvSpPr>
          <p:nvPr>
            <p:ph type="sldImg"/>
          </p:nvPr>
        </p:nvSpPr>
        <p:spPr>
          <a:prstGeom prst="rect">
            <a:avLst/>
          </a:prstGeom>
        </p:spPr>
        <p:txBody>
          <a:bodyPr/>
          <a:lstStyle/>
          <a:p>
            <a:endParaRPr/>
          </a:p>
        </p:txBody>
      </p:sp>
      <p:sp>
        <p:nvSpPr>
          <p:cNvPr id="161" name="Shape 161"/>
          <p:cNvSpPr>
            <a:spLocks noGrp="1"/>
          </p:cNvSpPr>
          <p:nvPr>
            <p:ph type="body" sz="quarter" idx="1"/>
          </p:nvPr>
        </p:nvSpPr>
        <p:spPr>
          <a:prstGeom prst="rect">
            <a:avLst/>
          </a:prstGeom>
        </p:spPr>
        <p:txBody>
          <a:bodyPr/>
          <a:lstStyle/>
          <a:p>
            <a:r>
              <a:t>For example, to against Covid-19, one Italian company equipped Medical Gas Value Monitoring system with LoRaWAN for data transmission, which allows hospital staff to remotely monitor and control the amount of oxygen remaining in the cylinder.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noRot="1" noChangeAspect="1"/>
          </p:cNvSpPr>
          <p:nvPr>
            <p:ph type="sldImg"/>
          </p:nvPr>
        </p:nvSpPr>
        <p:spPr>
          <a:prstGeom prst="rect">
            <a:avLst/>
          </a:prstGeom>
        </p:spPr>
        <p:txBody>
          <a:bodyPr/>
          <a:lstStyle/>
          <a:p>
            <a:endParaRPr/>
          </a:p>
        </p:txBody>
      </p:sp>
      <p:sp>
        <p:nvSpPr>
          <p:cNvPr id="174" name="Shape 174"/>
          <p:cNvSpPr>
            <a:spLocks noGrp="1"/>
          </p:cNvSpPr>
          <p:nvPr>
            <p:ph type="body" sz="quarter" idx="1"/>
          </p:nvPr>
        </p:nvSpPr>
        <p:spPr>
          <a:prstGeom prst="rect">
            <a:avLst/>
          </a:prstGeom>
        </p:spPr>
        <p:txBody>
          <a:bodyPr/>
          <a:lstStyle/>
          <a:p>
            <a:r>
              <a:t>Besides healthcare, LoRa has also been used in smart city, smart home, smart supply and so 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a:spLocks noGrp="1" noRot="1" noChangeAspect="1"/>
          </p:cNvSpPr>
          <p:nvPr>
            <p:ph type="sldImg"/>
          </p:nvPr>
        </p:nvSpPr>
        <p:spPr>
          <a:prstGeom prst="rect">
            <a:avLst/>
          </a:prstGeom>
        </p:spPr>
        <p:txBody>
          <a:bodyPr/>
          <a:lstStyle/>
          <a:p>
            <a:endParaRPr/>
          </a:p>
        </p:txBody>
      </p:sp>
      <p:sp>
        <p:nvSpPr>
          <p:cNvPr id="188" name="Shape 188"/>
          <p:cNvSpPr>
            <a:spLocks noGrp="1"/>
          </p:cNvSpPr>
          <p:nvPr>
            <p:ph type="body" sz="quarter" idx="1"/>
          </p:nvPr>
        </p:nvSpPr>
        <p:spPr>
          <a:prstGeom prst="rect">
            <a:avLst/>
          </a:prstGeom>
        </p:spPr>
        <p:txBody>
          <a:bodyPr/>
          <a:lstStyle/>
          <a:p>
            <a:r>
              <a:t>However, the security issue of LoRaWAN is a big concern. For IoT applications, security is more important than ever. Then we ask a question: Is LoRaWAN secure?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a:spLocks noGrp="1" noRot="1" noChangeAspect="1"/>
          </p:cNvSpPr>
          <p:nvPr>
            <p:ph type="sldImg"/>
          </p:nvPr>
        </p:nvSpPr>
        <p:spPr>
          <a:prstGeom prst="rect">
            <a:avLst/>
          </a:prstGeom>
        </p:spPr>
        <p:txBody>
          <a:bodyPr/>
          <a:lstStyle/>
          <a:p>
            <a:endParaRPr/>
          </a:p>
        </p:txBody>
      </p:sp>
      <p:sp>
        <p:nvSpPr>
          <p:cNvPr id="207" name="Shape 207"/>
          <p:cNvSpPr>
            <a:spLocks noGrp="1"/>
          </p:cNvSpPr>
          <p:nvPr>
            <p:ph type="body" sz="quarter" idx="1"/>
          </p:nvPr>
        </p:nvSpPr>
        <p:spPr>
          <a:prstGeom prst="rect">
            <a:avLst/>
          </a:prstGeom>
        </p:spPr>
        <p:txBody>
          <a:bodyPr/>
          <a:lstStyle/>
          <a:p>
            <a:r>
              <a:t>This figure shows the LoRaWAN topology. The sensor data will be encrypted at the network layer [ ] and application layer [ ]. These two layers use AES encryption to secure the end-to-end communication.</a:t>
            </a:r>
          </a:p>
          <a:p>
            <a:r>
              <a:t>However, the above message encryptions only work at the upper layers, [ ] while the LoRa physical layer remains less protected, which leaves LoRa PHY vulnerable to attack.</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a:spLocks noGrp="1" noRot="1" noChangeAspect="1"/>
          </p:cNvSpPr>
          <p:nvPr>
            <p:ph type="sldImg"/>
          </p:nvPr>
        </p:nvSpPr>
        <p:spPr>
          <a:prstGeom prst="rect">
            <a:avLst/>
          </a:prstGeom>
        </p:spPr>
        <p:txBody>
          <a:bodyPr/>
          <a:lstStyle/>
          <a:p>
            <a:endParaRPr/>
          </a:p>
        </p:txBody>
      </p:sp>
      <p:sp>
        <p:nvSpPr>
          <p:cNvPr id="221" name="Shape 221"/>
          <p:cNvSpPr>
            <a:spLocks noGrp="1"/>
          </p:cNvSpPr>
          <p:nvPr>
            <p:ph type="body" sz="quarter" idx="1"/>
          </p:nvPr>
        </p:nvSpPr>
        <p:spPr>
          <a:prstGeom prst="rect">
            <a:avLst/>
          </a:prstGeom>
        </p:spPr>
        <p:txBody>
          <a:bodyPr/>
          <a:lstStyle/>
          <a:p>
            <a:r>
              <a:t>LoRa physical layer uses chirp spread spectrum to modulate data. How it works?  It uses initial frequency of the chirp to indicate data. Assume we need to modulate 2 bits with each symbol, namely (“00”, “01”, “10”, “11”) . Then we need 4 different chirps with different initial frequencies. [ ] For example, 01 uses f3 as the initial frequency.</a:t>
            </a:r>
          </a:p>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Shape 234"/>
          <p:cNvSpPr>
            <a:spLocks noGrp="1" noRot="1" noChangeAspect="1"/>
          </p:cNvSpPr>
          <p:nvPr>
            <p:ph type="sldImg"/>
          </p:nvPr>
        </p:nvSpPr>
        <p:spPr>
          <a:prstGeom prst="rect">
            <a:avLst/>
          </a:prstGeom>
        </p:spPr>
        <p:txBody>
          <a:bodyPr/>
          <a:lstStyle/>
          <a:p>
            <a:endParaRPr/>
          </a:p>
        </p:txBody>
      </p:sp>
      <p:sp>
        <p:nvSpPr>
          <p:cNvPr id="235" name="Shape 235"/>
          <p:cNvSpPr>
            <a:spLocks noGrp="1"/>
          </p:cNvSpPr>
          <p:nvPr>
            <p:ph type="body" sz="quarter" idx="1"/>
          </p:nvPr>
        </p:nvSpPr>
        <p:spPr>
          <a:prstGeom prst="rect">
            <a:avLst/>
          </a:prstGeom>
        </p:spPr>
        <p:txBody>
          <a:bodyPr/>
          <a:lstStyle/>
          <a:p>
            <a:r>
              <a:t>LoRa physical layer uses chirp spread spectrum to modulate data. How it works?  It uses initial frequency of the chirp to indicate data. Assume we need to modulate 2 bits with each symbol, namely (“00”, “01”, “10”, “11”) . Then we need 4 different chirps with different initial frequencies. For example, 01 uses f3 as the initial frequency.</a:t>
            </a:r>
          </a:p>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Shape 248"/>
          <p:cNvSpPr>
            <a:spLocks noGrp="1" noRot="1" noChangeAspect="1"/>
          </p:cNvSpPr>
          <p:nvPr>
            <p:ph type="sldImg"/>
          </p:nvPr>
        </p:nvSpPr>
        <p:spPr>
          <a:prstGeom prst="rect">
            <a:avLst/>
          </a:prstGeom>
        </p:spPr>
        <p:txBody>
          <a:bodyPr/>
          <a:lstStyle/>
          <a:p>
            <a:endParaRPr/>
          </a:p>
        </p:txBody>
      </p:sp>
      <p:sp>
        <p:nvSpPr>
          <p:cNvPr id="249" name="Shape 249"/>
          <p:cNvSpPr>
            <a:spLocks noGrp="1"/>
          </p:cNvSpPr>
          <p:nvPr>
            <p:ph type="body" sz="quarter" idx="1"/>
          </p:nvPr>
        </p:nvSpPr>
        <p:spPr>
          <a:prstGeom prst="rect">
            <a:avLst/>
          </a:prstGeom>
        </p:spPr>
        <p:txBody>
          <a:bodyPr/>
          <a:lstStyle/>
          <a:p>
            <a:r>
              <a:t>LoRa physical layer uses chirp spread spectrum to modulate data. How it works?  It uses initial frequency of the chirp to indicate data. Assume we need to modulate 2 bits with each symbol, namely (“00”, “01”, “10”, “11”) . Then we need 4 different chirps with different initial frequencies. For example, 01 uses f3 as the initial frequency.</a:t>
            </a:r>
          </a:p>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Shape 262"/>
          <p:cNvSpPr>
            <a:spLocks noGrp="1" noRot="1" noChangeAspect="1"/>
          </p:cNvSpPr>
          <p:nvPr>
            <p:ph type="sldImg"/>
          </p:nvPr>
        </p:nvSpPr>
        <p:spPr>
          <a:prstGeom prst="rect">
            <a:avLst/>
          </a:prstGeom>
        </p:spPr>
        <p:txBody>
          <a:bodyPr/>
          <a:lstStyle/>
          <a:p>
            <a:endParaRPr/>
          </a:p>
        </p:txBody>
      </p:sp>
      <p:sp>
        <p:nvSpPr>
          <p:cNvPr id="263" name="Shape 263"/>
          <p:cNvSpPr>
            <a:spLocks noGrp="1"/>
          </p:cNvSpPr>
          <p:nvPr>
            <p:ph type="body" sz="quarter" idx="1"/>
          </p:nvPr>
        </p:nvSpPr>
        <p:spPr>
          <a:prstGeom prst="rect">
            <a:avLst/>
          </a:prstGeom>
        </p:spPr>
        <p:txBody>
          <a:bodyPr/>
          <a:lstStyle/>
          <a:p>
            <a:r>
              <a:t>For example, 01 uses f3 as the initial frequency.</a:t>
            </a:r>
          </a:p>
          <a:p>
            <a:endParaRPr/>
          </a:p>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Shape 279"/>
          <p:cNvSpPr>
            <a:spLocks noGrp="1" noRot="1" noChangeAspect="1"/>
          </p:cNvSpPr>
          <p:nvPr>
            <p:ph type="sldImg"/>
          </p:nvPr>
        </p:nvSpPr>
        <p:spPr>
          <a:prstGeom prst="rect">
            <a:avLst/>
          </a:prstGeom>
        </p:spPr>
        <p:txBody>
          <a:bodyPr/>
          <a:lstStyle/>
          <a:p>
            <a:endParaRPr/>
          </a:p>
        </p:txBody>
      </p:sp>
      <p:sp>
        <p:nvSpPr>
          <p:cNvPr id="280" name="Shape 280"/>
          <p:cNvSpPr>
            <a:spLocks noGrp="1"/>
          </p:cNvSpPr>
          <p:nvPr>
            <p:ph type="body" sz="quarter" idx="1"/>
          </p:nvPr>
        </p:nvSpPr>
        <p:spPr>
          <a:prstGeom prst="rect">
            <a:avLst/>
          </a:prstGeom>
        </p:spPr>
        <p:txBody>
          <a:bodyPr/>
          <a:lstStyle/>
          <a:p>
            <a:r>
              <a:t>For demodulation, LoRa also examines the initial frequency of chirps. However, [ ] there are other PHY layer parameters, for example, amplitude, phase, and waveform. These parameters are overlooked by the receiver, which leaves opportunities for attacker.</a:t>
            </a:r>
          </a:p>
          <a:p>
            <a:r>
              <a:t>[ ] Our work aims to use amplitude to build a covert channel over LoRa PHY.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Shape 287"/>
          <p:cNvSpPr>
            <a:spLocks noGrp="1" noRot="1" noChangeAspect="1"/>
          </p:cNvSpPr>
          <p:nvPr>
            <p:ph type="sldImg"/>
          </p:nvPr>
        </p:nvSpPr>
        <p:spPr>
          <a:prstGeom prst="rect">
            <a:avLst/>
          </a:prstGeom>
        </p:spPr>
        <p:txBody>
          <a:bodyPr/>
          <a:lstStyle/>
          <a:p>
            <a:endParaRPr/>
          </a:p>
        </p:txBody>
      </p:sp>
      <p:sp>
        <p:nvSpPr>
          <p:cNvPr id="288" name="Shape 288"/>
          <p:cNvSpPr>
            <a:spLocks noGrp="1"/>
          </p:cNvSpPr>
          <p:nvPr>
            <p:ph type="body" sz="quarter" idx="1"/>
          </p:nvPr>
        </p:nvSpPr>
        <p:spPr>
          <a:prstGeom prst="rect">
            <a:avLst/>
          </a:prstGeom>
        </p:spPr>
        <p:txBody>
          <a:bodyPr/>
          <a:lstStyle/>
          <a:p>
            <a:r>
              <a:t>To achieve this goal, we first summarise the design requirements of covert channel. </a:t>
            </a:r>
          </a:p>
          <a:p>
            <a:r>
              <a:t>First, the channel should be covert to regular LoRa transceiver. Covert means secrete. The legitimate LoRa transceiver should </a:t>
            </a:r>
            <a:r>
              <a:rPr b="1"/>
              <a:t>not</a:t>
            </a:r>
            <a:r>
              <a:t> be aware of the existence of covert communication.</a:t>
            </a:r>
          </a:p>
          <a:p>
            <a:r>
              <a:t>Second, the channel should be efficient to support more information leakage.</a:t>
            </a:r>
          </a:p>
          <a:p>
            <a:r>
              <a:t>And third, the covert channel should not substantially affect the regular LoRa communication.</a:t>
            </a:r>
          </a:p>
          <a:p>
            <a:endParaRPr/>
          </a:p>
          <a:p>
            <a:r>
              <a:t>//Current LoRa transmitter and receiver only examines the initial frequency of LoRa chirps to extract data but overlooks the amplitude. So Amplitude based covert channel is covert to regular LoRa transceiver and can bypass upper layer security mechanism. </a:t>
            </a:r>
          </a:p>
          <a:p>
            <a:r>
              <a:t>Second, we aim to improve the efficiency of covert channel to support more information leakage.</a:t>
            </a:r>
          </a:p>
          <a:p>
            <a:r>
              <a:t>And third, the covert channel should not substantially affect the regular LoRa communication performance.</a:t>
            </a:r>
          </a:p>
          <a:p>
            <a:r>
              <a:t>//Now let’s focus on the second one.</a:t>
            </a:r>
          </a:p>
          <a:p>
            <a:r>
              <a:t> //It turns out, however, this design requirement inherently conflicts with the second requirement. We need to strike a balance. </a:t>
            </a:r>
          </a:p>
          <a:p>
            <a:endParaRPr/>
          </a:p>
          <a:p>
            <a:endParaRPr/>
          </a:p>
          <a:p>
            <a:endParaRPr/>
          </a:p>
          <a:p>
            <a:endParaRPr/>
          </a:p>
          <a:p>
            <a:endParaRPr/>
          </a:p>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Shape 306"/>
          <p:cNvSpPr>
            <a:spLocks noGrp="1" noRot="1" noChangeAspect="1"/>
          </p:cNvSpPr>
          <p:nvPr>
            <p:ph type="sldImg"/>
          </p:nvPr>
        </p:nvSpPr>
        <p:spPr>
          <a:prstGeom prst="rect">
            <a:avLst/>
          </a:prstGeom>
        </p:spPr>
        <p:txBody>
          <a:bodyPr/>
          <a:lstStyle/>
          <a:p>
            <a:endParaRPr/>
          </a:p>
        </p:txBody>
      </p:sp>
      <p:sp>
        <p:nvSpPr>
          <p:cNvPr id="307" name="Shape 307"/>
          <p:cNvSpPr>
            <a:spLocks noGrp="1"/>
          </p:cNvSpPr>
          <p:nvPr>
            <p:ph type="body" sz="quarter" idx="1"/>
          </p:nvPr>
        </p:nvSpPr>
        <p:spPr>
          <a:prstGeom prst="rect">
            <a:avLst/>
          </a:prstGeom>
        </p:spPr>
        <p:txBody>
          <a:bodyPr/>
          <a:lstStyle/>
          <a:p>
            <a:r>
              <a:t>Then I introduce the high level idea of our covert channel. In our scenario, Victim Alice [ ] is compromised to leak covert information. Alice can be a LoRa node or LoRa gateway.</a:t>
            </a:r>
          </a:p>
          <a:p>
            <a:r>
              <a:t>[ ] As for attacker, an attacker can be an insider who aims to secretly send out sensitive information. An attacker can also be a LoRa node manufacturer who can modify the firmware of sensor node or add micro hardware components in the PCB board before delivering the bugged sensor to users. </a:t>
            </a:r>
          </a:p>
          <a:p>
            <a:r>
              <a:t>Then the signal transmitted by Alice contains both original CSS information and AM covert information.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Shape 322"/>
          <p:cNvSpPr>
            <a:spLocks noGrp="1" noRot="1" noChangeAspect="1"/>
          </p:cNvSpPr>
          <p:nvPr>
            <p:ph type="sldImg"/>
          </p:nvPr>
        </p:nvSpPr>
        <p:spPr>
          <a:prstGeom prst="rect">
            <a:avLst/>
          </a:prstGeom>
        </p:spPr>
        <p:txBody>
          <a:bodyPr/>
          <a:lstStyle/>
          <a:p>
            <a:endParaRPr/>
          </a:p>
        </p:txBody>
      </p:sp>
      <p:sp>
        <p:nvSpPr>
          <p:cNvPr id="323" name="Shape 323"/>
          <p:cNvSpPr>
            <a:spLocks noGrp="1"/>
          </p:cNvSpPr>
          <p:nvPr>
            <p:ph type="body" sz="quarter" idx="1"/>
          </p:nvPr>
        </p:nvSpPr>
        <p:spPr>
          <a:prstGeom prst="rect">
            <a:avLst/>
          </a:prstGeom>
        </p:spPr>
        <p:txBody>
          <a:bodyPr/>
          <a:lstStyle/>
          <a:p>
            <a:r>
              <a:t>Then I introduce the high level idea of our covert channel. In our scenario, Victim Alice is compromised to leak covert information. Alice can be a LoRa node or LoRa gateway.</a:t>
            </a:r>
          </a:p>
          <a:p>
            <a:r>
              <a:t>Attacks can be done by either software-based attack or hardware based attack. For example, an attacker can be an insider who aims to secretly send out sensitive information without being detected. An attacker can also be a LoRa node manufacturer who can modify the firmware of sensor node or add micro hardware components in the PCB board to enable covert communication before delivering the bugged sensor node to users. </a:t>
            </a:r>
          </a:p>
          <a:p>
            <a:r>
              <a:t>In this way, the signal transmitted by Alice contains both original CSS information and AM covert information.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 name="Shape 333"/>
          <p:cNvSpPr>
            <a:spLocks noGrp="1" noRot="1" noChangeAspect="1"/>
          </p:cNvSpPr>
          <p:nvPr>
            <p:ph type="sldImg"/>
          </p:nvPr>
        </p:nvSpPr>
        <p:spPr>
          <a:prstGeom prst="rect">
            <a:avLst/>
          </a:prstGeom>
        </p:spPr>
        <p:txBody>
          <a:bodyPr/>
          <a:lstStyle/>
          <a:p>
            <a:endParaRPr/>
          </a:p>
        </p:txBody>
      </p:sp>
      <p:sp>
        <p:nvSpPr>
          <p:cNvPr id="334" name="Shape 334"/>
          <p:cNvSpPr>
            <a:spLocks noGrp="1"/>
          </p:cNvSpPr>
          <p:nvPr>
            <p:ph type="body" sz="quarter" idx="1"/>
          </p:nvPr>
        </p:nvSpPr>
        <p:spPr>
          <a:prstGeom prst="rect">
            <a:avLst/>
          </a:prstGeom>
        </p:spPr>
        <p:txBody>
          <a:bodyPr/>
          <a:lstStyle/>
          <a:p>
            <a:r>
              <a:t>The legitimate receiver Bob receives CSS LoRa packet. Since Bob only examines the initial frequency but overlooks amplitude, Bob cannot be aware of the existence of covert channel.</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Shape 341"/>
          <p:cNvSpPr>
            <a:spLocks noGrp="1" noRot="1" noChangeAspect="1"/>
          </p:cNvSpPr>
          <p:nvPr>
            <p:ph type="sldImg"/>
          </p:nvPr>
        </p:nvSpPr>
        <p:spPr>
          <a:prstGeom prst="rect">
            <a:avLst/>
          </a:prstGeom>
        </p:spPr>
        <p:txBody>
          <a:bodyPr/>
          <a:lstStyle/>
          <a:p>
            <a:endParaRPr/>
          </a:p>
        </p:txBody>
      </p:sp>
      <p:sp>
        <p:nvSpPr>
          <p:cNvPr id="342" name="Shape 342"/>
          <p:cNvSpPr>
            <a:spLocks noGrp="1"/>
          </p:cNvSpPr>
          <p:nvPr>
            <p:ph type="body" sz="quarter" idx="1"/>
          </p:nvPr>
        </p:nvSpPr>
        <p:spPr>
          <a:prstGeom prst="rect">
            <a:avLst/>
          </a:prstGeom>
        </p:spPr>
        <p:txBody>
          <a:bodyPr/>
          <a:lstStyle/>
          <a:p>
            <a:r>
              <a:t>While the covert receiver Carol receivers AM covert information. We assume that only Carol knows the implementation details of covert channel. Therefore, Carol can leverage the knowledge of the implementation to detect the existence of a covert channel and secretly receive the covert data. Carol only extracts the embedded covert information and doesn’t need to decode a regular LoRa packet.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Shape 351"/>
          <p:cNvSpPr>
            <a:spLocks noGrp="1" noRot="1" noChangeAspect="1"/>
          </p:cNvSpPr>
          <p:nvPr>
            <p:ph type="sldImg"/>
          </p:nvPr>
        </p:nvSpPr>
        <p:spPr>
          <a:prstGeom prst="rect">
            <a:avLst/>
          </a:prstGeom>
        </p:spPr>
        <p:txBody>
          <a:bodyPr/>
          <a:lstStyle/>
          <a:p>
            <a:endParaRPr/>
          </a:p>
        </p:txBody>
      </p:sp>
      <p:sp>
        <p:nvSpPr>
          <p:cNvPr id="352" name="Shape 352"/>
          <p:cNvSpPr>
            <a:spLocks noGrp="1"/>
          </p:cNvSpPr>
          <p:nvPr>
            <p:ph type="body" sz="quarter" idx="1"/>
          </p:nvPr>
        </p:nvSpPr>
        <p:spPr>
          <a:prstGeom prst="rect">
            <a:avLst/>
          </a:prstGeom>
        </p:spPr>
        <p:txBody>
          <a:bodyPr/>
          <a:lstStyle/>
          <a:p>
            <a:r>
              <a:t>Thus we can build an AM based covert channel over LoRa PHY.  [ ] And this channel is covert to regular LoRa transceiver.</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Shape 360"/>
          <p:cNvSpPr>
            <a:spLocks noGrp="1" noRot="1" noChangeAspect="1"/>
          </p:cNvSpPr>
          <p:nvPr>
            <p:ph type="sldImg"/>
          </p:nvPr>
        </p:nvSpPr>
        <p:spPr>
          <a:prstGeom prst="rect">
            <a:avLst/>
          </a:prstGeom>
        </p:spPr>
        <p:txBody>
          <a:bodyPr/>
          <a:lstStyle/>
          <a:p>
            <a:endParaRPr/>
          </a:p>
        </p:txBody>
      </p:sp>
      <p:sp>
        <p:nvSpPr>
          <p:cNvPr id="361" name="Shape 361"/>
          <p:cNvSpPr>
            <a:spLocks noGrp="1"/>
          </p:cNvSpPr>
          <p:nvPr>
            <p:ph type="body" sz="quarter" idx="1"/>
          </p:nvPr>
        </p:nvSpPr>
        <p:spPr>
          <a:prstGeom prst="rect">
            <a:avLst/>
          </a:prstGeom>
        </p:spPr>
        <p:txBody>
          <a:bodyPr/>
          <a:lstStyle/>
          <a:p>
            <a:r>
              <a:t>So our design can meet the first requirement. Now we move on to the second requirement: To improve the efficiency of covert channel.</a:t>
            </a:r>
          </a:p>
          <a:p>
            <a:endParaRPr/>
          </a:p>
          <a:p>
            <a:endParaRPr/>
          </a:p>
          <a:p>
            <a:endParaRPr/>
          </a:p>
          <a:p>
            <a:r>
              <a:t>//Current LoRa transmitter and receiver only examines the initial frequency of LoRa chirps to extract data but overlooks the amplitude. So Amplitude based covert channel is covert to regular LoRa transceiver and can bypass upper layer security mechanism. </a:t>
            </a:r>
          </a:p>
          <a:p>
            <a:r>
              <a:t>Second, we aim to improve the efficiency of covert channel to support more information leakage.</a:t>
            </a:r>
          </a:p>
          <a:p>
            <a:r>
              <a:t>And third, the covert channel should not substantially affect the regular LoRa communication performance.</a:t>
            </a:r>
          </a:p>
          <a:p>
            <a:r>
              <a:t>//Now let’s focus on the second one.</a:t>
            </a:r>
          </a:p>
          <a:p>
            <a:r>
              <a:t> //It turns out, however, this design requirement inherently conflicts with the second requirement. We need to strike a balance. </a:t>
            </a:r>
          </a:p>
          <a:p>
            <a:endParaRPr/>
          </a:p>
          <a:p>
            <a:endParaRPr/>
          </a:p>
          <a:p>
            <a:endParaRPr/>
          </a:p>
          <a:p>
            <a:endParaRPr/>
          </a:p>
          <a:p>
            <a:endParaRPr/>
          </a:p>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Shape 376"/>
          <p:cNvSpPr>
            <a:spLocks noGrp="1" noRot="1" noChangeAspect="1"/>
          </p:cNvSpPr>
          <p:nvPr>
            <p:ph type="sldImg"/>
          </p:nvPr>
        </p:nvSpPr>
        <p:spPr>
          <a:prstGeom prst="rect">
            <a:avLst/>
          </a:prstGeom>
        </p:spPr>
        <p:txBody>
          <a:bodyPr/>
          <a:lstStyle/>
          <a:p>
            <a:endParaRPr/>
          </a:p>
        </p:txBody>
      </p:sp>
      <p:sp>
        <p:nvSpPr>
          <p:cNvPr id="377" name="Shape 377"/>
          <p:cNvSpPr>
            <a:spLocks noGrp="1"/>
          </p:cNvSpPr>
          <p:nvPr>
            <p:ph type="body" sz="quarter" idx="1"/>
          </p:nvPr>
        </p:nvSpPr>
        <p:spPr>
          <a:prstGeom prst="rect">
            <a:avLst/>
          </a:prstGeom>
        </p:spPr>
        <p:txBody>
          <a:bodyPr/>
          <a:lstStyle/>
          <a:p>
            <a:r>
              <a:t>To build a covert channel using amplitude modulation, a straw-man approach is to vary the transmission power of a LoRa node before every packet transmission. </a:t>
            </a:r>
          </a:p>
          <a:p>
            <a:r>
              <a:t>Commodity LoRa devices allow users to configure the RF output before sending a packet. We can use lower power to indicate bit ‘0’ and high power to indicate bit ‘1’. A covert channel receiver may measure the RSSI to infer the covert information. </a:t>
            </a:r>
          </a:p>
          <a:p>
            <a:r>
              <a:t>[ ] However, this packet-level amplitude modulation approach cannot [ ] provide sufficient data rate for practical covert channel applications. Because the duty cycle of LoRa is only 1%. </a:t>
            </a:r>
          </a:p>
          <a:p>
            <a:r>
              <a:t>[ ]So how to achieve high data rate covert transmission under the constraint of low duty cycle?</a:t>
            </a:r>
          </a:p>
          <a:p>
            <a:r>
              <a:t>Using power of one packet is low efficient, but what if using one chirp? [ ]</a:t>
            </a:r>
          </a:p>
          <a:p>
            <a:r>
              <a:t>Each LoRa packet contains multiple chirps. Ideally, if we can vary the amplitude of chirps, we can transmit covert data at higher speed.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Shape 384"/>
          <p:cNvSpPr>
            <a:spLocks noGrp="1" noRot="1" noChangeAspect="1"/>
          </p:cNvSpPr>
          <p:nvPr>
            <p:ph type="sldImg"/>
          </p:nvPr>
        </p:nvSpPr>
        <p:spPr>
          <a:prstGeom prst="rect">
            <a:avLst/>
          </a:prstGeom>
        </p:spPr>
        <p:txBody>
          <a:bodyPr/>
          <a:lstStyle/>
          <a:p>
            <a:endParaRPr/>
          </a:p>
        </p:txBody>
      </p:sp>
      <p:sp>
        <p:nvSpPr>
          <p:cNvPr id="385" name="Shape 385"/>
          <p:cNvSpPr>
            <a:spLocks noGrp="1"/>
          </p:cNvSpPr>
          <p:nvPr>
            <p:ph type="body" sz="quarter" idx="1"/>
          </p:nvPr>
        </p:nvSpPr>
        <p:spPr>
          <a:prstGeom prst="rect">
            <a:avLst/>
          </a:prstGeom>
        </p:spPr>
        <p:txBody>
          <a:bodyPr/>
          <a:lstStyle/>
          <a:p>
            <a:r>
              <a:t>So the advanced solution is to enable chirp level amplitude modulation. We propose to add an AM component to generate amplitude-modulated LoRa chirps. </a:t>
            </a:r>
          </a:p>
          <a:p>
            <a:r>
              <a:t>The workflow of advanced covert transmitter contains two chains.</a:t>
            </a:r>
          </a:p>
          <a:p>
            <a:r>
              <a:t>The lower chain is responsible for generating regular LoRa chirps while the upper chain generates AM signals. We multiply these two signals before transmission. </a:t>
            </a:r>
          </a:p>
          <a:p>
            <a:r>
              <a:t>By configuring the duration of AM signals, we can modulate LoRa signals at chirp level.</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Shape 425"/>
          <p:cNvSpPr>
            <a:spLocks noGrp="1" noRot="1" noChangeAspect="1"/>
          </p:cNvSpPr>
          <p:nvPr>
            <p:ph type="sldImg"/>
          </p:nvPr>
        </p:nvSpPr>
        <p:spPr>
          <a:prstGeom prst="rect">
            <a:avLst/>
          </a:prstGeom>
        </p:spPr>
        <p:txBody>
          <a:bodyPr/>
          <a:lstStyle/>
          <a:p>
            <a:endParaRPr/>
          </a:p>
        </p:txBody>
      </p:sp>
      <p:sp>
        <p:nvSpPr>
          <p:cNvPr id="426" name="Shape 426"/>
          <p:cNvSpPr>
            <a:spLocks noGrp="1"/>
          </p:cNvSpPr>
          <p:nvPr>
            <p:ph type="body" sz="quarter" idx="1"/>
          </p:nvPr>
        </p:nvSpPr>
        <p:spPr>
          <a:prstGeom prst="rect">
            <a:avLst/>
          </a:prstGeom>
        </p:spPr>
        <p:txBody>
          <a:bodyPr/>
          <a:lstStyle/>
          <a:p>
            <a:r>
              <a:t>We further test the feasibility of this idea by using software defined radios.</a:t>
            </a:r>
          </a:p>
          <a:p>
            <a:r>
              <a:t>These two figures show results. The upper figure is a LoRa packet in frequency domain and lower one, in time domain. We control the amplitude of payload chirps to high and low states alternatively. The amplitude in frequency domain is color-coded. </a:t>
            </a:r>
          </a:p>
          <a:p>
            <a:r>
              <a:t>[ ] Light color indicates high power, [ ] while dark color indicates low power. If Alice uses chirp with lower power to indicate bit ‘0’ and high power to indicate bit ‘1’, a series [ ] of covert bits can be embedded and Carol can use an envelope detector to decode the covert information.</a:t>
            </a:r>
          </a:p>
          <a:p>
            <a:r>
              <a:t>[ ] Now the question is how to apply this to commodity LoRa nodes? Commodity LoRa devices don’t allow users to configure the power of chirps. Then how to change the amplitude of each chirp?</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Shape 448"/>
          <p:cNvSpPr>
            <a:spLocks noGrp="1" noRot="1" noChangeAspect="1"/>
          </p:cNvSpPr>
          <p:nvPr>
            <p:ph type="sldImg"/>
          </p:nvPr>
        </p:nvSpPr>
        <p:spPr>
          <a:prstGeom prst="rect">
            <a:avLst/>
          </a:prstGeom>
        </p:spPr>
        <p:txBody>
          <a:bodyPr/>
          <a:lstStyle/>
          <a:p>
            <a:endParaRPr/>
          </a:p>
        </p:txBody>
      </p:sp>
      <p:sp>
        <p:nvSpPr>
          <p:cNvPr id="449" name="Shape 449"/>
          <p:cNvSpPr>
            <a:spLocks noGrp="1"/>
          </p:cNvSpPr>
          <p:nvPr>
            <p:ph type="body" sz="quarter" idx="1"/>
          </p:nvPr>
        </p:nvSpPr>
        <p:spPr>
          <a:prstGeom prst="rect">
            <a:avLst/>
          </a:prstGeom>
        </p:spPr>
        <p:txBody>
          <a:bodyPr/>
          <a:lstStyle/>
          <a:p>
            <a:r>
              <a:t>We use simple passive components to address this problem. This figure shows the our prototype with COTS LoRa. </a:t>
            </a:r>
          </a:p>
          <a:p>
            <a:r>
              <a:t>[ ] The red one is loRa shield and the Green one is Arduino uno. The LoRa shield is sat on Arduino. We add a branch circuit [ ] to modulate LoRa signal at chirp level and this branch circuit only contains a transistor and a resistor.</a:t>
            </a:r>
          </a:p>
          <a:p>
            <a:r>
              <a:t>So What’s the magic of these simple passive components?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 name="Shape 464"/>
          <p:cNvSpPr>
            <a:spLocks noGrp="1" noRot="1" noChangeAspect="1"/>
          </p:cNvSpPr>
          <p:nvPr>
            <p:ph type="sldImg"/>
          </p:nvPr>
        </p:nvSpPr>
        <p:spPr>
          <a:prstGeom prst="rect">
            <a:avLst/>
          </a:prstGeom>
        </p:spPr>
        <p:txBody>
          <a:bodyPr/>
          <a:lstStyle/>
          <a:p>
            <a:endParaRPr/>
          </a:p>
        </p:txBody>
      </p:sp>
      <p:sp>
        <p:nvSpPr>
          <p:cNvPr id="465" name="Shape 465"/>
          <p:cNvSpPr>
            <a:spLocks noGrp="1"/>
          </p:cNvSpPr>
          <p:nvPr>
            <p:ph type="body" sz="quarter" idx="1"/>
          </p:nvPr>
        </p:nvSpPr>
        <p:spPr>
          <a:prstGeom prst="rect">
            <a:avLst/>
          </a:prstGeom>
        </p:spPr>
        <p:txBody>
          <a:bodyPr/>
          <a:lstStyle/>
          <a:p>
            <a:r>
              <a:t>As shown in this figure, the switch in the new branch controls the electric current flows through the antenna load.</a:t>
            </a:r>
          </a:p>
          <a:p>
            <a:r>
              <a:t>[ ] When the state of the switch is OFF, the current, denoted as I, flows through the antenna, as if there is no external circuit.</a:t>
            </a:r>
          </a:p>
          <a:p>
            <a:endParaRPr/>
          </a:p>
          <a:p>
            <a:endParaRPr/>
          </a:p>
          <a:p>
            <a:endParaRPr/>
          </a:p>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 name="Shape 488"/>
          <p:cNvSpPr>
            <a:spLocks noGrp="1" noRot="1" noChangeAspect="1"/>
          </p:cNvSpPr>
          <p:nvPr>
            <p:ph type="sldImg"/>
          </p:nvPr>
        </p:nvSpPr>
        <p:spPr>
          <a:prstGeom prst="rect">
            <a:avLst/>
          </a:prstGeom>
        </p:spPr>
        <p:txBody>
          <a:bodyPr/>
          <a:lstStyle/>
          <a:p>
            <a:endParaRPr/>
          </a:p>
        </p:txBody>
      </p:sp>
      <p:sp>
        <p:nvSpPr>
          <p:cNvPr id="489" name="Shape 489"/>
          <p:cNvSpPr>
            <a:spLocks noGrp="1"/>
          </p:cNvSpPr>
          <p:nvPr>
            <p:ph type="body" sz="quarter" idx="1"/>
          </p:nvPr>
        </p:nvSpPr>
        <p:spPr>
          <a:prstGeom prst="rect">
            <a:avLst/>
          </a:prstGeom>
        </p:spPr>
        <p:txBody>
          <a:bodyPr/>
          <a:lstStyle/>
          <a:p>
            <a:r>
              <a:t>When the state of the switch is ON, as a portion of current is leaked through the added circuit denoted as I ′ , the current flows through the antenna becomes I − I ′ . As such, the RF power of the outgoing signals becomes lower when the switch is ON, and becomes higher when the switch is OFF. As a result, by altering the state of the switch, we can generate changing amplitudes. </a:t>
            </a:r>
          </a:p>
          <a:p>
            <a:r>
              <a:t>[ ] We can also control the lower amplitude value by adjusting Z2.</a:t>
            </a:r>
          </a:p>
          <a:p>
            <a:endParaRPr/>
          </a:p>
          <a:p>
            <a:endParaRPr/>
          </a:p>
          <a:p>
            <a:endParaRPr/>
          </a:p>
          <a:p>
            <a:endParaRPr/>
          </a:p>
          <a:p>
            <a:endParaRPr/>
          </a:p>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 name="Shape 505"/>
          <p:cNvSpPr>
            <a:spLocks noGrp="1" noRot="1" noChangeAspect="1"/>
          </p:cNvSpPr>
          <p:nvPr>
            <p:ph type="sldImg"/>
          </p:nvPr>
        </p:nvSpPr>
        <p:spPr>
          <a:prstGeom prst="rect">
            <a:avLst/>
          </a:prstGeom>
        </p:spPr>
        <p:txBody>
          <a:bodyPr/>
          <a:lstStyle/>
          <a:p>
            <a:endParaRPr/>
          </a:p>
        </p:txBody>
      </p:sp>
      <p:sp>
        <p:nvSpPr>
          <p:cNvPr id="506" name="Shape 506"/>
          <p:cNvSpPr>
            <a:spLocks noGrp="1"/>
          </p:cNvSpPr>
          <p:nvPr>
            <p:ph type="body" sz="quarter" idx="1"/>
          </p:nvPr>
        </p:nvSpPr>
        <p:spPr>
          <a:prstGeom prst="rect">
            <a:avLst/>
          </a:prstGeom>
        </p:spPr>
        <p:txBody>
          <a:bodyPr/>
          <a:lstStyle/>
          <a:p>
            <a:r>
              <a:t>In practice, these passive components can be integrated in a tiny spy chip or PCB board of LoRa nodes before deliver them to the customer.</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Shape 517"/>
          <p:cNvSpPr>
            <a:spLocks noGrp="1" noRot="1" noChangeAspect="1"/>
          </p:cNvSpPr>
          <p:nvPr>
            <p:ph type="sldImg"/>
          </p:nvPr>
        </p:nvSpPr>
        <p:spPr>
          <a:prstGeom prst="rect">
            <a:avLst/>
          </a:prstGeom>
        </p:spPr>
        <p:txBody>
          <a:bodyPr/>
          <a:lstStyle/>
          <a:p>
            <a:endParaRPr/>
          </a:p>
        </p:txBody>
      </p:sp>
      <p:sp>
        <p:nvSpPr>
          <p:cNvPr id="518" name="Shape 518"/>
          <p:cNvSpPr>
            <a:spLocks noGrp="1"/>
          </p:cNvSpPr>
          <p:nvPr>
            <p:ph type="body" sz="quarter" idx="1"/>
          </p:nvPr>
        </p:nvSpPr>
        <p:spPr>
          <a:prstGeom prst="rect">
            <a:avLst/>
          </a:prstGeom>
        </p:spPr>
        <p:txBody>
          <a:bodyPr/>
          <a:lstStyle/>
          <a:p>
            <a:r>
              <a:t>In practice, these passive components can be integrated in a tiny spy chip or PCB board of LoRa nodes before deliver them to the customer. This shows LoRa PHY is vulnerable to attack!</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 name="Shape 526"/>
          <p:cNvSpPr>
            <a:spLocks noGrp="1" noRot="1" noChangeAspect="1"/>
          </p:cNvSpPr>
          <p:nvPr>
            <p:ph type="sldImg"/>
          </p:nvPr>
        </p:nvSpPr>
        <p:spPr>
          <a:prstGeom prst="rect">
            <a:avLst/>
          </a:prstGeom>
        </p:spPr>
        <p:txBody>
          <a:bodyPr/>
          <a:lstStyle/>
          <a:p>
            <a:endParaRPr/>
          </a:p>
        </p:txBody>
      </p:sp>
      <p:sp>
        <p:nvSpPr>
          <p:cNvPr id="527" name="Shape 527"/>
          <p:cNvSpPr>
            <a:spLocks noGrp="1"/>
          </p:cNvSpPr>
          <p:nvPr>
            <p:ph type="body" sz="quarter" idx="1"/>
          </p:nvPr>
        </p:nvSpPr>
        <p:spPr>
          <a:prstGeom prst="rect">
            <a:avLst/>
          </a:prstGeom>
        </p:spPr>
        <p:txBody>
          <a:bodyPr/>
          <a:lstStyle/>
          <a:p>
            <a:r>
              <a:t>As for the covert receiver,  we use receive-only SDR dongle. Because it only needs to extract amplitude changes. </a:t>
            </a:r>
          </a:p>
          <a:p>
            <a:r>
              <a:t>[ ] The upper chain of this figure shows the workflow. Basically, we use envelope detection to extract the amplitude changes.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 name="Shape 536"/>
          <p:cNvSpPr>
            <a:spLocks noGrp="1" noRot="1" noChangeAspect="1"/>
          </p:cNvSpPr>
          <p:nvPr>
            <p:ph type="sldImg"/>
          </p:nvPr>
        </p:nvSpPr>
        <p:spPr>
          <a:prstGeom prst="rect">
            <a:avLst/>
          </a:prstGeom>
        </p:spPr>
        <p:txBody>
          <a:bodyPr/>
          <a:lstStyle/>
          <a:p>
            <a:endParaRPr/>
          </a:p>
        </p:txBody>
      </p:sp>
      <p:sp>
        <p:nvSpPr>
          <p:cNvPr id="537" name="Shape 537"/>
          <p:cNvSpPr>
            <a:spLocks noGrp="1"/>
          </p:cNvSpPr>
          <p:nvPr>
            <p:ph type="body" sz="quarter" idx="1"/>
          </p:nvPr>
        </p:nvSpPr>
        <p:spPr>
          <a:prstGeom prst="rect">
            <a:avLst/>
          </a:prstGeom>
        </p:spPr>
        <p:txBody>
          <a:bodyPr/>
          <a:lstStyle/>
          <a:p>
            <a:r>
              <a:t>Till now, we have build AM based covert channel with high data rate. </a:t>
            </a:r>
          </a:p>
          <a:p>
            <a:r>
              <a:t>Now we focus on the third requirement. </a:t>
            </a:r>
          </a:p>
          <a:p>
            <a:r>
              <a:t>Since we vary the amplitude of LoRa signal, the regular LoRa communication may be impacted.</a:t>
            </a:r>
          </a:p>
          <a:p>
            <a:endParaRPr/>
          </a:p>
          <a:p>
            <a:endParaRPr/>
          </a:p>
          <a:p>
            <a:endParaRPr/>
          </a:p>
          <a:p>
            <a:endParaRPr/>
          </a:p>
          <a:p>
            <a:endParaRPr/>
          </a:p>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 name="Shape 563"/>
          <p:cNvSpPr>
            <a:spLocks noGrp="1" noRot="1" noChangeAspect="1"/>
          </p:cNvSpPr>
          <p:nvPr>
            <p:ph type="sldImg"/>
          </p:nvPr>
        </p:nvSpPr>
        <p:spPr>
          <a:prstGeom prst="rect">
            <a:avLst/>
          </a:prstGeom>
        </p:spPr>
        <p:txBody>
          <a:bodyPr/>
          <a:lstStyle/>
          <a:p>
            <a:endParaRPr/>
          </a:p>
        </p:txBody>
      </p:sp>
      <p:sp>
        <p:nvSpPr>
          <p:cNvPr id="564" name="Shape 564"/>
          <p:cNvSpPr>
            <a:spLocks noGrp="1"/>
          </p:cNvSpPr>
          <p:nvPr>
            <p:ph type="body" sz="quarter" idx="1"/>
          </p:nvPr>
        </p:nvSpPr>
        <p:spPr>
          <a:prstGeom prst="rect">
            <a:avLst/>
          </a:prstGeom>
        </p:spPr>
        <p:txBody>
          <a:bodyPr/>
          <a:lstStyle/>
          <a:p>
            <a:r>
              <a:t>In our work, we use modulation depth (D) to represent signal variations of carrier waves. We define D = M/A, where M is the peak-to-peak changes and A is the original carrier amplitude.</a:t>
            </a:r>
          </a:p>
          <a:p>
            <a:r>
              <a:t>[ ] For LoRa covert channel, a larger D is preferred as it indicates a higher SNR at covert channel receiver. However, for Bob, the legitimate LoRa receiver, a larger D means weaker signal strength of part of the regular LoRa chirps. </a:t>
            </a:r>
          </a:p>
          <a:p>
            <a:r>
              <a:t>[ ] These two are conflict.</a:t>
            </a:r>
          </a:p>
          <a:p>
            <a:r>
              <a:t>[ ] So in practice, Alice can actively adjust D and transmission power to make sure the covert information can be received by Carol while regular LoRa packets can be correctly decoded by Bob. In our prototype, we use a fixed D for proof-of-concept.</a:t>
            </a:r>
          </a:p>
          <a:p>
            <a:endParaRPr/>
          </a:p>
          <a:p>
            <a:endParaRPr/>
          </a:p>
          <a:p>
            <a:r>
              <a:t>// attackers can adjust D by modifying the value of resistor Z2 in branch circuit.</a:t>
            </a:r>
          </a:p>
          <a:p>
            <a:r>
              <a:t>//D indicates the degree of amplitude change. </a:t>
            </a:r>
          </a:p>
          <a:p>
            <a:endParaRPr/>
          </a:p>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 name="Shape 578"/>
          <p:cNvSpPr>
            <a:spLocks noGrp="1" noRot="1" noChangeAspect="1"/>
          </p:cNvSpPr>
          <p:nvPr>
            <p:ph type="sldImg"/>
          </p:nvPr>
        </p:nvSpPr>
        <p:spPr>
          <a:prstGeom prst="rect">
            <a:avLst/>
          </a:prstGeom>
        </p:spPr>
        <p:txBody>
          <a:bodyPr/>
          <a:lstStyle/>
          <a:p>
            <a:endParaRPr/>
          </a:p>
        </p:txBody>
      </p:sp>
      <p:sp>
        <p:nvSpPr>
          <p:cNvPr id="579" name="Shape 579"/>
          <p:cNvSpPr>
            <a:spLocks noGrp="1"/>
          </p:cNvSpPr>
          <p:nvPr>
            <p:ph type="body" sz="quarter" idx="1"/>
          </p:nvPr>
        </p:nvSpPr>
        <p:spPr>
          <a:prstGeom prst="rect">
            <a:avLst/>
          </a:prstGeom>
        </p:spPr>
        <p:txBody>
          <a:bodyPr/>
          <a:lstStyle/>
          <a:p>
            <a:r>
              <a:t>For evaluation, we use both COTS LoRa node and software defined radios as covert transmitter. And we use low cost receive only SDR dongle as covert receiver.</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 name="Shape 588"/>
          <p:cNvSpPr>
            <a:spLocks noGrp="1" noRot="1" noChangeAspect="1"/>
          </p:cNvSpPr>
          <p:nvPr>
            <p:ph type="sldImg"/>
          </p:nvPr>
        </p:nvSpPr>
        <p:spPr>
          <a:prstGeom prst="rect">
            <a:avLst/>
          </a:prstGeom>
        </p:spPr>
        <p:txBody>
          <a:bodyPr/>
          <a:lstStyle/>
          <a:p>
            <a:endParaRPr/>
          </a:p>
        </p:txBody>
      </p:sp>
      <p:sp>
        <p:nvSpPr>
          <p:cNvPr id="589" name="Shape 589"/>
          <p:cNvSpPr>
            <a:spLocks noGrp="1"/>
          </p:cNvSpPr>
          <p:nvPr>
            <p:ph type="body" sz="quarter" idx="1"/>
          </p:nvPr>
        </p:nvSpPr>
        <p:spPr>
          <a:prstGeom prst="rect">
            <a:avLst/>
          </a:prstGeom>
        </p:spPr>
        <p:txBody>
          <a:bodyPr/>
          <a:lstStyle/>
          <a:p>
            <a:r>
              <a:t>We conduct experiment with these devices in our campus in both outdoor and indoor environment.</a:t>
            </a:r>
          </a:p>
          <a:p>
            <a:r>
              <a:t>And we use Bit error rate, throughput, and symbol error rate as evaluation metrics.</a:t>
            </a:r>
          </a:p>
          <a:p>
            <a:r>
              <a:t>The tables show the default parameter settings of covert channel as well as regular LoRa communication. </a:t>
            </a:r>
          </a:p>
          <a:p>
            <a:r>
              <a:t>We configure the regular LoRa works at 915 MHz ISM band and set bandwidth to 250 KHz.</a:t>
            </a:r>
          </a:p>
          <a:p>
            <a:r>
              <a:t>For the covert message, we set payload length to 30 bits and default modulation depth to 0.1.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 name="Shape 607"/>
          <p:cNvSpPr>
            <a:spLocks noGrp="1" noRot="1" noChangeAspect="1"/>
          </p:cNvSpPr>
          <p:nvPr>
            <p:ph type="sldImg"/>
          </p:nvPr>
        </p:nvSpPr>
        <p:spPr>
          <a:prstGeom prst="rect">
            <a:avLst/>
          </a:prstGeom>
        </p:spPr>
        <p:txBody>
          <a:bodyPr/>
          <a:lstStyle/>
          <a:p>
            <a:endParaRPr/>
          </a:p>
        </p:txBody>
      </p:sp>
      <p:sp>
        <p:nvSpPr>
          <p:cNvPr id="608" name="Shape 608"/>
          <p:cNvSpPr>
            <a:spLocks noGrp="1"/>
          </p:cNvSpPr>
          <p:nvPr>
            <p:ph type="body" sz="quarter" idx="1"/>
          </p:nvPr>
        </p:nvSpPr>
        <p:spPr>
          <a:prstGeom prst="rect">
            <a:avLst/>
          </a:prstGeom>
        </p:spPr>
        <p:txBody>
          <a:bodyPr/>
          <a:lstStyle/>
          <a:p>
            <a:r>
              <a:t>We first explore the effective communication range. We use USRP as Covert transmitter (red dot) and keep it stationary. We place the SDR dongle at four different positions in our campus. As the yellow dots show. The whole testbed spans about 70,000 meters square.</a:t>
            </a:r>
          </a:p>
          <a:p>
            <a:r>
              <a:t>Results show that receivers at ABC with line-of-sight path to transmitter can achieve less than 2% bit error rate. While receiver at D, though closest to Tx, without line-of-sight path, gets much larger BER. Actually, there are multiple concrete walls and scaffold between them, making covert signal too weak to be decoded correctly by the SDR dongle.  </a:t>
            </a:r>
          </a:p>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 name="Shape 616"/>
          <p:cNvSpPr>
            <a:spLocks noGrp="1" noRot="1" noChangeAspect="1"/>
          </p:cNvSpPr>
          <p:nvPr>
            <p:ph type="sldImg"/>
          </p:nvPr>
        </p:nvSpPr>
        <p:spPr>
          <a:prstGeom prst="rect">
            <a:avLst/>
          </a:prstGeom>
        </p:spPr>
        <p:txBody>
          <a:bodyPr/>
          <a:lstStyle/>
          <a:p>
            <a:endParaRPr/>
          </a:p>
        </p:txBody>
      </p:sp>
      <p:sp>
        <p:nvSpPr>
          <p:cNvPr id="617" name="Shape 617"/>
          <p:cNvSpPr>
            <a:spLocks noGrp="1"/>
          </p:cNvSpPr>
          <p:nvPr>
            <p:ph type="body" sz="quarter" idx="1"/>
          </p:nvPr>
        </p:nvSpPr>
        <p:spPr>
          <a:prstGeom prst="rect">
            <a:avLst/>
          </a:prstGeom>
        </p:spPr>
        <p:txBody>
          <a:bodyPr/>
          <a:lstStyle/>
          <a:p>
            <a:r>
              <a:t>Next, we evaluate the throughput of covert channel. We configure the transmitter to transmit LoRa packet once per second and the payload length of covert message is 30 bits. This figure shows the throughput of covert channel in different SNR scenarios. If we use power of the whole LoRa packet as covert information, we can only transmit 1 bit per second. But if we use chirp level amplitude to encode covert information, we can transmit 30 bits per second. We can further improve covert channel throughput by extending payload length of covert packet.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 name="Shape 624"/>
          <p:cNvSpPr>
            <a:spLocks noGrp="1" noRot="1" noChangeAspect="1"/>
          </p:cNvSpPr>
          <p:nvPr>
            <p:ph type="sldImg"/>
          </p:nvPr>
        </p:nvSpPr>
        <p:spPr>
          <a:prstGeom prst="rect">
            <a:avLst/>
          </a:prstGeom>
        </p:spPr>
        <p:txBody>
          <a:bodyPr/>
          <a:lstStyle/>
          <a:p>
            <a:endParaRPr/>
          </a:p>
        </p:txBody>
      </p:sp>
      <p:sp>
        <p:nvSpPr>
          <p:cNvPr id="625" name="Shape 625"/>
          <p:cNvSpPr>
            <a:spLocks noGrp="1"/>
          </p:cNvSpPr>
          <p:nvPr>
            <p:ph type="body" sz="quarter" idx="1"/>
          </p:nvPr>
        </p:nvSpPr>
        <p:spPr>
          <a:prstGeom prst="rect">
            <a:avLst/>
          </a:prstGeom>
        </p:spPr>
        <p:txBody>
          <a:bodyPr/>
          <a:lstStyle/>
          <a:p>
            <a:r>
              <a:t>We then investigate the impact of covert channel on regular LoRa communication. This figure shows symbol error rate of regular packet versus D under different SNR scenarios.</a:t>
            </a:r>
          </a:p>
          <a:p>
            <a:r>
              <a:t>We can observe that for regular LoRa packet, a larger D leads to higher symbol error rate. </a:t>
            </a:r>
          </a:p>
          <a:p>
            <a:r>
              <a:t>But in high SNR scenarios, even when D is 0.9, LoRa receiver can still decode LoRa packets with SER less than 4%. D has bigger influence on LoRa communication when the SNR is low while it slightly influences regular LoRa communication when the SNR is high.</a:t>
            </a:r>
          </a:p>
          <a:p>
            <a:endParaRPr/>
          </a:p>
          <a:p>
            <a:r>
              <a:t>//But when D is smaller than 0.3, the symbol error rate of regular packet is smaller than 5%. </a:t>
            </a:r>
          </a:p>
          <a:p>
            <a:r>
              <a:t>//This is because when D becomes larger, chirps with low amplitude will become weaker, which make it hard for regular LoRa receiver to demodulate them correctly.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 name="Shape 640"/>
          <p:cNvSpPr>
            <a:spLocks noGrp="1" noRot="1" noChangeAspect="1"/>
          </p:cNvSpPr>
          <p:nvPr>
            <p:ph type="sldImg"/>
          </p:nvPr>
        </p:nvSpPr>
        <p:spPr>
          <a:prstGeom prst="rect">
            <a:avLst/>
          </a:prstGeom>
        </p:spPr>
        <p:txBody>
          <a:bodyPr/>
          <a:lstStyle/>
          <a:p>
            <a:endParaRPr/>
          </a:p>
        </p:txBody>
      </p:sp>
      <p:sp>
        <p:nvSpPr>
          <p:cNvPr id="641" name="Shape 641"/>
          <p:cNvSpPr>
            <a:spLocks noGrp="1"/>
          </p:cNvSpPr>
          <p:nvPr>
            <p:ph type="body" sz="quarter" idx="1"/>
          </p:nvPr>
        </p:nvSpPr>
        <p:spPr>
          <a:prstGeom prst="rect">
            <a:avLst/>
          </a:prstGeom>
        </p:spPr>
        <p:txBody>
          <a:bodyPr/>
          <a:lstStyle/>
          <a:p>
            <a:r>
              <a:t>To conclude, we…</a:t>
            </a:r>
          </a:p>
          <a:p>
            <a:endParaRPr/>
          </a:p>
          <a:p>
            <a:r>
              <a:t>A covert channel is actually a double-edged sword. It can be used by attackers as well as defenders.In the future, we plan to use covert channel to do something good. For example, we can use covert channel to transmit coordinate information or even enhance LoRaWAN security.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 name="Shape 646"/>
          <p:cNvSpPr>
            <a:spLocks noGrp="1" noRot="1" noChangeAspect="1"/>
          </p:cNvSpPr>
          <p:nvPr>
            <p:ph type="sldImg"/>
          </p:nvPr>
        </p:nvSpPr>
        <p:spPr>
          <a:prstGeom prst="rect">
            <a:avLst/>
          </a:prstGeom>
        </p:spPr>
        <p:txBody>
          <a:bodyPr/>
          <a:lstStyle/>
          <a:p>
            <a:endParaRPr/>
          </a:p>
        </p:txBody>
      </p:sp>
      <p:sp>
        <p:nvSpPr>
          <p:cNvPr id="647" name="Shape 647"/>
          <p:cNvSpPr>
            <a:spLocks noGrp="1"/>
          </p:cNvSpPr>
          <p:nvPr>
            <p:ph type="body" sz="quarter" idx="1"/>
          </p:nvPr>
        </p:nvSpPr>
        <p:spPr>
          <a:prstGeom prst="rect">
            <a:avLst/>
          </a:prstGeom>
        </p:spPr>
        <p:txBody>
          <a:bodyPr/>
          <a:lstStyle/>
          <a:p>
            <a:r>
              <a:t>Thank you for your listening and I welcome questions.</a:t>
            </a:r>
            <a:br/>
            <a:r>
              <a:t>******************************************************************************</a:t>
            </a:r>
            <a:br/>
            <a:r>
              <a:t>1. Crucial information may be accessed through leaked data from software, hardware(specific registers) or protocol layers. </a:t>
            </a:r>
          </a:p>
          <a:p>
            <a:br/>
            <a:r>
              <a:t>2. The rising edge of AM signal does not necessarily to be synchronised with chirp edge. Because covert receiver only need to extract the profile of  AM signal, it does not need to decode LoRa signal. So it doesn’t matter whether these two edge synchronised or not.</a:t>
            </a:r>
            <a:br/>
            <a:endParaRPr/>
          </a:p>
          <a:p>
            <a:r>
              <a:t>3. Other information embedding approaches: decimal part of initial frequency, initial phase or phase shifts. However, we note that the implementation of phase based covert information can be more challenging especially with passive components. In the future, we plan to explore other ways of building covert channels.</a:t>
            </a:r>
            <a:br/>
            <a:endParaRPr/>
          </a:p>
          <a:p>
            <a:r>
              <a:t>4. Prior knowledge of covert channel?</a:t>
            </a:r>
          </a:p>
          <a:p>
            <a:r>
              <a:t>If LoRaWAN has the prior knowledge of our covert channel design, specifically, AM-based covert channel, one may design and implement a countermeasure to detect such a covert channel. However, current LoRaWAN does not detect the existence of such a covert channel and is totally oblivious of such an AM-based embedding method. So the key contribution of our work is that cloaklora reveals the vulnerability of current LoRa PHY.</a:t>
            </a:r>
            <a:br/>
            <a:br/>
            <a:r>
              <a:t>5. The </a:t>
            </a:r>
            <a:r>
              <a:rPr b="1"/>
              <a:t>ethical aspects</a:t>
            </a:r>
            <a:r>
              <a:t> of this work are definitely very important.</a:t>
            </a:r>
          </a:p>
          <a:p>
            <a:r>
              <a:t>We hope our work can reveal the potential risk so that LoRa PHY can be better protected from being abused to leak sensitive information by malicious users. As researchers in the field, we think it is our duty to report such a vulnerability that may cause security issues before the wider adoption and deployment of LoRaWAN in practice. To detect and defend against AM-based covert channels, LoRa nodes can be enhanced to examine amplitude changes in the CSS demodulation process. In practice, LoRa gateways could collaborate in covert channel detection.</a:t>
            </a:r>
            <a:br/>
            <a:endParaRPr/>
          </a:p>
          <a:p>
            <a:r>
              <a:t>6. Covert Receiver feedback? 1) the covert Tx does not need explicit feedback from the LoRa Rx and does not need to know LoRa Rx’s experience; 2) Power adaption is automatically done by regular LoRa Rx and regular LoRa Tx.</a:t>
            </a:r>
            <a:br/>
            <a:br/>
            <a:r>
              <a:t>7. One may add a separate transmitter to send information. Compared with this method, our approach only needs to add a few passive components and the communication channel is covert. Deploying additional sensors can help collect sensor data but the sensors can be noticed. If an upper layer encryption key is leaked to an attacker, the attacker can decrypt all messages at upper layer.</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 name="Shape 679"/>
          <p:cNvSpPr>
            <a:spLocks noGrp="1" noRot="1" noChangeAspect="1"/>
          </p:cNvSpPr>
          <p:nvPr>
            <p:ph type="sldImg"/>
          </p:nvPr>
        </p:nvSpPr>
        <p:spPr>
          <a:xfrm>
            <a:off x="381000" y="685800"/>
            <a:ext cx="6096000" cy="3429000"/>
          </a:xfrm>
          <a:prstGeom prst="rect">
            <a:avLst/>
          </a:prstGeom>
        </p:spPr>
        <p:txBody>
          <a:bodyPr/>
          <a:lstStyle/>
          <a:p>
            <a:endParaRPr/>
          </a:p>
        </p:txBody>
      </p:sp>
      <p:sp>
        <p:nvSpPr>
          <p:cNvPr id="680" name="Shape 680"/>
          <p:cNvSpPr>
            <a:spLocks noGrp="1"/>
          </p:cNvSpPr>
          <p:nvPr>
            <p:ph type="body" sz="quarter" idx="1"/>
          </p:nvPr>
        </p:nvSpPr>
        <p:spPr>
          <a:prstGeom prst="rect">
            <a:avLst/>
          </a:prstGeom>
        </p:spPr>
        <p:txBody>
          <a:bodyPr/>
          <a:lstStyle/>
          <a:p>
            <a:r>
              <a:t>To facilitate covert packet reception and covert data decoding, we use FM0 as an example to encode covert data. We also design covert packet structure for our system. In particular, we use 8 alternating chips as the leading pilot tone, which is followed by the preamble. The encoding method and length of payload can be adjusted according to different design requirements.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 name="Shape 687"/>
          <p:cNvSpPr>
            <a:spLocks noGrp="1" noRot="1" noChangeAspect="1"/>
          </p:cNvSpPr>
          <p:nvPr>
            <p:ph type="sldImg"/>
          </p:nvPr>
        </p:nvSpPr>
        <p:spPr>
          <a:xfrm>
            <a:off x="381000" y="685800"/>
            <a:ext cx="6096000" cy="3429000"/>
          </a:xfrm>
          <a:prstGeom prst="rect">
            <a:avLst/>
          </a:prstGeom>
        </p:spPr>
        <p:txBody>
          <a:bodyPr/>
          <a:lstStyle/>
          <a:p>
            <a:endParaRPr/>
          </a:p>
        </p:txBody>
      </p:sp>
      <p:sp>
        <p:nvSpPr>
          <p:cNvPr id="688" name="Shape 688"/>
          <p:cNvSpPr>
            <a:spLocks noGrp="1"/>
          </p:cNvSpPr>
          <p:nvPr>
            <p:ph type="body" sz="quarter" idx="1"/>
          </p:nvPr>
        </p:nvSpPr>
        <p:spPr>
          <a:prstGeom prst="rect">
            <a:avLst/>
          </a:prstGeom>
        </p:spPr>
        <p:txBody>
          <a:bodyPr/>
          <a:lstStyle/>
          <a:p>
            <a:r>
              <a:t>This figure shows the amplitude of signal recorded by carol at different distances. R1 is the largest distance for Carol to correctly decode the covert data from Alice. If Carol is placed further, it can only receive a portion of covert information. If Carol moves further away from Alice, it cannot reliably receive even 1-bit information.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与副标题">
    <p:spTree>
      <p:nvGrpSpPr>
        <p:cNvPr id="1" name=""/>
        <p:cNvGrpSpPr/>
        <p:nvPr/>
      </p:nvGrpSpPr>
      <p:grpSpPr>
        <a:xfrm>
          <a:off x="0" y="0"/>
          <a:ext cx="0" cy="0"/>
          <a:chOff x="0" y="0"/>
          <a:chExt cx="0" cy="0"/>
        </a:xfrm>
      </p:grpSpPr>
      <p:sp>
        <p:nvSpPr>
          <p:cNvPr id="11" name="幻灯片编号"/>
          <p:cNvSpPr txBox="1">
            <a:spLocks noGrp="1"/>
          </p:cNvSpPr>
          <p:nvPr>
            <p:ph type="sldNum" sz="quarter" idx="2"/>
          </p:nvPr>
        </p:nvSpPr>
        <p:spPr>
          <a:xfrm>
            <a:off x="22049535" y="12440984"/>
            <a:ext cx="565125" cy="576692"/>
          </a:xfrm>
          <a:prstGeom prst="rect">
            <a:avLst/>
          </a:prstGeom>
        </p:spPr>
        <p:txBody>
          <a:bodyPr lIns="71437" tIns="71437" rIns="71437" bIns="71437"/>
          <a:lstStyle>
            <a:lvl1pPr defTabSz="821531">
              <a:defRPr sz="2900">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照片 - 水平">
    <p:spTree>
      <p:nvGrpSpPr>
        <p:cNvPr id="1" name=""/>
        <p:cNvGrpSpPr/>
        <p:nvPr/>
      </p:nvGrpSpPr>
      <p:grpSpPr>
        <a:xfrm>
          <a:off x="0" y="0"/>
          <a:ext cx="0" cy="0"/>
          <a:chOff x="0" y="0"/>
          <a:chExt cx="0" cy="0"/>
        </a:xfrm>
      </p:grpSpPr>
      <p:sp>
        <p:nvSpPr>
          <p:cNvPr id="18" name="图像"/>
          <p:cNvSpPr>
            <a:spLocks noGrp="1"/>
          </p:cNvSpPr>
          <p:nvPr>
            <p:ph type="pic" sz="half" idx="21"/>
          </p:nvPr>
        </p:nvSpPr>
        <p:spPr>
          <a:xfrm>
            <a:off x="5329062" y="406546"/>
            <a:ext cx="13716003" cy="9148765"/>
          </a:xfrm>
          <a:prstGeom prst="rect">
            <a:avLst/>
          </a:prstGeom>
        </p:spPr>
        <p:txBody>
          <a:bodyPr lIns="91439" tIns="45719" rIns="91439" bIns="45719" anchor="t">
            <a:noAutofit/>
          </a:bodyPr>
          <a:lstStyle/>
          <a:p>
            <a:endParaRPr/>
          </a:p>
        </p:txBody>
      </p:sp>
      <p:sp>
        <p:nvSpPr>
          <p:cNvPr id="19" name="标题文本"/>
          <p:cNvSpPr txBox="1">
            <a:spLocks noGrp="1"/>
          </p:cNvSpPr>
          <p:nvPr>
            <p:ph type="title"/>
          </p:nvPr>
        </p:nvSpPr>
        <p:spPr>
          <a:xfrm>
            <a:off x="4833937" y="9447609"/>
            <a:ext cx="14716126" cy="2000251"/>
          </a:xfrm>
          <a:prstGeom prst="rect">
            <a:avLst/>
          </a:prstGeom>
        </p:spPr>
        <p:txBody>
          <a:bodyPr lIns="71437" tIns="71437" rIns="71437" bIns="71437" anchor="b"/>
          <a:lstStyle>
            <a:lvl1pPr defTabSz="821531">
              <a:defRPr sz="11200">
                <a:solidFill>
                  <a:srgbClr val="000000"/>
                </a:solidFill>
              </a:defRPr>
            </a:lvl1pPr>
          </a:lstStyle>
          <a:p>
            <a:r>
              <a:t>标题文本</a:t>
            </a:r>
          </a:p>
        </p:txBody>
      </p:sp>
      <p:sp>
        <p:nvSpPr>
          <p:cNvPr id="20" name="正文级别 1…"/>
          <p:cNvSpPr txBox="1">
            <a:spLocks noGrp="1"/>
          </p:cNvSpPr>
          <p:nvPr>
            <p:ph type="body" sz="quarter" idx="1"/>
          </p:nvPr>
        </p:nvSpPr>
        <p:spPr>
          <a:xfrm>
            <a:off x="4833937" y="11465718"/>
            <a:ext cx="14716126" cy="1589486"/>
          </a:xfrm>
          <a:prstGeom prst="rect">
            <a:avLst/>
          </a:prstGeom>
        </p:spPr>
        <p:txBody>
          <a:bodyPr lIns="71437" tIns="71437" rIns="71437" bIns="71437"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正文级别 1</a:t>
            </a:r>
          </a:p>
          <a:p>
            <a:pPr lvl="1"/>
            <a:r>
              <a:t>正文级别 2</a:t>
            </a:r>
          </a:p>
          <a:p>
            <a:pPr lvl="2"/>
            <a:r>
              <a:t>正文级别 3</a:t>
            </a:r>
          </a:p>
          <a:p>
            <a:pPr lvl="3"/>
            <a:r>
              <a:t>正文级别 4</a:t>
            </a:r>
          </a:p>
          <a:p>
            <a:pPr lvl="4"/>
            <a:r>
              <a:t>正文级别 5</a:t>
            </a:r>
          </a:p>
        </p:txBody>
      </p:sp>
      <p:sp>
        <p:nvSpPr>
          <p:cNvPr id="21" name="幻灯片编号"/>
          <p:cNvSpPr txBox="1">
            <a:spLocks noGrp="1"/>
          </p:cNvSpPr>
          <p:nvPr>
            <p:ph type="sldNum" sz="quarter" idx="2"/>
          </p:nvPr>
        </p:nvSpPr>
        <p:spPr>
          <a:xfrm>
            <a:off x="11954103" y="13073062"/>
            <a:ext cx="466269" cy="477671"/>
          </a:xfrm>
          <a:prstGeom prst="rect">
            <a:avLst/>
          </a:prstGeom>
        </p:spPr>
        <p:txBody>
          <a:bodyPr lIns="71437" tIns="71437" rIns="71437" bIns="71437"/>
          <a:lstStyle>
            <a:lvl1pPr defTabSz="821531">
              <a:defRPr sz="2200">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标题 - 居中">
    <p:spTree>
      <p:nvGrpSpPr>
        <p:cNvPr id="1" name=""/>
        <p:cNvGrpSpPr/>
        <p:nvPr/>
      </p:nvGrpSpPr>
      <p:grpSpPr>
        <a:xfrm>
          <a:off x="0" y="0"/>
          <a:ext cx="0" cy="0"/>
          <a:chOff x="0" y="0"/>
          <a:chExt cx="0" cy="0"/>
        </a:xfrm>
      </p:grpSpPr>
      <p:sp>
        <p:nvSpPr>
          <p:cNvPr id="28" name="标题文本"/>
          <p:cNvSpPr txBox="1">
            <a:spLocks noGrp="1"/>
          </p:cNvSpPr>
          <p:nvPr>
            <p:ph type="title"/>
          </p:nvPr>
        </p:nvSpPr>
        <p:spPr>
          <a:xfrm>
            <a:off x="4833937" y="4536281"/>
            <a:ext cx="14716126" cy="4643438"/>
          </a:xfrm>
          <a:prstGeom prst="rect">
            <a:avLst/>
          </a:prstGeom>
        </p:spPr>
        <p:txBody>
          <a:bodyPr lIns="71437" tIns="71437" rIns="71437" bIns="71437"/>
          <a:lstStyle>
            <a:lvl1pPr defTabSz="821531">
              <a:defRPr sz="11200">
                <a:solidFill>
                  <a:srgbClr val="000000"/>
                </a:solidFill>
              </a:defRPr>
            </a:lvl1pPr>
          </a:lstStyle>
          <a:p>
            <a:r>
              <a:t>标题文本</a:t>
            </a:r>
          </a:p>
        </p:txBody>
      </p:sp>
      <p:sp>
        <p:nvSpPr>
          <p:cNvPr id="29" name="幻灯片编号"/>
          <p:cNvSpPr txBox="1">
            <a:spLocks noGrp="1"/>
          </p:cNvSpPr>
          <p:nvPr>
            <p:ph type="sldNum" sz="quarter" idx="2"/>
          </p:nvPr>
        </p:nvSpPr>
        <p:spPr>
          <a:xfrm>
            <a:off x="11954103" y="13073062"/>
            <a:ext cx="466269" cy="477671"/>
          </a:xfrm>
          <a:prstGeom prst="rect">
            <a:avLst/>
          </a:prstGeom>
        </p:spPr>
        <p:txBody>
          <a:bodyPr lIns="71437" tIns="71437" rIns="71437" bIns="71437"/>
          <a:lstStyle>
            <a:lvl1pPr defTabSz="821531">
              <a:defRPr sz="2200">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照片 - 垂直">
    <p:spTree>
      <p:nvGrpSpPr>
        <p:cNvPr id="1" name=""/>
        <p:cNvGrpSpPr/>
        <p:nvPr/>
      </p:nvGrpSpPr>
      <p:grpSpPr>
        <a:xfrm>
          <a:off x="0" y="0"/>
          <a:ext cx="0" cy="0"/>
          <a:chOff x="0" y="0"/>
          <a:chExt cx="0" cy="0"/>
        </a:xfrm>
      </p:grpSpPr>
      <p:sp>
        <p:nvSpPr>
          <p:cNvPr id="36" name="图像"/>
          <p:cNvSpPr>
            <a:spLocks noGrp="1"/>
          </p:cNvSpPr>
          <p:nvPr>
            <p:ph type="pic" idx="21"/>
          </p:nvPr>
        </p:nvSpPr>
        <p:spPr>
          <a:xfrm>
            <a:off x="6231433" y="863203"/>
            <a:ext cx="17439681" cy="11626455"/>
          </a:xfrm>
          <a:prstGeom prst="rect">
            <a:avLst/>
          </a:prstGeom>
        </p:spPr>
        <p:txBody>
          <a:bodyPr lIns="91439" tIns="45719" rIns="91439" bIns="45719" anchor="t">
            <a:noAutofit/>
          </a:bodyPr>
          <a:lstStyle/>
          <a:p>
            <a:endParaRPr/>
          </a:p>
        </p:txBody>
      </p:sp>
      <p:sp>
        <p:nvSpPr>
          <p:cNvPr id="37" name="标题文本"/>
          <p:cNvSpPr txBox="1">
            <a:spLocks noGrp="1"/>
          </p:cNvSpPr>
          <p:nvPr>
            <p:ph type="title"/>
          </p:nvPr>
        </p:nvSpPr>
        <p:spPr>
          <a:xfrm>
            <a:off x="4387453" y="892968"/>
            <a:ext cx="7500938" cy="5607845"/>
          </a:xfrm>
          <a:prstGeom prst="rect">
            <a:avLst/>
          </a:prstGeom>
        </p:spPr>
        <p:txBody>
          <a:bodyPr lIns="71437" tIns="71437" rIns="71437" bIns="71437" anchor="b"/>
          <a:lstStyle/>
          <a:p>
            <a:r>
              <a:t>标题文本</a:t>
            </a:r>
          </a:p>
        </p:txBody>
      </p:sp>
      <p:sp>
        <p:nvSpPr>
          <p:cNvPr id="38" name="正文级别 1…"/>
          <p:cNvSpPr txBox="1">
            <a:spLocks noGrp="1"/>
          </p:cNvSpPr>
          <p:nvPr>
            <p:ph type="body" sz="quarter" idx="1"/>
          </p:nvPr>
        </p:nvSpPr>
        <p:spPr>
          <a:xfrm>
            <a:off x="4387453" y="6643687"/>
            <a:ext cx="7500938" cy="5786438"/>
          </a:xfrm>
          <a:prstGeom prst="rect">
            <a:avLst/>
          </a:prstGeom>
        </p:spPr>
        <p:txBody>
          <a:bodyPr lIns="71437" tIns="71437" rIns="71437" bIns="71437"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正文级别 1</a:t>
            </a:r>
          </a:p>
          <a:p>
            <a:pPr lvl="1"/>
            <a:r>
              <a:t>正文级别 2</a:t>
            </a:r>
          </a:p>
          <a:p>
            <a:pPr lvl="2"/>
            <a:r>
              <a:t>正文级别 3</a:t>
            </a:r>
          </a:p>
          <a:p>
            <a:pPr lvl="3"/>
            <a:r>
              <a:t>正文级别 4</a:t>
            </a:r>
          </a:p>
          <a:p>
            <a:pPr lvl="4"/>
            <a:r>
              <a:t>正文级别 5</a:t>
            </a:r>
          </a:p>
        </p:txBody>
      </p:sp>
      <p:sp>
        <p:nvSpPr>
          <p:cNvPr id="39" name="幻灯片编号"/>
          <p:cNvSpPr txBox="1">
            <a:spLocks noGrp="1"/>
          </p:cNvSpPr>
          <p:nvPr>
            <p:ph type="sldNum" sz="quarter" idx="2"/>
          </p:nvPr>
        </p:nvSpPr>
        <p:spPr>
          <a:xfrm>
            <a:off x="11954103" y="13073062"/>
            <a:ext cx="466269" cy="477671"/>
          </a:xfrm>
          <a:prstGeom prst="rect">
            <a:avLst/>
          </a:prstGeom>
        </p:spPr>
        <p:txBody>
          <a:bodyPr lIns="71437" tIns="71437" rIns="71437" bIns="71437"/>
          <a:lstStyle>
            <a:lvl1pPr defTabSz="821531">
              <a:defRPr sz="2200">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标题 - 顶部对齐">
    <p:spTree>
      <p:nvGrpSpPr>
        <p:cNvPr id="1" name=""/>
        <p:cNvGrpSpPr/>
        <p:nvPr/>
      </p:nvGrpSpPr>
      <p:grpSpPr>
        <a:xfrm>
          <a:off x="0" y="0"/>
          <a:ext cx="0" cy="0"/>
          <a:chOff x="0" y="0"/>
          <a:chExt cx="0" cy="0"/>
        </a:xfrm>
      </p:grpSpPr>
      <p:sp>
        <p:nvSpPr>
          <p:cNvPr id="46" name="标题文本"/>
          <p:cNvSpPr txBox="1">
            <a:spLocks noGrp="1"/>
          </p:cNvSpPr>
          <p:nvPr>
            <p:ph type="title"/>
          </p:nvPr>
        </p:nvSpPr>
        <p:spPr>
          <a:xfrm>
            <a:off x="4387453" y="357187"/>
            <a:ext cx="15609094" cy="3036095"/>
          </a:xfrm>
          <a:prstGeom prst="rect">
            <a:avLst/>
          </a:prstGeom>
        </p:spPr>
        <p:txBody>
          <a:bodyPr lIns="71437" tIns="71437" rIns="71437" bIns="71437"/>
          <a:lstStyle>
            <a:lvl1pPr defTabSz="821531">
              <a:defRPr sz="11200">
                <a:solidFill>
                  <a:srgbClr val="000000"/>
                </a:solidFill>
              </a:defRPr>
            </a:lvl1pPr>
          </a:lstStyle>
          <a:p>
            <a:r>
              <a:t>标题文本</a:t>
            </a:r>
          </a:p>
        </p:txBody>
      </p:sp>
      <p:sp>
        <p:nvSpPr>
          <p:cNvPr id="47" name="幻灯片编号"/>
          <p:cNvSpPr txBox="1">
            <a:spLocks noGrp="1"/>
          </p:cNvSpPr>
          <p:nvPr>
            <p:ph type="sldNum" sz="quarter" idx="2"/>
          </p:nvPr>
        </p:nvSpPr>
        <p:spPr>
          <a:xfrm>
            <a:off x="11954103" y="13073062"/>
            <a:ext cx="466269" cy="477671"/>
          </a:xfrm>
          <a:prstGeom prst="rect">
            <a:avLst/>
          </a:prstGeom>
        </p:spPr>
        <p:txBody>
          <a:bodyPr lIns="71437" tIns="71437" rIns="71437" bIns="71437"/>
          <a:lstStyle>
            <a:lvl1pPr defTabSz="821531">
              <a:defRPr sz="2200">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标题与项目符号">
    <p:spTree>
      <p:nvGrpSpPr>
        <p:cNvPr id="1" name=""/>
        <p:cNvGrpSpPr/>
        <p:nvPr/>
      </p:nvGrpSpPr>
      <p:grpSpPr>
        <a:xfrm>
          <a:off x="0" y="0"/>
          <a:ext cx="0" cy="0"/>
          <a:chOff x="0" y="0"/>
          <a:chExt cx="0" cy="0"/>
        </a:xfrm>
      </p:grpSpPr>
      <p:sp>
        <p:nvSpPr>
          <p:cNvPr id="54" name="标题文本"/>
          <p:cNvSpPr txBox="1">
            <a:spLocks noGrp="1"/>
          </p:cNvSpPr>
          <p:nvPr>
            <p:ph type="title"/>
          </p:nvPr>
        </p:nvSpPr>
        <p:spPr>
          <a:xfrm>
            <a:off x="4387453" y="357187"/>
            <a:ext cx="15609094" cy="3036095"/>
          </a:xfrm>
          <a:prstGeom prst="rect">
            <a:avLst/>
          </a:prstGeom>
        </p:spPr>
        <p:txBody>
          <a:bodyPr lIns="71437" tIns="71437" rIns="71437" bIns="71437"/>
          <a:lstStyle>
            <a:lvl1pPr defTabSz="821531">
              <a:defRPr sz="11200">
                <a:solidFill>
                  <a:srgbClr val="000000"/>
                </a:solidFill>
              </a:defRPr>
            </a:lvl1pPr>
          </a:lstStyle>
          <a:p>
            <a:r>
              <a:t>标题文本</a:t>
            </a:r>
          </a:p>
        </p:txBody>
      </p:sp>
      <p:sp>
        <p:nvSpPr>
          <p:cNvPr id="55" name="正文级别 1…"/>
          <p:cNvSpPr txBox="1">
            <a:spLocks noGrp="1"/>
          </p:cNvSpPr>
          <p:nvPr>
            <p:ph type="body" idx="1"/>
          </p:nvPr>
        </p:nvSpPr>
        <p:spPr>
          <a:xfrm>
            <a:off x="4387453" y="3643312"/>
            <a:ext cx="15609094" cy="8840392"/>
          </a:xfrm>
          <a:prstGeom prst="rect">
            <a:avLst/>
          </a:prstGeom>
        </p:spPr>
        <p:txBody>
          <a:bodyPr lIns="71437" tIns="71437" rIns="71437" bIns="71437"/>
          <a:lstStyle>
            <a:lvl1pPr marL="611187" indent="-611187" defTabSz="821531">
              <a:buSzPct val="145000"/>
              <a:defRPr sz="4400"/>
            </a:lvl1pPr>
            <a:lvl2pPr marL="1055687" indent="-611187" defTabSz="821531">
              <a:buSzPct val="145000"/>
              <a:defRPr sz="4400"/>
            </a:lvl2pPr>
            <a:lvl3pPr marL="1500187" indent="-611187" defTabSz="821531">
              <a:buSzPct val="145000"/>
              <a:defRPr sz="4400"/>
            </a:lvl3pPr>
            <a:lvl4pPr marL="1944687" indent="-611187" defTabSz="821531">
              <a:buSzPct val="145000"/>
              <a:defRPr sz="4400"/>
            </a:lvl4pPr>
            <a:lvl5pPr marL="2389187" indent="-611187" defTabSz="821531">
              <a:buSzPct val="145000"/>
              <a:defRPr sz="4400"/>
            </a:lvl5pPr>
          </a:lstStyle>
          <a:p>
            <a:r>
              <a:t>正文级别 1</a:t>
            </a:r>
          </a:p>
          <a:p>
            <a:pPr lvl="1"/>
            <a:r>
              <a:t>正文级别 2</a:t>
            </a:r>
          </a:p>
          <a:p>
            <a:pPr lvl="2"/>
            <a:r>
              <a:t>正文级别 3</a:t>
            </a:r>
          </a:p>
          <a:p>
            <a:pPr lvl="3"/>
            <a:r>
              <a:t>正文级别 4</a:t>
            </a:r>
          </a:p>
          <a:p>
            <a:pPr lvl="4"/>
            <a:r>
              <a:t>正文级别 5</a:t>
            </a:r>
          </a:p>
        </p:txBody>
      </p:sp>
      <p:sp>
        <p:nvSpPr>
          <p:cNvPr id="56" name="幻灯片编号"/>
          <p:cNvSpPr txBox="1">
            <a:spLocks noGrp="1"/>
          </p:cNvSpPr>
          <p:nvPr>
            <p:ph type="sldNum" sz="quarter" idx="2"/>
          </p:nvPr>
        </p:nvSpPr>
        <p:spPr>
          <a:xfrm>
            <a:off x="11954103" y="13073062"/>
            <a:ext cx="466269" cy="477671"/>
          </a:xfrm>
          <a:prstGeom prst="rect">
            <a:avLst/>
          </a:prstGeom>
        </p:spPr>
        <p:txBody>
          <a:bodyPr lIns="71437" tIns="71437" rIns="71437" bIns="71437"/>
          <a:lstStyle>
            <a:lvl1pPr defTabSz="821531">
              <a:defRPr sz="2200">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标题、项目符号与照片">
    <p:spTree>
      <p:nvGrpSpPr>
        <p:cNvPr id="1" name=""/>
        <p:cNvGrpSpPr/>
        <p:nvPr/>
      </p:nvGrpSpPr>
      <p:grpSpPr>
        <a:xfrm>
          <a:off x="0" y="0"/>
          <a:ext cx="0" cy="0"/>
          <a:chOff x="0" y="0"/>
          <a:chExt cx="0" cy="0"/>
        </a:xfrm>
      </p:grpSpPr>
      <p:sp>
        <p:nvSpPr>
          <p:cNvPr id="63" name="图像"/>
          <p:cNvSpPr>
            <a:spLocks noGrp="1"/>
          </p:cNvSpPr>
          <p:nvPr>
            <p:ph type="pic" sz="half" idx="21"/>
          </p:nvPr>
        </p:nvSpPr>
        <p:spPr>
          <a:xfrm>
            <a:off x="8794253" y="3637358"/>
            <a:ext cx="13260587" cy="8840392"/>
          </a:xfrm>
          <a:prstGeom prst="rect">
            <a:avLst/>
          </a:prstGeom>
        </p:spPr>
        <p:txBody>
          <a:bodyPr lIns="91439" tIns="45719" rIns="91439" bIns="45719" anchor="t">
            <a:noAutofit/>
          </a:bodyPr>
          <a:lstStyle/>
          <a:p>
            <a:endParaRPr/>
          </a:p>
        </p:txBody>
      </p:sp>
      <p:sp>
        <p:nvSpPr>
          <p:cNvPr id="64" name="标题文本"/>
          <p:cNvSpPr txBox="1">
            <a:spLocks noGrp="1"/>
          </p:cNvSpPr>
          <p:nvPr>
            <p:ph type="title"/>
          </p:nvPr>
        </p:nvSpPr>
        <p:spPr>
          <a:xfrm>
            <a:off x="4387453" y="357187"/>
            <a:ext cx="15609094" cy="3036095"/>
          </a:xfrm>
          <a:prstGeom prst="rect">
            <a:avLst/>
          </a:prstGeom>
        </p:spPr>
        <p:txBody>
          <a:bodyPr lIns="71437" tIns="71437" rIns="71437" bIns="71437"/>
          <a:lstStyle>
            <a:lvl1pPr defTabSz="821531">
              <a:defRPr sz="11200">
                <a:solidFill>
                  <a:srgbClr val="000000"/>
                </a:solidFill>
              </a:defRPr>
            </a:lvl1pPr>
          </a:lstStyle>
          <a:p>
            <a:r>
              <a:t>标题文本</a:t>
            </a:r>
          </a:p>
        </p:txBody>
      </p:sp>
      <p:sp>
        <p:nvSpPr>
          <p:cNvPr id="65" name="正文级别 1…"/>
          <p:cNvSpPr txBox="1">
            <a:spLocks noGrp="1"/>
          </p:cNvSpPr>
          <p:nvPr>
            <p:ph type="body" sz="quarter" idx="1"/>
          </p:nvPr>
        </p:nvSpPr>
        <p:spPr>
          <a:xfrm>
            <a:off x="4387453" y="3643312"/>
            <a:ext cx="7500938" cy="8840392"/>
          </a:xfrm>
          <a:prstGeom prst="rect">
            <a:avLst/>
          </a:prstGeom>
        </p:spPr>
        <p:txBody>
          <a:bodyPr lIns="71437" tIns="71437" rIns="71437" bIns="71437"/>
          <a:lstStyle>
            <a:lvl1pPr marL="465364" indent="-465364" defTabSz="821531">
              <a:spcBef>
                <a:spcPts val="4500"/>
              </a:spcBef>
              <a:buSzPct val="145000"/>
              <a:defRPr sz="3800"/>
            </a:lvl1pPr>
            <a:lvl2pPr marL="808264" indent="-465364" defTabSz="821531">
              <a:spcBef>
                <a:spcPts val="4500"/>
              </a:spcBef>
              <a:buSzPct val="145000"/>
              <a:defRPr sz="3800"/>
            </a:lvl2pPr>
            <a:lvl3pPr marL="1151164" indent="-465364" defTabSz="821531">
              <a:spcBef>
                <a:spcPts val="4500"/>
              </a:spcBef>
              <a:buSzPct val="145000"/>
              <a:defRPr sz="3800"/>
            </a:lvl3pPr>
            <a:lvl4pPr marL="1494064" indent="-465364" defTabSz="821531">
              <a:spcBef>
                <a:spcPts val="4500"/>
              </a:spcBef>
              <a:buSzPct val="145000"/>
              <a:defRPr sz="3800"/>
            </a:lvl4pPr>
            <a:lvl5pPr marL="1836964" indent="-465364" defTabSz="821531">
              <a:spcBef>
                <a:spcPts val="4500"/>
              </a:spcBef>
              <a:buSzPct val="145000"/>
              <a:defRPr sz="3800"/>
            </a:lvl5pPr>
          </a:lstStyle>
          <a:p>
            <a:r>
              <a:t>正文级别 1</a:t>
            </a:r>
          </a:p>
          <a:p>
            <a:pPr lvl="1"/>
            <a:r>
              <a:t>正文级别 2</a:t>
            </a:r>
          </a:p>
          <a:p>
            <a:pPr lvl="2"/>
            <a:r>
              <a:t>正文级别 3</a:t>
            </a:r>
          </a:p>
          <a:p>
            <a:pPr lvl="3"/>
            <a:r>
              <a:t>正文级别 4</a:t>
            </a:r>
          </a:p>
          <a:p>
            <a:pPr lvl="4"/>
            <a:r>
              <a:t>正文级别 5</a:t>
            </a:r>
          </a:p>
        </p:txBody>
      </p:sp>
      <p:sp>
        <p:nvSpPr>
          <p:cNvPr id="66" name="幻灯片编号"/>
          <p:cNvSpPr txBox="1">
            <a:spLocks noGrp="1"/>
          </p:cNvSpPr>
          <p:nvPr>
            <p:ph type="sldNum" sz="quarter" idx="2"/>
          </p:nvPr>
        </p:nvSpPr>
        <p:spPr>
          <a:xfrm>
            <a:off x="11954103" y="13073062"/>
            <a:ext cx="466269" cy="473076"/>
          </a:xfrm>
          <a:prstGeom prst="rect">
            <a:avLst/>
          </a:prstGeom>
        </p:spPr>
        <p:txBody>
          <a:bodyPr lIns="71437" tIns="71437" rIns="71437" bIns="71437"/>
          <a:lstStyle>
            <a:lvl1pPr defTabSz="821531">
              <a:defRPr sz="2200">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项目符号">
    <p:spTree>
      <p:nvGrpSpPr>
        <p:cNvPr id="1" name=""/>
        <p:cNvGrpSpPr/>
        <p:nvPr/>
      </p:nvGrpSpPr>
      <p:grpSpPr>
        <a:xfrm>
          <a:off x="0" y="0"/>
          <a:ext cx="0" cy="0"/>
          <a:chOff x="0" y="0"/>
          <a:chExt cx="0" cy="0"/>
        </a:xfrm>
      </p:grpSpPr>
      <p:sp>
        <p:nvSpPr>
          <p:cNvPr id="73" name="正文级别 1…"/>
          <p:cNvSpPr txBox="1">
            <a:spLocks noGrp="1"/>
          </p:cNvSpPr>
          <p:nvPr>
            <p:ph type="body" idx="1"/>
          </p:nvPr>
        </p:nvSpPr>
        <p:spPr>
          <a:xfrm>
            <a:off x="4387453" y="1785937"/>
            <a:ext cx="15609094" cy="10144126"/>
          </a:xfrm>
          <a:prstGeom prst="rect">
            <a:avLst/>
          </a:prstGeom>
        </p:spPr>
        <p:txBody>
          <a:bodyPr lIns="71437" tIns="71437" rIns="71437" bIns="71437"/>
          <a:lstStyle>
            <a:lvl1pPr marL="611187" indent="-611187" defTabSz="821531">
              <a:buSzPct val="145000"/>
              <a:defRPr sz="4400"/>
            </a:lvl1pPr>
            <a:lvl2pPr marL="1055687" indent="-611187" defTabSz="821531">
              <a:buSzPct val="145000"/>
              <a:defRPr sz="4400"/>
            </a:lvl2pPr>
            <a:lvl3pPr marL="1500187" indent="-611187" defTabSz="821531">
              <a:buSzPct val="145000"/>
              <a:defRPr sz="4400"/>
            </a:lvl3pPr>
            <a:lvl4pPr marL="1944687" indent="-611187" defTabSz="821531">
              <a:buSzPct val="145000"/>
              <a:defRPr sz="4400"/>
            </a:lvl4pPr>
            <a:lvl5pPr marL="2389187" indent="-611187" defTabSz="821531">
              <a:buSzPct val="145000"/>
              <a:defRPr sz="4400"/>
            </a:lvl5pPr>
          </a:lstStyle>
          <a:p>
            <a:r>
              <a:t>正文级别 1</a:t>
            </a:r>
          </a:p>
          <a:p>
            <a:pPr lvl="1"/>
            <a:r>
              <a:t>正文级别 2</a:t>
            </a:r>
          </a:p>
          <a:p>
            <a:pPr lvl="2"/>
            <a:r>
              <a:t>正文级别 3</a:t>
            </a:r>
          </a:p>
          <a:p>
            <a:pPr lvl="3"/>
            <a:r>
              <a:t>正文级别 4</a:t>
            </a:r>
          </a:p>
          <a:p>
            <a:pPr lvl="4"/>
            <a:r>
              <a:t>正文级别 5</a:t>
            </a:r>
          </a:p>
        </p:txBody>
      </p:sp>
      <p:sp>
        <p:nvSpPr>
          <p:cNvPr id="74" name="幻灯片编号"/>
          <p:cNvSpPr txBox="1">
            <a:spLocks noGrp="1"/>
          </p:cNvSpPr>
          <p:nvPr>
            <p:ph type="sldNum" sz="quarter" idx="2"/>
          </p:nvPr>
        </p:nvSpPr>
        <p:spPr>
          <a:xfrm>
            <a:off x="11954103" y="13073062"/>
            <a:ext cx="466269" cy="477671"/>
          </a:xfrm>
          <a:prstGeom prst="rect">
            <a:avLst/>
          </a:prstGeom>
        </p:spPr>
        <p:txBody>
          <a:bodyPr lIns="71437" tIns="71437" rIns="71437" bIns="71437"/>
          <a:lstStyle>
            <a:lvl1pPr defTabSz="821531">
              <a:defRPr sz="2200">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照片 - 3 联">
    <p:spTree>
      <p:nvGrpSpPr>
        <p:cNvPr id="1" name=""/>
        <p:cNvGrpSpPr/>
        <p:nvPr/>
      </p:nvGrpSpPr>
      <p:grpSpPr>
        <a:xfrm>
          <a:off x="0" y="0"/>
          <a:ext cx="0" cy="0"/>
          <a:chOff x="0" y="0"/>
          <a:chExt cx="0" cy="0"/>
        </a:xfrm>
      </p:grpSpPr>
      <p:sp>
        <p:nvSpPr>
          <p:cNvPr id="81" name="图像"/>
          <p:cNvSpPr>
            <a:spLocks noGrp="1"/>
          </p:cNvSpPr>
          <p:nvPr>
            <p:ph type="pic" sz="quarter" idx="21"/>
          </p:nvPr>
        </p:nvSpPr>
        <p:spPr>
          <a:xfrm>
            <a:off x="12442031" y="7072312"/>
            <a:ext cx="8514489" cy="5679282"/>
          </a:xfrm>
          <a:prstGeom prst="rect">
            <a:avLst/>
          </a:prstGeom>
        </p:spPr>
        <p:txBody>
          <a:bodyPr lIns="91439" tIns="45719" rIns="91439" bIns="45719" anchor="t">
            <a:noAutofit/>
          </a:bodyPr>
          <a:lstStyle/>
          <a:p>
            <a:endParaRPr/>
          </a:p>
        </p:txBody>
      </p:sp>
      <p:sp>
        <p:nvSpPr>
          <p:cNvPr id="82" name="图像"/>
          <p:cNvSpPr>
            <a:spLocks noGrp="1"/>
          </p:cNvSpPr>
          <p:nvPr>
            <p:ph type="pic" sz="quarter" idx="22"/>
          </p:nvPr>
        </p:nvSpPr>
        <p:spPr>
          <a:xfrm>
            <a:off x="12192000" y="1250156"/>
            <a:ext cx="8251032" cy="5500689"/>
          </a:xfrm>
          <a:prstGeom prst="rect">
            <a:avLst/>
          </a:prstGeom>
        </p:spPr>
        <p:txBody>
          <a:bodyPr lIns="91439" tIns="45719" rIns="91439" bIns="45719" anchor="t">
            <a:noAutofit/>
          </a:bodyPr>
          <a:lstStyle/>
          <a:p>
            <a:endParaRPr/>
          </a:p>
        </p:txBody>
      </p:sp>
      <p:sp>
        <p:nvSpPr>
          <p:cNvPr id="83" name="图像"/>
          <p:cNvSpPr>
            <a:spLocks noGrp="1"/>
          </p:cNvSpPr>
          <p:nvPr>
            <p:ph type="pic" idx="23"/>
          </p:nvPr>
        </p:nvSpPr>
        <p:spPr>
          <a:xfrm>
            <a:off x="-291704" y="1250156"/>
            <a:ext cx="16850320" cy="11233548"/>
          </a:xfrm>
          <a:prstGeom prst="rect">
            <a:avLst/>
          </a:prstGeom>
        </p:spPr>
        <p:txBody>
          <a:bodyPr lIns="91439" tIns="45719" rIns="91439" bIns="45719" anchor="t">
            <a:noAutofit/>
          </a:bodyPr>
          <a:lstStyle/>
          <a:p>
            <a:endParaRPr/>
          </a:p>
        </p:txBody>
      </p:sp>
      <p:sp>
        <p:nvSpPr>
          <p:cNvPr id="84" name="幻灯片编号"/>
          <p:cNvSpPr txBox="1">
            <a:spLocks noGrp="1"/>
          </p:cNvSpPr>
          <p:nvPr>
            <p:ph type="sldNum" sz="quarter" idx="2"/>
          </p:nvPr>
        </p:nvSpPr>
        <p:spPr>
          <a:xfrm>
            <a:off x="11954103" y="13073062"/>
            <a:ext cx="466269" cy="477671"/>
          </a:xfrm>
          <a:prstGeom prst="rect">
            <a:avLst/>
          </a:prstGeom>
        </p:spPr>
        <p:txBody>
          <a:bodyPr lIns="71437" tIns="71437" rIns="71437" bIns="71437"/>
          <a:lstStyle>
            <a:lvl1pPr defTabSz="821531">
              <a:defRPr sz="2200">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引文">
    <p:spTree>
      <p:nvGrpSpPr>
        <p:cNvPr id="1" name=""/>
        <p:cNvGrpSpPr/>
        <p:nvPr/>
      </p:nvGrpSpPr>
      <p:grpSpPr>
        <a:xfrm>
          <a:off x="0" y="0"/>
          <a:ext cx="0" cy="0"/>
          <a:chOff x="0" y="0"/>
          <a:chExt cx="0" cy="0"/>
        </a:xfrm>
      </p:grpSpPr>
      <p:sp>
        <p:nvSpPr>
          <p:cNvPr id="91" name="–苏子柔"/>
          <p:cNvSpPr txBox="1">
            <a:spLocks noGrp="1"/>
          </p:cNvSpPr>
          <p:nvPr>
            <p:ph type="body" sz="quarter" idx="21"/>
          </p:nvPr>
        </p:nvSpPr>
        <p:spPr>
          <a:xfrm>
            <a:off x="4833937" y="8947546"/>
            <a:ext cx="14716126" cy="714376"/>
          </a:xfrm>
          <a:prstGeom prst="rect">
            <a:avLst/>
          </a:prstGeom>
        </p:spPr>
        <p:txBody>
          <a:bodyPr lIns="71437" tIns="71437" rIns="71437" bIns="71437" anchor="t">
            <a:spAutoFit/>
          </a:bodyPr>
          <a:lstStyle>
            <a:lvl1pPr marL="0" indent="0" algn="ctr" defTabSz="821531">
              <a:spcBef>
                <a:spcPts val="0"/>
              </a:spcBef>
              <a:buSzTx/>
              <a:buNone/>
              <a:defRPr sz="3200" i="1"/>
            </a:lvl1pPr>
          </a:lstStyle>
          <a:p>
            <a:r>
              <a:t>–苏子柔</a:t>
            </a:r>
          </a:p>
        </p:txBody>
      </p:sp>
      <p:sp>
        <p:nvSpPr>
          <p:cNvPr id="92" name="“在此键入引文。”"/>
          <p:cNvSpPr txBox="1">
            <a:spLocks noGrp="1"/>
          </p:cNvSpPr>
          <p:nvPr>
            <p:ph type="body" sz="quarter" idx="22"/>
          </p:nvPr>
        </p:nvSpPr>
        <p:spPr>
          <a:xfrm>
            <a:off x="4833937" y="5945187"/>
            <a:ext cx="14716126" cy="968376"/>
          </a:xfrm>
          <a:prstGeom prst="rect">
            <a:avLst/>
          </a:prstGeom>
        </p:spPr>
        <p:txBody>
          <a:bodyPr lIns="71437" tIns="71437" rIns="71437" bIns="71437">
            <a:spAutoFit/>
          </a:bodyPr>
          <a:lstStyle>
            <a:lvl1pPr marL="0" indent="0" algn="ctr" defTabSz="821531">
              <a:spcBef>
                <a:spcPts val="0"/>
              </a:spcBef>
              <a:buSzTx/>
              <a:buNone/>
              <a:defRPr sz="4600">
                <a:latin typeface="+mn-lt"/>
                <a:ea typeface="+mn-ea"/>
                <a:cs typeface="+mn-cs"/>
                <a:sym typeface="Helvetica Neue Medium"/>
              </a:defRPr>
            </a:lvl1pPr>
          </a:lstStyle>
          <a:p>
            <a:r>
              <a:t>“在此键入引文。”</a:t>
            </a:r>
          </a:p>
        </p:txBody>
      </p:sp>
      <p:sp>
        <p:nvSpPr>
          <p:cNvPr id="93" name="幻灯片编号"/>
          <p:cNvSpPr txBox="1">
            <a:spLocks noGrp="1"/>
          </p:cNvSpPr>
          <p:nvPr>
            <p:ph type="sldNum" sz="quarter" idx="2"/>
          </p:nvPr>
        </p:nvSpPr>
        <p:spPr>
          <a:xfrm>
            <a:off x="11954103" y="13073062"/>
            <a:ext cx="466269" cy="477671"/>
          </a:xfrm>
          <a:prstGeom prst="rect">
            <a:avLst/>
          </a:prstGeom>
        </p:spPr>
        <p:txBody>
          <a:bodyPr lIns="71437" tIns="71437" rIns="71437" bIns="71437"/>
          <a:lstStyle>
            <a:lvl1pPr defTabSz="821531">
              <a:defRPr sz="2200">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照片">
    <p:spTree>
      <p:nvGrpSpPr>
        <p:cNvPr id="1" name=""/>
        <p:cNvGrpSpPr/>
        <p:nvPr/>
      </p:nvGrpSpPr>
      <p:grpSpPr>
        <a:xfrm>
          <a:off x="0" y="0"/>
          <a:ext cx="0" cy="0"/>
          <a:chOff x="0" y="0"/>
          <a:chExt cx="0" cy="0"/>
        </a:xfrm>
      </p:grpSpPr>
      <p:sp>
        <p:nvSpPr>
          <p:cNvPr id="100" name="图像"/>
          <p:cNvSpPr>
            <a:spLocks noGrp="1"/>
          </p:cNvSpPr>
          <p:nvPr>
            <p:ph type="pic" idx="21"/>
          </p:nvPr>
        </p:nvSpPr>
        <p:spPr>
          <a:xfrm>
            <a:off x="1712269" y="0"/>
            <a:ext cx="20959463" cy="13983891"/>
          </a:xfrm>
          <a:prstGeom prst="rect">
            <a:avLst/>
          </a:prstGeom>
        </p:spPr>
        <p:txBody>
          <a:bodyPr lIns="91439" tIns="45719" rIns="91439" bIns="45719" anchor="t">
            <a:noAutofit/>
          </a:bodyPr>
          <a:lstStyle/>
          <a:p>
            <a:endParaRPr/>
          </a:p>
        </p:txBody>
      </p:sp>
      <p:sp>
        <p:nvSpPr>
          <p:cNvPr id="101" name="幻灯片编号"/>
          <p:cNvSpPr txBox="1">
            <a:spLocks noGrp="1"/>
          </p:cNvSpPr>
          <p:nvPr>
            <p:ph type="sldNum" sz="quarter" idx="2"/>
          </p:nvPr>
        </p:nvSpPr>
        <p:spPr>
          <a:xfrm>
            <a:off x="11954103" y="13073062"/>
            <a:ext cx="466269" cy="477671"/>
          </a:xfrm>
          <a:prstGeom prst="rect">
            <a:avLst/>
          </a:prstGeom>
        </p:spPr>
        <p:txBody>
          <a:bodyPr lIns="71437" tIns="71437" rIns="71437" bIns="71437"/>
          <a:lstStyle>
            <a:lvl1pPr defTabSz="821531">
              <a:defRPr sz="2200">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108" name="幻灯片编号"/>
          <p:cNvSpPr txBox="1">
            <a:spLocks noGrp="1"/>
          </p:cNvSpPr>
          <p:nvPr>
            <p:ph type="sldNum" sz="quarter" idx="2"/>
          </p:nvPr>
        </p:nvSpPr>
        <p:spPr>
          <a:xfrm>
            <a:off x="22414035" y="12439149"/>
            <a:ext cx="532284" cy="549223"/>
          </a:xfrm>
          <a:prstGeom prst="rect">
            <a:avLst/>
          </a:prstGeom>
        </p:spPr>
        <p:txBody>
          <a:bodyPr lIns="76200" tIns="76200" rIns="76200" bIns="76200"/>
          <a:lstStyle>
            <a:lvl1pPr defTabSz="821531">
              <a:defRPr sz="2600">
                <a:solidFill>
                  <a:srgbClr val="343434"/>
                </a:solidFill>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标题与副标题">
    <p:spTree>
      <p:nvGrpSpPr>
        <p:cNvPr id="1" name=""/>
        <p:cNvGrpSpPr/>
        <p:nvPr/>
      </p:nvGrpSpPr>
      <p:grpSpPr>
        <a:xfrm>
          <a:off x="0" y="0"/>
          <a:ext cx="0" cy="0"/>
          <a:chOff x="0" y="0"/>
          <a:chExt cx="0" cy="0"/>
        </a:xfrm>
      </p:grpSpPr>
      <p:sp>
        <p:nvSpPr>
          <p:cNvPr id="115" name="标题文本"/>
          <p:cNvSpPr txBox="1">
            <a:spLocks noGrp="1"/>
          </p:cNvSpPr>
          <p:nvPr>
            <p:ph type="title"/>
          </p:nvPr>
        </p:nvSpPr>
        <p:spPr>
          <a:xfrm>
            <a:off x="1778000" y="2298700"/>
            <a:ext cx="20828000" cy="4648200"/>
          </a:xfrm>
          <a:prstGeom prst="rect">
            <a:avLst/>
          </a:prstGeom>
        </p:spPr>
        <p:txBody>
          <a:bodyPr anchor="b"/>
          <a:lstStyle>
            <a:lvl1pPr>
              <a:defRPr sz="11200">
                <a:solidFill>
                  <a:srgbClr val="000000"/>
                </a:solidFill>
              </a:defRPr>
            </a:lvl1pPr>
          </a:lstStyle>
          <a:p>
            <a:r>
              <a:t>标题文本</a:t>
            </a:r>
          </a:p>
        </p:txBody>
      </p:sp>
      <p:sp>
        <p:nvSpPr>
          <p:cNvPr id="116" name="正文级别 1…"/>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正文级别 1</a:t>
            </a:r>
          </a:p>
          <a:p>
            <a:pPr lvl="1"/>
            <a:r>
              <a:t>正文级别 2</a:t>
            </a:r>
          </a:p>
          <a:p>
            <a:pPr lvl="2"/>
            <a:r>
              <a:t>正文级别 3</a:t>
            </a:r>
          </a:p>
          <a:p>
            <a:pPr lvl="3"/>
            <a:r>
              <a:t>正文级别 4</a:t>
            </a:r>
          </a:p>
          <a:p>
            <a:pPr lvl="4"/>
            <a:r>
              <a:t>正文级别 5</a:t>
            </a:r>
          </a:p>
        </p:txBody>
      </p:sp>
      <p:sp>
        <p:nvSpPr>
          <p:cNvPr id="117" name="幻灯片编号"/>
          <p:cNvSpPr txBox="1">
            <a:spLocks noGrp="1"/>
          </p:cNvSpPr>
          <p:nvPr>
            <p:ph type="sldNum" sz="quarter" idx="2"/>
          </p:nvPr>
        </p:nvSpPr>
        <p:spPr>
          <a:xfrm>
            <a:off x="22480903" y="12705656"/>
            <a:ext cx="509728" cy="523086"/>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标题 - 顶部对齐">
    <p:spTree>
      <p:nvGrpSpPr>
        <p:cNvPr id="1" name=""/>
        <p:cNvGrpSpPr/>
        <p:nvPr/>
      </p:nvGrpSpPr>
      <p:grpSpPr>
        <a:xfrm>
          <a:off x="0" y="0"/>
          <a:ext cx="0" cy="0"/>
          <a:chOff x="0" y="0"/>
          <a:chExt cx="0" cy="0"/>
        </a:xfrm>
      </p:grpSpPr>
      <p:sp>
        <p:nvSpPr>
          <p:cNvPr id="124" name="标题文本"/>
          <p:cNvSpPr txBox="1">
            <a:spLocks noGrp="1"/>
          </p:cNvSpPr>
          <p:nvPr>
            <p:ph type="title"/>
          </p:nvPr>
        </p:nvSpPr>
        <p:spPr>
          <a:prstGeom prst="rect">
            <a:avLst/>
          </a:prstGeom>
        </p:spPr>
        <p:txBody>
          <a:bodyPr/>
          <a:lstStyle/>
          <a:p>
            <a:r>
              <a:t>标题文本</a:t>
            </a:r>
          </a:p>
        </p:txBody>
      </p:sp>
      <p:sp>
        <p:nvSpPr>
          <p:cNvPr id="125"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文本"/>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标题文本</a:t>
            </a:r>
          </a:p>
        </p:txBody>
      </p:sp>
      <p:sp>
        <p:nvSpPr>
          <p:cNvPr id="3" name="幻灯片编号"/>
          <p:cNvSpPr txBox="1">
            <a:spLocks noGrp="1"/>
          </p:cNvSpPr>
          <p:nvPr>
            <p:ph type="sldNum" sz="quarter" idx="2"/>
          </p:nvPr>
        </p:nvSpPr>
        <p:spPr>
          <a:xfrm>
            <a:off x="22647416" y="12695683"/>
            <a:ext cx="509728" cy="523086"/>
          </a:xfrm>
          <a:prstGeom prst="rect">
            <a:avLst/>
          </a:prstGeom>
          <a:ln w="12700">
            <a:miter lim="400000"/>
          </a:ln>
        </p:spPr>
        <p:txBody>
          <a:bodyPr wrap="none" lIns="50800" tIns="50800" rIns="50800" bIns="50800">
            <a:spAutoFit/>
          </a:bodyPr>
          <a:lstStyle>
            <a:lvl1pPr defTabSz="825500">
              <a:defRPr sz="2800" u="none">
                <a:latin typeface="Helvetica Neue Light"/>
                <a:ea typeface="Helvetica Neue Light"/>
                <a:cs typeface="Helvetica Neue Light"/>
                <a:sym typeface="Helvetica Neue Light"/>
              </a:defRPr>
            </a:lvl1pPr>
          </a:lstStyle>
          <a:p>
            <a:fld id="{86CB4B4D-7CA3-9044-876B-883B54F8677D}" type="slidenum">
              <a:t>‹#›</a:t>
            </a:fld>
            <a:endParaRPr/>
          </a:p>
        </p:txBody>
      </p:sp>
      <p:sp>
        <p:nvSpPr>
          <p:cNvPr id="4" name="正文级别 1…"/>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正文级别 1</a:t>
            </a:r>
          </a:p>
          <a:p>
            <a:pPr lvl="1"/>
            <a:r>
              <a:t>正文级别 2</a:t>
            </a:r>
          </a:p>
          <a:p>
            <a:pPr lvl="2"/>
            <a:r>
              <a:t>正文级别 3</a:t>
            </a:r>
          </a:p>
          <a:p>
            <a:pPr lvl="3"/>
            <a:r>
              <a:t>正文级别 4</a:t>
            </a:r>
          </a:p>
          <a:p>
            <a:pPr lvl="4"/>
            <a:r>
              <a:t>正文级别 5</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med"/>
  <p:txStyles>
    <p:titleStyle>
      <a:lvl1pPr marL="0" marR="0" indent="0" algn="ctr" defTabSz="825500" rtl="0" latinLnBrk="0">
        <a:lnSpc>
          <a:spcPct val="100000"/>
        </a:lnSpc>
        <a:spcBef>
          <a:spcPts val="0"/>
        </a:spcBef>
        <a:spcAft>
          <a:spcPts val="0"/>
        </a:spcAft>
        <a:buClrTx/>
        <a:buSzTx/>
        <a:buFontTx/>
        <a:buNone/>
        <a:tabLst/>
        <a:defRPr sz="8500" b="0" i="0" u="none" strike="noStrike" cap="none" spc="0" baseline="0">
          <a:solidFill>
            <a:srgbClr val="932E3A"/>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8500" b="0" i="0" u="none" strike="noStrike" cap="none" spc="0" baseline="0">
          <a:solidFill>
            <a:srgbClr val="932E3A"/>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8500" b="0" i="0" u="none" strike="noStrike" cap="none" spc="0" baseline="0">
          <a:solidFill>
            <a:srgbClr val="932E3A"/>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8500" b="0" i="0" u="none" strike="noStrike" cap="none" spc="0" baseline="0">
          <a:solidFill>
            <a:srgbClr val="932E3A"/>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8500" b="0" i="0" u="none" strike="noStrike" cap="none" spc="0" baseline="0">
          <a:solidFill>
            <a:srgbClr val="932E3A"/>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8500" b="0" i="0" u="none" strike="noStrike" cap="none" spc="0" baseline="0">
          <a:solidFill>
            <a:srgbClr val="932E3A"/>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8500" b="0" i="0" u="none" strike="noStrike" cap="none" spc="0" baseline="0">
          <a:solidFill>
            <a:srgbClr val="932E3A"/>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8500" b="0" i="0" u="none" strike="noStrike" cap="none" spc="0" baseline="0">
          <a:solidFill>
            <a:srgbClr val="932E3A"/>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8500" b="0" i="0" u="none" strike="noStrike" cap="none" spc="0" baseline="0">
          <a:solidFill>
            <a:srgbClr val="932E3A"/>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Helvetica Neue Light"/>
        </a:defRPr>
      </a:lvl1pPr>
      <a:lvl2pPr marL="0" marR="0" indent="457200" algn="ctr" defTabSz="82550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Helvetica Neue Light"/>
        </a:defRPr>
      </a:lvl2pPr>
      <a:lvl3pPr marL="0" marR="0" indent="914400" algn="ctr" defTabSz="82550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Helvetica Neue Light"/>
        </a:defRPr>
      </a:lvl3pPr>
      <a:lvl4pPr marL="0" marR="0" indent="1371600" algn="ctr" defTabSz="82550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Helvetica Neue Light"/>
        </a:defRPr>
      </a:lvl4pPr>
      <a:lvl5pPr marL="0" marR="0" indent="1828800" algn="ctr" defTabSz="82550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Helvetica Neue Light"/>
        </a:defRPr>
      </a:lvl5pPr>
      <a:lvl6pPr marL="0" marR="0" indent="2286000" algn="ctr" defTabSz="82550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Helvetica Neue Light"/>
        </a:defRPr>
      </a:lvl6pPr>
      <a:lvl7pPr marL="0" marR="0" indent="2743200" algn="ctr" defTabSz="82550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Helvetica Neue Light"/>
        </a:defRPr>
      </a:lvl7pPr>
      <a:lvl8pPr marL="0" marR="0" indent="3200400" algn="ctr" defTabSz="82550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Helvetica Neue Light"/>
        </a:defRPr>
      </a:lvl8pPr>
      <a:lvl9pPr marL="0" marR="0" indent="3657600" algn="ctr" defTabSz="82550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10.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10.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23.jpeg"/><Relationship Id="rId5" Type="http://schemas.openxmlformats.org/officeDocument/2006/relationships/image" Target="../media/image25.png"/><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35.jpeg"/><Relationship Id="rId4" Type="http://schemas.openxmlformats.org/officeDocument/2006/relationships/image" Target="../media/image34.jpeg"/></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36.jpeg"/><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40.jpeg"/></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CloakLoRa:…"/>
          <p:cNvSpPr txBox="1">
            <a:spLocks noGrp="1"/>
          </p:cNvSpPr>
          <p:nvPr>
            <p:ph type="title"/>
          </p:nvPr>
        </p:nvSpPr>
        <p:spPr>
          <a:xfrm>
            <a:off x="1727200" y="2425700"/>
            <a:ext cx="20828000" cy="4648200"/>
          </a:xfrm>
          <a:prstGeom prst="rect">
            <a:avLst/>
          </a:prstGeom>
        </p:spPr>
        <p:txBody>
          <a:bodyPr/>
          <a:lstStyle/>
          <a:p>
            <a:pPr defTabSz="775969">
              <a:defRPr sz="10528">
                <a:solidFill>
                  <a:srgbClr val="932E3A"/>
                </a:solidFill>
              </a:defRPr>
            </a:pPr>
            <a:r>
              <a:t>CloakLoRa:</a:t>
            </a:r>
          </a:p>
          <a:p>
            <a:pPr defTabSz="775969">
              <a:defRPr sz="10528">
                <a:solidFill>
                  <a:srgbClr val="932E3A"/>
                </a:solidFill>
              </a:defRPr>
            </a:pPr>
            <a:r>
              <a:t>A Covert Channel over LoRa PHY</a:t>
            </a:r>
          </a:p>
        </p:txBody>
      </p:sp>
      <p:sp>
        <p:nvSpPr>
          <p:cNvPr id="135" name="Ningning HOU, Yuanqing Zheng…"/>
          <p:cNvSpPr txBox="1">
            <a:spLocks noGrp="1"/>
          </p:cNvSpPr>
          <p:nvPr>
            <p:ph type="body" sz="quarter" idx="1"/>
          </p:nvPr>
        </p:nvSpPr>
        <p:spPr>
          <a:xfrm>
            <a:off x="1778000" y="8229851"/>
            <a:ext cx="20828000" cy="2737243"/>
          </a:xfrm>
          <a:prstGeom prst="rect">
            <a:avLst/>
          </a:prstGeom>
        </p:spPr>
        <p:txBody>
          <a:bodyPr/>
          <a:lstStyle/>
          <a:p>
            <a:r>
              <a:t>Ningning HOU, Yuanqing Zheng</a:t>
            </a:r>
          </a:p>
          <a:p>
            <a:r>
              <a:t>The Hong Kong Polytechnic University</a:t>
            </a:r>
          </a:p>
          <a:p>
            <a:r>
              <a:t>ICNP 2020, Oct. 2020</a:t>
            </a:r>
          </a:p>
        </p:txBody>
      </p:sp>
      <p:sp>
        <p:nvSpPr>
          <p:cNvPr id="136" name="幻灯片编号"/>
          <p:cNvSpPr txBox="1">
            <a:spLocks noGrp="1"/>
          </p:cNvSpPr>
          <p:nvPr>
            <p:ph type="sldNum" sz="quarter" idx="2"/>
          </p:nvPr>
        </p:nvSpPr>
        <p:spPr>
          <a:xfrm>
            <a:off x="22733000" y="12705656"/>
            <a:ext cx="312015" cy="52308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a:t>
            </a:fld>
            <a:endParaRPr/>
          </a:p>
        </p:txBody>
      </p:sp>
      <p:pic>
        <p:nvPicPr>
          <p:cNvPr id="137" name="图像" descr="图像"/>
          <p:cNvPicPr>
            <a:picLocks noChangeAspect="1"/>
          </p:cNvPicPr>
          <p:nvPr/>
        </p:nvPicPr>
        <p:blipFill>
          <a:blip r:embed="rId3"/>
          <a:stretch>
            <a:fillRect/>
          </a:stretch>
        </p:blipFill>
        <p:spPr>
          <a:xfrm>
            <a:off x="371123" y="189350"/>
            <a:ext cx="12597413" cy="3169673"/>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LoRa (Long Range) technology"/>
          <p:cNvSpPr txBox="1">
            <a:spLocks noGrp="1"/>
          </p:cNvSpPr>
          <p:nvPr>
            <p:ph type="title"/>
          </p:nvPr>
        </p:nvSpPr>
        <p:spPr>
          <a:prstGeom prst="rect">
            <a:avLst/>
          </a:prstGeom>
        </p:spPr>
        <p:txBody>
          <a:bodyPr/>
          <a:lstStyle/>
          <a:p>
            <a:r>
              <a:t>LoRa (Long Range) technology</a:t>
            </a:r>
          </a:p>
        </p:txBody>
      </p:sp>
      <p:sp>
        <p:nvSpPr>
          <p:cNvPr id="142" name="幻灯片编号"/>
          <p:cNvSpPr txBox="1">
            <a:spLocks noGrp="1"/>
          </p:cNvSpPr>
          <p:nvPr>
            <p:ph type="sldNum" sz="quarter" idx="2"/>
          </p:nvPr>
        </p:nvSpPr>
        <p:spPr>
          <a:xfrm>
            <a:off x="22733572" y="12695683"/>
            <a:ext cx="312015" cy="52308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pic>
        <p:nvPicPr>
          <p:cNvPr id="143" name="图像" descr="图像"/>
          <p:cNvPicPr>
            <a:picLocks noChangeAspect="1"/>
          </p:cNvPicPr>
          <p:nvPr/>
        </p:nvPicPr>
        <p:blipFill>
          <a:blip r:embed="rId3"/>
          <a:stretch>
            <a:fillRect/>
          </a:stretch>
        </p:blipFill>
        <p:spPr>
          <a:xfrm>
            <a:off x="5864364" y="3624206"/>
            <a:ext cx="13520539" cy="6047897"/>
          </a:xfrm>
          <a:prstGeom prst="rect">
            <a:avLst/>
          </a:prstGeom>
          <a:ln w="12700">
            <a:miter lim="400000"/>
          </a:ln>
        </p:spPr>
      </p:pic>
      <p:pic>
        <p:nvPicPr>
          <p:cNvPr id="144" name="图像" descr="图像"/>
          <p:cNvPicPr>
            <a:picLocks noChangeAspect="1"/>
          </p:cNvPicPr>
          <p:nvPr/>
        </p:nvPicPr>
        <p:blipFill>
          <a:blip r:embed="rId4"/>
          <a:stretch>
            <a:fillRect/>
          </a:stretch>
        </p:blipFill>
        <p:spPr>
          <a:xfrm>
            <a:off x="4439439" y="10286231"/>
            <a:ext cx="1422401" cy="1422401"/>
          </a:xfrm>
          <a:prstGeom prst="rect">
            <a:avLst/>
          </a:prstGeom>
          <a:ln w="12700">
            <a:miter lim="400000"/>
          </a:ln>
        </p:spPr>
      </p:pic>
      <p:pic>
        <p:nvPicPr>
          <p:cNvPr id="145" name="图像" descr="图像"/>
          <p:cNvPicPr>
            <a:picLocks noChangeAspect="1"/>
          </p:cNvPicPr>
          <p:nvPr/>
        </p:nvPicPr>
        <p:blipFill>
          <a:blip r:embed="rId5"/>
          <a:stretch>
            <a:fillRect/>
          </a:stretch>
        </p:blipFill>
        <p:spPr>
          <a:xfrm>
            <a:off x="9887527" y="10286231"/>
            <a:ext cx="1422401" cy="1422401"/>
          </a:xfrm>
          <a:prstGeom prst="rect">
            <a:avLst/>
          </a:prstGeom>
          <a:ln w="12700">
            <a:miter lim="400000"/>
          </a:ln>
        </p:spPr>
      </p:pic>
      <p:pic>
        <p:nvPicPr>
          <p:cNvPr id="146" name="图像" descr="图像"/>
          <p:cNvPicPr>
            <a:picLocks noChangeAspect="1"/>
          </p:cNvPicPr>
          <p:nvPr/>
        </p:nvPicPr>
        <p:blipFill>
          <a:blip r:embed="rId6"/>
          <a:stretch>
            <a:fillRect/>
          </a:stretch>
        </p:blipFill>
        <p:spPr>
          <a:xfrm>
            <a:off x="15335615" y="10286231"/>
            <a:ext cx="1422401" cy="1397001"/>
          </a:xfrm>
          <a:prstGeom prst="rect">
            <a:avLst/>
          </a:prstGeom>
          <a:ln w="12700">
            <a:miter lim="400000"/>
          </a:ln>
        </p:spPr>
      </p:pic>
      <p:sp>
        <p:nvSpPr>
          <p:cNvPr id="147" name="Bandwidth"/>
          <p:cNvSpPr txBox="1"/>
          <p:nvPr/>
        </p:nvSpPr>
        <p:spPr>
          <a:xfrm>
            <a:off x="6201666" y="10420851"/>
            <a:ext cx="2180261" cy="6365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Bandwidth</a:t>
            </a:r>
          </a:p>
        </p:txBody>
      </p:sp>
      <p:sp>
        <p:nvSpPr>
          <p:cNvPr id="148" name="125 KHz"/>
          <p:cNvSpPr txBox="1"/>
          <p:nvPr/>
        </p:nvSpPr>
        <p:spPr>
          <a:xfrm>
            <a:off x="6431079" y="10939269"/>
            <a:ext cx="1721435" cy="62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u="none"/>
            </a:lvl1pPr>
          </a:lstStyle>
          <a:p>
            <a:r>
              <a:t>125 KHz</a:t>
            </a:r>
          </a:p>
        </p:txBody>
      </p:sp>
      <p:sp>
        <p:nvSpPr>
          <p:cNvPr id="149" name="Range"/>
          <p:cNvSpPr txBox="1"/>
          <p:nvPr/>
        </p:nvSpPr>
        <p:spPr>
          <a:xfrm>
            <a:off x="11940601" y="10420851"/>
            <a:ext cx="1367867" cy="6365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Range</a:t>
            </a:r>
          </a:p>
        </p:txBody>
      </p:sp>
      <p:sp>
        <p:nvSpPr>
          <p:cNvPr id="150" name="1-10 kms"/>
          <p:cNvSpPr txBox="1"/>
          <p:nvPr/>
        </p:nvSpPr>
        <p:spPr>
          <a:xfrm>
            <a:off x="11680912" y="10939269"/>
            <a:ext cx="1887246" cy="62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u="none"/>
            </a:lvl1pPr>
          </a:lstStyle>
          <a:p>
            <a:r>
              <a:t>1-10 kms</a:t>
            </a:r>
          </a:p>
        </p:txBody>
      </p:sp>
      <p:sp>
        <p:nvSpPr>
          <p:cNvPr id="151" name="Battery Life"/>
          <p:cNvSpPr txBox="1"/>
          <p:nvPr/>
        </p:nvSpPr>
        <p:spPr>
          <a:xfrm>
            <a:off x="17642414" y="10420851"/>
            <a:ext cx="2316405" cy="6365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Battery Life</a:t>
            </a:r>
          </a:p>
        </p:txBody>
      </p:sp>
      <p:sp>
        <p:nvSpPr>
          <p:cNvPr id="152" name="10 years on AA battery"/>
          <p:cNvSpPr txBox="1"/>
          <p:nvPr/>
        </p:nvSpPr>
        <p:spPr>
          <a:xfrm>
            <a:off x="16643718" y="10939269"/>
            <a:ext cx="4906457" cy="62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u="none"/>
            </a:lvl1pPr>
          </a:lstStyle>
          <a:p>
            <a:r>
              <a:t>10 years on AA battery</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幻灯片编号"/>
          <p:cNvSpPr txBox="1">
            <a:spLocks noGrp="1"/>
          </p:cNvSpPr>
          <p:nvPr>
            <p:ph type="sldNum" sz="quarter" idx="2"/>
          </p:nvPr>
        </p:nvSpPr>
        <p:spPr>
          <a:xfrm>
            <a:off x="22505831" y="12439149"/>
            <a:ext cx="348692" cy="54922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a:t>
            </a:fld>
            <a:endParaRPr/>
          </a:p>
        </p:txBody>
      </p:sp>
      <p:sp>
        <p:nvSpPr>
          <p:cNvPr id="157" name="Smart healthcare"/>
          <p:cNvSpPr txBox="1"/>
          <p:nvPr/>
        </p:nvSpPr>
        <p:spPr>
          <a:xfrm>
            <a:off x="9600400" y="11478359"/>
            <a:ext cx="5183201"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gn="l">
              <a:defRPr sz="5200" u="none">
                <a:latin typeface="Helvetica Neue"/>
                <a:ea typeface="Helvetica Neue"/>
                <a:cs typeface="Helvetica Neue"/>
                <a:sym typeface="Helvetica Neue"/>
              </a:defRPr>
            </a:lvl1pPr>
          </a:lstStyle>
          <a:p>
            <a:r>
              <a:t>Smart healthcare</a:t>
            </a:r>
          </a:p>
        </p:txBody>
      </p:sp>
      <p:pic>
        <p:nvPicPr>
          <p:cNvPr id="158" name="图像" descr="图像"/>
          <p:cNvPicPr>
            <a:picLocks noChangeAspect="1"/>
          </p:cNvPicPr>
          <p:nvPr/>
        </p:nvPicPr>
        <p:blipFill>
          <a:blip r:embed="rId3"/>
          <a:stretch>
            <a:fillRect/>
          </a:stretch>
        </p:blipFill>
        <p:spPr>
          <a:xfrm>
            <a:off x="6550019" y="3904561"/>
            <a:ext cx="11283961" cy="6984226"/>
          </a:xfrm>
          <a:prstGeom prst="rect">
            <a:avLst/>
          </a:prstGeom>
          <a:ln w="12700">
            <a:miter lim="400000"/>
          </a:ln>
        </p:spPr>
      </p:pic>
      <p:sp>
        <p:nvSpPr>
          <p:cNvPr id="159" name="LoRaWAN applications"/>
          <p:cNvSpPr txBox="1">
            <a:spLocks noGrp="1"/>
          </p:cNvSpPr>
          <p:nvPr>
            <p:ph type="title" idx="4294967295"/>
          </p:nvPr>
        </p:nvSpPr>
        <p:spPr>
          <a:prstGeom prst="rect">
            <a:avLst/>
          </a:prstGeom>
        </p:spPr>
        <p:txBody>
          <a:bodyPr/>
          <a:lstStyle/>
          <a:p>
            <a:r>
              <a:t>LoRaWAN applications</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mart healthcare"/>
          <p:cNvSpPr txBox="1"/>
          <p:nvPr/>
        </p:nvSpPr>
        <p:spPr>
          <a:xfrm>
            <a:off x="4816915" y="6981558"/>
            <a:ext cx="5183201"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gn="l">
              <a:defRPr sz="5200" u="none">
                <a:latin typeface="Helvetica Neue"/>
                <a:ea typeface="Helvetica Neue"/>
                <a:cs typeface="Helvetica Neue"/>
                <a:sym typeface="Helvetica Neue"/>
              </a:defRPr>
            </a:lvl1pPr>
          </a:lstStyle>
          <a:p>
            <a:r>
              <a:t>Smart healthcare</a:t>
            </a:r>
          </a:p>
        </p:txBody>
      </p:sp>
      <p:pic>
        <p:nvPicPr>
          <p:cNvPr id="164" name="图像" descr="图像"/>
          <p:cNvPicPr>
            <a:picLocks noChangeAspect="1"/>
          </p:cNvPicPr>
          <p:nvPr/>
        </p:nvPicPr>
        <p:blipFill>
          <a:blip r:embed="rId3"/>
          <a:stretch>
            <a:fillRect/>
          </a:stretch>
        </p:blipFill>
        <p:spPr>
          <a:xfrm>
            <a:off x="13349890" y="2857220"/>
            <a:ext cx="6710907" cy="4183424"/>
          </a:xfrm>
          <a:prstGeom prst="rect">
            <a:avLst/>
          </a:prstGeom>
          <a:ln w="12700">
            <a:miter lim="400000"/>
          </a:ln>
        </p:spPr>
      </p:pic>
      <p:sp>
        <p:nvSpPr>
          <p:cNvPr id="165" name="Smart city"/>
          <p:cNvSpPr txBox="1"/>
          <p:nvPr/>
        </p:nvSpPr>
        <p:spPr>
          <a:xfrm>
            <a:off x="15129109" y="6981558"/>
            <a:ext cx="3152471"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gn="l">
              <a:defRPr sz="5200" u="none">
                <a:latin typeface="Helvetica Neue"/>
                <a:ea typeface="Helvetica Neue"/>
                <a:cs typeface="Helvetica Neue"/>
                <a:sym typeface="Helvetica Neue"/>
              </a:defRPr>
            </a:lvl1pPr>
          </a:lstStyle>
          <a:p>
            <a:r>
              <a:t>Smart city</a:t>
            </a:r>
          </a:p>
        </p:txBody>
      </p:sp>
      <p:pic>
        <p:nvPicPr>
          <p:cNvPr id="166" name="图像" descr="图像"/>
          <p:cNvPicPr>
            <a:picLocks noChangeAspect="1"/>
          </p:cNvPicPr>
          <p:nvPr/>
        </p:nvPicPr>
        <p:blipFill>
          <a:blip r:embed="rId4"/>
          <a:stretch>
            <a:fillRect/>
          </a:stretch>
        </p:blipFill>
        <p:spPr>
          <a:xfrm>
            <a:off x="4053062" y="7930700"/>
            <a:ext cx="6710907" cy="4139846"/>
          </a:xfrm>
          <a:prstGeom prst="rect">
            <a:avLst/>
          </a:prstGeom>
          <a:ln w="12700">
            <a:miter lim="400000"/>
          </a:ln>
        </p:spPr>
      </p:pic>
      <p:sp>
        <p:nvSpPr>
          <p:cNvPr id="167" name="Smart home"/>
          <p:cNvSpPr txBox="1"/>
          <p:nvPr/>
        </p:nvSpPr>
        <p:spPr>
          <a:xfrm>
            <a:off x="5519911" y="12233301"/>
            <a:ext cx="3777209"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lgn="l">
              <a:defRPr sz="5200" u="none">
                <a:latin typeface="Helvetica Neue"/>
                <a:ea typeface="Helvetica Neue"/>
                <a:cs typeface="Helvetica Neue"/>
                <a:sym typeface="Helvetica Neue"/>
              </a:defRPr>
            </a:pPr>
            <a:r>
              <a:t>Smart home</a:t>
            </a:r>
          </a:p>
        </p:txBody>
      </p:sp>
      <p:pic>
        <p:nvPicPr>
          <p:cNvPr id="168" name="图像" descr="图像"/>
          <p:cNvPicPr>
            <a:picLocks noChangeAspect="1"/>
          </p:cNvPicPr>
          <p:nvPr/>
        </p:nvPicPr>
        <p:blipFill>
          <a:blip r:embed="rId5"/>
          <a:stretch>
            <a:fillRect/>
          </a:stretch>
        </p:blipFill>
        <p:spPr>
          <a:xfrm>
            <a:off x="13321162" y="7887123"/>
            <a:ext cx="6764684" cy="4183423"/>
          </a:xfrm>
          <a:prstGeom prst="rect">
            <a:avLst/>
          </a:prstGeom>
          <a:ln w="12700">
            <a:miter lim="400000"/>
          </a:ln>
        </p:spPr>
      </p:pic>
      <p:sp>
        <p:nvSpPr>
          <p:cNvPr id="169" name="Smart supply chain"/>
          <p:cNvSpPr txBox="1"/>
          <p:nvPr/>
        </p:nvSpPr>
        <p:spPr>
          <a:xfrm>
            <a:off x="13783212" y="12233301"/>
            <a:ext cx="5844262"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gn="l">
              <a:defRPr sz="5200" u="none">
                <a:latin typeface="Helvetica Neue"/>
                <a:ea typeface="Helvetica Neue"/>
                <a:cs typeface="Helvetica Neue"/>
                <a:sym typeface="Helvetica Neue"/>
              </a:defRPr>
            </a:lvl1pPr>
          </a:lstStyle>
          <a:p>
            <a:r>
              <a:t>Smart supply chain</a:t>
            </a:r>
          </a:p>
        </p:txBody>
      </p:sp>
      <p:sp>
        <p:nvSpPr>
          <p:cNvPr id="170" name="幻灯片编号"/>
          <p:cNvSpPr txBox="1">
            <a:spLocks noGrp="1"/>
          </p:cNvSpPr>
          <p:nvPr>
            <p:ph type="sldNum" sz="quarter" idx="2"/>
          </p:nvPr>
        </p:nvSpPr>
        <p:spPr>
          <a:xfrm>
            <a:off x="22505831" y="12439149"/>
            <a:ext cx="348692" cy="54922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a:t>
            </a:fld>
            <a:endParaRPr/>
          </a:p>
        </p:txBody>
      </p:sp>
      <p:pic>
        <p:nvPicPr>
          <p:cNvPr id="171" name="图像" descr="图像"/>
          <p:cNvPicPr>
            <a:picLocks noChangeAspect="1"/>
          </p:cNvPicPr>
          <p:nvPr/>
        </p:nvPicPr>
        <p:blipFill>
          <a:blip r:embed="rId6"/>
          <a:stretch>
            <a:fillRect/>
          </a:stretch>
        </p:blipFill>
        <p:spPr>
          <a:xfrm>
            <a:off x="4043755" y="2887690"/>
            <a:ext cx="6710907" cy="4153727"/>
          </a:xfrm>
          <a:prstGeom prst="rect">
            <a:avLst/>
          </a:prstGeom>
          <a:ln w="12700">
            <a:miter lim="400000"/>
          </a:ln>
        </p:spPr>
      </p:pic>
      <p:sp>
        <p:nvSpPr>
          <p:cNvPr id="172" name="LoRaWAN applications"/>
          <p:cNvSpPr txBox="1">
            <a:spLocks noGrp="1"/>
          </p:cNvSpPr>
          <p:nvPr>
            <p:ph type="title" idx="4294967295"/>
          </p:nvPr>
        </p:nvSpPr>
        <p:spPr>
          <a:prstGeom prst="rect">
            <a:avLst/>
          </a:prstGeom>
        </p:spPr>
        <p:txBody>
          <a:bodyPr/>
          <a:lstStyle/>
          <a:p>
            <a:r>
              <a:t>LoRaWAN applications</a:t>
            </a:r>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a14="http://schemas.microsoft.com/office/drawing/2010/main" xmlns:m="http://schemas.openxmlformats.org/officeDocument/2006/math"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幻灯片编号"/>
          <p:cNvSpPr txBox="1">
            <a:spLocks noGrp="1"/>
          </p:cNvSpPr>
          <p:nvPr>
            <p:ph type="sldNum" sz="quarter" idx="2"/>
          </p:nvPr>
        </p:nvSpPr>
        <p:spPr>
          <a:xfrm>
            <a:off x="22505831" y="12439149"/>
            <a:ext cx="348692" cy="54922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a:t>
            </a:fld>
            <a:endParaRPr/>
          </a:p>
        </p:txBody>
      </p:sp>
      <p:sp>
        <p:nvSpPr>
          <p:cNvPr id="177" name="Security issues of LoRaWAN"/>
          <p:cNvSpPr txBox="1">
            <a:spLocks noGrp="1"/>
          </p:cNvSpPr>
          <p:nvPr>
            <p:ph type="title" idx="4294967295"/>
          </p:nvPr>
        </p:nvSpPr>
        <p:spPr>
          <a:prstGeom prst="rect">
            <a:avLst/>
          </a:prstGeom>
        </p:spPr>
        <p:txBody>
          <a:bodyPr/>
          <a:lstStyle/>
          <a:p>
            <a:r>
              <a:t>Security issues of LoRaWAN</a:t>
            </a:r>
          </a:p>
        </p:txBody>
      </p:sp>
      <p:sp>
        <p:nvSpPr>
          <p:cNvPr id="178" name="Smart healthcare"/>
          <p:cNvSpPr txBox="1"/>
          <p:nvPr/>
        </p:nvSpPr>
        <p:spPr>
          <a:xfrm>
            <a:off x="4816915" y="6981558"/>
            <a:ext cx="5183201"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gn="l">
              <a:defRPr sz="5200" u="none">
                <a:latin typeface="Helvetica Neue"/>
                <a:ea typeface="Helvetica Neue"/>
                <a:cs typeface="Helvetica Neue"/>
                <a:sym typeface="Helvetica Neue"/>
              </a:defRPr>
            </a:lvl1pPr>
          </a:lstStyle>
          <a:p>
            <a:r>
              <a:t>Smart healthcare</a:t>
            </a:r>
          </a:p>
        </p:txBody>
      </p:sp>
      <p:pic>
        <p:nvPicPr>
          <p:cNvPr id="179" name="图像" descr="图像"/>
          <p:cNvPicPr>
            <a:picLocks noChangeAspect="1"/>
          </p:cNvPicPr>
          <p:nvPr/>
        </p:nvPicPr>
        <p:blipFill>
          <a:blip r:embed="rId3"/>
          <a:stretch>
            <a:fillRect/>
          </a:stretch>
        </p:blipFill>
        <p:spPr>
          <a:xfrm>
            <a:off x="13349890" y="2857220"/>
            <a:ext cx="6710907" cy="4183424"/>
          </a:xfrm>
          <a:prstGeom prst="rect">
            <a:avLst/>
          </a:prstGeom>
          <a:ln w="12700">
            <a:miter lim="400000"/>
          </a:ln>
        </p:spPr>
      </p:pic>
      <p:sp>
        <p:nvSpPr>
          <p:cNvPr id="180" name="Smart city"/>
          <p:cNvSpPr txBox="1"/>
          <p:nvPr/>
        </p:nvSpPr>
        <p:spPr>
          <a:xfrm>
            <a:off x="15129109" y="6981558"/>
            <a:ext cx="3152471"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gn="l">
              <a:defRPr sz="5200" u="none">
                <a:latin typeface="Helvetica Neue"/>
                <a:ea typeface="Helvetica Neue"/>
                <a:cs typeface="Helvetica Neue"/>
                <a:sym typeface="Helvetica Neue"/>
              </a:defRPr>
            </a:lvl1pPr>
          </a:lstStyle>
          <a:p>
            <a:r>
              <a:t>Smart city</a:t>
            </a:r>
          </a:p>
        </p:txBody>
      </p:sp>
      <p:pic>
        <p:nvPicPr>
          <p:cNvPr id="181" name="图像" descr="图像"/>
          <p:cNvPicPr>
            <a:picLocks noChangeAspect="1"/>
          </p:cNvPicPr>
          <p:nvPr/>
        </p:nvPicPr>
        <p:blipFill>
          <a:blip r:embed="rId4"/>
          <a:stretch>
            <a:fillRect/>
          </a:stretch>
        </p:blipFill>
        <p:spPr>
          <a:xfrm>
            <a:off x="4053062" y="7930700"/>
            <a:ext cx="6710907" cy="4139846"/>
          </a:xfrm>
          <a:prstGeom prst="rect">
            <a:avLst/>
          </a:prstGeom>
          <a:ln w="12700">
            <a:miter lim="400000"/>
          </a:ln>
        </p:spPr>
      </p:pic>
      <p:sp>
        <p:nvSpPr>
          <p:cNvPr id="182" name="Smart home"/>
          <p:cNvSpPr txBox="1"/>
          <p:nvPr/>
        </p:nvSpPr>
        <p:spPr>
          <a:xfrm>
            <a:off x="5519911" y="12233301"/>
            <a:ext cx="3777209"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lgn="l">
              <a:defRPr sz="5200" u="none">
                <a:latin typeface="Helvetica Neue"/>
                <a:ea typeface="Helvetica Neue"/>
                <a:cs typeface="Helvetica Neue"/>
                <a:sym typeface="Helvetica Neue"/>
              </a:defRPr>
            </a:pPr>
            <a:r>
              <a:t>Smart home</a:t>
            </a:r>
          </a:p>
        </p:txBody>
      </p:sp>
      <p:pic>
        <p:nvPicPr>
          <p:cNvPr id="183" name="图像" descr="图像"/>
          <p:cNvPicPr>
            <a:picLocks noChangeAspect="1"/>
          </p:cNvPicPr>
          <p:nvPr/>
        </p:nvPicPr>
        <p:blipFill>
          <a:blip r:embed="rId5"/>
          <a:stretch>
            <a:fillRect/>
          </a:stretch>
        </p:blipFill>
        <p:spPr>
          <a:xfrm>
            <a:off x="13321162" y="7887123"/>
            <a:ext cx="6764684" cy="4183423"/>
          </a:xfrm>
          <a:prstGeom prst="rect">
            <a:avLst/>
          </a:prstGeom>
          <a:ln w="12700">
            <a:miter lim="400000"/>
          </a:ln>
        </p:spPr>
      </p:pic>
      <p:sp>
        <p:nvSpPr>
          <p:cNvPr id="184" name="Smart supply chain"/>
          <p:cNvSpPr txBox="1"/>
          <p:nvPr/>
        </p:nvSpPr>
        <p:spPr>
          <a:xfrm>
            <a:off x="13783212" y="12233301"/>
            <a:ext cx="5844262"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gn="l">
              <a:defRPr sz="5200" u="none">
                <a:latin typeface="Helvetica Neue"/>
                <a:ea typeface="Helvetica Neue"/>
                <a:cs typeface="Helvetica Neue"/>
                <a:sym typeface="Helvetica Neue"/>
              </a:defRPr>
            </a:lvl1pPr>
          </a:lstStyle>
          <a:p>
            <a:r>
              <a:t>Smart supply chain</a:t>
            </a:r>
          </a:p>
        </p:txBody>
      </p:sp>
      <p:pic>
        <p:nvPicPr>
          <p:cNvPr id="185" name="图像" descr="图像"/>
          <p:cNvPicPr>
            <a:picLocks noChangeAspect="1"/>
          </p:cNvPicPr>
          <p:nvPr/>
        </p:nvPicPr>
        <p:blipFill>
          <a:blip r:embed="rId6"/>
          <a:stretch>
            <a:fillRect/>
          </a:stretch>
        </p:blipFill>
        <p:spPr>
          <a:xfrm>
            <a:off x="4043755" y="2887690"/>
            <a:ext cx="6710907" cy="4153727"/>
          </a:xfrm>
          <a:prstGeom prst="rect">
            <a:avLst/>
          </a:prstGeom>
          <a:ln w="12700">
            <a:miter lim="400000"/>
          </a:ln>
        </p:spPr>
      </p:pic>
      <p:pic>
        <p:nvPicPr>
          <p:cNvPr id="186" name="图像" descr="图像"/>
          <p:cNvPicPr>
            <a:picLocks noChangeAspect="1"/>
          </p:cNvPicPr>
          <p:nvPr/>
        </p:nvPicPr>
        <p:blipFill>
          <a:blip r:embed="rId7"/>
          <a:stretch>
            <a:fillRect/>
          </a:stretch>
        </p:blipFill>
        <p:spPr>
          <a:xfrm>
            <a:off x="9372393" y="4016803"/>
            <a:ext cx="4773287" cy="6046163"/>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1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1"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幻灯片编号"/>
          <p:cNvSpPr txBox="1">
            <a:spLocks noGrp="1"/>
          </p:cNvSpPr>
          <p:nvPr>
            <p:ph type="sldNum" sz="quarter" idx="2"/>
          </p:nvPr>
        </p:nvSpPr>
        <p:spPr>
          <a:xfrm>
            <a:off x="22505831" y="12439149"/>
            <a:ext cx="348692" cy="54922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a:t>
            </a:fld>
            <a:endParaRPr/>
          </a:p>
        </p:txBody>
      </p:sp>
      <p:sp>
        <p:nvSpPr>
          <p:cNvPr id="191" name="Is LoRaWAN secure? No!"/>
          <p:cNvSpPr txBox="1">
            <a:spLocks noGrp="1"/>
          </p:cNvSpPr>
          <p:nvPr>
            <p:ph type="title" idx="4294967295"/>
          </p:nvPr>
        </p:nvSpPr>
        <p:spPr>
          <a:prstGeom prst="rect">
            <a:avLst/>
          </a:prstGeom>
        </p:spPr>
        <p:txBody>
          <a:bodyPr/>
          <a:lstStyle/>
          <a:p>
            <a:r>
              <a:t>Is LoRaWAN secure? No!</a:t>
            </a:r>
          </a:p>
        </p:txBody>
      </p:sp>
      <p:pic>
        <p:nvPicPr>
          <p:cNvPr id="192" name="what-network_diagram.png" descr="what-network_diagram.png"/>
          <p:cNvPicPr>
            <a:picLocks/>
          </p:cNvPicPr>
          <p:nvPr/>
        </p:nvPicPr>
        <p:blipFill>
          <a:blip r:embed="rId3"/>
          <a:srcRect b="20713"/>
          <a:stretch>
            <a:fillRect/>
          </a:stretch>
        </p:blipFill>
        <p:spPr>
          <a:xfrm>
            <a:off x="3954863" y="2472803"/>
            <a:ext cx="16675919" cy="6953732"/>
          </a:xfrm>
          <a:prstGeom prst="rect">
            <a:avLst/>
          </a:prstGeom>
          <a:ln w="12700">
            <a:miter lim="400000"/>
          </a:ln>
        </p:spPr>
      </p:pic>
      <p:grpSp>
        <p:nvGrpSpPr>
          <p:cNvPr id="195" name="成组"/>
          <p:cNvGrpSpPr/>
          <p:nvPr/>
        </p:nvGrpSpPr>
        <p:grpSpPr>
          <a:xfrm>
            <a:off x="2186710" y="2279691"/>
            <a:ext cx="6293445" cy="6293074"/>
            <a:chOff x="0" y="0"/>
            <a:chExt cx="6293443" cy="6293073"/>
          </a:xfrm>
        </p:grpSpPr>
        <p:sp>
          <p:nvSpPr>
            <p:cNvPr id="193" name="矩形"/>
            <p:cNvSpPr/>
            <p:nvPr/>
          </p:nvSpPr>
          <p:spPr>
            <a:xfrm>
              <a:off x="1611450" y="1046797"/>
              <a:ext cx="3477375" cy="5246277"/>
            </a:xfrm>
            <a:prstGeom prst="rect">
              <a:avLst/>
            </a:prstGeom>
            <a:noFill/>
            <a:ln w="76200" cap="flat">
              <a:solidFill>
                <a:schemeClr val="accent5">
                  <a:lumOff val="-29866"/>
                </a:schemeClr>
              </a:solidFill>
              <a:prstDash val="sysDot"/>
              <a:miter lim="400000"/>
            </a:ln>
            <a:effectLst/>
          </p:spPr>
          <p:txBody>
            <a:bodyPr wrap="square" lIns="71437" tIns="71437" rIns="71437" bIns="71437" numCol="1" anchor="ctr">
              <a:noAutofit/>
            </a:bodyPr>
            <a:lstStyle/>
            <a:p>
              <a:pPr>
                <a:defRPr sz="3000" u="none">
                  <a:solidFill>
                    <a:srgbClr val="FFFFFF"/>
                  </a:solidFill>
                </a:defRPr>
              </a:pPr>
              <a:endParaRPr/>
            </a:p>
          </p:txBody>
        </p:sp>
        <p:sp>
          <p:nvSpPr>
            <p:cNvPr id="194" name="PHY less protected"/>
            <p:cNvSpPr txBox="1"/>
            <p:nvPr/>
          </p:nvSpPr>
          <p:spPr>
            <a:xfrm>
              <a:off x="0" y="0"/>
              <a:ext cx="6293444" cy="946821"/>
            </a:xfrm>
            <a:prstGeom prst="rect">
              <a:avLst/>
            </a:prstGeom>
            <a:solidFill>
              <a:schemeClr val="accent5">
                <a:lumOff val="-29866"/>
              </a:schemeClr>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a:defRPr sz="5000" b="1" u="none">
                  <a:solidFill>
                    <a:schemeClr val="accent4"/>
                  </a:solidFill>
                  <a:latin typeface="Helvetica Neue"/>
                  <a:ea typeface="Helvetica Neue"/>
                  <a:cs typeface="Helvetica Neue"/>
                  <a:sym typeface="Helvetica Neue"/>
                </a:defRPr>
              </a:lvl1pPr>
            </a:lstStyle>
            <a:p>
              <a:r>
                <a:t>PHY less protected</a:t>
              </a:r>
            </a:p>
          </p:txBody>
        </p:sp>
      </p:grpSp>
      <p:grpSp>
        <p:nvGrpSpPr>
          <p:cNvPr id="200" name="成组"/>
          <p:cNvGrpSpPr/>
          <p:nvPr/>
        </p:nvGrpSpPr>
        <p:grpSpPr>
          <a:xfrm>
            <a:off x="5980798" y="9368526"/>
            <a:ext cx="10116139" cy="1266653"/>
            <a:chOff x="0" y="0"/>
            <a:chExt cx="10116137" cy="1266652"/>
          </a:xfrm>
        </p:grpSpPr>
        <p:sp>
          <p:nvSpPr>
            <p:cNvPr id="196" name="线条"/>
            <p:cNvSpPr/>
            <p:nvPr/>
          </p:nvSpPr>
          <p:spPr>
            <a:xfrm>
              <a:off x="1310418" y="806312"/>
              <a:ext cx="7717302" cy="1"/>
            </a:xfrm>
            <a:prstGeom prst="line">
              <a:avLst/>
            </a:prstGeom>
            <a:noFill/>
            <a:ln w="76200" cap="flat">
              <a:solidFill>
                <a:srgbClr val="004580"/>
              </a:solidFill>
              <a:prstDash val="solid"/>
              <a:miter lim="400000"/>
              <a:headEnd type="triangle" w="med" len="med"/>
              <a:tailEnd type="triangle" w="med" len="med"/>
            </a:ln>
            <a:effectLst/>
          </p:spPr>
          <p:txBody>
            <a:bodyPr wrap="square" lIns="71437" tIns="71437" rIns="71437" bIns="71437" numCol="1" anchor="ctr">
              <a:noAutofit/>
            </a:bodyPr>
            <a:lstStyle/>
            <a:p>
              <a:endParaRPr/>
            </a:p>
          </p:txBody>
        </p:sp>
        <p:sp>
          <p:nvSpPr>
            <p:cNvPr id="197" name="钥匙"/>
            <p:cNvSpPr/>
            <p:nvPr/>
          </p:nvSpPr>
          <p:spPr>
            <a:xfrm>
              <a:off x="0" y="0"/>
              <a:ext cx="544859" cy="126665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6" y="0"/>
                    <a:pt x="0" y="2080"/>
                    <a:pt x="0" y="4646"/>
                  </a:cubicBezTo>
                  <a:cubicBezTo>
                    <a:pt x="0" y="6406"/>
                    <a:pt x="2275" y="7936"/>
                    <a:pt x="5629" y="8724"/>
                  </a:cubicBezTo>
                  <a:lnTo>
                    <a:pt x="5629" y="10112"/>
                  </a:lnTo>
                  <a:lnTo>
                    <a:pt x="7250" y="10112"/>
                  </a:lnTo>
                  <a:lnTo>
                    <a:pt x="7250" y="20420"/>
                  </a:lnTo>
                  <a:lnTo>
                    <a:pt x="10804" y="21600"/>
                  </a:lnTo>
                  <a:lnTo>
                    <a:pt x="13009" y="20420"/>
                  </a:lnTo>
                  <a:lnTo>
                    <a:pt x="14362" y="19712"/>
                  </a:lnTo>
                  <a:lnTo>
                    <a:pt x="13009" y="19092"/>
                  </a:lnTo>
                  <a:lnTo>
                    <a:pt x="13013" y="18588"/>
                  </a:lnTo>
                  <a:lnTo>
                    <a:pt x="14397" y="17726"/>
                  </a:lnTo>
                  <a:lnTo>
                    <a:pt x="13016" y="16890"/>
                  </a:lnTo>
                  <a:lnTo>
                    <a:pt x="13016" y="16332"/>
                  </a:lnTo>
                  <a:lnTo>
                    <a:pt x="14397" y="15473"/>
                  </a:lnTo>
                  <a:lnTo>
                    <a:pt x="13013" y="14634"/>
                  </a:lnTo>
                  <a:lnTo>
                    <a:pt x="13013" y="14082"/>
                  </a:lnTo>
                  <a:lnTo>
                    <a:pt x="14397" y="13220"/>
                  </a:lnTo>
                  <a:lnTo>
                    <a:pt x="13009" y="12380"/>
                  </a:lnTo>
                  <a:lnTo>
                    <a:pt x="13009" y="11885"/>
                  </a:lnTo>
                  <a:lnTo>
                    <a:pt x="13064" y="11753"/>
                  </a:lnTo>
                  <a:lnTo>
                    <a:pt x="14566" y="10665"/>
                  </a:lnTo>
                  <a:lnTo>
                    <a:pt x="14566" y="10112"/>
                  </a:lnTo>
                  <a:lnTo>
                    <a:pt x="15970" y="10112"/>
                  </a:lnTo>
                  <a:lnTo>
                    <a:pt x="15970" y="8724"/>
                  </a:lnTo>
                  <a:cubicBezTo>
                    <a:pt x="19325" y="7936"/>
                    <a:pt x="21600" y="6406"/>
                    <a:pt x="21600" y="4646"/>
                  </a:cubicBezTo>
                  <a:cubicBezTo>
                    <a:pt x="21600" y="2080"/>
                    <a:pt x="16764" y="0"/>
                    <a:pt x="10800" y="0"/>
                  </a:cubicBezTo>
                  <a:close/>
                  <a:moveTo>
                    <a:pt x="10800" y="1183"/>
                  </a:moveTo>
                  <a:cubicBezTo>
                    <a:pt x="12161" y="1183"/>
                    <a:pt x="13264" y="1657"/>
                    <a:pt x="13264" y="2243"/>
                  </a:cubicBezTo>
                  <a:cubicBezTo>
                    <a:pt x="13264" y="2828"/>
                    <a:pt x="12161" y="3302"/>
                    <a:pt x="10800" y="3302"/>
                  </a:cubicBezTo>
                  <a:cubicBezTo>
                    <a:pt x="9439" y="3302"/>
                    <a:pt x="8336" y="2828"/>
                    <a:pt x="8336" y="2243"/>
                  </a:cubicBezTo>
                  <a:cubicBezTo>
                    <a:pt x="8336" y="1657"/>
                    <a:pt x="9439" y="1183"/>
                    <a:pt x="10800" y="1183"/>
                  </a:cubicBezTo>
                  <a:close/>
                </a:path>
              </a:pathLst>
            </a:custGeom>
            <a:solidFill>
              <a:schemeClr val="accent1">
                <a:hueOff val="114395"/>
                <a:lumOff val="-24975"/>
              </a:schemeClr>
            </a:solidFill>
            <a:ln w="12700" cap="flat">
              <a:noFill/>
              <a:miter lim="400000"/>
            </a:ln>
            <a:effectLst/>
          </p:spPr>
          <p:txBody>
            <a:bodyPr wrap="square" lIns="71437" tIns="71437" rIns="71437" bIns="71437" numCol="1" anchor="ctr">
              <a:noAutofit/>
            </a:bodyPr>
            <a:lstStyle/>
            <a:p>
              <a:pPr>
                <a:defRPr sz="3000" u="none">
                  <a:solidFill>
                    <a:srgbClr val="FFFFFF"/>
                  </a:solidFill>
                </a:defRPr>
              </a:pPr>
              <a:endParaRPr/>
            </a:p>
          </p:txBody>
        </p:sp>
        <p:sp>
          <p:nvSpPr>
            <p:cNvPr id="198" name="钥匙"/>
            <p:cNvSpPr/>
            <p:nvPr/>
          </p:nvSpPr>
          <p:spPr>
            <a:xfrm>
              <a:off x="9571279" y="0"/>
              <a:ext cx="544859" cy="126665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6" y="0"/>
                    <a:pt x="0" y="2080"/>
                    <a:pt x="0" y="4646"/>
                  </a:cubicBezTo>
                  <a:cubicBezTo>
                    <a:pt x="0" y="6406"/>
                    <a:pt x="2275" y="7936"/>
                    <a:pt x="5629" y="8724"/>
                  </a:cubicBezTo>
                  <a:lnTo>
                    <a:pt x="5629" y="10112"/>
                  </a:lnTo>
                  <a:lnTo>
                    <a:pt x="7250" y="10112"/>
                  </a:lnTo>
                  <a:lnTo>
                    <a:pt x="7250" y="20420"/>
                  </a:lnTo>
                  <a:lnTo>
                    <a:pt x="10804" y="21600"/>
                  </a:lnTo>
                  <a:lnTo>
                    <a:pt x="13009" y="20420"/>
                  </a:lnTo>
                  <a:lnTo>
                    <a:pt x="14362" y="19712"/>
                  </a:lnTo>
                  <a:lnTo>
                    <a:pt x="13009" y="19092"/>
                  </a:lnTo>
                  <a:lnTo>
                    <a:pt x="13013" y="18588"/>
                  </a:lnTo>
                  <a:lnTo>
                    <a:pt x="14397" y="17726"/>
                  </a:lnTo>
                  <a:lnTo>
                    <a:pt x="13016" y="16890"/>
                  </a:lnTo>
                  <a:lnTo>
                    <a:pt x="13016" y="16332"/>
                  </a:lnTo>
                  <a:lnTo>
                    <a:pt x="14397" y="15473"/>
                  </a:lnTo>
                  <a:lnTo>
                    <a:pt x="13013" y="14634"/>
                  </a:lnTo>
                  <a:lnTo>
                    <a:pt x="13013" y="14082"/>
                  </a:lnTo>
                  <a:lnTo>
                    <a:pt x="14397" y="13220"/>
                  </a:lnTo>
                  <a:lnTo>
                    <a:pt x="13009" y="12380"/>
                  </a:lnTo>
                  <a:lnTo>
                    <a:pt x="13009" y="11885"/>
                  </a:lnTo>
                  <a:lnTo>
                    <a:pt x="13064" y="11753"/>
                  </a:lnTo>
                  <a:lnTo>
                    <a:pt x="14566" y="10665"/>
                  </a:lnTo>
                  <a:lnTo>
                    <a:pt x="14566" y="10112"/>
                  </a:lnTo>
                  <a:lnTo>
                    <a:pt x="15970" y="10112"/>
                  </a:lnTo>
                  <a:lnTo>
                    <a:pt x="15970" y="8724"/>
                  </a:lnTo>
                  <a:cubicBezTo>
                    <a:pt x="19325" y="7936"/>
                    <a:pt x="21600" y="6406"/>
                    <a:pt x="21600" y="4646"/>
                  </a:cubicBezTo>
                  <a:cubicBezTo>
                    <a:pt x="21600" y="2080"/>
                    <a:pt x="16764" y="0"/>
                    <a:pt x="10800" y="0"/>
                  </a:cubicBezTo>
                  <a:close/>
                  <a:moveTo>
                    <a:pt x="10800" y="1183"/>
                  </a:moveTo>
                  <a:cubicBezTo>
                    <a:pt x="12161" y="1183"/>
                    <a:pt x="13264" y="1657"/>
                    <a:pt x="13264" y="2243"/>
                  </a:cubicBezTo>
                  <a:cubicBezTo>
                    <a:pt x="13264" y="2828"/>
                    <a:pt x="12161" y="3302"/>
                    <a:pt x="10800" y="3302"/>
                  </a:cubicBezTo>
                  <a:cubicBezTo>
                    <a:pt x="9439" y="3302"/>
                    <a:pt x="8336" y="2828"/>
                    <a:pt x="8336" y="2243"/>
                  </a:cubicBezTo>
                  <a:cubicBezTo>
                    <a:pt x="8336" y="1657"/>
                    <a:pt x="9439" y="1183"/>
                    <a:pt x="10800" y="1183"/>
                  </a:cubicBezTo>
                  <a:close/>
                </a:path>
              </a:pathLst>
            </a:custGeom>
            <a:solidFill>
              <a:schemeClr val="accent1">
                <a:hueOff val="114395"/>
                <a:lumOff val="-24975"/>
              </a:schemeClr>
            </a:solidFill>
            <a:ln w="12700" cap="flat">
              <a:noFill/>
              <a:miter lim="400000"/>
            </a:ln>
            <a:effectLst/>
          </p:spPr>
          <p:txBody>
            <a:bodyPr wrap="square" lIns="71437" tIns="71437" rIns="71437" bIns="71437" numCol="1" anchor="ctr">
              <a:noAutofit/>
            </a:bodyPr>
            <a:lstStyle/>
            <a:p>
              <a:pPr>
                <a:defRPr sz="3000" u="none">
                  <a:solidFill>
                    <a:srgbClr val="FFFFFF"/>
                  </a:solidFill>
                </a:defRPr>
              </a:pPr>
              <a:endParaRPr/>
            </a:p>
          </p:txBody>
        </p:sp>
        <p:sp>
          <p:nvSpPr>
            <p:cNvPr id="199" name="NwkSkey"/>
            <p:cNvSpPr txBox="1"/>
            <p:nvPr/>
          </p:nvSpPr>
          <p:spPr>
            <a:xfrm>
              <a:off x="3923534" y="251553"/>
              <a:ext cx="1901877" cy="63654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defRPr>
                  <a:solidFill>
                    <a:schemeClr val="accent1">
                      <a:hueOff val="114395"/>
                      <a:lumOff val="-24975"/>
                    </a:schemeClr>
                  </a:solidFill>
                </a:defRPr>
              </a:lvl1pPr>
            </a:lstStyle>
            <a:p>
              <a:r>
                <a:t>NwkSkey</a:t>
              </a:r>
            </a:p>
          </p:txBody>
        </p:sp>
      </p:grpSp>
      <p:grpSp>
        <p:nvGrpSpPr>
          <p:cNvPr id="205" name="成组"/>
          <p:cNvGrpSpPr/>
          <p:nvPr/>
        </p:nvGrpSpPr>
        <p:grpSpPr>
          <a:xfrm>
            <a:off x="5980798" y="10833082"/>
            <a:ext cx="13864791" cy="1591889"/>
            <a:chOff x="0" y="0"/>
            <a:chExt cx="13864789" cy="1591888"/>
          </a:xfrm>
        </p:grpSpPr>
        <p:sp>
          <p:nvSpPr>
            <p:cNvPr id="201" name="线条"/>
            <p:cNvSpPr/>
            <p:nvPr/>
          </p:nvSpPr>
          <p:spPr>
            <a:xfrm>
              <a:off x="1310418" y="611985"/>
              <a:ext cx="11956428" cy="1"/>
            </a:xfrm>
            <a:prstGeom prst="line">
              <a:avLst/>
            </a:prstGeom>
            <a:noFill/>
            <a:ln w="76200" cap="flat">
              <a:solidFill>
                <a:schemeClr val="accent1">
                  <a:lumOff val="-13575"/>
                </a:schemeClr>
              </a:solidFill>
              <a:prstDash val="solid"/>
              <a:miter lim="400000"/>
              <a:headEnd type="triangle" w="med" len="med"/>
              <a:tailEnd type="triangle" w="med" len="med"/>
            </a:ln>
            <a:effectLst/>
          </p:spPr>
          <p:txBody>
            <a:bodyPr wrap="square" lIns="71437" tIns="71437" rIns="71437" bIns="71437" numCol="1" anchor="ctr">
              <a:noAutofit/>
            </a:bodyPr>
            <a:lstStyle/>
            <a:p>
              <a:endParaRPr/>
            </a:p>
          </p:txBody>
        </p:sp>
        <p:sp>
          <p:nvSpPr>
            <p:cNvPr id="202" name="钥匙"/>
            <p:cNvSpPr/>
            <p:nvPr/>
          </p:nvSpPr>
          <p:spPr>
            <a:xfrm>
              <a:off x="0" y="0"/>
              <a:ext cx="544859" cy="1223972"/>
            </a:xfrm>
            <a:custGeom>
              <a:avLst/>
              <a:gdLst/>
              <a:ahLst/>
              <a:cxnLst>
                <a:cxn ang="0">
                  <a:pos x="wd2" y="hd2"/>
                </a:cxn>
                <a:cxn ang="5400000">
                  <a:pos x="wd2" y="hd2"/>
                </a:cxn>
                <a:cxn ang="10800000">
                  <a:pos x="wd2" y="hd2"/>
                </a:cxn>
                <a:cxn ang="16200000">
                  <a:pos x="wd2" y="hd2"/>
                </a:cxn>
              </a:cxnLst>
              <a:rect l="0" t="0" r="r" b="b"/>
              <a:pathLst>
                <a:path w="21600" h="21600" extrusionOk="0">
                  <a:moveTo>
                    <a:pt x="4807" y="0"/>
                  </a:moveTo>
                  <a:cubicBezTo>
                    <a:pt x="4325" y="0"/>
                    <a:pt x="3935" y="174"/>
                    <a:pt x="3935" y="388"/>
                  </a:cubicBezTo>
                  <a:lnTo>
                    <a:pt x="3935" y="1497"/>
                  </a:lnTo>
                  <a:lnTo>
                    <a:pt x="1183" y="1497"/>
                  </a:lnTo>
                  <a:cubicBezTo>
                    <a:pt x="530" y="1497"/>
                    <a:pt x="0" y="1733"/>
                    <a:pt x="0" y="2023"/>
                  </a:cubicBezTo>
                  <a:lnTo>
                    <a:pt x="0" y="7268"/>
                  </a:lnTo>
                  <a:cubicBezTo>
                    <a:pt x="0" y="7559"/>
                    <a:pt x="530" y="7795"/>
                    <a:pt x="1183" y="7795"/>
                  </a:cubicBezTo>
                  <a:lnTo>
                    <a:pt x="3935" y="7795"/>
                  </a:lnTo>
                  <a:lnTo>
                    <a:pt x="3935" y="8814"/>
                  </a:lnTo>
                  <a:lnTo>
                    <a:pt x="6027" y="8814"/>
                  </a:lnTo>
                  <a:lnTo>
                    <a:pt x="6027" y="10112"/>
                  </a:lnTo>
                  <a:lnTo>
                    <a:pt x="7362" y="10112"/>
                  </a:lnTo>
                  <a:lnTo>
                    <a:pt x="7362" y="20420"/>
                  </a:lnTo>
                  <a:lnTo>
                    <a:pt x="7366" y="20420"/>
                  </a:lnTo>
                  <a:lnTo>
                    <a:pt x="10800" y="21600"/>
                  </a:lnTo>
                  <a:lnTo>
                    <a:pt x="12930" y="20420"/>
                  </a:lnTo>
                  <a:lnTo>
                    <a:pt x="14234" y="19712"/>
                  </a:lnTo>
                  <a:lnTo>
                    <a:pt x="12930" y="19092"/>
                  </a:lnTo>
                  <a:lnTo>
                    <a:pt x="12930" y="18588"/>
                  </a:lnTo>
                  <a:lnTo>
                    <a:pt x="14272" y="17726"/>
                  </a:lnTo>
                  <a:lnTo>
                    <a:pt x="12938" y="16890"/>
                  </a:lnTo>
                  <a:lnTo>
                    <a:pt x="12938" y="16332"/>
                  </a:lnTo>
                  <a:lnTo>
                    <a:pt x="14272" y="15473"/>
                  </a:lnTo>
                  <a:lnTo>
                    <a:pt x="12934" y="14636"/>
                  </a:lnTo>
                  <a:lnTo>
                    <a:pt x="12934" y="14081"/>
                  </a:lnTo>
                  <a:lnTo>
                    <a:pt x="14272" y="13220"/>
                  </a:lnTo>
                  <a:lnTo>
                    <a:pt x="12934" y="12381"/>
                  </a:lnTo>
                  <a:lnTo>
                    <a:pt x="12930" y="11789"/>
                  </a:lnTo>
                  <a:lnTo>
                    <a:pt x="14432" y="10665"/>
                  </a:lnTo>
                  <a:lnTo>
                    <a:pt x="14432" y="10112"/>
                  </a:lnTo>
                  <a:lnTo>
                    <a:pt x="15717" y="10112"/>
                  </a:lnTo>
                  <a:lnTo>
                    <a:pt x="15717" y="8814"/>
                  </a:lnTo>
                  <a:lnTo>
                    <a:pt x="17665" y="8814"/>
                  </a:lnTo>
                  <a:lnTo>
                    <a:pt x="17665" y="7795"/>
                  </a:lnTo>
                  <a:lnTo>
                    <a:pt x="20417" y="7795"/>
                  </a:lnTo>
                  <a:cubicBezTo>
                    <a:pt x="21070" y="7795"/>
                    <a:pt x="21600" y="7559"/>
                    <a:pt x="21600" y="7268"/>
                  </a:cubicBezTo>
                  <a:lnTo>
                    <a:pt x="21600" y="2023"/>
                  </a:lnTo>
                  <a:cubicBezTo>
                    <a:pt x="21600" y="1733"/>
                    <a:pt x="21070" y="1497"/>
                    <a:pt x="20417" y="1497"/>
                  </a:cubicBezTo>
                  <a:lnTo>
                    <a:pt x="17665" y="1497"/>
                  </a:lnTo>
                  <a:lnTo>
                    <a:pt x="17665" y="388"/>
                  </a:lnTo>
                  <a:cubicBezTo>
                    <a:pt x="17665" y="174"/>
                    <a:pt x="17275" y="0"/>
                    <a:pt x="16793" y="0"/>
                  </a:cubicBezTo>
                  <a:lnTo>
                    <a:pt x="4807" y="0"/>
                  </a:lnTo>
                  <a:close/>
                  <a:moveTo>
                    <a:pt x="8567" y="835"/>
                  </a:moveTo>
                  <a:lnTo>
                    <a:pt x="13033" y="835"/>
                  </a:lnTo>
                  <a:lnTo>
                    <a:pt x="13033" y="1497"/>
                  </a:lnTo>
                  <a:lnTo>
                    <a:pt x="8567" y="1497"/>
                  </a:lnTo>
                  <a:lnTo>
                    <a:pt x="8567" y="835"/>
                  </a:lnTo>
                  <a:close/>
                </a:path>
              </a:pathLst>
            </a:custGeom>
            <a:solidFill>
              <a:schemeClr val="accent1">
                <a:lumOff val="-13575"/>
              </a:schemeClr>
            </a:solidFill>
            <a:ln w="12700" cap="flat">
              <a:noFill/>
              <a:miter lim="400000"/>
            </a:ln>
            <a:effectLst/>
          </p:spPr>
          <p:txBody>
            <a:bodyPr wrap="square" lIns="71437" tIns="71437" rIns="71437" bIns="71437" numCol="1" anchor="ctr">
              <a:noAutofit/>
            </a:bodyPr>
            <a:lstStyle/>
            <a:p>
              <a:pPr>
                <a:defRPr sz="3000" u="none">
                  <a:solidFill>
                    <a:srgbClr val="FFFFFF"/>
                  </a:solidFill>
                </a:defRPr>
              </a:pPr>
              <a:endParaRPr/>
            </a:p>
          </p:txBody>
        </p:sp>
        <p:sp>
          <p:nvSpPr>
            <p:cNvPr id="203" name="钥匙"/>
            <p:cNvSpPr/>
            <p:nvPr/>
          </p:nvSpPr>
          <p:spPr>
            <a:xfrm>
              <a:off x="13319931" y="0"/>
              <a:ext cx="544859" cy="1223972"/>
            </a:xfrm>
            <a:custGeom>
              <a:avLst/>
              <a:gdLst/>
              <a:ahLst/>
              <a:cxnLst>
                <a:cxn ang="0">
                  <a:pos x="wd2" y="hd2"/>
                </a:cxn>
                <a:cxn ang="5400000">
                  <a:pos x="wd2" y="hd2"/>
                </a:cxn>
                <a:cxn ang="10800000">
                  <a:pos x="wd2" y="hd2"/>
                </a:cxn>
                <a:cxn ang="16200000">
                  <a:pos x="wd2" y="hd2"/>
                </a:cxn>
              </a:cxnLst>
              <a:rect l="0" t="0" r="r" b="b"/>
              <a:pathLst>
                <a:path w="21600" h="21600" extrusionOk="0">
                  <a:moveTo>
                    <a:pt x="4807" y="0"/>
                  </a:moveTo>
                  <a:cubicBezTo>
                    <a:pt x="4325" y="0"/>
                    <a:pt x="3935" y="174"/>
                    <a:pt x="3935" y="388"/>
                  </a:cubicBezTo>
                  <a:lnTo>
                    <a:pt x="3935" y="1497"/>
                  </a:lnTo>
                  <a:lnTo>
                    <a:pt x="1183" y="1497"/>
                  </a:lnTo>
                  <a:cubicBezTo>
                    <a:pt x="530" y="1497"/>
                    <a:pt x="0" y="1733"/>
                    <a:pt x="0" y="2023"/>
                  </a:cubicBezTo>
                  <a:lnTo>
                    <a:pt x="0" y="7268"/>
                  </a:lnTo>
                  <a:cubicBezTo>
                    <a:pt x="0" y="7559"/>
                    <a:pt x="530" y="7795"/>
                    <a:pt x="1183" y="7795"/>
                  </a:cubicBezTo>
                  <a:lnTo>
                    <a:pt x="3935" y="7795"/>
                  </a:lnTo>
                  <a:lnTo>
                    <a:pt x="3935" y="8814"/>
                  </a:lnTo>
                  <a:lnTo>
                    <a:pt x="6027" y="8814"/>
                  </a:lnTo>
                  <a:lnTo>
                    <a:pt x="6027" y="10112"/>
                  </a:lnTo>
                  <a:lnTo>
                    <a:pt x="7362" y="10112"/>
                  </a:lnTo>
                  <a:lnTo>
                    <a:pt x="7362" y="20420"/>
                  </a:lnTo>
                  <a:lnTo>
                    <a:pt x="7366" y="20420"/>
                  </a:lnTo>
                  <a:lnTo>
                    <a:pt x="10800" y="21600"/>
                  </a:lnTo>
                  <a:lnTo>
                    <a:pt x="12930" y="20420"/>
                  </a:lnTo>
                  <a:lnTo>
                    <a:pt x="14234" y="19712"/>
                  </a:lnTo>
                  <a:lnTo>
                    <a:pt x="12930" y="19092"/>
                  </a:lnTo>
                  <a:lnTo>
                    <a:pt x="12930" y="18588"/>
                  </a:lnTo>
                  <a:lnTo>
                    <a:pt x="14272" y="17726"/>
                  </a:lnTo>
                  <a:lnTo>
                    <a:pt x="12938" y="16890"/>
                  </a:lnTo>
                  <a:lnTo>
                    <a:pt x="12938" y="16332"/>
                  </a:lnTo>
                  <a:lnTo>
                    <a:pt x="14272" y="15473"/>
                  </a:lnTo>
                  <a:lnTo>
                    <a:pt x="12934" y="14636"/>
                  </a:lnTo>
                  <a:lnTo>
                    <a:pt x="12934" y="14081"/>
                  </a:lnTo>
                  <a:lnTo>
                    <a:pt x="14272" y="13220"/>
                  </a:lnTo>
                  <a:lnTo>
                    <a:pt x="12934" y="12381"/>
                  </a:lnTo>
                  <a:lnTo>
                    <a:pt x="12930" y="11789"/>
                  </a:lnTo>
                  <a:lnTo>
                    <a:pt x="14432" y="10665"/>
                  </a:lnTo>
                  <a:lnTo>
                    <a:pt x="14432" y="10112"/>
                  </a:lnTo>
                  <a:lnTo>
                    <a:pt x="15717" y="10112"/>
                  </a:lnTo>
                  <a:lnTo>
                    <a:pt x="15717" y="8814"/>
                  </a:lnTo>
                  <a:lnTo>
                    <a:pt x="17665" y="8814"/>
                  </a:lnTo>
                  <a:lnTo>
                    <a:pt x="17665" y="7795"/>
                  </a:lnTo>
                  <a:lnTo>
                    <a:pt x="20417" y="7795"/>
                  </a:lnTo>
                  <a:cubicBezTo>
                    <a:pt x="21070" y="7795"/>
                    <a:pt x="21600" y="7559"/>
                    <a:pt x="21600" y="7268"/>
                  </a:cubicBezTo>
                  <a:lnTo>
                    <a:pt x="21600" y="2023"/>
                  </a:lnTo>
                  <a:cubicBezTo>
                    <a:pt x="21600" y="1733"/>
                    <a:pt x="21070" y="1497"/>
                    <a:pt x="20417" y="1497"/>
                  </a:cubicBezTo>
                  <a:lnTo>
                    <a:pt x="17665" y="1497"/>
                  </a:lnTo>
                  <a:lnTo>
                    <a:pt x="17665" y="388"/>
                  </a:lnTo>
                  <a:cubicBezTo>
                    <a:pt x="17665" y="174"/>
                    <a:pt x="17275" y="0"/>
                    <a:pt x="16793" y="0"/>
                  </a:cubicBezTo>
                  <a:lnTo>
                    <a:pt x="4807" y="0"/>
                  </a:lnTo>
                  <a:close/>
                  <a:moveTo>
                    <a:pt x="8567" y="835"/>
                  </a:moveTo>
                  <a:lnTo>
                    <a:pt x="13033" y="835"/>
                  </a:lnTo>
                  <a:lnTo>
                    <a:pt x="13033" y="1497"/>
                  </a:lnTo>
                  <a:lnTo>
                    <a:pt x="8567" y="1497"/>
                  </a:lnTo>
                  <a:lnTo>
                    <a:pt x="8567" y="835"/>
                  </a:lnTo>
                  <a:close/>
                </a:path>
              </a:pathLst>
            </a:custGeom>
            <a:solidFill>
              <a:schemeClr val="accent1">
                <a:lumOff val="-13575"/>
              </a:schemeClr>
            </a:solidFill>
            <a:ln w="12700" cap="flat">
              <a:noFill/>
              <a:miter lim="400000"/>
            </a:ln>
            <a:effectLst/>
          </p:spPr>
          <p:txBody>
            <a:bodyPr wrap="square" lIns="71437" tIns="71437" rIns="71437" bIns="71437" numCol="1" anchor="ctr">
              <a:noAutofit/>
            </a:bodyPr>
            <a:lstStyle/>
            <a:p>
              <a:pPr>
                <a:defRPr sz="3000" u="none">
                  <a:solidFill>
                    <a:srgbClr val="FFFFFF"/>
                  </a:solidFill>
                </a:defRPr>
              </a:pPr>
              <a:endParaRPr/>
            </a:p>
          </p:txBody>
        </p:sp>
        <p:sp>
          <p:nvSpPr>
            <p:cNvPr id="204" name="AppSkey"/>
            <p:cNvSpPr/>
            <p:nvPr/>
          </p:nvSpPr>
          <p:spPr>
            <a:xfrm>
              <a:off x="6932395" y="321888"/>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defRPr u="none">
                  <a:solidFill>
                    <a:schemeClr val="accent1">
                      <a:lumOff val="-13575"/>
                    </a:schemeClr>
                  </a:solidFill>
                </a:defRPr>
              </a:lvl1pPr>
            </a:lstStyle>
            <a:p>
              <a:r>
                <a:t>AppSkey</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0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 grpId="3" animBg="1" advAuto="0"/>
      <p:bldP spid="200" grpId="1" animBg="1" advAuto="0"/>
      <p:bldP spid="205" grpId="2"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 name="图像" descr="图像"/>
          <p:cNvPicPr>
            <a:picLocks noChangeAspect="1"/>
          </p:cNvPicPr>
          <p:nvPr/>
        </p:nvPicPr>
        <p:blipFill>
          <a:blip r:embed="rId3"/>
          <a:stretch>
            <a:fillRect/>
          </a:stretch>
        </p:blipFill>
        <p:spPr>
          <a:xfrm>
            <a:off x="2663941" y="3683220"/>
            <a:ext cx="19056118" cy="4642857"/>
          </a:xfrm>
          <a:prstGeom prst="rect">
            <a:avLst/>
          </a:prstGeom>
          <a:ln w="12700">
            <a:miter lim="400000"/>
          </a:ln>
        </p:spPr>
      </p:pic>
      <p:sp>
        <p:nvSpPr>
          <p:cNvPr id="210" name="圆形"/>
          <p:cNvSpPr/>
          <p:nvPr/>
        </p:nvSpPr>
        <p:spPr>
          <a:xfrm>
            <a:off x="3689984" y="7141040"/>
            <a:ext cx="648869" cy="648869"/>
          </a:xfrm>
          <a:prstGeom prst="ellipse">
            <a:avLst/>
          </a:prstGeom>
          <a:solidFill>
            <a:schemeClr val="accent5">
              <a:lumOff val="-29866"/>
            </a:schemeClr>
          </a:solidFill>
          <a:ln w="12700">
            <a:miter lim="400000"/>
          </a:ln>
        </p:spPr>
        <p:txBody>
          <a:bodyPr lIns="71437" tIns="71437" rIns="71437" bIns="71437" anchor="ctr"/>
          <a:lstStyle/>
          <a:p>
            <a:pPr>
              <a:defRPr sz="3000" u="none">
                <a:solidFill>
                  <a:srgbClr val="FFFFFF"/>
                </a:solidFill>
              </a:defRPr>
            </a:pPr>
            <a:endParaRPr/>
          </a:p>
        </p:txBody>
      </p:sp>
      <p:sp>
        <p:nvSpPr>
          <p:cNvPr id="211" name="Use initial frequency of the chirp to indicate data."/>
          <p:cNvSpPr txBox="1"/>
          <p:nvPr/>
        </p:nvSpPr>
        <p:spPr>
          <a:xfrm>
            <a:off x="3764796" y="9809519"/>
            <a:ext cx="14613713"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lgn="l">
              <a:defRPr sz="5200" u="none">
                <a:latin typeface="Helvetica Neue"/>
                <a:ea typeface="Helvetica Neue"/>
                <a:cs typeface="Helvetica Neue"/>
                <a:sym typeface="Helvetica Neue"/>
              </a:defRPr>
            </a:pPr>
            <a:r>
              <a:t>Use </a:t>
            </a:r>
            <a:r>
              <a:rPr>
                <a:solidFill>
                  <a:schemeClr val="accent5">
                    <a:lumOff val="-29866"/>
                  </a:schemeClr>
                </a:solidFill>
              </a:rPr>
              <a:t>initial frequency</a:t>
            </a:r>
            <a:r>
              <a:t> of the chirp to indicate data.</a:t>
            </a:r>
          </a:p>
        </p:txBody>
      </p:sp>
      <p:sp>
        <p:nvSpPr>
          <p:cNvPr id="212" name="幻灯片编号"/>
          <p:cNvSpPr txBox="1">
            <a:spLocks noGrp="1"/>
          </p:cNvSpPr>
          <p:nvPr>
            <p:ph type="sldNum" sz="quarter" idx="2"/>
          </p:nvPr>
        </p:nvSpPr>
        <p:spPr>
          <a:xfrm>
            <a:off x="22505831" y="12439149"/>
            <a:ext cx="348692" cy="54922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a:t>
            </a:fld>
            <a:endParaRPr/>
          </a:p>
        </p:txBody>
      </p:sp>
      <p:sp>
        <p:nvSpPr>
          <p:cNvPr id="213" name="LoRa modulation"/>
          <p:cNvSpPr txBox="1">
            <a:spLocks noGrp="1"/>
          </p:cNvSpPr>
          <p:nvPr>
            <p:ph type="title" idx="4294967295"/>
          </p:nvPr>
        </p:nvSpPr>
        <p:spPr>
          <a:prstGeom prst="rect">
            <a:avLst/>
          </a:prstGeom>
        </p:spPr>
        <p:txBody>
          <a:bodyPr/>
          <a:lstStyle/>
          <a:p>
            <a:r>
              <a:t>LoRa modulation</a:t>
            </a:r>
          </a:p>
        </p:txBody>
      </p:sp>
      <p:sp>
        <p:nvSpPr>
          <p:cNvPr id="214" name="Chirp Spread Spectrum (CSS)"/>
          <p:cNvSpPr txBox="1"/>
          <p:nvPr/>
        </p:nvSpPr>
        <p:spPr>
          <a:xfrm>
            <a:off x="2224652" y="2398327"/>
            <a:ext cx="11192956"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833437" indent="-833437" algn="l" defTabSz="825500">
              <a:buSzPct val="50000"/>
              <a:buBlip>
                <a:blip r:embed="rId4"/>
              </a:buBlip>
              <a:defRPr sz="6000" u="none">
                <a:latin typeface="Helvetica Neue"/>
                <a:ea typeface="Helvetica Neue"/>
                <a:cs typeface="Helvetica Neue"/>
                <a:sym typeface="Helvetica Neue"/>
              </a:defRPr>
            </a:lvl1pPr>
          </a:lstStyle>
          <a:p>
            <a:r>
              <a:t>Chirp Spread Spectrum (CSS)</a:t>
            </a:r>
          </a:p>
        </p:txBody>
      </p:sp>
      <p:sp>
        <p:nvSpPr>
          <p:cNvPr id="215" name="How to modulate 2 bits (00, 01, 10, 11)?"/>
          <p:cNvSpPr txBox="1"/>
          <p:nvPr/>
        </p:nvSpPr>
        <p:spPr>
          <a:xfrm>
            <a:off x="3760013" y="8611905"/>
            <a:ext cx="11974094"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gn="l">
              <a:defRPr sz="5200" u="none">
                <a:latin typeface="Helvetica Neue"/>
                <a:ea typeface="Helvetica Neue"/>
                <a:cs typeface="Helvetica Neue"/>
                <a:sym typeface="Helvetica Neue"/>
              </a:defRPr>
            </a:lvl1pPr>
          </a:lstStyle>
          <a:p>
            <a:r>
              <a:t>How to modulate 2 bits (00, 01, 10, 11)?</a:t>
            </a:r>
          </a:p>
        </p:txBody>
      </p:sp>
      <p:sp>
        <p:nvSpPr>
          <p:cNvPr id="216" name="00—&gt;f0"/>
          <p:cNvSpPr txBox="1"/>
          <p:nvPr/>
        </p:nvSpPr>
        <p:spPr>
          <a:xfrm>
            <a:off x="5278736" y="11044007"/>
            <a:ext cx="3132698"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solidFill>
                  <a:schemeClr val="accent5">
                    <a:lumOff val="-29866"/>
                  </a:schemeClr>
                </a:solidFill>
                <a:latin typeface="Helvetica Neue"/>
                <a:ea typeface="Helvetica Neue"/>
                <a:cs typeface="Helvetica Neue"/>
                <a:sym typeface="Helvetica Neue"/>
              </a:defRPr>
            </a:pPr>
            <a:r>
              <a:t>00—&gt;f</a:t>
            </a:r>
            <a:r>
              <a:rPr sz="3800"/>
              <a:t>0</a:t>
            </a:r>
          </a:p>
        </p:txBody>
      </p:sp>
      <p:sp>
        <p:nvSpPr>
          <p:cNvPr id="217" name="10—&gt;f2"/>
          <p:cNvSpPr txBox="1"/>
          <p:nvPr/>
        </p:nvSpPr>
        <p:spPr>
          <a:xfrm>
            <a:off x="5278736" y="12278496"/>
            <a:ext cx="3132698"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latin typeface="Helvetica Neue"/>
                <a:ea typeface="Helvetica Neue"/>
                <a:cs typeface="Helvetica Neue"/>
                <a:sym typeface="Helvetica Neue"/>
              </a:defRPr>
            </a:pPr>
            <a:r>
              <a:t>10—&gt;f</a:t>
            </a:r>
            <a:r>
              <a:rPr sz="3800"/>
              <a:t>2</a:t>
            </a:r>
          </a:p>
        </p:txBody>
      </p:sp>
      <p:sp>
        <p:nvSpPr>
          <p:cNvPr id="218" name="01—&gt;f3"/>
          <p:cNvSpPr txBox="1"/>
          <p:nvPr/>
        </p:nvSpPr>
        <p:spPr>
          <a:xfrm>
            <a:off x="13481372" y="11044007"/>
            <a:ext cx="3132697"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latin typeface="Helvetica Neue"/>
                <a:ea typeface="Helvetica Neue"/>
                <a:cs typeface="Helvetica Neue"/>
                <a:sym typeface="Helvetica Neue"/>
              </a:defRPr>
            </a:pPr>
            <a:r>
              <a:t>01—&gt;f</a:t>
            </a:r>
            <a:r>
              <a:rPr sz="3800"/>
              <a:t>3</a:t>
            </a:r>
          </a:p>
        </p:txBody>
      </p:sp>
      <p:sp>
        <p:nvSpPr>
          <p:cNvPr id="219" name="11—&gt;f1"/>
          <p:cNvSpPr txBox="1"/>
          <p:nvPr/>
        </p:nvSpPr>
        <p:spPr>
          <a:xfrm>
            <a:off x="13481372" y="12278496"/>
            <a:ext cx="3132697"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latin typeface="Helvetica Neue"/>
                <a:ea typeface="Helvetica Neue"/>
                <a:cs typeface="Helvetica Neue"/>
                <a:sym typeface="Helvetica Neue"/>
              </a:defRPr>
            </a:pPr>
            <a:r>
              <a:t>11—&gt;f</a:t>
            </a:r>
            <a:r>
              <a:rPr sz="3800"/>
              <a:t>1</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 name="图像" descr="图像"/>
          <p:cNvPicPr>
            <a:picLocks noChangeAspect="1"/>
          </p:cNvPicPr>
          <p:nvPr/>
        </p:nvPicPr>
        <p:blipFill>
          <a:blip r:embed="rId3"/>
          <a:stretch>
            <a:fillRect/>
          </a:stretch>
        </p:blipFill>
        <p:spPr>
          <a:xfrm>
            <a:off x="2663941" y="3683220"/>
            <a:ext cx="19056118" cy="4642857"/>
          </a:xfrm>
          <a:prstGeom prst="rect">
            <a:avLst/>
          </a:prstGeom>
          <a:ln w="12700">
            <a:miter lim="400000"/>
          </a:ln>
        </p:spPr>
      </p:pic>
      <p:sp>
        <p:nvSpPr>
          <p:cNvPr id="224" name="圆形"/>
          <p:cNvSpPr/>
          <p:nvPr/>
        </p:nvSpPr>
        <p:spPr>
          <a:xfrm>
            <a:off x="7700170" y="5134479"/>
            <a:ext cx="648870" cy="648870"/>
          </a:xfrm>
          <a:prstGeom prst="ellipse">
            <a:avLst/>
          </a:prstGeom>
          <a:solidFill>
            <a:schemeClr val="accent5">
              <a:lumOff val="-29866"/>
            </a:schemeClr>
          </a:solidFill>
          <a:ln w="12700">
            <a:miter lim="400000"/>
          </a:ln>
        </p:spPr>
        <p:txBody>
          <a:bodyPr lIns="71437" tIns="71437" rIns="71437" bIns="71437" anchor="ctr"/>
          <a:lstStyle/>
          <a:p>
            <a:pPr>
              <a:defRPr sz="3000" u="none">
                <a:solidFill>
                  <a:srgbClr val="FFFFFF"/>
                </a:solidFill>
              </a:defRPr>
            </a:pPr>
            <a:endParaRPr/>
          </a:p>
        </p:txBody>
      </p:sp>
      <p:sp>
        <p:nvSpPr>
          <p:cNvPr id="225" name="幻灯片编号"/>
          <p:cNvSpPr txBox="1">
            <a:spLocks noGrp="1"/>
          </p:cNvSpPr>
          <p:nvPr>
            <p:ph type="sldNum" sz="quarter" idx="2"/>
          </p:nvPr>
        </p:nvSpPr>
        <p:spPr>
          <a:xfrm>
            <a:off x="22505831" y="12439149"/>
            <a:ext cx="348692" cy="54922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a:t>
            </a:fld>
            <a:endParaRPr/>
          </a:p>
        </p:txBody>
      </p:sp>
      <p:sp>
        <p:nvSpPr>
          <p:cNvPr id="226" name="LoRa modulation"/>
          <p:cNvSpPr txBox="1">
            <a:spLocks noGrp="1"/>
          </p:cNvSpPr>
          <p:nvPr>
            <p:ph type="title" idx="4294967295"/>
          </p:nvPr>
        </p:nvSpPr>
        <p:spPr>
          <a:prstGeom prst="rect">
            <a:avLst/>
          </a:prstGeom>
        </p:spPr>
        <p:txBody>
          <a:bodyPr/>
          <a:lstStyle/>
          <a:p>
            <a:r>
              <a:t>LoRa modulation</a:t>
            </a:r>
          </a:p>
        </p:txBody>
      </p:sp>
      <p:sp>
        <p:nvSpPr>
          <p:cNvPr id="227" name="Chirp Spread Spectrum (CSS)"/>
          <p:cNvSpPr txBox="1"/>
          <p:nvPr/>
        </p:nvSpPr>
        <p:spPr>
          <a:xfrm>
            <a:off x="2224652" y="2398327"/>
            <a:ext cx="11192956"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833437" indent="-833437" algn="l" defTabSz="825500">
              <a:buSzPct val="50000"/>
              <a:buBlip>
                <a:blip r:embed="rId4"/>
              </a:buBlip>
              <a:defRPr sz="6000" u="none">
                <a:latin typeface="Helvetica Neue"/>
                <a:ea typeface="Helvetica Neue"/>
                <a:cs typeface="Helvetica Neue"/>
                <a:sym typeface="Helvetica Neue"/>
              </a:defRPr>
            </a:lvl1pPr>
          </a:lstStyle>
          <a:p>
            <a:r>
              <a:t>Chirp Spread Spectrum (CSS)</a:t>
            </a:r>
          </a:p>
        </p:txBody>
      </p:sp>
      <p:sp>
        <p:nvSpPr>
          <p:cNvPr id="228" name="Use initial frequency of the chirp to indicate data."/>
          <p:cNvSpPr txBox="1"/>
          <p:nvPr/>
        </p:nvSpPr>
        <p:spPr>
          <a:xfrm>
            <a:off x="3764796" y="9809519"/>
            <a:ext cx="14613713"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lgn="l">
              <a:defRPr sz="5200" u="none">
                <a:latin typeface="Helvetica Neue"/>
                <a:ea typeface="Helvetica Neue"/>
                <a:cs typeface="Helvetica Neue"/>
                <a:sym typeface="Helvetica Neue"/>
              </a:defRPr>
            </a:pPr>
            <a:r>
              <a:t>Use </a:t>
            </a:r>
            <a:r>
              <a:rPr>
                <a:solidFill>
                  <a:schemeClr val="accent5">
                    <a:lumOff val="-29866"/>
                  </a:schemeClr>
                </a:solidFill>
              </a:rPr>
              <a:t>initial frequency</a:t>
            </a:r>
            <a:r>
              <a:t> of the chirp to indicate data.</a:t>
            </a:r>
          </a:p>
        </p:txBody>
      </p:sp>
      <p:sp>
        <p:nvSpPr>
          <p:cNvPr id="229" name="How to modulate 2 bits (00, 01, 10, 11)?"/>
          <p:cNvSpPr txBox="1"/>
          <p:nvPr/>
        </p:nvSpPr>
        <p:spPr>
          <a:xfrm>
            <a:off x="3760013" y="8611905"/>
            <a:ext cx="11974094"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gn="l">
              <a:defRPr sz="5200" u="none">
                <a:latin typeface="Helvetica Neue"/>
                <a:ea typeface="Helvetica Neue"/>
                <a:cs typeface="Helvetica Neue"/>
                <a:sym typeface="Helvetica Neue"/>
              </a:defRPr>
            </a:lvl1pPr>
          </a:lstStyle>
          <a:p>
            <a:r>
              <a:t>How to modulate 2 bits (00, 01, 10, 11)?</a:t>
            </a:r>
          </a:p>
        </p:txBody>
      </p:sp>
      <p:sp>
        <p:nvSpPr>
          <p:cNvPr id="230" name="00—&gt;f0"/>
          <p:cNvSpPr txBox="1"/>
          <p:nvPr/>
        </p:nvSpPr>
        <p:spPr>
          <a:xfrm>
            <a:off x="5278736" y="11044007"/>
            <a:ext cx="3132698"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latin typeface="Helvetica Neue"/>
                <a:ea typeface="Helvetica Neue"/>
                <a:cs typeface="Helvetica Neue"/>
                <a:sym typeface="Helvetica Neue"/>
              </a:defRPr>
            </a:pPr>
            <a:r>
              <a:t>00—&gt;f</a:t>
            </a:r>
            <a:r>
              <a:rPr sz="3800"/>
              <a:t>0</a:t>
            </a:r>
          </a:p>
        </p:txBody>
      </p:sp>
      <p:sp>
        <p:nvSpPr>
          <p:cNvPr id="231" name="10—&gt;f2"/>
          <p:cNvSpPr txBox="1"/>
          <p:nvPr/>
        </p:nvSpPr>
        <p:spPr>
          <a:xfrm>
            <a:off x="5278736" y="12278496"/>
            <a:ext cx="3132698"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latin typeface="Helvetica Neue"/>
                <a:ea typeface="Helvetica Neue"/>
                <a:cs typeface="Helvetica Neue"/>
                <a:sym typeface="Helvetica Neue"/>
              </a:defRPr>
            </a:pPr>
            <a:r>
              <a:t>10—&gt;f</a:t>
            </a:r>
            <a:r>
              <a:rPr sz="3800"/>
              <a:t>2</a:t>
            </a:r>
          </a:p>
        </p:txBody>
      </p:sp>
      <p:sp>
        <p:nvSpPr>
          <p:cNvPr id="232" name="01—&gt;f3"/>
          <p:cNvSpPr txBox="1"/>
          <p:nvPr/>
        </p:nvSpPr>
        <p:spPr>
          <a:xfrm>
            <a:off x="13481372" y="11044007"/>
            <a:ext cx="3132697"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solidFill>
                  <a:schemeClr val="accent5">
                    <a:lumOff val="-29866"/>
                  </a:schemeClr>
                </a:solidFill>
                <a:latin typeface="Helvetica Neue"/>
                <a:ea typeface="Helvetica Neue"/>
                <a:cs typeface="Helvetica Neue"/>
                <a:sym typeface="Helvetica Neue"/>
              </a:defRPr>
            </a:pPr>
            <a:r>
              <a:t>01—&gt;f</a:t>
            </a:r>
            <a:r>
              <a:rPr sz="3800"/>
              <a:t>3</a:t>
            </a:r>
          </a:p>
        </p:txBody>
      </p:sp>
      <p:sp>
        <p:nvSpPr>
          <p:cNvPr id="233" name="11—&gt;f1"/>
          <p:cNvSpPr txBox="1"/>
          <p:nvPr/>
        </p:nvSpPr>
        <p:spPr>
          <a:xfrm>
            <a:off x="13481372" y="12278496"/>
            <a:ext cx="3132697"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latin typeface="Helvetica Neue"/>
                <a:ea typeface="Helvetica Neue"/>
                <a:cs typeface="Helvetica Neue"/>
                <a:sym typeface="Helvetica Neue"/>
              </a:defRPr>
            </a:pPr>
            <a:r>
              <a:t>11—&gt;f</a:t>
            </a:r>
            <a:r>
              <a:rPr sz="3800"/>
              <a:t>1</a:t>
            </a:r>
          </a:p>
        </p:txBody>
      </p:sp>
    </p:spTree>
  </p:cSld>
  <p:clrMapOvr>
    <a:masterClrMapping/>
  </p:clrMapOvr>
  <mc:AlternateContent xmlns:mc="http://schemas.openxmlformats.org/markup-compatibility/2006" xmlns:p14="http://schemas.microsoft.com/office/powerpoint/2010/main">
    <mc:Choice Requires="p14">
      <p:transition spd="slow" p14:dur="1750" advClick="0" advTm="0">
        <p:dissolve/>
      </p:transition>
    </mc:Choice>
    <mc:Fallback xmlns:a14="http://schemas.microsoft.com/office/drawing/2010/main" xmlns:m="http://schemas.openxmlformats.org/officeDocument/2006/math"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 name="图像" descr="图像"/>
          <p:cNvPicPr>
            <a:picLocks noChangeAspect="1"/>
          </p:cNvPicPr>
          <p:nvPr/>
        </p:nvPicPr>
        <p:blipFill>
          <a:blip r:embed="rId3"/>
          <a:stretch>
            <a:fillRect/>
          </a:stretch>
        </p:blipFill>
        <p:spPr>
          <a:xfrm>
            <a:off x="2663941" y="3683220"/>
            <a:ext cx="19056118" cy="4642857"/>
          </a:xfrm>
          <a:prstGeom prst="rect">
            <a:avLst/>
          </a:prstGeom>
          <a:ln w="12700">
            <a:miter lim="400000"/>
          </a:ln>
        </p:spPr>
      </p:pic>
      <p:sp>
        <p:nvSpPr>
          <p:cNvPr id="238" name="圆形"/>
          <p:cNvSpPr/>
          <p:nvPr/>
        </p:nvSpPr>
        <p:spPr>
          <a:xfrm>
            <a:off x="11732097" y="5812225"/>
            <a:ext cx="648870" cy="648870"/>
          </a:xfrm>
          <a:prstGeom prst="ellipse">
            <a:avLst/>
          </a:prstGeom>
          <a:solidFill>
            <a:schemeClr val="accent5">
              <a:lumOff val="-29866"/>
            </a:schemeClr>
          </a:solidFill>
          <a:ln w="12700">
            <a:miter lim="400000"/>
          </a:ln>
        </p:spPr>
        <p:txBody>
          <a:bodyPr lIns="71437" tIns="71437" rIns="71437" bIns="71437" anchor="ctr"/>
          <a:lstStyle/>
          <a:p>
            <a:pPr>
              <a:defRPr sz="3000" u="none">
                <a:solidFill>
                  <a:srgbClr val="FFFFFF"/>
                </a:solidFill>
              </a:defRPr>
            </a:pPr>
            <a:endParaRPr/>
          </a:p>
        </p:txBody>
      </p:sp>
      <p:sp>
        <p:nvSpPr>
          <p:cNvPr id="239" name="幻灯片编号"/>
          <p:cNvSpPr txBox="1">
            <a:spLocks noGrp="1"/>
          </p:cNvSpPr>
          <p:nvPr>
            <p:ph type="sldNum" sz="quarter" idx="2"/>
          </p:nvPr>
        </p:nvSpPr>
        <p:spPr>
          <a:xfrm>
            <a:off x="22505831" y="12439149"/>
            <a:ext cx="348692" cy="54922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a:t>
            </a:fld>
            <a:endParaRPr/>
          </a:p>
        </p:txBody>
      </p:sp>
      <p:sp>
        <p:nvSpPr>
          <p:cNvPr id="240" name="LoRa modulation"/>
          <p:cNvSpPr txBox="1">
            <a:spLocks noGrp="1"/>
          </p:cNvSpPr>
          <p:nvPr>
            <p:ph type="title" idx="4294967295"/>
          </p:nvPr>
        </p:nvSpPr>
        <p:spPr>
          <a:prstGeom prst="rect">
            <a:avLst/>
          </a:prstGeom>
        </p:spPr>
        <p:txBody>
          <a:bodyPr/>
          <a:lstStyle/>
          <a:p>
            <a:r>
              <a:t>LoRa modulation</a:t>
            </a:r>
          </a:p>
        </p:txBody>
      </p:sp>
      <p:sp>
        <p:nvSpPr>
          <p:cNvPr id="241" name="Chirp Spread Spectrum (CSS)"/>
          <p:cNvSpPr txBox="1"/>
          <p:nvPr/>
        </p:nvSpPr>
        <p:spPr>
          <a:xfrm>
            <a:off x="2224652" y="2398327"/>
            <a:ext cx="11192956"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833437" indent="-833437" algn="l" defTabSz="825500">
              <a:buSzPct val="50000"/>
              <a:buBlip>
                <a:blip r:embed="rId4"/>
              </a:buBlip>
              <a:defRPr sz="6000" u="none">
                <a:latin typeface="Helvetica Neue"/>
                <a:ea typeface="Helvetica Neue"/>
                <a:cs typeface="Helvetica Neue"/>
                <a:sym typeface="Helvetica Neue"/>
              </a:defRPr>
            </a:lvl1pPr>
          </a:lstStyle>
          <a:p>
            <a:r>
              <a:t>Chirp Spread Spectrum (CSS)</a:t>
            </a:r>
          </a:p>
        </p:txBody>
      </p:sp>
      <p:sp>
        <p:nvSpPr>
          <p:cNvPr id="242" name="Use initial frequency of the chirp to indicate data."/>
          <p:cNvSpPr txBox="1"/>
          <p:nvPr/>
        </p:nvSpPr>
        <p:spPr>
          <a:xfrm>
            <a:off x="3764796" y="9809519"/>
            <a:ext cx="14613713"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lgn="l">
              <a:defRPr sz="5200" u="none">
                <a:latin typeface="Helvetica Neue"/>
                <a:ea typeface="Helvetica Neue"/>
                <a:cs typeface="Helvetica Neue"/>
                <a:sym typeface="Helvetica Neue"/>
              </a:defRPr>
            </a:pPr>
            <a:r>
              <a:t>Use </a:t>
            </a:r>
            <a:r>
              <a:rPr>
                <a:solidFill>
                  <a:schemeClr val="accent5">
                    <a:lumOff val="-29866"/>
                  </a:schemeClr>
                </a:solidFill>
              </a:rPr>
              <a:t>initial frequency</a:t>
            </a:r>
            <a:r>
              <a:t> of the chirp to indicate data.</a:t>
            </a:r>
          </a:p>
        </p:txBody>
      </p:sp>
      <p:sp>
        <p:nvSpPr>
          <p:cNvPr id="243" name="How to modulate 2 bits (00, 01, 10, 11)?"/>
          <p:cNvSpPr txBox="1"/>
          <p:nvPr/>
        </p:nvSpPr>
        <p:spPr>
          <a:xfrm>
            <a:off x="3760013" y="8611905"/>
            <a:ext cx="11974094"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gn="l">
              <a:defRPr sz="5200" u="none">
                <a:latin typeface="Helvetica Neue"/>
                <a:ea typeface="Helvetica Neue"/>
                <a:cs typeface="Helvetica Neue"/>
                <a:sym typeface="Helvetica Neue"/>
              </a:defRPr>
            </a:lvl1pPr>
          </a:lstStyle>
          <a:p>
            <a:r>
              <a:t>How to modulate 2 bits (00, 01, 10, 11)?</a:t>
            </a:r>
          </a:p>
        </p:txBody>
      </p:sp>
      <p:sp>
        <p:nvSpPr>
          <p:cNvPr id="244" name="00—&gt;f0"/>
          <p:cNvSpPr txBox="1"/>
          <p:nvPr/>
        </p:nvSpPr>
        <p:spPr>
          <a:xfrm>
            <a:off x="5278736" y="11044007"/>
            <a:ext cx="3132698"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latin typeface="Helvetica Neue"/>
                <a:ea typeface="Helvetica Neue"/>
                <a:cs typeface="Helvetica Neue"/>
                <a:sym typeface="Helvetica Neue"/>
              </a:defRPr>
            </a:pPr>
            <a:r>
              <a:t>00—&gt;f</a:t>
            </a:r>
            <a:r>
              <a:rPr sz="3800"/>
              <a:t>0</a:t>
            </a:r>
          </a:p>
        </p:txBody>
      </p:sp>
      <p:sp>
        <p:nvSpPr>
          <p:cNvPr id="245" name="10—&gt;f2"/>
          <p:cNvSpPr txBox="1"/>
          <p:nvPr/>
        </p:nvSpPr>
        <p:spPr>
          <a:xfrm>
            <a:off x="5278736" y="12278496"/>
            <a:ext cx="3132698"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solidFill>
                  <a:schemeClr val="accent5">
                    <a:lumOff val="-29866"/>
                  </a:schemeClr>
                </a:solidFill>
                <a:latin typeface="Helvetica Neue"/>
                <a:ea typeface="Helvetica Neue"/>
                <a:cs typeface="Helvetica Neue"/>
                <a:sym typeface="Helvetica Neue"/>
              </a:defRPr>
            </a:pPr>
            <a:r>
              <a:t>10—&gt;f</a:t>
            </a:r>
            <a:r>
              <a:rPr sz="3800"/>
              <a:t>2</a:t>
            </a:r>
          </a:p>
        </p:txBody>
      </p:sp>
      <p:sp>
        <p:nvSpPr>
          <p:cNvPr id="246" name="01—&gt;f3"/>
          <p:cNvSpPr txBox="1"/>
          <p:nvPr/>
        </p:nvSpPr>
        <p:spPr>
          <a:xfrm>
            <a:off x="13481372" y="11044007"/>
            <a:ext cx="3132697"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latin typeface="Helvetica Neue"/>
                <a:ea typeface="Helvetica Neue"/>
                <a:cs typeface="Helvetica Neue"/>
                <a:sym typeface="Helvetica Neue"/>
              </a:defRPr>
            </a:pPr>
            <a:r>
              <a:t>01—&gt;f</a:t>
            </a:r>
            <a:r>
              <a:rPr sz="3800"/>
              <a:t>3</a:t>
            </a:r>
          </a:p>
        </p:txBody>
      </p:sp>
      <p:sp>
        <p:nvSpPr>
          <p:cNvPr id="247" name="11—&gt;f1"/>
          <p:cNvSpPr txBox="1"/>
          <p:nvPr/>
        </p:nvSpPr>
        <p:spPr>
          <a:xfrm>
            <a:off x="13481372" y="12278496"/>
            <a:ext cx="3132697"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latin typeface="Helvetica Neue"/>
                <a:ea typeface="Helvetica Neue"/>
                <a:cs typeface="Helvetica Neue"/>
                <a:sym typeface="Helvetica Neue"/>
              </a:defRPr>
            </a:pPr>
            <a:r>
              <a:t>11—&gt;f</a:t>
            </a:r>
            <a:r>
              <a:rPr sz="3800"/>
              <a:t>1</a:t>
            </a:r>
          </a:p>
        </p:txBody>
      </p:sp>
    </p:spTree>
  </p:cSld>
  <p:clrMapOvr>
    <a:masterClrMapping/>
  </p:clrMapOvr>
  <mc:AlternateContent xmlns:mc="http://schemas.openxmlformats.org/markup-compatibility/2006" xmlns:p14="http://schemas.microsoft.com/office/powerpoint/2010/main">
    <mc:Choice Requires="p14">
      <p:transition spd="slow" p14:dur="1750" advClick="0" advTm="0">
        <p:dissolve/>
      </p:transition>
    </mc:Choice>
    <mc:Fallback xmlns:a14="http://schemas.microsoft.com/office/drawing/2010/main" xmlns:m="http://schemas.openxmlformats.org/officeDocument/2006/math"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 name="图像" descr="图像"/>
          <p:cNvPicPr>
            <a:picLocks noChangeAspect="1"/>
          </p:cNvPicPr>
          <p:nvPr/>
        </p:nvPicPr>
        <p:blipFill>
          <a:blip r:embed="rId3"/>
          <a:stretch>
            <a:fillRect/>
          </a:stretch>
        </p:blipFill>
        <p:spPr>
          <a:xfrm>
            <a:off x="2663941" y="3683220"/>
            <a:ext cx="19056118" cy="4642857"/>
          </a:xfrm>
          <a:prstGeom prst="rect">
            <a:avLst/>
          </a:prstGeom>
          <a:ln w="12700">
            <a:miter lim="400000"/>
          </a:ln>
        </p:spPr>
      </p:pic>
      <p:sp>
        <p:nvSpPr>
          <p:cNvPr id="252" name="圆形"/>
          <p:cNvSpPr/>
          <p:nvPr/>
        </p:nvSpPr>
        <p:spPr>
          <a:xfrm>
            <a:off x="15932999" y="6546265"/>
            <a:ext cx="648870" cy="648870"/>
          </a:xfrm>
          <a:prstGeom prst="ellipse">
            <a:avLst/>
          </a:prstGeom>
          <a:solidFill>
            <a:schemeClr val="accent5">
              <a:lumOff val="-29866"/>
            </a:schemeClr>
          </a:solidFill>
          <a:ln w="12700">
            <a:miter lim="400000"/>
          </a:ln>
        </p:spPr>
        <p:txBody>
          <a:bodyPr lIns="71437" tIns="71437" rIns="71437" bIns="71437" anchor="ctr"/>
          <a:lstStyle/>
          <a:p>
            <a:pPr>
              <a:defRPr sz="3000" u="none">
                <a:solidFill>
                  <a:srgbClr val="FFFFFF"/>
                </a:solidFill>
              </a:defRPr>
            </a:pPr>
            <a:endParaRPr/>
          </a:p>
        </p:txBody>
      </p:sp>
      <p:sp>
        <p:nvSpPr>
          <p:cNvPr id="253"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a:t>
            </a:fld>
            <a:endParaRPr/>
          </a:p>
        </p:txBody>
      </p:sp>
      <p:sp>
        <p:nvSpPr>
          <p:cNvPr id="254" name="LoRa modulation"/>
          <p:cNvSpPr txBox="1">
            <a:spLocks noGrp="1"/>
          </p:cNvSpPr>
          <p:nvPr>
            <p:ph type="title" idx="4294967295"/>
          </p:nvPr>
        </p:nvSpPr>
        <p:spPr>
          <a:prstGeom prst="rect">
            <a:avLst/>
          </a:prstGeom>
        </p:spPr>
        <p:txBody>
          <a:bodyPr/>
          <a:lstStyle/>
          <a:p>
            <a:r>
              <a:t>LoRa modulation</a:t>
            </a:r>
          </a:p>
        </p:txBody>
      </p:sp>
      <p:sp>
        <p:nvSpPr>
          <p:cNvPr id="255" name="Chirp Spread Spectrum (CSS)"/>
          <p:cNvSpPr txBox="1"/>
          <p:nvPr/>
        </p:nvSpPr>
        <p:spPr>
          <a:xfrm>
            <a:off x="2224652" y="2398327"/>
            <a:ext cx="11192956"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833437" indent="-833437" algn="l" defTabSz="825500">
              <a:buSzPct val="50000"/>
              <a:buBlip>
                <a:blip r:embed="rId4"/>
              </a:buBlip>
              <a:defRPr sz="6000" u="none">
                <a:latin typeface="Helvetica Neue"/>
                <a:ea typeface="Helvetica Neue"/>
                <a:cs typeface="Helvetica Neue"/>
                <a:sym typeface="Helvetica Neue"/>
              </a:defRPr>
            </a:lvl1pPr>
          </a:lstStyle>
          <a:p>
            <a:r>
              <a:t>Chirp Spread Spectrum (CSS)</a:t>
            </a:r>
          </a:p>
        </p:txBody>
      </p:sp>
      <p:sp>
        <p:nvSpPr>
          <p:cNvPr id="256" name="Use initial frequency of the chirp to indicate data."/>
          <p:cNvSpPr txBox="1"/>
          <p:nvPr/>
        </p:nvSpPr>
        <p:spPr>
          <a:xfrm>
            <a:off x="3764796" y="9809519"/>
            <a:ext cx="14613713"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lgn="l">
              <a:defRPr sz="5200" u="none">
                <a:latin typeface="Helvetica Neue"/>
                <a:ea typeface="Helvetica Neue"/>
                <a:cs typeface="Helvetica Neue"/>
                <a:sym typeface="Helvetica Neue"/>
              </a:defRPr>
            </a:pPr>
            <a:r>
              <a:t>Use </a:t>
            </a:r>
            <a:r>
              <a:rPr>
                <a:solidFill>
                  <a:schemeClr val="accent5">
                    <a:lumOff val="-29866"/>
                  </a:schemeClr>
                </a:solidFill>
              </a:rPr>
              <a:t>initial frequency</a:t>
            </a:r>
            <a:r>
              <a:t> of the chirp to indicate data.</a:t>
            </a:r>
          </a:p>
        </p:txBody>
      </p:sp>
      <p:sp>
        <p:nvSpPr>
          <p:cNvPr id="257" name="How to modulate 2 bits (00, 01, 10, 11)?"/>
          <p:cNvSpPr txBox="1"/>
          <p:nvPr/>
        </p:nvSpPr>
        <p:spPr>
          <a:xfrm>
            <a:off x="3760013" y="8611905"/>
            <a:ext cx="11974094"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gn="l">
              <a:defRPr sz="5200" u="none">
                <a:latin typeface="Helvetica Neue"/>
                <a:ea typeface="Helvetica Neue"/>
                <a:cs typeface="Helvetica Neue"/>
                <a:sym typeface="Helvetica Neue"/>
              </a:defRPr>
            </a:lvl1pPr>
          </a:lstStyle>
          <a:p>
            <a:r>
              <a:t>How to modulate 2 bits (00, 01, 10, 11)?</a:t>
            </a:r>
          </a:p>
        </p:txBody>
      </p:sp>
      <p:sp>
        <p:nvSpPr>
          <p:cNvPr id="258" name="00—&gt;f0"/>
          <p:cNvSpPr txBox="1"/>
          <p:nvPr/>
        </p:nvSpPr>
        <p:spPr>
          <a:xfrm>
            <a:off x="5278736" y="11044007"/>
            <a:ext cx="3132698"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latin typeface="Helvetica Neue"/>
                <a:ea typeface="Helvetica Neue"/>
                <a:cs typeface="Helvetica Neue"/>
                <a:sym typeface="Helvetica Neue"/>
              </a:defRPr>
            </a:pPr>
            <a:r>
              <a:t>00—&gt;f</a:t>
            </a:r>
            <a:r>
              <a:rPr sz="3800"/>
              <a:t>0</a:t>
            </a:r>
          </a:p>
        </p:txBody>
      </p:sp>
      <p:sp>
        <p:nvSpPr>
          <p:cNvPr id="259" name="10—&gt;f2"/>
          <p:cNvSpPr txBox="1"/>
          <p:nvPr/>
        </p:nvSpPr>
        <p:spPr>
          <a:xfrm>
            <a:off x="5278736" y="12278496"/>
            <a:ext cx="3132698"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latin typeface="Helvetica Neue"/>
                <a:ea typeface="Helvetica Neue"/>
                <a:cs typeface="Helvetica Neue"/>
                <a:sym typeface="Helvetica Neue"/>
              </a:defRPr>
            </a:pPr>
            <a:r>
              <a:t>10—&gt;f</a:t>
            </a:r>
            <a:r>
              <a:rPr sz="3800"/>
              <a:t>2</a:t>
            </a:r>
          </a:p>
        </p:txBody>
      </p:sp>
      <p:sp>
        <p:nvSpPr>
          <p:cNvPr id="260" name="01—&gt;f3"/>
          <p:cNvSpPr txBox="1"/>
          <p:nvPr/>
        </p:nvSpPr>
        <p:spPr>
          <a:xfrm>
            <a:off x="13481372" y="11044007"/>
            <a:ext cx="3132697"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latin typeface="Helvetica Neue"/>
                <a:ea typeface="Helvetica Neue"/>
                <a:cs typeface="Helvetica Neue"/>
                <a:sym typeface="Helvetica Neue"/>
              </a:defRPr>
            </a:pPr>
            <a:r>
              <a:t>01—&gt;f</a:t>
            </a:r>
            <a:r>
              <a:rPr sz="3800"/>
              <a:t>3</a:t>
            </a:r>
          </a:p>
        </p:txBody>
      </p:sp>
      <p:sp>
        <p:nvSpPr>
          <p:cNvPr id="261" name="11—&gt;f1"/>
          <p:cNvSpPr txBox="1"/>
          <p:nvPr/>
        </p:nvSpPr>
        <p:spPr>
          <a:xfrm>
            <a:off x="13481372" y="12278496"/>
            <a:ext cx="3132697"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solidFill>
                  <a:schemeClr val="accent5">
                    <a:lumOff val="-29866"/>
                  </a:schemeClr>
                </a:solidFill>
                <a:latin typeface="Helvetica Neue"/>
                <a:ea typeface="Helvetica Neue"/>
                <a:cs typeface="Helvetica Neue"/>
                <a:sym typeface="Helvetica Neue"/>
              </a:defRPr>
            </a:pPr>
            <a:r>
              <a:t>11—&gt;f</a:t>
            </a:r>
            <a:r>
              <a:rPr sz="3800"/>
              <a:t>1</a:t>
            </a:r>
          </a:p>
        </p:txBody>
      </p:sp>
    </p:spTree>
  </p:cSld>
  <p:clrMapOvr>
    <a:masterClrMapping/>
  </p:clrMapOvr>
  <mc:AlternateContent xmlns:mc="http://schemas.openxmlformats.org/markup-compatibility/2006" xmlns:p14="http://schemas.microsoft.com/office/powerpoint/2010/main">
    <mc:Choice Requires="p14">
      <p:transition spd="slow" p14:dur="1750">
        <p:dissolve/>
      </p:transition>
    </mc:Choice>
    <mc:Fallback xmlns:a14="http://schemas.microsoft.com/office/drawing/2010/main" xmlns:m="http://schemas.openxmlformats.org/officeDocument/2006/math"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LoRa PHY Vulnerability"/>
          <p:cNvSpPr txBox="1">
            <a:spLocks noGrp="1"/>
          </p:cNvSpPr>
          <p:nvPr>
            <p:ph type="title"/>
          </p:nvPr>
        </p:nvSpPr>
        <p:spPr>
          <a:prstGeom prst="rect">
            <a:avLst/>
          </a:prstGeom>
        </p:spPr>
        <p:txBody>
          <a:bodyPr/>
          <a:lstStyle/>
          <a:p>
            <a:r>
              <a:t>LoRa PHY Vulnerability</a:t>
            </a:r>
          </a:p>
        </p:txBody>
      </p:sp>
      <p:sp>
        <p:nvSpPr>
          <p:cNvPr id="266"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a:t>
            </a:fld>
            <a:endParaRPr/>
          </a:p>
        </p:txBody>
      </p:sp>
      <p:pic>
        <p:nvPicPr>
          <p:cNvPr id="267" name="图像" descr="图像"/>
          <p:cNvPicPr>
            <a:picLocks noChangeAspect="1"/>
          </p:cNvPicPr>
          <p:nvPr/>
        </p:nvPicPr>
        <p:blipFill>
          <a:blip r:embed="rId3"/>
          <a:stretch>
            <a:fillRect/>
          </a:stretch>
        </p:blipFill>
        <p:spPr>
          <a:xfrm>
            <a:off x="4172638" y="3427264"/>
            <a:ext cx="17198709" cy="4190315"/>
          </a:xfrm>
          <a:prstGeom prst="rect">
            <a:avLst/>
          </a:prstGeom>
          <a:ln w="12700">
            <a:miter lim="400000"/>
          </a:ln>
        </p:spPr>
      </p:pic>
      <p:sp>
        <p:nvSpPr>
          <p:cNvPr id="268" name="椭圆形"/>
          <p:cNvSpPr/>
          <p:nvPr/>
        </p:nvSpPr>
        <p:spPr>
          <a:xfrm>
            <a:off x="8128000" y="3972259"/>
            <a:ext cx="1270000" cy="3594520"/>
          </a:xfrm>
          <a:prstGeom prst="ellipse">
            <a:avLst/>
          </a:prstGeom>
          <a:ln w="101600">
            <a:solidFill>
              <a:srgbClr val="000000"/>
            </a:solidFill>
            <a:miter lim="400000"/>
          </a:ln>
        </p:spPr>
        <p:txBody>
          <a:bodyPr lIns="71437" tIns="71437" rIns="71437" bIns="71437" anchor="ctr"/>
          <a:lstStyle/>
          <a:p>
            <a:pPr>
              <a:defRPr sz="3000" u="none">
                <a:solidFill>
                  <a:srgbClr val="FFFFFF"/>
                </a:solidFill>
              </a:defRPr>
            </a:pPr>
            <a:endParaRPr/>
          </a:p>
        </p:txBody>
      </p:sp>
      <p:sp>
        <p:nvSpPr>
          <p:cNvPr id="269" name="Initial frequency"/>
          <p:cNvSpPr txBox="1"/>
          <p:nvPr/>
        </p:nvSpPr>
        <p:spPr>
          <a:xfrm>
            <a:off x="10666277" y="3247330"/>
            <a:ext cx="4803471"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gn="l">
              <a:defRPr sz="5200" u="none">
                <a:solidFill>
                  <a:schemeClr val="accent5">
                    <a:lumOff val="-29866"/>
                  </a:schemeClr>
                </a:solidFill>
                <a:latin typeface="Helvetica Neue"/>
                <a:ea typeface="Helvetica Neue"/>
                <a:cs typeface="Helvetica Neue"/>
                <a:sym typeface="Helvetica Neue"/>
              </a:defRPr>
            </a:lvl1pPr>
          </a:lstStyle>
          <a:p>
            <a:r>
              <a:t>Initial frequency</a:t>
            </a:r>
          </a:p>
        </p:txBody>
      </p:sp>
      <p:sp>
        <p:nvSpPr>
          <p:cNvPr id="270" name="Goal: Build a covert channel over LoRa PHY to leak information out secretly"/>
          <p:cNvSpPr/>
          <p:nvPr/>
        </p:nvSpPr>
        <p:spPr>
          <a:xfrm>
            <a:off x="-119661" y="10769230"/>
            <a:ext cx="24623323" cy="2985295"/>
          </a:xfrm>
          <a:prstGeom prst="rect">
            <a:avLst/>
          </a:prstGeom>
          <a:solidFill>
            <a:srgbClr val="88353D"/>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p>
            <a:pPr defTabSz="825500">
              <a:defRPr sz="7400" u="none">
                <a:solidFill>
                  <a:srgbClr val="FFFFFF"/>
                </a:solidFill>
                <a:latin typeface="Helvetica Neue"/>
                <a:ea typeface="Helvetica Neue"/>
                <a:cs typeface="Helvetica Neue"/>
                <a:sym typeface="Helvetica Neue"/>
              </a:defRPr>
            </a:pPr>
            <a:r>
              <a:rPr u="sng"/>
              <a:t>Goal:</a:t>
            </a:r>
            <a:r>
              <a:t> Build a covert channel over LoRa PHY to leak information out secretly </a:t>
            </a:r>
          </a:p>
        </p:txBody>
      </p:sp>
      <p:sp>
        <p:nvSpPr>
          <p:cNvPr id="271" name="LoRa demodulation"/>
          <p:cNvSpPr txBox="1"/>
          <p:nvPr/>
        </p:nvSpPr>
        <p:spPr>
          <a:xfrm>
            <a:off x="2224652" y="2398327"/>
            <a:ext cx="7665658"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833437" indent="-833437" algn="l" defTabSz="825500">
              <a:buSzPct val="50000"/>
              <a:buBlip>
                <a:blip r:embed="rId4"/>
              </a:buBlip>
              <a:defRPr sz="6000" u="none">
                <a:latin typeface="Helvetica Neue"/>
                <a:ea typeface="Helvetica Neue"/>
                <a:cs typeface="Helvetica Neue"/>
                <a:sym typeface="Helvetica Neue"/>
              </a:defRPr>
            </a:lvl1pPr>
          </a:lstStyle>
          <a:p>
            <a:r>
              <a:t>LoRa demodulation</a:t>
            </a:r>
          </a:p>
        </p:txBody>
      </p:sp>
      <p:grpSp>
        <p:nvGrpSpPr>
          <p:cNvPr id="276" name="成组"/>
          <p:cNvGrpSpPr/>
          <p:nvPr/>
        </p:nvGrpSpPr>
        <p:grpSpPr>
          <a:xfrm>
            <a:off x="2224652" y="8104771"/>
            <a:ext cx="17379421" cy="2434916"/>
            <a:chOff x="0" y="0"/>
            <a:chExt cx="17379419" cy="2434915"/>
          </a:xfrm>
        </p:grpSpPr>
        <p:sp>
          <p:nvSpPr>
            <p:cNvPr id="272" name="Amplitude"/>
            <p:cNvSpPr txBox="1"/>
            <p:nvPr/>
          </p:nvSpPr>
          <p:spPr>
            <a:xfrm>
              <a:off x="2893498" y="1523131"/>
              <a:ext cx="3875444" cy="9117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marL="722312" indent="-722312" algn="l">
                <a:buSzPct val="145000"/>
                <a:buChar char="•"/>
                <a:defRPr sz="5200" u="none">
                  <a:latin typeface="Helvetica Neue"/>
                  <a:ea typeface="Helvetica Neue"/>
                  <a:cs typeface="Helvetica Neue"/>
                  <a:sym typeface="Helvetica Neue"/>
                </a:defRPr>
              </a:lvl1pPr>
            </a:lstStyle>
            <a:p>
              <a:r>
                <a:t>Amplitude</a:t>
              </a:r>
            </a:p>
          </p:txBody>
        </p:sp>
        <p:sp>
          <p:nvSpPr>
            <p:cNvPr id="273" name="Phase"/>
            <p:cNvSpPr txBox="1"/>
            <p:nvPr/>
          </p:nvSpPr>
          <p:spPr>
            <a:xfrm>
              <a:off x="8786824" y="1493787"/>
              <a:ext cx="2712479" cy="9117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marL="722312" indent="-722312" algn="l">
                <a:buSzPct val="145000"/>
                <a:buChar char="•"/>
                <a:defRPr sz="5200" u="none">
                  <a:latin typeface="Helvetica Neue"/>
                  <a:ea typeface="Helvetica Neue"/>
                  <a:cs typeface="Helvetica Neue"/>
                  <a:sym typeface="Helvetica Neue"/>
                </a:defRPr>
              </a:lvl1pPr>
            </a:lstStyle>
            <a:p>
              <a:r>
                <a:t>Phase</a:t>
              </a:r>
            </a:p>
          </p:txBody>
        </p:sp>
        <p:sp>
          <p:nvSpPr>
            <p:cNvPr id="274" name="Waveform"/>
            <p:cNvSpPr txBox="1"/>
            <p:nvPr/>
          </p:nvSpPr>
          <p:spPr>
            <a:xfrm>
              <a:off x="13517184" y="1493787"/>
              <a:ext cx="3862236" cy="9117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marL="722312" indent="-722312" algn="l">
                <a:buSzPct val="145000"/>
                <a:buChar char="•"/>
                <a:defRPr sz="5200" u="none">
                  <a:latin typeface="Helvetica Neue"/>
                  <a:ea typeface="Helvetica Neue"/>
                  <a:cs typeface="Helvetica Neue"/>
                  <a:sym typeface="Helvetica Neue"/>
                </a:defRPr>
              </a:lvl1pPr>
            </a:lstStyle>
            <a:p>
              <a:r>
                <a:t>Waveform</a:t>
              </a:r>
            </a:p>
          </p:txBody>
        </p:sp>
        <p:sp>
          <p:nvSpPr>
            <p:cNvPr id="275" name="Other PHY parameters"/>
            <p:cNvSpPr txBox="1"/>
            <p:nvPr/>
          </p:nvSpPr>
          <p:spPr>
            <a:xfrm>
              <a:off x="0" y="0"/>
              <a:ext cx="8723313" cy="10359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marL="833437" indent="-833437" algn="l" defTabSz="825500">
                <a:buSzPct val="50000"/>
                <a:buBlip>
                  <a:blip r:embed="rId4"/>
                </a:buBlip>
                <a:defRPr sz="6000" u="none">
                  <a:latin typeface="Helvetica Neue"/>
                  <a:ea typeface="Helvetica Neue"/>
                  <a:cs typeface="Helvetica Neue"/>
                  <a:sym typeface="Helvetica Neue"/>
                </a:defRPr>
              </a:lvl1pPr>
            </a:lstStyle>
            <a:p>
              <a:r>
                <a:t>Other PHY parameters</a:t>
              </a:r>
            </a:p>
          </p:txBody>
        </p:sp>
      </p:grpSp>
      <p:sp>
        <p:nvSpPr>
          <p:cNvPr id="277" name="线条"/>
          <p:cNvSpPr/>
          <p:nvPr/>
        </p:nvSpPr>
        <p:spPr>
          <a:xfrm flipV="1">
            <a:off x="9250335" y="3745256"/>
            <a:ext cx="1365726" cy="511827"/>
          </a:xfrm>
          <a:prstGeom prst="line">
            <a:avLst/>
          </a:prstGeom>
          <a:ln w="50800">
            <a:solidFill>
              <a:srgbClr val="000000"/>
            </a:solidFill>
            <a:miter lim="400000"/>
            <a:tailEnd type="triangle"/>
          </a:ln>
        </p:spPr>
        <p:txBody>
          <a:bodyPr lIns="71437" tIns="71437" rIns="71437" bIns="71437" anchor="ctr"/>
          <a:lstStyle/>
          <a:p>
            <a:endParaRPr/>
          </a:p>
        </p:txBody>
      </p:sp>
      <p:sp>
        <p:nvSpPr>
          <p:cNvPr id="278" name="矩形"/>
          <p:cNvSpPr/>
          <p:nvPr/>
        </p:nvSpPr>
        <p:spPr>
          <a:xfrm>
            <a:off x="4851400" y="9529746"/>
            <a:ext cx="4498083" cy="1093375"/>
          </a:xfrm>
          <a:prstGeom prst="rect">
            <a:avLst/>
          </a:prstGeom>
          <a:ln w="76200">
            <a:solidFill>
              <a:schemeClr val="accent5">
                <a:lumOff val="-29866"/>
              </a:schemeClr>
            </a:solidFill>
            <a:miter lim="400000"/>
          </a:ln>
        </p:spPr>
        <p:txBody>
          <a:bodyPr lIns="71437" tIns="71437" rIns="71437" bIns="71437" anchor="ctr"/>
          <a:lstStyle/>
          <a:p>
            <a:pPr>
              <a:defRPr sz="3000" u="none">
                <a:solidFill>
                  <a:srgbClr val="FFFFFF"/>
                </a:solidFill>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70"/>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3" nodeType="afterEffect">
                                  <p:stCondLst>
                                    <p:cond delay="0"/>
                                  </p:stCondLst>
                                  <p:iterate>
                                    <p:tmAbs val="0"/>
                                  </p:iterate>
                                  <p:childTnLst>
                                    <p:set>
                                      <p:cBhvr>
                                        <p:cTn id="13" fill="hold"/>
                                        <p:tgtEl>
                                          <p:spTgt spid="2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 grpId="2" animBg="1" advAuto="0"/>
      <p:bldP spid="276" grpId="1" animBg="1" advAuto="0"/>
      <p:bldP spid="278" grpId="3"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a:t>
            </a:fld>
            <a:endParaRPr/>
          </a:p>
        </p:txBody>
      </p:sp>
      <p:sp>
        <p:nvSpPr>
          <p:cNvPr id="283" name="Be covert to regular LoRa transceiver"/>
          <p:cNvSpPr txBox="1"/>
          <p:nvPr/>
        </p:nvSpPr>
        <p:spPr>
          <a:xfrm>
            <a:off x="4007441" y="3485091"/>
            <a:ext cx="13867234" cy="1035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marL="833437" indent="-833437" algn="l" defTabSz="825500">
              <a:buSzPct val="50000"/>
              <a:buBlip>
                <a:blip r:embed="rId3"/>
              </a:buBlip>
              <a:defRPr sz="6000" u="none">
                <a:latin typeface="Helvetica Neue"/>
                <a:ea typeface="Helvetica Neue"/>
                <a:cs typeface="Helvetica Neue"/>
                <a:sym typeface="Helvetica Neue"/>
              </a:defRPr>
            </a:pPr>
            <a:r>
              <a:t> Be </a:t>
            </a:r>
            <a:r>
              <a:rPr>
                <a:solidFill>
                  <a:schemeClr val="accent5">
                    <a:lumOff val="-29866"/>
                  </a:schemeClr>
                </a:solidFill>
              </a:rPr>
              <a:t>covert</a:t>
            </a:r>
            <a:r>
              <a:t> to regular LoRa transceiver</a:t>
            </a:r>
          </a:p>
        </p:txBody>
      </p:sp>
      <p:sp>
        <p:nvSpPr>
          <p:cNvPr id="284" name="Not substantially affect the communication performance of regular LoRa  transceiver"/>
          <p:cNvSpPr txBox="1"/>
          <p:nvPr/>
        </p:nvSpPr>
        <p:spPr>
          <a:xfrm>
            <a:off x="4007441" y="8258637"/>
            <a:ext cx="18320333" cy="19503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marL="833437" indent="-833437" algn="l" defTabSz="825500">
              <a:buSzPct val="50000"/>
              <a:buBlip>
                <a:blip r:embed="rId3"/>
              </a:buBlip>
              <a:defRPr sz="6000" u="none">
                <a:latin typeface="Helvetica Neue"/>
                <a:ea typeface="Helvetica Neue"/>
                <a:cs typeface="Helvetica Neue"/>
                <a:sym typeface="Helvetica Neue"/>
              </a:defRPr>
            </a:lvl1pPr>
          </a:lstStyle>
          <a:p>
            <a:r>
              <a:t>Not substantially affect the communication performance of regular LoRa  transceiver</a:t>
            </a:r>
          </a:p>
        </p:txBody>
      </p:sp>
      <p:sp>
        <p:nvSpPr>
          <p:cNvPr id="285" name="Be efficient to support more information leakage"/>
          <p:cNvSpPr txBox="1"/>
          <p:nvPr/>
        </p:nvSpPr>
        <p:spPr>
          <a:xfrm>
            <a:off x="3978382" y="5871864"/>
            <a:ext cx="18503501"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marL="833437" indent="-833437" algn="l" defTabSz="825500">
              <a:buSzPct val="50000"/>
              <a:buBlip>
                <a:blip r:embed="rId3"/>
              </a:buBlip>
              <a:defRPr sz="6000" u="none">
                <a:latin typeface="Helvetica Neue"/>
                <a:ea typeface="Helvetica Neue"/>
                <a:cs typeface="Helvetica Neue"/>
                <a:sym typeface="Helvetica Neue"/>
              </a:defRPr>
            </a:lvl1pPr>
          </a:lstStyle>
          <a:p>
            <a:r>
              <a:t>Be efficient to support more information leakage </a:t>
            </a:r>
          </a:p>
        </p:txBody>
      </p:sp>
      <p:sp>
        <p:nvSpPr>
          <p:cNvPr id="286" name="Design requirements"/>
          <p:cNvSpPr txBox="1">
            <a:spLocks noGrp="1"/>
          </p:cNvSpPr>
          <p:nvPr>
            <p:ph type="title" idx="4294967295"/>
          </p:nvPr>
        </p:nvSpPr>
        <p:spPr>
          <a:prstGeom prst="rect">
            <a:avLst/>
          </a:prstGeom>
        </p:spPr>
        <p:txBody>
          <a:bodyPr/>
          <a:lstStyle/>
          <a:p>
            <a:r>
              <a:t>Design requirements</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Attack model"/>
          <p:cNvSpPr txBox="1">
            <a:spLocks noGrp="1"/>
          </p:cNvSpPr>
          <p:nvPr>
            <p:ph type="title" idx="4294967295"/>
          </p:nvPr>
        </p:nvSpPr>
        <p:spPr>
          <a:prstGeom prst="rect">
            <a:avLst/>
          </a:prstGeom>
        </p:spPr>
        <p:txBody>
          <a:bodyPr/>
          <a:lstStyle/>
          <a:p>
            <a:r>
              <a:t>Attack model</a:t>
            </a:r>
          </a:p>
        </p:txBody>
      </p:sp>
      <p:pic>
        <p:nvPicPr>
          <p:cNvPr id="291" name="成组" descr="成组"/>
          <p:cNvPicPr>
            <a:picLocks noChangeAspect="1"/>
          </p:cNvPicPr>
          <p:nvPr/>
        </p:nvPicPr>
        <p:blipFill>
          <a:blip r:embed="rId3"/>
          <a:srcRect r="56335"/>
          <a:stretch>
            <a:fillRect/>
          </a:stretch>
        </p:blipFill>
        <p:spPr>
          <a:xfrm>
            <a:off x="3703622" y="2959092"/>
            <a:ext cx="7412833" cy="6026381"/>
          </a:xfrm>
          <a:prstGeom prst="rect">
            <a:avLst/>
          </a:prstGeom>
          <a:ln w="12700">
            <a:miter lim="400000"/>
          </a:ln>
        </p:spPr>
      </p:pic>
      <p:sp>
        <p:nvSpPr>
          <p:cNvPr id="292"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a:t>
            </a:fld>
            <a:endParaRPr/>
          </a:p>
        </p:txBody>
      </p:sp>
      <p:sp>
        <p:nvSpPr>
          <p:cNvPr id="293" name="矩形"/>
          <p:cNvSpPr/>
          <p:nvPr/>
        </p:nvSpPr>
        <p:spPr>
          <a:xfrm>
            <a:off x="4183703" y="3071596"/>
            <a:ext cx="6950145" cy="2286001"/>
          </a:xfrm>
          <a:prstGeom prst="rect">
            <a:avLst/>
          </a:prstGeom>
          <a:solidFill>
            <a:srgbClr val="D6D5D5">
              <a:alpha val="74940"/>
            </a:srgbClr>
          </a:solidFill>
          <a:ln w="12700">
            <a:miter lim="400000"/>
          </a:ln>
        </p:spPr>
        <p:txBody>
          <a:bodyPr lIns="71437" tIns="71437" rIns="71437" bIns="71437" anchor="ctr"/>
          <a:lstStyle/>
          <a:p>
            <a:pPr>
              <a:defRPr sz="3000" u="none">
                <a:solidFill>
                  <a:srgbClr val="FFFFFF"/>
                </a:solidFill>
              </a:defRPr>
            </a:pPr>
            <a:endParaRPr/>
          </a:p>
        </p:txBody>
      </p:sp>
      <p:sp>
        <p:nvSpPr>
          <p:cNvPr id="294" name="Victim"/>
          <p:cNvSpPr txBox="1"/>
          <p:nvPr/>
        </p:nvSpPr>
        <p:spPr>
          <a:xfrm>
            <a:off x="12950691" y="2851114"/>
            <a:ext cx="3078418"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833437" indent="-833437" algn="l" defTabSz="825500">
              <a:buSzPct val="50000"/>
              <a:buBlip>
                <a:blip r:embed="rId4"/>
              </a:buBlip>
              <a:defRPr sz="6000" u="none">
                <a:latin typeface="Helvetica Neue"/>
                <a:ea typeface="Helvetica Neue"/>
                <a:cs typeface="Helvetica Neue"/>
                <a:sym typeface="Helvetica Neue"/>
              </a:defRPr>
            </a:lvl1pPr>
          </a:lstStyle>
          <a:p>
            <a:r>
              <a:t>Victim</a:t>
            </a:r>
          </a:p>
        </p:txBody>
      </p:sp>
      <p:sp>
        <p:nvSpPr>
          <p:cNvPr id="295" name="LoRa node or gateway"/>
          <p:cNvSpPr txBox="1"/>
          <p:nvPr/>
        </p:nvSpPr>
        <p:spPr>
          <a:xfrm>
            <a:off x="13861725" y="4096567"/>
            <a:ext cx="7555193"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722312" indent="-722312" algn="l">
              <a:buSzPct val="145000"/>
              <a:buChar char="•"/>
              <a:defRPr sz="5200" u="none">
                <a:latin typeface="Helvetica Neue"/>
                <a:ea typeface="Helvetica Neue"/>
                <a:cs typeface="Helvetica Neue"/>
                <a:sym typeface="Helvetica Neue"/>
              </a:defRPr>
            </a:lvl1pPr>
          </a:lstStyle>
          <a:p>
            <a:r>
              <a:t>LoRa node or gateway</a:t>
            </a:r>
          </a:p>
        </p:txBody>
      </p:sp>
      <p:sp>
        <p:nvSpPr>
          <p:cNvPr id="296" name="Attacker"/>
          <p:cNvSpPr txBox="1"/>
          <p:nvPr/>
        </p:nvSpPr>
        <p:spPr>
          <a:xfrm>
            <a:off x="12950691" y="5736194"/>
            <a:ext cx="3839656"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833437" indent="-833437" algn="l" defTabSz="825500">
              <a:buSzPct val="50000"/>
              <a:buBlip>
                <a:blip r:embed="rId4"/>
              </a:buBlip>
              <a:defRPr sz="6000" u="none">
                <a:latin typeface="Helvetica Neue"/>
                <a:ea typeface="Helvetica Neue"/>
                <a:cs typeface="Helvetica Neue"/>
                <a:sym typeface="Helvetica Neue"/>
              </a:defRPr>
            </a:lvl1pPr>
          </a:lstStyle>
          <a:p>
            <a:r>
              <a:t>Attacker</a:t>
            </a:r>
          </a:p>
        </p:txBody>
      </p:sp>
      <p:sp>
        <p:nvSpPr>
          <p:cNvPr id="297" name="Software-based malware"/>
          <p:cNvSpPr txBox="1"/>
          <p:nvPr/>
        </p:nvSpPr>
        <p:spPr>
          <a:xfrm>
            <a:off x="13861725" y="6895008"/>
            <a:ext cx="8251915"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722312" indent="-722312" algn="l">
              <a:buSzPct val="145000"/>
              <a:buChar char="•"/>
              <a:defRPr sz="5200" u="none">
                <a:latin typeface="Helvetica Neue"/>
                <a:ea typeface="Helvetica Neue"/>
                <a:cs typeface="Helvetica Neue"/>
                <a:sym typeface="Helvetica Neue"/>
              </a:defRPr>
            </a:lvl1pPr>
          </a:lstStyle>
          <a:p>
            <a:r>
              <a:t>Software-based malware</a:t>
            </a:r>
          </a:p>
        </p:txBody>
      </p:sp>
      <p:sp>
        <p:nvSpPr>
          <p:cNvPr id="298" name="Hardware-based spy chip"/>
          <p:cNvSpPr txBox="1"/>
          <p:nvPr/>
        </p:nvSpPr>
        <p:spPr>
          <a:xfrm>
            <a:off x="13861725" y="7900610"/>
            <a:ext cx="8485697"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722312" indent="-722312" algn="l">
              <a:buSzPct val="145000"/>
              <a:buChar char="•"/>
              <a:defRPr sz="5200" u="none">
                <a:latin typeface="Helvetica Neue"/>
                <a:ea typeface="Helvetica Neue"/>
                <a:cs typeface="Helvetica Neue"/>
                <a:sym typeface="Helvetica Neue"/>
              </a:defRPr>
            </a:lvl1pPr>
          </a:lstStyle>
          <a:p>
            <a:r>
              <a:t>Hardware-based spy chip</a:t>
            </a:r>
          </a:p>
        </p:txBody>
      </p:sp>
      <p:pic>
        <p:nvPicPr>
          <p:cNvPr id="299" name="成组" descr="成组"/>
          <p:cNvPicPr>
            <a:picLocks noChangeAspect="1"/>
          </p:cNvPicPr>
          <p:nvPr/>
        </p:nvPicPr>
        <p:blipFill>
          <a:blip r:embed="rId5"/>
          <a:stretch>
            <a:fillRect/>
          </a:stretch>
        </p:blipFill>
        <p:spPr>
          <a:xfrm>
            <a:off x="12691971" y="5765253"/>
            <a:ext cx="817848" cy="1035940"/>
          </a:xfrm>
          <a:prstGeom prst="rect">
            <a:avLst/>
          </a:prstGeom>
          <a:ln w="12700">
            <a:miter lim="400000"/>
          </a:ln>
        </p:spPr>
      </p:pic>
      <p:pic>
        <p:nvPicPr>
          <p:cNvPr id="300" name="node.jpeg" descr="node.jpeg"/>
          <p:cNvPicPr>
            <a:picLocks noChangeAspect="1"/>
          </p:cNvPicPr>
          <p:nvPr/>
        </p:nvPicPr>
        <p:blipFill>
          <a:blip r:embed="rId6"/>
          <a:srcRect r="8625"/>
          <a:stretch>
            <a:fillRect/>
          </a:stretch>
        </p:blipFill>
        <p:spPr>
          <a:xfrm>
            <a:off x="12315876" y="2872688"/>
            <a:ext cx="1214482" cy="1035940"/>
          </a:xfrm>
          <a:prstGeom prst="rect">
            <a:avLst/>
          </a:prstGeom>
          <a:ln w="12700">
            <a:miter lim="400000"/>
          </a:ln>
        </p:spPr>
      </p:pic>
      <p:grpSp>
        <p:nvGrpSpPr>
          <p:cNvPr id="304" name="成组"/>
          <p:cNvGrpSpPr/>
          <p:nvPr/>
        </p:nvGrpSpPr>
        <p:grpSpPr>
          <a:xfrm>
            <a:off x="3843098" y="9302964"/>
            <a:ext cx="16697804" cy="2877229"/>
            <a:chOff x="0" y="0"/>
            <a:chExt cx="16697802" cy="2877227"/>
          </a:xfrm>
        </p:grpSpPr>
        <p:sp>
          <p:nvSpPr>
            <p:cNvPr id="301" name="Modify the firmware of sensor node…"/>
            <p:cNvSpPr txBox="1"/>
            <p:nvPr/>
          </p:nvSpPr>
          <p:spPr>
            <a:xfrm>
              <a:off x="528352" y="1178043"/>
              <a:ext cx="16169451" cy="16991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p>
              <a:pPr marL="722312" indent="-722312" algn="l">
                <a:buSzPct val="145000"/>
                <a:buChar char="•"/>
                <a:defRPr sz="5200" u="none">
                  <a:latin typeface="Helvetica Neue"/>
                  <a:ea typeface="Helvetica Neue"/>
                  <a:cs typeface="Helvetica Neue"/>
                  <a:sym typeface="Helvetica Neue"/>
                </a:defRPr>
              </a:pPr>
              <a:r>
                <a:t>Modify the firmware of sensor node</a:t>
              </a:r>
            </a:p>
            <a:p>
              <a:pPr marL="722312" indent="-722312" algn="l">
                <a:buSzPct val="145000"/>
                <a:buChar char="•"/>
                <a:defRPr sz="5200" u="none">
                  <a:latin typeface="Helvetica Neue"/>
                  <a:ea typeface="Helvetica Neue"/>
                  <a:cs typeface="Helvetica Neue"/>
                  <a:sym typeface="Helvetica Neue"/>
                </a:defRPr>
              </a:pPr>
              <a:r>
                <a:t>Add micro hardware components in the PCB board </a:t>
              </a:r>
            </a:p>
          </p:txBody>
        </p:sp>
        <p:pic>
          <p:nvPicPr>
            <p:cNvPr id="302" name="成组" descr="成组"/>
            <p:cNvPicPr>
              <a:picLocks noChangeAspect="1"/>
            </p:cNvPicPr>
            <p:nvPr/>
          </p:nvPicPr>
          <p:blipFill>
            <a:blip r:embed="rId5"/>
            <a:stretch>
              <a:fillRect/>
            </a:stretch>
          </p:blipFill>
          <p:spPr>
            <a:xfrm>
              <a:off x="0" y="0"/>
              <a:ext cx="817847" cy="1035940"/>
            </a:xfrm>
            <a:prstGeom prst="rect">
              <a:avLst/>
            </a:prstGeom>
            <a:ln w="12700" cap="flat">
              <a:noFill/>
              <a:miter lim="400000"/>
            </a:ln>
            <a:effectLst/>
          </p:spPr>
        </p:pic>
        <p:sp>
          <p:nvSpPr>
            <p:cNvPr id="303" name="How to attack?"/>
            <p:cNvSpPr txBox="1"/>
            <p:nvPr/>
          </p:nvSpPr>
          <p:spPr>
            <a:xfrm>
              <a:off x="1231620" y="62077"/>
              <a:ext cx="4656202" cy="9117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lgn="l">
                <a:defRPr sz="5200" u="none">
                  <a:latin typeface="Helvetica Neue"/>
                  <a:ea typeface="Helvetica Neue"/>
                  <a:cs typeface="Helvetica Neue"/>
                  <a:sym typeface="Helvetica Neue"/>
                </a:defRPr>
              </a:lvl1pPr>
            </a:lstStyle>
            <a:p>
              <a:r>
                <a:t>How to attack?</a:t>
              </a:r>
            </a:p>
          </p:txBody>
        </p:sp>
      </p:grpSp>
      <p:pic>
        <p:nvPicPr>
          <p:cNvPr id="305" name="成组" descr="成组"/>
          <p:cNvPicPr>
            <a:picLocks noChangeAspect="1"/>
          </p:cNvPicPr>
          <p:nvPr/>
        </p:nvPicPr>
        <p:blipFill>
          <a:blip r:embed="rId5"/>
          <a:stretch>
            <a:fillRect/>
          </a:stretch>
        </p:blipFill>
        <p:spPr>
          <a:xfrm>
            <a:off x="6393417" y="5454312"/>
            <a:ext cx="817847" cy="103594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35" presetClass="emph" presetSubtype="0" repeatCount="2000" fill="hold" grpId="1" nodeType="clickEffect">
                                  <p:stCondLst>
                                    <p:cond delay="0"/>
                                  </p:stCondLst>
                                  <p:childTnLst>
                                    <p:anim calcmode="discrete" valueType="str">
                                      <p:cBhvr>
                                        <p:cTn id="6" dur="800" fill="hold"/>
                                        <p:tgtEl>
                                          <p:spTgt spid="293"/>
                                        </p:tgtEl>
                                        <p:attrNameLst>
                                          <p:attrName>style.visibility</p:attrName>
                                        </p:attrNameLst>
                                      </p:cBhvr>
                                      <p:tavLst>
                                        <p:tav tm="0">
                                          <p:val>
                                            <p:strVal val="hidden"/>
                                          </p:val>
                                        </p:tav>
                                        <p:tav tm="50000">
                                          <p:val>
                                            <p:strVal val="visible"/>
                                          </p:val>
                                        </p:tav>
                                      </p:tavLst>
                                    </p:anim>
                                  </p:childTnLst>
                                </p:cTn>
                              </p:par>
                            </p:childTnLst>
                          </p:cTn>
                        </p:par>
                        <p:par>
                          <p:cTn id="7" fill="hold">
                            <p:stCondLst>
                              <p:cond delay="0"/>
                            </p:stCondLst>
                            <p:childTnLst>
                              <p:par>
                                <p:cTn id="8" presetID="35" presetClass="emph" presetSubtype="0" repeatCount="2000" fill="hold" grpId="2" nodeType="withEffect">
                                  <p:stCondLst>
                                    <p:cond delay="0"/>
                                  </p:stCondLst>
                                  <p:childTnLst>
                                    <p:anim calcmode="discrete" valueType="str">
                                      <p:cBhvr>
                                        <p:cTn id="9" dur="1000" fill="hold"/>
                                        <p:tgtEl>
                                          <p:spTgt spid="305"/>
                                        </p:tgtEl>
                                        <p:attrNameLst>
                                          <p:attrName>style.visibility</p:attrName>
                                        </p:attrNameLst>
                                      </p:cBhvr>
                                      <p:tavLst>
                                        <p:tav tm="0">
                                          <p:val>
                                            <p:strVal val="hidden"/>
                                          </p:val>
                                        </p:tav>
                                        <p:tav tm="50000">
                                          <p:val>
                                            <p:strVal val="visible"/>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3" nodeType="clickEffect">
                                  <p:stCondLst>
                                    <p:cond delay="0"/>
                                  </p:stCondLst>
                                  <p:iterate>
                                    <p:tmAbs val="0"/>
                                  </p:iterate>
                                  <p:childTnLst>
                                    <p:set>
                                      <p:cBhvr>
                                        <p:cTn id="13" fill="hold"/>
                                        <p:tgtEl>
                                          <p:spTgt spid="3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 grpId="1" animBg="1" advAuto="0"/>
      <p:bldP spid="304" grpId="3" animBg="1" advAuto="0"/>
      <p:bldP spid="305" grpId="2" animBg="1" advAuto="0"/>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9" name="Attack model"/>
          <p:cNvSpPr txBox="1">
            <a:spLocks noGrp="1"/>
          </p:cNvSpPr>
          <p:nvPr>
            <p:ph type="title" idx="4294967295"/>
          </p:nvPr>
        </p:nvSpPr>
        <p:spPr>
          <a:prstGeom prst="rect">
            <a:avLst/>
          </a:prstGeom>
        </p:spPr>
        <p:txBody>
          <a:bodyPr/>
          <a:lstStyle/>
          <a:p>
            <a:r>
              <a:t>Attack model</a:t>
            </a:r>
          </a:p>
        </p:txBody>
      </p:sp>
      <p:pic>
        <p:nvPicPr>
          <p:cNvPr id="310" name="成组" descr="成组"/>
          <p:cNvPicPr>
            <a:picLocks noChangeAspect="1"/>
          </p:cNvPicPr>
          <p:nvPr/>
        </p:nvPicPr>
        <p:blipFill>
          <a:blip r:embed="rId3"/>
          <a:srcRect r="56335"/>
          <a:stretch>
            <a:fillRect/>
          </a:stretch>
        </p:blipFill>
        <p:spPr>
          <a:xfrm>
            <a:off x="3703622" y="2959092"/>
            <a:ext cx="7412833" cy="6026381"/>
          </a:xfrm>
          <a:prstGeom prst="rect">
            <a:avLst/>
          </a:prstGeom>
          <a:ln w="12700">
            <a:miter lim="400000"/>
          </a:ln>
        </p:spPr>
      </p:pic>
      <p:sp>
        <p:nvSpPr>
          <p:cNvPr id="311" name="幻灯片编号"/>
          <p:cNvSpPr txBox="1">
            <a:spLocks noGrp="1"/>
          </p:cNvSpPr>
          <p:nvPr>
            <p:ph type="sldNum" sz="quarter" idx="2"/>
          </p:nvPr>
        </p:nvSpPr>
        <p:spPr>
          <a:xfrm>
            <a:off x="22505831" y="12439149"/>
            <a:ext cx="348692" cy="54922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14</a:t>
            </a:fld>
            <a:endParaRPr/>
          </a:p>
        </p:txBody>
      </p:sp>
      <p:sp>
        <p:nvSpPr>
          <p:cNvPr id="312" name="矩形"/>
          <p:cNvSpPr/>
          <p:nvPr/>
        </p:nvSpPr>
        <p:spPr>
          <a:xfrm>
            <a:off x="4183703" y="3071596"/>
            <a:ext cx="6950145" cy="2286001"/>
          </a:xfrm>
          <a:prstGeom prst="rect">
            <a:avLst/>
          </a:prstGeom>
          <a:solidFill>
            <a:srgbClr val="D6D5D5">
              <a:alpha val="74940"/>
            </a:srgbClr>
          </a:solidFill>
          <a:ln w="12700">
            <a:miter lim="400000"/>
          </a:ln>
        </p:spPr>
        <p:txBody>
          <a:bodyPr lIns="71437" tIns="71437" rIns="71437" bIns="71437" anchor="ctr"/>
          <a:lstStyle/>
          <a:p>
            <a:pPr>
              <a:defRPr sz="3000" u="none">
                <a:solidFill>
                  <a:srgbClr val="FFFFFF"/>
                </a:solidFill>
              </a:defRPr>
            </a:pPr>
            <a:endParaRPr/>
          </a:p>
        </p:txBody>
      </p:sp>
      <p:sp>
        <p:nvSpPr>
          <p:cNvPr id="313" name="Victim"/>
          <p:cNvSpPr txBox="1"/>
          <p:nvPr/>
        </p:nvSpPr>
        <p:spPr>
          <a:xfrm>
            <a:off x="14144871" y="2851114"/>
            <a:ext cx="3078417"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833437" indent="-833437" algn="l" defTabSz="825500">
              <a:buSzPct val="50000"/>
              <a:buBlip>
                <a:blip r:embed="rId4"/>
              </a:buBlip>
              <a:defRPr sz="6000" u="none">
                <a:latin typeface="Helvetica Neue"/>
                <a:ea typeface="Helvetica Neue"/>
                <a:cs typeface="Helvetica Neue"/>
                <a:sym typeface="Helvetica Neue"/>
              </a:defRPr>
            </a:lvl1pPr>
          </a:lstStyle>
          <a:p>
            <a:r>
              <a:t>Victim</a:t>
            </a:r>
          </a:p>
        </p:txBody>
      </p:sp>
      <p:sp>
        <p:nvSpPr>
          <p:cNvPr id="314" name="LoRa node or gateway"/>
          <p:cNvSpPr txBox="1"/>
          <p:nvPr/>
        </p:nvSpPr>
        <p:spPr>
          <a:xfrm>
            <a:off x="16971074" y="4038020"/>
            <a:ext cx="7555193"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722312" indent="-722312" algn="l">
              <a:buSzPct val="145000"/>
              <a:buChar char="•"/>
              <a:defRPr sz="5200" u="none">
                <a:latin typeface="Helvetica Neue"/>
                <a:ea typeface="Helvetica Neue"/>
                <a:cs typeface="Helvetica Neue"/>
                <a:sym typeface="Helvetica Neue"/>
              </a:defRPr>
            </a:lvl1pPr>
          </a:lstStyle>
          <a:p>
            <a:r>
              <a:t>LoRa node or gateway</a:t>
            </a:r>
          </a:p>
        </p:txBody>
      </p:sp>
      <p:sp>
        <p:nvSpPr>
          <p:cNvPr id="315" name="Attacker"/>
          <p:cNvSpPr txBox="1"/>
          <p:nvPr/>
        </p:nvSpPr>
        <p:spPr>
          <a:xfrm>
            <a:off x="14525491" y="5736194"/>
            <a:ext cx="3839656"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833437" indent="-833437" algn="l" defTabSz="825500">
              <a:buSzPct val="50000"/>
              <a:buBlip>
                <a:blip r:embed="rId4"/>
              </a:buBlip>
              <a:defRPr sz="6000" u="none">
                <a:latin typeface="Helvetica Neue"/>
                <a:ea typeface="Helvetica Neue"/>
                <a:cs typeface="Helvetica Neue"/>
                <a:sym typeface="Helvetica Neue"/>
              </a:defRPr>
            </a:lvl1pPr>
          </a:lstStyle>
          <a:p>
            <a:r>
              <a:t>Attacker</a:t>
            </a:r>
          </a:p>
        </p:txBody>
      </p:sp>
      <p:sp>
        <p:nvSpPr>
          <p:cNvPr id="316" name="Software-based malware"/>
          <p:cNvSpPr txBox="1"/>
          <p:nvPr/>
        </p:nvSpPr>
        <p:spPr>
          <a:xfrm>
            <a:off x="17319435" y="6895008"/>
            <a:ext cx="8251915"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722312" indent="-722312" algn="l">
              <a:buSzPct val="145000"/>
              <a:buChar char="•"/>
              <a:defRPr sz="5200" u="none">
                <a:latin typeface="Helvetica Neue"/>
                <a:ea typeface="Helvetica Neue"/>
                <a:cs typeface="Helvetica Neue"/>
                <a:sym typeface="Helvetica Neue"/>
              </a:defRPr>
            </a:lvl1pPr>
          </a:lstStyle>
          <a:p>
            <a:r>
              <a:t>Software-based malware</a:t>
            </a:r>
          </a:p>
        </p:txBody>
      </p:sp>
      <p:sp>
        <p:nvSpPr>
          <p:cNvPr id="317" name="Hardware-based spy chip"/>
          <p:cNvSpPr txBox="1"/>
          <p:nvPr/>
        </p:nvSpPr>
        <p:spPr>
          <a:xfrm>
            <a:off x="17436326" y="7900610"/>
            <a:ext cx="8485696"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722312" indent="-722312" algn="l">
              <a:buSzPct val="145000"/>
              <a:buChar char="•"/>
              <a:defRPr sz="5200" u="none">
                <a:latin typeface="Helvetica Neue"/>
                <a:ea typeface="Helvetica Neue"/>
                <a:cs typeface="Helvetica Neue"/>
                <a:sym typeface="Helvetica Neue"/>
              </a:defRPr>
            </a:lvl1pPr>
          </a:lstStyle>
          <a:p>
            <a:r>
              <a:t>Hardware-based spy chip</a:t>
            </a:r>
          </a:p>
        </p:txBody>
      </p:sp>
      <p:pic>
        <p:nvPicPr>
          <p:cNvPr id="318" name="成组" descr="成组"/>
          <p:cNvPicPr>
            <a:picLocks noChangeAspect="1"/>
          </p:cNvPicPr>
          <p:nvPr/>
        </p:nvPicPr>
        <p:blipFill>
          <a:blip r:embed="rId5"/>
          <a:stretch>
            <a:fillRect/>
          </a:stretch>
        </p:blipFill>
        <p:spPr>
          <a:xfrm>
            <a:off x="12514171" y="5765253"/>
            <a:ext cx="817848" cy="1035940"/>
          </a:xfrm>
          <a:prstGeom prst="rect">
            <a:avLst/>
          </a:prstGeom>
          <a:ln w="12700">
            <a:miter lim="400000"/>
          </a:ln>
        </p:spPr>
      </p:pic>
      <p:pic>
        <p:nvPicPr>
          <p:cNvPr id="319" name="node.jpeg" descr="node.jpeg"/>
          <p:cNvPicPr>
            <a:picLocks noChangeAspect="1"/>
          </p:cNvPicPr>
          <p:nvPr/>
        </p:nvPicPr>
        <p:blipFill>
          <a:blip r:embed="rId6"/>
          <a:srcRect r="8625"/>
          <a:stretch>
            <a:fillRect/>
          </a:stretch>
        </p:blipFill>
        <p:spPr>
          <a:xfrm>
            <a:off x="12109574" y="2927361"/>
            <a:ext cx="1214483" cy="1035940"/>
          </a:xfrm>
          <a:prstGeom prst="rect">
            <a:avLst/>
          </a:prstGeom>
          <a:ln w="12700">
            <a:miter lim="400000"/>
          </a:ln>
        </p:spPr>
      </p:pic>
      <p:pic>
        <p:nvPicPr>
          <p:cNvPr id="320" name="成组" descr="成组"/>
          <p:cNvPicPr>
            <a:picLocks noChangeAspect="1"/>
          </p:cNvPicPr>
          <p:nvPr/>
        </p:nvPicPr>
        <p:blipFill>
          <a:blip r:embed="rId5"/>
          <a:stretch>
            <a:fillRect/>
          </a:stretch>
        </p:blipFill>
        <p:spPr>
          <a:xfrm>
            <a:off x="6393417" y="5454312"/>
            <a:ext cx="817847" cy="1035940"/>
          </a:xfrm>
          <a:prstGeom prst="rect">
            <a:avLst/>
          </a:prstGeom>
          <a:ln w="12700">
            <a:miter lim="400000"/>
          </a:ln>
        </p:spPr>
      </p:pic>
      <p:sp>
        <p:nvSpPr>
          <p:cNvPr id="321" name="AM modulated LoRa chirps carry…"/>
          <p:cNvSpPr txBox="1"/>
          <p:nvPr/>
        </p:nvSpPr>
        <p:spPr>
          <a:xfrm>
            <a:off x="4493260" y="9866727"/>
            <a:ext cx="15397481" cy="17746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defTabSz="825500">
              <a:defRPr sz="5400" u="none">
                <a:latin typeface="Helvetica Neue"/>
                <a:ea typeface="Helvetica Neue"/>
                <a:cs typeface="Helvetica Neue"/>
                <a:sym typeface="Helvetica Neue"/>
              </a:defRPr>
            </a:pPr>
            <a:r>
              <a:t>AM modulated LoRa chirps carry</a:t>
            </a:r>
          </a:p>
          <a:p>
            <a:pPr defTabSz="825500">
              <a:defRPr sz="5400" u="none">
                <a:latin typeface="Helvetica Neue"/>
                <a:ea typeface="Helvetica Neue"/>
                <a:cs typeface="Helvetica Neue"/>
                <a:sym typeface="Helvetica Neue"/>
              </a:defRPr>
            </a:pPr>
            <a:r>
              <a:t>original CSS information &amp; AM covert information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35" presetClass="emph" presetSubtype="0" repeatCount="2000" fill="hold" grpId="1" nodeType="clickEffect">
                                  <p:stCondLst>
                                    <p:cond delay="0"/>
                                  </p:stCondLst>
                                  <p:childTnLst>
                                    <p:anim calcmode="discrete" valueType="str">
                                      <p:cBhvr>
                                        <p:cTn id="6" dur="800" fill="hold"/>
                                        <p:tgtEl>
                                          <p:spTgt spid="312"/>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3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 grpId="1" animBg="1" advAuto="0"/>
      <p:bldP spid="321" grpId="2"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5" name="Model.jpeg" descr="Model.jpeg"/>
          <p:cNvPicPr>
            <a:picLocks noChangeAspect="1"/>
          </p:cNvPicPr>
          <p:nvPr/>
        </p:nvPicPr>
        <p:blipFill>
          <a:blip r:embed="rId3"/>
          <a:stretch>
            <a:fillRect/>
          </a:stretch>
        </p:blipFill>
        <p:spPr>
          <a:xfrm>
            <a:off x="3703622" y="2959092"/>
            <a:ext cx="16976756" cy="6026381"/>
          </a:xfrm>
          <a:prstGeom prst="rect">
            <a:avLst/>
          </a:prstGeom>
          <a:ln w="12700">
            <a:miter lim="400000"/>
          </a:ln>
        </p:spPr>
      </p:pic>
      <p:sp>
        <p:nvSpPr>
          <p:cNvPr id="326"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15</a:t>
            </a:fld>
            <a:endParaRPr/>
          </a:p>
        </p:txBody>
      </p:sp>
      <p:sp>
        <p:nvSpPr>
          <p:cNvPr id="327" name="Attack model"/>
          <p:cNvSpPr txBox="1">
            <a:spLocks noGrp="1"/>
          </p:cNvSpPr>
          <p:nvPr>
            <p:ph type="title" idx="4294967295"/>
          </p:nvPr>
        </p:nvSpPr>
        <p:spPr>
          <a:prstGeom prst="rect">
            <a:avLst/>
          </a:prstGeom>
        </p:spPr>
        <p:txBody>
          <a:bodyPr/>
          <a:lstStyle/>
          <a:p>
            <a:r>
              <a:t>Attack model</a:t>
            </a:r>
          </a:p>
        </p:txBody>
      </p:sp>
      <p:grpSp>
        <p:nvGrpSpPr>
          <p:cNvPr id="330" name="成组"/>
          <p:cNvGrpSpPr/>
          <p:nvPr/>
        </p:nvGrpSpPr>
        <p:grpSpPr>
          <a:xfrm>
            <a:off x="12254424" y="6435474"/>
            <a:ext cx="8000391" cy="2559908"/>
            <a:chOff x="0" y="101600"/>
            <a:chExt cx="8000390" cy="2559906"/>
          </a:xfrm>
        </p:grpSpPr>
        <p:sp>
          <p:nvSpPr>
            <p:cNvPr id="328" name="矩形"/>
            <p:cNvSpPr/>
            <p:nvPr/>
          </p:nvSpPr>
          <p:spPr>
            <a:xfrm>
              <a:off x="1050247" y="101600"/>
              <a:ext cx="6950144" cy="2559907"/>
            </a:xfrm>
            <a:prstGeom prst="rect">
              <a:avLst/>
            </a:prstGeom>
            <a:solidFill>
              <a:srgbClr val="FFFFFF"/>
            </a:solidFill>
            <a:ln w="12700" cap="flat">
              <a:noFill/>
              <a:miter lim="400000"/>
            </a:ln>
            <a:effectLst/>
          </p:spPr>
          <p:txBody>
            <a:bodyPr wrap="square" lIns="71437" tIns="71437" rIns="71437" bIns="71437" numCol="1" anchor="ctr">
              <a:noAutofit/>
            </a:bodyPr>
            <a:lstStyle/>
            <a:p>
              <a:pPr>
                <a:defRPr sz="3000" u="none">
                  <a:solidFill>
                    <a:srgbClr val="FFFFFF"/>
                  </a:solidFill>
                </a:defRPr>
              </a:pPr>
              <a:endParaRPr/>
            </a:p>
          </p:txBody>
        </p:sp>
        <p:sp>
          <p:nvSpPr>
            <p:cNvPr id="329" name="矩形"/>
            <p:cNvSpPr/>
            <p:nvPr/>
          </p:nvSpPr>
          <p:spPr>
            <a:xfrm>
              <a:off x="0" y="639976"/>
              <a:ext cx="1270000" cy="1422172"/>
            </a:xfrm>
            <a:prstGeom prst="rect">
              <a:avLst/>
            </a:prstGeom>
            <a:solidFill>
              <a:srgbClr val="FFFFFF"/>
            </a:solidFill>
            <a:ln w="12700" cap="flat">
              <a:noFill/>
              <a:miter lim="400000"/>
            </a:ln>
            <a:effectLst/>
          </p:spPr>
          <p:txBody>
            <a:bodyPr wrap="square" lIns="71437" tIns="71437" rIns="71437" bIns="71437" numCol="1" anchor="ctr">
              <a:noAutofit/>
            </a:bodyPr>
            <a:lstStyle/>
            <a:p>
              <a:pPr>
                <a:defRPr sz="3000" u="none">
                  <a:solidFill>
                    <a:srgbClr val="FFFFFF"/>
                  </a:solidFill>
                </a:defRPr>
              </a:pPr>
              <a:endParaRPr/>
            </a:p>
          </p:txBody>
        </p:sp>
      </p:grpSp>
      <p:sp>
        <p:nvSpPr>
          <p:cNvPr id="331" name="矩形"/>
          <p:cNvSpPr/>
          <p:nvPr/>
        </p:nvSpPr>
        <p:spPr>
          <a:xfrm>
            <a:off x="4183703" y="3071596"/>
            <a:ext cx="6950145" cy="2286001"/>
          </a:xfrm>
          <a:prstGeom prst="rect">
            <a:avLst/>
          </a:prstGeom>
          <a:solidFill>
            <a:srgbClr val="D6D5D5">
              <a:alpha val="74940"/>
            </a:srgbClr>
          </a:solidFill>
          <a:ln w="12700">
            <a:miter lim="400000"/>
          </a:ln>
        </p:spPr>
        <p:txBody>
          <a:bodyPr lIns="71437" tIns="71437" rIns="71437" bIns="71437" anchor="ctr"/>
          <a:lstStyle/>
          <a:p>
            <a:pPr>
              <a:defRPr sz="3000" u="none">
                <a:solidFill>
                  <a:srgbClr val="FFFFFF"/>
                </a:solidFill>
              </a:defRPr>
            </a:pPr>
            <a:endParaRPr/>
          </a:p>
        </p:txBody>
      </p:sp>
      <p:sp>
        <p:nvSpPr>
          <p:cNvPr id="332" name="Legitimate receiver Bob receives CSS modulated LoRa packet…"/>
          <p:cNvSpPr txBox="1"/>
          <p:nvPr/>
        </p:nvSpPr>
        <p:spPr>
          <a:xfrm>
            <a:off x="2412511" y="9648870"/>
            <a:ext cx="20200653" cy="17746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50093" indent="-750093" defTabSz="825500">
              <a:buSzPct val="145000"/>
              <a:buChar char="•"/>
              <a:defRPr sz="5400" u="none">
                <a:latin typeface="Helvetica Neue"/>
                <a:ea typeface="Helvetica Neue"/>
                <a:cs typeface="Helvetica Neue"/>
                <a:sym typeface="Helvetica Neue"/>
              </a:defRPr>
            </a:pPr>
            <a:r>
              <a:t>Legitimate receiver Bob receives CSS modulated LoRa packet</a:t>
            </a:r>
          </a:p>
          <a:p>
            <a:pPr marL="750093" indent="-750093" algn="l" defTabSz="825500">
              <a:buSzPct val="145000"/>
              <a:buChar char="•"/>
              <a:defRPr sz="5400" u="none">
                <a:latin typeface="Helvetica Neue"/>
                <a:ea typeface="Helvetica Neue"/>
                <a:cs typeface="Helvetica Neue"/>
                <a:sym typeface="Helvetica Neue"/>
              </a:defRPr>
            </a:pPr>
            <a:r>
              <a:t>Bob overlooks amplitude—&gt;Not aware of covert channel</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6" name="Model.jpeg" descr="Model.jpeg"/>
          <p:cNvPicPr>
            <a:picLocks noChangeAspect="1"/>
          </p:cNvPicPr>
          <p:nvPr/>
        </p:nvPicPr>
        <p:blipFill>
          <a:blip r:embed="rId3"/>
          <a:stretch>
            <a:fillRect/>
          </a:stretch>
        </p:blipFill>
        <p:spPr>
          <a:xfrm>
            <a:off x="3703622" y="2959092"/>
            <a:ext cx="16976756" cy="6026381"/>
          </a:xfrm>
          <a:prstGeom prst="rect">
            <a:avLst/>
          </a:prstGeom>
          <a:ln w="12700">
            <a:miter lim="400000"/>
          </a:ln>
        </p:spPr>
      </p:pic>
      <p:sp>
        <p:nvSpPr>
          <p:cNvPr id="337"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16</a:t>
            </a:fld>
            <a:endParaRPr/>
          </a:p>
        </p:txBody>
      </p:sp>
      <p:sp>
        <p:nvSpPr>
          <p:cNvPr id="338" name="Attack model"/>
          <p:cNvSpPr txBox="1">
            <a:spLocks noGrp="1"/>
          </p:cNvSpPr>
          <p:nvPr>
            <p:ph type="title" idx="4294967295"/>
          </p:nvPr>
        </p:nvSpPr>
        <p:spPr>
          <a:prstGeom prst="rect">
            <a:avLst/>
          </a:prstGeom>
        </p:spPr>
        <p:txBody>
          <a:bodyPr/>
          <a:lstStyle/>
          <a:p>
            <a:r>
              <a:t>Attack model</a:t>
            </a:r>
          </a:p>
        </p:txBody>
      </p:sp>
      <p:sp>
        <p:nvSpPr>
          <p:cNvPr id="339" name="Covert channel receiver Carol receives AM modulated covert info…"/>
          <p:cNvSpPr txBox="1"/>
          <p:nvPr/>
        </p:nvSpPr>
        <p:spPr>
          <a:xfrm>
            <a:off x="2286000" y="9704199"/>
            <a:ext cx="20999609" cy="26001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50093" indent="-750093" algn="l" defTabSz="825500">
              <a:buSzPct val="145000"/>
              <a:buChar char="•"/>
              <a:defRPr sz="5400" u="none">
                <a:latin typeface="Helvetica Neue"/>
                <a:ea typeface="Helvetica Neue"/>
                <a:cs typeface="Helvetica Neue"/>
                <a:sym typeface="Helvetica Neue"/>
              </a:defRPr>
            </a:pPr>
            <a:r>
              <a:t>Covert channel receiver Carol receives AM modulated covert info</a:t>
            </a:r>
          </a:p>
          <a:p>
            <a:pPr marL="750093" indent="-750093" algn="l" defTabSz="825500">
              <a:buSzPct val="145000"/>
              <a:buChar char="•"/>
              <a:defRPr sz="5400" u="none">
                <a:latin typeface="Helvetica Neue"/>
                <a:ea typeface="Helvetica Neue"/>
                <a:cs typeface="Helvetica Neue"/>
                <a:sym typeface="Helvetica Neue"/>
              </a:defRPr>
            </a:pPr>
            <a:r>
              <a:t>Carol knows covert channel implementation detail</a:t>
            </a:r>
          </a:p>
          <a:p>
            <a:pPr marL="750093" indent="-750093" algn="l" defTabSz="825500">
              <a:buSzPct val="145000"/>
              <a:buChar char="•"/>
              <a:defRPr sz="5400" u="none">
                <a:latin typeface="Helvetica Neue"/>
                <a:ea typeface="Helvetica Neue"/>
                <a:cs typeface="Helvetica Neue"/>
                <a:sym typeface="Helvetica Neue"/>
              </a:defRPr>
            </a:pPr>
            <a:r>
              <a:t>Carol does not need to decode regular LoRa packet</a:t>
            </a:r>
          </a:p>
        </p:txBody>
      </p:sp>
      <p:sp>
        <p:nvSpPr>
          <p:cNvPr id="340" name="矩形"/>
          <p:cNvSpPr/>
          <p:nvPr/>
        </p:nvSpPr>
        <p:spPr>
          <a:xfrm>
            <a:off x="4183703" y="3071596"/>
            <a:ext cx="6950145" cy="2286001"/>
          </a:xfrm>
          <a:prstGeom prst="rect">
            <a:avLst/>
          </a:prstGeom>
          <a:solidFill>
            <a:srgbClr val="D6D5D5">
              <a:alpha val="74940"/>
            </a:srgbClr>
          </a:solidFill>
          <a:ln w="12700">
            <a:miter lim="400000"/>
          </a:ln>
        </p:spPr>
        <p:txBody>
          <a:bodyPr lIns="71437" tIns="71437" rIns="71437" bIns="71437" anchor="ctr"/>
          <a:lstStyle/>
          <a:p>
            <a:pPr>
              <a:defRPr sz="3000" u="none">
                <a:solidFill>
                  <a:srgbClr val="FFFFFF"/>
                </a:solidFill>
              </a:defRPr>
            </a:pPr>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4" name="Model.jpeg" descr="Model.jpeg"/>
          <p:cNvPicPr>
            <a:picLocks noChangeAspect="1"/>
          </p:cNvPicPr>
          <p:nvPr/>
        </p:nvPicPr>
        <p:blipFill>
          <a:blip r:embed="rId3"/>
          <a:stretch>
            <a:fillRect/>
          </a:stretch>
        </p:blipFill>
        <p:spPr>
          <a:xfrm>
            <a:off x="3703622" y="2959092"/>
            <a:ext cx="16976756" cy="6026381"/>
          </a:xfrm>
          <a:prstGeom prst="rect">
            <a:avLst/>
          </a:prstGeom>
          <a:ln w="12700">
            <a:miter lim="400000"/>
          </a:ln>
        </p:spPr>
      </p:pic>
      <p:sp>
        <p:nvSpPr>
          <p:cNvPr id="345"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17</a:t>
            </a:fld>
            <a:endParaRPr/>
          </a:p>
        </p:txBody>
      </p:sp>
      <p:sp>
        <p:nvSpPr>
          <p:cNvPr id="346" name="Attack model"/>
          <p:cNvSpPr txBox="1">
            <a:spLocks noGrp="1"/>
          </p:cNvSpPr>
          <p:nvPr>
            <p:ph type="title" idx="4294967295"/>
          </p:nvPr>
        </p:nvSpPr>
        <p:spPr>
          <a:prstGeom prst="rect">
            <a:avLst/>
          </a:prstGeom>
        </p:spPr>
        <p:txBody>
          <a:bodyPr/>
          <a:lstStyle/>
          <a:p>
            <a:r>
              <a:t>Attack model</a:t>
            </a:r>
          </a:p>
        </p:txBody>
      </p:sp>
      <p:sp>
        <p:nvSpPr>
          <p:cNvPr id="347" name="矩形"/>
          <p:cNvSpPr/>
          <p:nvPr/>
        </p:nvSpPr>
        <p:spPr>
          <a:xfrm>
            <a:off x="4183703" y="3071596"/>
            <a:ext cx="6950145" cy="2286001"/>
          </a:xfrm>
          <a:prstGeom prst="rect">
            <a:avLst/>
          </a:prstGeom>
          <a:solidFill>
            <a:srgbClr val="D6D5D5">
              <a:alpha val="74940"/>
            </a:srgbClr>
          </a:solidFill>
          <a:ln w="12700">
            <a:miter lim="400000"/>
          </a:ln>
        </p:spPr>
        <p:txBody>
          <a:bodyPr lIns="71437" tIns="71437" rIns="71437" bIns="71437" anchor="ctr"/>
          <a:lstStyle/>
          <a:p>
            <a:pPr>
              <a:defRPr sz="3000" u="none">
                <a:solidFill>
                  <a:srgbClr val="FFFFFF"/>
                </a:solidFill>
              </a:defRPr>
            </a:pPr>
            <a:endParaRPr/>
          </a:p>
        </p:txBody>
      </p:sp>
      <p:sp>
        <p:nvSpPr>
          <p:cNvPr id="348" name="矩形"/>
          <p:cNvSpPr/>
          <p:nvPr/>
        </p:nvSpPr>
        <p:spPr>
          <a:xfrm>
            <a:off x="2920246" y="6105799"/>
            <a:ext cx="19113563" cy="3103449"/>
          </a:xfrm>
          <a:prstGeom prst="rect">
            <a:avLst/>
          </a:prstGeom>
          <a:solidFill>
            <a:schemeClr val="accent5">
              <a:lumOff val="-29866"/>
              <a:alpha val="11775"/>
            </a:schemeClr>
          </a:solidFill>
          <a:ln w="12700">
            <a:miter lim="400000"/>
          </a:ln>
        </p:spPr>
        <p:txBody>
          <a:bodyPr lIns="71437" tIns="71437" rIns="71437" bIns="71437" anchor="ctr"/>
          <a:lstStyle/>
          <a:p>
            <a:pPr>
              <a:defRPr sz="3000" u="none">
                <a:solidFill>
                  <a:srgbClr val="FFFFFF"/>
                </a:solidFill>
              </a:defRPr>
            </a:pPr>
            <a:endParaRPr/>
          </a:p>
        </p:txBody>
      </p:sp>
      <p:sp>
        <p:nvSpPr>
          <p:cNvPr id="349" name="This AM-based channel is covert to regular LoRa transceiver"/>
          <p:cNvSpPr txBox="1"/>
          <p:nvPr/>
        </p:nvSpPr>
        <p:spPr>
          <a:xfrm>
            <a:off x="2219087" y="10716418"/>
            <a:ext cx="20929982"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gn="l" defTabSz="825500">
              <a:defRPr sz="6000" u="none">
                <a:latin typeface="Helvetica Neue"/>
                <a:ea typeface="Helvetica Neue"/>
                <a:cs typeface="Helvetica Neue"/>
                <a:sym typeface="Helvetica Neue"/>
              </a:defRPr>
            </a:lvl1pPr>
          </a:lstStyle>
          <a:p>
            <a:r>
              <a:t>This AM-based channel is covert to regular LoRa transceiver </a:t>
            </a:r>
          </a:p>
        </p:txBody>
      </p:sp>
      <p:sp>
        <p:nvSpPr>
          <p:cNvPr id="350" name="Covert channel"/>
          <p:cNvSpPr txBox="1"/>
          <p:nvPr/>
        </p:nvSpPr>
        <p:spPr>
          <a:xfrm>
            <a:off x="9045278" y="8818038"/>
            <a:ext cx="6293444" cy="946821"/>
          </a:xfrm>
          <a:prstGeom prst="rect">
            <a:avLst/>
          </a:prstGeom>
          <a:solidFill>
            <a:schemeClr val="accent5">
              <a:lumOff val="-29866"/>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a:defRPr sz="5000" b="1" u="none">
                <a:solidFill>
                  <a:schemeClr val="accent4"/>
                </a:solidFill>
                <a:latin typeface="Helvetica Neue"/>
                <a:ea typeface="Helvetica Neue"/>
                <a:cs typeface="Helvetica Neue"/>
                <a:sym typeface="Helvetica Neue"/>
              </a:defRPr>
            </a:lvl1pPr>
          </a:lstStyle>
          <a:p>
            <a:r>
              <a:t>Covert channel</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 grpId="1"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18</a:t>
            </a:fld>
            <a:endParaRPr/>
          </a:p>
        </p:txBody>
      </p:sp>
      <p:sp>
        <p:nvSpPr>
          <p:cNvPr id="355" name="Be covert to regular LoRa transceiver"/>
          <p:cNvSpPr txBox="1"/>
          <p:nvPr/>
        </p:nvSpPr>
        <p:spPr>
          <a:xfrm>
            <a:off x="4007441" y="3485091"/>
            <a:ext cx="13867234" cy="1035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marL="833437" indent="-833437" algn="l" defTabSz="825500">
              <a:buSzPct val="50000"/>
              <a:buBlip>
                <a:blip r:embed="rId3"/>
              </a:buBlip>
              <a:defRPr sz="6000" u="none">
                <a:latin typeface="Helvetica Neue"/>
                <a:ea typeface="Helvetica Neue"/>
                <a:cs typeface="Helvetica Neue"/>
                <a:sym typeface="Helvetica Neue"/>
              </a:defRPr>
            </a:lvl1pPr>
          </a:lstStyle>
          <a:p>
            <a:r>
              <a:t> Be covert to regular LoRa transceiver</a:t>
            </a:r>
          </a:p>
        </p:txBody>
      </p:sp>
      <p:sp>
        <p:nvSpPr>
          <p:cNvPr id="356" name="Not substantially affect the communication performance of regular LoRa  transceiver"/>
          <p:cNvSpPr txBox="1"/>
          <p:nvPr/>
        </p:nvSpPr>
        <p:spPr>
          <a:xfrm>
            <a:off x="4007441" y="8258637"/>
            <a:ext cx="18320333" cy="19503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marL="833437" indent="-833437" algn="l" defTabSz="825500">
              <a:buSzPct val="50000"/>
              <a:buBlip>
                <a:blip r:embed="rId3"/>
              </a:buBlip>
              <a:defRPr sz="6000" u="none">
                <a:latin typeface="Helvetica Neue"/>
                <a:ea typeface="Helvetica Neue"/>
                <a:cs typeface="Helvetica Neue"/>
                <a:sym typeface="Helvetica Neue"/>
              </a:defRPr>
            </a:lvl1pPr>
          </a:lstStyle>
          <a:p>
            <a:r>
              <a:t>Not substantially affect the communication performance of regular LoRa  transceiver</a:t>
            </a:r>
          </a:p>
        </p:txBody>
      </p:sp>
      <p:sp>
        <p:nvSpPr>
          <p:cNvPr id="357" name="Be efficient to support more information leakage"/>
          <p:cNvSpPr txBox="1"/>
          <p:nvPr/>
        </p:nvSpPr>
        <p:spPr>
          <a:xfrm>
            <a:off x="3978382" y="5871864"/>
            <a:ext cx="18503501"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marL="833437" indent="-833437" algn="l" defTabSz="825500">
              <a:buSzPct val="50000"/>
              <a:buBlip>
                <a:blip r:embed="rId3"/>
              </a:buBlip>
              <a:defRPr sz="6000" u="none">
                <a:latin typeface="Helvetica Neue"/>
                <a:ea typeface="Helvetica Neue"/>
                <a:cs typeface="Helvetica Neue"/>
                <a:sym typeface="Helvetica Neue"/>
              </a:defRPr>
            </a:lvl1pPr>
          </a:lstStyle>
          <a:p>
            <a:r>
              <a:t>Be efficient to support more information leakage </a:t>
            </a:r>
          </a:p>
        </p:txBody>
      </p:sp>
      <p:sp>
        <p:nvSpPr>
          <p:cNvPr id="358" name="Design requirements"/>
          <p:cNvSpPr txBox="1">
            <a:spLocks noGrp="1"/>
          </p:cNvSpPr>
          <p:nvPr>
            <p:ph type="title" idx="4294967295"/>
          </p:nvPr>
        </p:nvSpPr>
        <p:spPr>
          <a:prstGeom prst="rect">
            <a:avLst/>
          </a:prstGeom>
        </p:spPr>
        <p:txBody>
          <a:bodyPr/>
          <a:lstStyle/>
          <a:p>
            <a:r>
              <a:t>Design requirements</a:t>
            </a:r>
          </a:p>
        </p:txBody>
      </p:sp>
      <p:sp>
        <p:nvSpPr>
          <p:cNvPr id="359" name="Dingbat 勾号"/>
          <p:cNvSpPr/>
          <p:nvPr/>
        </p:nvSpPr>
        <p:spPr>
          <a:xfrm>
            <a:off x="2651086" y="3528475"/>
            <a:ext cx="998853" cy="949173"/>
          </a:xfrm>
          <a:custGeom>
            <a:avLst/>
            <a:gdLst/>
            <a:ahLst/>
            <a:cxnLst>
              <a:cxn ang="0">
                <a:pos x="wd2" y="hd2"/>
              </a:cxn>
              <a:cxn ang="5400000">
                <a:pos x="wd2" y="hd2"/>
              </a:cxn>
              <a:cxn ang="10800000">
                <a:pos x="wd2" y="hd2"/>
              </a:cxn>
              <a:cxn ang="16200000">
                <a:pos x="wd2" y="hd2"/>
              </a:cxn>
            </a:cxnLst>
            <a:rect l="0" t="0" r="r" b="b"/>
            <a:pathLst>
              <a:path w="21452" h="20404" extrusionOk="0">
                <a:moveTo>
                  <a:pt x="19340" y="6"/>
                </a:moveTo>
                <a:cubicBezTo>
                  <a:pt x="18911" y="-308"/>
                  <a:pt x="8317" y="11620"/>
                  <a:pt x="6423" y="13985"/>
                </a:cubicBezTo>
                <a:cubicBezTo>
                  <a:pt x="6323" y="14108"/>
                  <a:pt x="6215" y="14226"/>
                  <a:pt x="6090" y="14370"/>
                </a:cubicBezTo>
                <a:cubicBezTo>
                  <a:pt x="5960" y="14216"/>
                  <a:pt x="5854" y="14096"/>
                  <a:pt x="5755" y="13971"/>
                </a:cubicBezTo>
                <a:cubicBezTo>
                  <a:pt x="4964" y="12967"/>
                  <a:pt x="4458" y="12167"/>
                  <a:pt x="3657" y="11171"/>
                </a:cubicBezTo>
                <a:cubicBezTo>
                  <a:pt x="3337" y="10773"/>
                  <a:pt x="2972" y="10410"/>
                  <a:pt x="2634" y="10026"/>
                </a:cubicBezTo>
                <a:cubicBezTo>
                  <a:pt x="2472" y="9843"/>
                  <a:pt x="2283" y="9849"/>
                  <a:pt x="2071" y="9915"/>
                </a:cubicBezTo>
                <a:cubicBezTo>
                  <a:pt x="1856" y="9981"/>
                  <a:pt x="1574" y="9982"/>
                  <a:pt x="1303" y="10152"/>
                </a:cubicBezTo>
                <a:cubicBezTo>
                  <a:pt x="1209" y="10262"/>
                  <a:pt x="1332" y="10438"/>
                  <a:pt x="1349" y="10609"/>
                </a:cubicBezTo>
                <a:cubicBezTo>
                  <a:pt x="1369" y="10821"/>
                  <a:pt x="603" y="10792"/>
                  <a:pt x="203" y="11061"/>
                </a:cubicBezTo>
                <a:cubicBezTo>
                  <a:pt x="111" y="11123"/>
                  <a:pt x="286" y="11375"/>
                  <a:pt x="227" y="11440"/>
                </a:cubicBezTo>
                <a:cubicBezTo>
                  <a:pt x="51" y="11634"/>
                  <a:pt x="-61" y="11588"/>
                  <a:pt x="36" y="11826"/>
                </a:cubicBezTo>
                <a:cubicBezTo>
                  <a:pt x="896" y="13941"/>
                  <a:pt x="2182" y="15733"/>
                  <a:pt x="3218" y="17879"/>
                </a:cubicBezTo>
                <a:cubicBezTo>
                  <a:pt x="4865" y="21292"/>
                  <a:pt x="5178" y="19166"/>
                  <a:pt x="5654" y="19575"/>
                </a:cubicBezTo>
                <a:cubicBezTo>
                  <a:pt x="7119" y="20836"/>
                  <a:pt x="6474" y="21179"/>
                  <a:pt x="9921" y="16770"/>
                </a:cubicBezTo>
                <a:cubicBezTo>
                  <a:pt x="11378" y="14721"/>
                  <a:pt x="19009" y="5203"/>
                  <a:pt x="20710" y="3334"/>
                </a:cubicBezTo>
                <a:cubicBezTo>
                  <a:pt x="20919" y="3106"/>
                  <a:pt x="21118" y="2879"/>
                  <a:pt x="21258" y="2594"/>
                </a:cubicBezTo>
                <a:cubicBezTo>
                  <a:pt x="21526" y="2050"/>
                  <a:pt x="21539" y="2066"/>
                  <a:pt x="21150" y="1624"/>
                </a:cubicBezTo>
                <a:cubicBezTo>
                  <a:pt x="21006" y="1461"/>
                  <a:pt x="20856" y="1427"/>
                  <a:pt x="20646" y="1437"/>
                </a:cubicBezTo>
                <a:cubicBezTo>
                  <a:pt x="20244" y="1456"/>
                  <a:pt x="20044" y="1227"/>
                  <a:pt x="20086" y="860"/>
                </a:cubicBezTo>
                <a:cubicBezTo>
                  <a:pt x="20096" y="778"/>
                  <a:pt x="20075" y="672"/>
                  <a:pt x="20023" y="612"/>
                </a:cubicBezTo>
                <a:cubicBezTo>
                  <a:pt x="19903" y="469"/>
                  <a:pt x="19492" y="117"/>
                  <a:pt x="19340" y="6"/>
                </a:cubicBezTo>
                <a:close/>
              </a:path>
            </a:pathLst>
          </a:custGeom>
          <a:solidFill>
            <a:schemeClr val="accent3">
              <a:hueOff val="362282"/>
              <a:satOff val="31803"/>
              <a:lumOff val="-18242"/>
            </a:schemeClr>
          </a:solidFill>
          <a:ln w="12700">
            <a:miter lim="400000"/>
          </a:ln>
        </p:spPr>
        <p:txBody>
          <a:bodyPr lIns="71437" tIns="71437" rIns="71437" bIns="71437" anchor="ctr"/>
          <a:lstStyle/>
          <a:p>
            <a:pPr>
              <a:defRPr sz="3000" u="none">
                <a:solidFill>
                  <a:srgbClr val="FFFFFF"/>
                </a:solidFill>
              </a:defRPr>
            </a:pPr>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19</a:t>
            </a:fld>
            <a:endParaRPr/>
          </a:p>
        </p:txBody>
      </p:sp>
      <p:sp>
        <p:nvSpPr>
          <p:cNvPr id="364" name="Straw-man approach"/>
          <p:cNvSpPr txBox="1">
            <a:spLocks noGrp="1"/>
          </p:cNvSpPr>
          <p:nvPr>
            <p:ph type="title" idx="4294967295"/>
          </p:nvPr>
        </p:nvSpPr>
        <p:spPr>
          <a:prstGeom prst="rect">
            <a:avLst/>
          </a:prstGeom>
        </p:spPr>
        <p:txBody>
          <a:bodyPr/>
          <a:lstStyle/>
          <a:p>
            <a:r>
              <a:t>Straw-man approach</a:t>
            </a:r>
          </a:p>
        </p:txBody>
      </p:sp>
      <p:pic>
        <p:nvPicPr>
          <p:cNvPr id="365" name="图像" descr="图像"/>
          <p:cNvPicPr>
            <a:picLocks noChangeAspect="1"/>
          </p:cNvPicPr>
          <p:nvPr/>
        </p:nvPicPr>
        <p:blipFill>
          <a:blip r:embed="rId3"/>
          <a:stretch>
            <a:fillRect/>
          </a:stretch>
        </p:blipFill>
        <p:spPr>
          <a:xfrm>
            <a:off x="787845" y="4975149"/>
            <a:ext cx="22837784" cy="3693131"/>
          </a:xfrm>
          <a:prstGeom prst="rect">
            <a:avLst/>
          </a:prstGeom>
          <a:ln w="12700">
            <a:miter lim="400000"/>
          </a:ln>
        </p:spPr>
      </p:pic>
      <p:sp>
        <p:nvSpPr>
          <p:cNvPr id="366" name="Configure the transmission power"/>
          <p:cNvSpPr txBox="1"/>
          <p:nvPr/>
        </p:nvSpPr>
        <p:spPr>
          <a:xfrm>
            <a:off x="2209800" y="2743200"/>
            <a:ext cx="17281192"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marL="833437" indent="-833437" algn="l" defTabSz="825500">
              <a:buSzPct val="50000"/>
              <a:buBlip>
                <a:blip r:embed="rId4"/>
              </a:buBlip>
              <a:defRPr sz="6000" u="none">
                <a:latin typeface="Helvetica Neue"/>
                <a:ea typeface="Helvetica Neue"/>
                <a:cs typeface="Helvetica Neue"/>
                <a:sym typeface="Helvetica Neue"/>
              </a:defRPr>
            </a:lvl1pPr>
          </a:lstStyle>
          <a:p>
            <a:r>
              <a:t>Configure the transmission power</a:t>
            </a:r>
          </a:p>
        </p:txBody>
      </p:sp>
      <p:grpSp>
        <p:nvGrpSpPr>
          <p:cNvPr id="369" name="成组"/>
          <p:cNvGrpSpPr/>
          <p:nvPr/>
        </p:nvGrpSpPr>
        <p:grpSpPr>
          <a:xfrm>
            <a:off x="6037012" y="10459662"/>
            <a:ext cx="16612587" cy="949174"/>
            <a:chOff x="0" y="0"/>
            <a:chExt cx="16612585" cy="949172"/>
          </a:xfrm>
        </p:grpSpPr>
        <p:sp>
          <p:nvSpPr>
            <p:cNvPr id="367" name="Dingbat 叉号"/>
            <p:cNvSpPr/>
            <p:nvPr/>
          </p:nvSpPr>
          <p:spPr>
            <a:xfrm>
              <a:off x="0" y="0"/>
              <a:ext cx="803248" cy="949173"/>
            </a:xfrm>
            <a:custGeom>
              <a:avLst/>
              <a:gdLst/>
              <a:ahLst/>
              <a:cxnLst>
                <a:cxn ang="0">
                  <a:pos x="wd2" y="hd2"/>
                </a:cxn>
                <a:cxn ang="5400000">
                  <a:pos x="wd2" y="hd2"/>
                </a:cxn>
                <a:cxn ang="10800000">
                  <a:pos x="wd2" y="hd2"/>
                </a:cxn>
                <a:cxn ang="16200000">
                  <a:pos x="wd2" y="hd2"/>
                </a:cxn>
              </a:cxnLst>
              <a:rect l="0" t="0" r="r" b="b"/>
              <a:pathLst>
                <a:path w="21484" h="21548" extrusionOk="0">
                  <a:moveTo>
                    <a:pt x="18655" y="0"/>
                  </a:moveTo>
                  <a:cubicBezTo>
                    <a:pt x="18494" y="5"/>
                    <a:pt x="18333" y="109"/>
                    <a:pt x="18066" y="314"/>
                  </a:cubicBezTo>
                  <a:cubicBezTo>
                    <a:pt x="15478" y="2289"/>
                    <a:pt x="13027" y="4381"/>
                    <a:pt x="10727" y="6600"/>
                  </a:cubicBezTo>
                  <a:cubicBezTo>
                    <a:pt x="10587" y="6735"/>
                    <a:pt x="10434" y="6862"/>
                    <a:pt x="10258" y="7020"/>
                  </a:cubicBezTo>
                  <a:cubicBezTo>
                    <a:pt x="10102" y="6832"/>
                    <a:pt x="9974" y="6685"/>
                    <a:pt x="9856" y="6533"/>
                  </a:cubicBezTo>
                  <a:cubicBezTo>
                    <a:pt x="8908" y="5315"/>
                    <a:pt x="7971" y="4091"/>
                    <a:pt x="7009" y="2882"/>
                  </a:cubicBezTo>
                  <a:cubicBezTo>
                    <a:pt x="6625" y="2399"/>
                    <a:pt x="6178" y="1951"/>
                    <a:pt x="5769" y="1483"/>
                  </a:cubicBezTo>
                  <a:cubicBezTo>
                    <a:pt x="5573" y="1260"/>
                    <a:pt x="5327" y="1254"/>
                    <a:pt x="5044" y="1314"/>
                  </a:cubicBezTo>
                  <a:cubicBezTo>
                    <a:pt x="4759" y="1375"/>
                    <a:pt x="4593" y="1540"/>
                    <a:pt x="4590" y="1770"/>
                  </a:cubicBezTo>
                  <a:cubicBezTo>
                    <a:pt x="4583" y="2129"/>
                    <a:pt x="4349" y="2291"/>
                    <a:pt x="3989" y="2389"/>
                  </a:cubicBezTo>
                  <a:cubicBezTo>
                    <a:pt x="3741" y="2232"/>
                    <a:pt x="3498" y="2079"/>
                    <a:pt x="3221" y="1904"/>
                  </a:cubicBezTo>
                  <a:cubicBezTo>
                    <a:pt x="2922" y="2176"/>
                    <a:pt x="2660" y="2427"/>
                    <a:pt x="2382" y="2665"/>
                  </a:cubicBezTo>
                  <a:cubicBezTo>
                    <a:pt x="2135" y="2876"/>
                    <a:pt x="2125" y="3090"/>
                    <a:pt x="2231" y="3371"/>
                  </a:cubicBezTo>
                  <a:cubicBezTo>
                    <a:pt x="3179" y="5877"/>
                    <a:pt x="4394" y="8283"/>
                    <a:pt x="5880" y="10593"/>
                  </a:cubicBezTo>
                  <a:cubicBezTo>
                    <a:pt x="5956" y="10712"/>
                    <a:pt x="6024" y="10835"/>
                    <a:pt x="6094" y="10951"/>
                  </a:cubicBezTo>
                  <a:cubicBezTo>
                    <a:pt x="4046" y="12991"/>
                    <a:pt x="2019" y="15012"/>
                    <a:pt x="0" y="17024"/>
                  </a:cubicBezTo>
                  <a:cubicBezTo>
                    <a:pt x="166" y="17359"/>
                    <a:pt x="297" y="17644"/>
                    <a:pt x="450" y="17921"/>
                  </a:cubicBezTo>
                  <a:cubicBezTo>
                    <a:pt x="559" y="18117"/>
                    <a:pt x="570" y="18299"/>
                    <a:pt x="443" y="18491"/>
                  </a:cubicBezTo>
                  <a:cubicBezTo>
                    <a:pt x="355" y="18625"/>
                    <a:pt x="277" y="18763"/>
                    <a:pt x="214" y="18906"/>
                  </a:cubicBezTo>
                  <a:cubicBezTo>
                    <a:pt x="179" y="18986"/>
                    <a:pt x="139" y="19096"/>
                    <a:pt x="175" y="19164"/>
                  </a:cubicBezTo>
                  <a:cubicBezTo>
                    <a:pt x="462" y="19717"/>
                    <a:pt x="876" y="20186"/>
                    <a:pt x="1406" y="20550"/>
                  </a:cubicBezTo>
                  <a:cubicBezTo>
                    <a:pt x="1668" y="20457"/>
                    <a:pt x="1862" y="20370"/>
                    <a:pt x="2068" y="20319"/>
                  </a:cubicBezTo>
                  <a:cubicBezTo>
                    <a:pt x="2305" y="20259"/>
                    <a:pt x="2506" y="20384"/>
                    <a:pt x="2432" y="20567"/>
                  </a:cubicBezTo>
                  <a:cubicBezTo>
                    <a:pt x="2271" y="20967"/>
                    <a:pt x="2606" y="21165"/>
                    <a:pt x="2838" y="21403"/>
                  </a:cubicBezTo>
                  <a:cubicBezTo>
                    <a:pt x="3027" y="21596"/>
                    <a:pt x="3335" y="21593"/>
                    <a:pt x="3548" y="21414"/>
                  </a:cubicBezTo>
                  <a:cubicBezTo>
                    <a:pt x="3624" y="21350"/>
                    <a:pt x="3679" y="21268"/>
                    <a:pt x="3745" y="21195"/>
                  </a:cubicBezTo>
                  <a:cubicBezTo>
                    <a:pt x="5406" y="19353"/>
                    <a:pt x="7068" y="17510"/>
                    <a:pt x="8732" y="15669"/>
                  </a:cubicBezTo>
                  <a:cubicBezTo>
                    <a:pt x="8850" y="15538"/>
                    <a:pt x="8982" y="15417"/>
                    <a:pt x="9151" y="15248"/>
                  </a:cubicBezTo>
                  <a:cubicBezTo>
                    <a:pt x="9312" y="15457"/>
                    <a:pt x="9442" y="15618"/>
                    <a:pt x="9566" y="15782"/>
                  </a:cubicBezTo>
                  <a:cubicBezTo>
                    <a:pt x="10552" y="17091"/>
                    <a:pt x="11622" y="18348"/>
                    <a:pt x="12799" y="19538"/>
                  </a:cubicBezTo>
                  <a:cubicBezTo>
                    <a:pt x="13137" y="19880"/>
                    <a:pt x="13363" y="19913"/>
                    <a:pt x="13764" y="19639"/>
                  </a:cubicBezTo>
                  <a:cubicBezTo>
                    <a:pt x="14071" y="19429"/>
                    <a:pt x="14340" y="19181"/>
                    <a:pt x="14638" y="18942"/>
                  </a:cubicBezTo>
                  <a:cubicBezTo>
                    <a:pt x="14977" y="19118"/>
                    <a:pt x="15325" y="19299"/>
                    <a:pt x="15670" y="19479"/>
                  </a:cubicBezTo>
                  <a:cubicBezTo>
                    <a:pt x="15874" y="19336"/>
                    <a:pt x="16024" y="19228"/>
                    <a:pt x="16179" y="19123"/>
                  </a:cubicBezTo>
                  <a:cubicBezTo>
                    <a:pt x="16407" y="18969"/>
                    <a:pt x="16586" y="18817"/>
                    <a:pt x="16625" y="18532"/>
                  </a:cubicBezTo>
                  <a:cubicBezTo>
                    <a:pt x="16663" y="18245"/>
                    <a:pt x="16848" y="17980"/>
                    <a:pt x="17238" y="17893"/>
                  </a:cubicBezTo>
                  <a:cubicBezTo>
                    <a:pt x="17537" y="17826"/>
                    <a:pt x="17736" y="17646"/>
                    <a:pt x="17893" y="17435"/>
                  </a:cubicBezTo>
                  <a:cubicBezTo>
                    <a:pt x="18144" y="17098"/>
                    <a:pt x="18337" y="16737"/>
                    <a:pt x="18424" y="16377"/>
                  </a:cubicBezTo>
                  <a:cubicBezTo>
                    <a:pt x="16705" y="14528"/>
                    <a:pt x="15014" y="12708"/>
                    <a:pt x="13308" y="10873"/>
                  </a:cubicBezTo>
                  <a:cubicBezTo>
                    <a:pt x="13494" y="10665"/>
                    <a:pt x="13612" y="10530"/>
                    <a:pt x="13734" y="10397"/>
                  </a:cubicBezTo>
                  <a:cubicBezTo>
                    <a:pt x="15805" y="8137"/>
                    <a:pt x="18039" y="6000"/>
                    <a:pt x="20413" y="3968"/>
                  </a:cubicBezTo>
                  <a:cubicBezTo>
                    <a:pt x="20703" y="3719"/>
                    <a:pt x="20983" y="3471"/>
                    <a:pt x="21190" y="3153"/>
                  </a:cubicBezTo>
                  <a:cubicBezTo>
                    <a:pt x="21585" y="2544"/>
                    <a:pt x="21600" y="2565"/>
                    <a:pt x="21129" y="2026"/>
                  </a:cubicBezTo>
                  <a:cubicBezTo>
                    <a:pt x="20955" y="1827"/>
                    <a:pt x="20762" y="1776"/>
                    <a:pt x="20487" y="1772"/>
                  </a:cubicBezTo>
                  <a:cubicBezTo>
                    <a:pt x="19961" y="1764"/>
                    <a:pt x="19720" y="1486"/>
                    <a:pt x="19806" y="1064"/>
                  </a:cubicBezTo>
                  <a:cubicBezTo>
                    <a:pt x="19825" y="971"/>
                    <a:pt x="19804" y="847"/>
                    <a:pt x="19743" y="773"/>
                  </a:cubicBezTo>
                  <a:cubicBezTo>
                    <a:pt x="19597" y="599"/>
                    <a:pt x="19434" y="429"/>
                    <a:pt x="19245" y="289"/>
                  </a:cubicBezTo>
                  <a:cubicBezTo>
                    <a:pt x="18978" y="92"/>
                    <a:pt x="18816" y="-4"/>
                    <a:pt x="18655" y="0"/>
                  </a:cubicBezTo>
                  <a:close/>
                </a:path>
              </a:pathLst>
            </a:custGeom>
            <a:solidFill>
              <a:schemeClr val="accent5">
                <a:lumOff val="-29866"/>
              </a:schemeClr>
            </a:solidFill>
            <a:ln w="12700" cap="flat">
              <a:noFill/>
              <a:miter lim="400000"/>
            </a:ln>
            <a:effectLst/>
          </p:spPr>
          <p:txBody>
            <a:bodyPr wrap="square" lIns="71437" tIns="71437" rIns="71437" bIns="71437" numCol="1" anchor="ctr">
              <a:noAutofit/>
            </a:bodyPr>
            <a:lstStyle/>
            <a:p>
              <a:pPr>
                <a:defRPr sz="3000" u="none">
                  <a:solidFill>
                    <a:srgbClr val="FFFFFF"/>
                  </a:solidFill>
                </a:defRPr>
              </a:pPr>
              <a:endParaRPr/>
            </a:p>
          </p:txBody>
        </p:sp>
        <p:sp>
          <p:nvSpPr>
            <p:cNvPr id="368" name="Inefficient: low duty cycle (1%) of LoRa"/>
            <p:cNvSpPr/>
            <p:nvPr/>
          </p:nvSpPr>
          <p:spPr>
            <a:xfrm>
              <a:off x="1212119" y="538086"/>
              <a:ext cx="15400467"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spAutoFit/>
            </a:bodyPr>
            <a:lstStyle>
              <a:lvl1pPr algn="l">
                <a:defRPr sz="5200" u="none">
                  <a:latin typeface="Helvetica Neue"/>
                  <a:ea typeface="Helvetica Neue"/>
                  <a:cs typeface="Helvetica Neue"/>
                  <a:sym typeface="Helvetica Neue"/>
                </a:defRPr>
              </a:lvl1pPr>
            </a:lstStyle>
            <a:p>
              <a:r>
                <a:t>Inefficient: low duty cycle (1%) of LoRa</a:t>
              </a:r>
            </a:p>
          </p:txBody>
        </p:sp>
      </p:grpSp>
      <p:sp>
        <p:nvSpPr>
          <p:cNvPr id="370" name="矩形"/>
          <p:cNvSpPr/>
          <p:nvPr/>
        </p:nvSpPr>
        <p:spPr>
          <a:xfrm>
            <a:off x="9907814" y="5116388"/>
            <a:ext cx="615065" cy="3285825"/>
          </a:xfrm>
          <a:prstGeom prst="rect">
            <a:avLst/>
          </a:prstGeom>
          <a:ln w="63500">
            <a:solidFill>
              <a:schemeClr val="accent5">
                <a:hueOff val="-82419"/>
                <a:satOff val="-9513"/>
                <a:lumOff val="-16343"/>
              </a:schemeClr>
            </a:solidFill>
            <a:miter lim="400000"/>
          </a:ln>
        </p:spPr>
        <p:txBody>
          <a:bodyPr lIns="71437" tIns="71437" rIns="71437" bIns="71437" anchor="ctr"/>
          <a:lstStyle/>
          <a:p>
            <a:pPr>
              <a:defRPr sz="3000" u="none">
                <a:solidFill>
                  <a:srgbClr val="FFFFFF"/>
                </a:solidFill>
              </a:defRPr>
            </a:pPr>
            <a:endParaRPr/>
          </a:p>
        </p:txBody>
      </p:sp>
      <p:sp>
        <p:nvSpPr>
          <p:cNvPr id="371" name="COTS devices allow users to configure RF before sending a packet"/>
          <p:cNvSpPr txBox="1"/>
          <p:nvPr/>
        </p:nvSpPr>
        <p:spPr>
          <a:xfrm>
            <a:off x="3168825" y="3952291"/>
            <a:ext cx="18774624" cy="8497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lgn="l">
              <a:defRPr sz="4800" u="none">
                <a:latin typeface="Helvetica Neue"/>
                <a:ea typeface="Helvetica Neue"/>
                <a:cs typeface="Helvetica Neue"/>
                <a:sym typeface="Helvetica Neue"/>
              </a:defRPr>
            </a:lvl1pPr>
          </a:lstStyle>
          <a:p>
            <a:r>
              <a:t>COTS devices allow users to configure RF before sending a packet </a:t>
            </a:r>
          </a:p>
        </p:txBody>
      </p:sp>
      <p:grpSp>
        <p:nvGrpSpPr>
          <p:cNvPr id="374" name="成组"/>
          <p:cNvGrpSpPr/>
          <p:nvPr/>
        </p:nvGrpSpPr>
        <p:grpSpPr>
          <a:xfrm>
            <a:off x="6047028" y="11870023"/>
            <a:ext cx="13909817" cy="925898"/>
            <a:chOff x="0" y="0"/>
            <a:chExt cx="13909816" cy="925896"/>
          </a:xfrm>
        </p:grpSpPr>
        <p:sp>
          <p:nvSpPr>
            <p:cNvPr id="372" name="折线图"/>
            <p:cNvSpPr/>
            <p:nvPr/>
          </p:nvSpPr>
          <p:spPr>
            <a:xfrm>
              <a:off x="0" y="0"/>
              <a:ext cx="928357" cy="925897"/>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163" y="20628"/>
                  </a:lnTo>
                  <a:cubicBezTo>
                    <a:pt x="1056" y="20628"/>
                    <a:pt x="970" y="20539"/>
                    <a:pt x="970" y="20432"/>
                  </a:cubicBezTo>
                  <a:lnTo>
                    <a:pt x="970" y="194"/>
                  </a:lnTo>
                  <a:cubicBezTo>
                    <a:pt x="970" y="87"/>
                    <a:pt x="883" y="0"/>
                    <a:pt x="776" y="0"/>
                  </a:cubicBezTo>
                  <a:lnTo>
                    <a:pt x="194" y="0"/>
                  </a:lnTo>
                  <a:close/>
                  <a:moveTo>
                    <a:pt x="19991" y="7364"/>
                  </a:moveTo>
                  <a:lnTo>
                    <a:pt x="17165" y="8228"/>
                  </a:lnTo>
                  <a:lnTo>
                    <a:pt x="17811" y="8832"/>
                  </a:lnTo>
                  <a:lnTo>
                    <a:pt x="13288" y="13689"/>
                  </a:lnTo>
                  <a:lnTo>
                    <a:pt x="10021" y="10341"/>
                  </a:lnTo>
                  <a:lnTo>
                    <a:pt x="2932" y="17951"/>
                  </a:lnTo>
                  <a:lnTo>
                    <a:pt x="3799" y="18763"/>
                  </a:lnTo>
                  <a:lnTo>
                    <a:pt x="10041" y="12061"/>
                  </a:lnTo>
                  <a:lnTo>
                    <a:pt x="13327" y="15430"/>
                  </a:lnTo>
                  <a:lnTo>
                    <a:pt x="13766" y="14916"/>
                  </a:lnTo>
                  <a:lnTo>
                    <a:pt x="18678" y="9644"/>
                  </a:lnTo>
                  <a:lnTo>
                    <a:pt x="19324" y="10250"/>
                  </a:lnTo>
                  <a:lnTo>
                    <a:pt x="19991" y="7364"/>
                  </a:lnTo>
                  <a:close/>
                </a:path>
              </a:pathLst>
            </a:custGeom>
            <a:solidFill>
              <a:schemeClr val="accent5">
                <a:lumOff val="-29866"/>
              </a:schemeClr>
            </a:solidFill>
            <a:ln w="12700" cap="flat">
              <a:noFill/>
              <a:miter lim="400000"/>
            </a:ln>
            <a:effectLst/>
          </p:spPr>
          <p:txBody>
            <a:bodyPr wrap="square" lIns="71437" tIns="71437" rIns="71437" bIns="71437" numCol="1" anchor="ctr">
              <a:noAutofit/>
            </a:bodyPr>
            <a:lstStyle/>
            <a:p>
              <a:pPr>
                <a:defRPr sz="3000" u="none">
                  <a:solidFill>
                    <a:srgbClr val="FFFFFF"/>
                  </a:solidFill>
                </a:defRPr>
              </a:pPr>
              <a:endParaRPr/>
            </a:p>
          </p:txBody>
        </p:sp>
        <p:sp>
          <p:nvSpPr>
            <p:cNvPr id="373" name="How to achieve higher data rate?"/>
            <p:cNvSpPr txBox="1"/>
            <p:nvPr/>
          </p:nvSpPr>
          <p:spPr>
            <a:xfrm>
              <a:off x="1202104" y="7056"/>
              <a:ext cx="12707713" cy="9117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spAutoFit/>
            </a:bodyPr>
            <a:lstStyle>
              <a:lvl1pPr algn="l">
                <a:defRPr sz="5200" u="none">
                  <a:latin typeface="Helvetica Neue"/>
                  <a:ea typeface="Helvetica Neue"/>
                  <a:cs typeface="Helvetica Neue"/>
                  <a:sym typeface="Helvetica Neue"/>
                </a:defRPr>
              </a:lvl1pPr>
            </a:lstStyle>
            <a:p>
              <a:r>
                <a:t>How to achieve higher data rate?</a:t>
              </a:r>
            </a:p>
          </p:txBody>
        </p:sp>
      </p:grpSp>
      <p:sp>
        <p:nvSpPr>
          <p:cNvPr id="375" name="Packet-level amplitude modulation"/>
          <p:cNvSpPr txBox="1"/>
          <p:nvPr/>
        </p:nvSpPr>
        <p:spPr>
          <a:xfrm>
            <a:off x="2413215" y="9033816"/>
            <a:ext cx="17281192"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marL="833437" indent="-833437" algn="l" defTabSz="825500">
              <a:buSzPct val="50000"/>
              <a:buBlip>
                <a:blip r:embed="rId4"/>
              </a:buBlip>
              <a:defRPr sz="6000" u="none">
                <a:latin typeface="Helvetica Neue"/>
                <a:ea typeface="Helvetica Neue"/>
                <a:cs typeface="Helvetica Neue"/>
                <a:sym typeface="Helvetica Neue"/>
              </a:defRPr>
            </a:pPr>
            <a:r>
              <a:rPr>
                <a:solidFill>
                  <a:schemeClr val="accent5">
                    <a:lumOff val="-29866"/>
                  </a:schemeClr>
                </a:solidFill>
              </a:rPr>
              <a:t>Packet-level</a:t>
            </a:r>
            <a:r>
              <a:t> amplitude modulation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3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3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4" nodeType="clickEffect">
                                  <p:stCondLst>
                                    <p:cond delay="0"/>
                                  </p:stCondLst>
                                  <p:iterate>
                                    <p:tmAbs val="0"/>
                                  </p:iterate>
                                  <p:childTnLst>
                                    <p:set>
                                      <p:cBhvr>
                                        <p:cTn id="18" fill="hold"/>
                                        <p:tgtEl>
                                          <p:spTgt spid="3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 grpId="2" animBg="1" advAuto="0"/>
      <p:bldP spid="370" grpId="4" animBg="1" advAuto="0"/>
      <p:bldP spid="374" grpId="3" animBg="1" advAuto="0"/>
      <p:bldP spid="375" grpId="1"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9" name="Tx.jpeg" descr="Tx.jpeg"/>
          <p:cNvPicPr>
            <a:picLocks noChangeAspect="1"/>
          </p:cNvPicPr>
          <p:nvPr/>
        </p:nvPicPr>
        <p:blipFill>
          <a:blip r:embed="rId3"/>
          <a:stretch>
            <a:fillRect/>
          </a:stretch>
        </p:blipFill>
        <p:spPr>
          <a:xfrm>
            <a:off x="2919745" y="4486263"/>
            <a:ext cx="17849148" cy="4743473"/>
          </a:xfrm>
          <a:prstGeom prst="rect">
            <a:avLst/>
          </a:prstGeom>
          <a:ln w="12700">
            <a:miter lim="400000"/>
          </a:ln>
        </p:spPr>
      </p:pic>
      <p:sp>
        <p:nvSpPr>
          <p:cNvPr id="380"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20</a:t>
            </a:fld>
            <a:endParaRPr/>
          </a:p>
        </p:txBody>
      </p:sp>
      <p:sp>
        <p:nvSpPr>
          <p:cNvPr id="381" name="Advanced solution"/>
          <p:cNvSpPr txBox="1">
            <a:spLocks noGrp="1"/>
          </p:cNvSpPr>
          <p:nvPr>
            <p:ph type="title" idx="4294967295"/>
          </p:nvPr>
        </p:nvSpPr>
        <p:spPr>
          <a:prstGeom prst="rect">
            <a:avLst/>
          </a:prstGeom>
        </p:spPr>
        <p:txBody>
          <a:bodyPr/>
          <a:lstStyle/>
          <a:p>
            <a:r>
              <a:t>Advanced solution</a:t>
            </a:r>
          </a:p>
        </p:txBody>
      </p:sp>
      <p:sp>
        <p:nvSpPr>
          <p:cNvPr id="382" name="Chirp-level amplitude modulation"/>
          <p:cNvSpPr txBox="1"/>
          <p:nvPr/>
        </p:nvSpPr>
        <p:spPr>
          <a:xfrm>
            <a:off x="2209800" y="2743200"/>
            <a:ext cx="17281192"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marL="833437" indent="-833437" algn="l" defTabSz="825500">
              <a:buSzPct val="50000"/>
              <a:buBlip>
                <a:blip r:embed="rId4"/>
              </a:buBlip>
              <a:defRPr sz="6000" u="none">
                <a:latin typeface="Helvetica Neue"/>
                <a:ea typeface="Helvetica Neue"/>
                <a:cs typeface="Helvetica Neue"/>
                <a:sym typeface="Helvetica Neue"/>
              </a:defRPr>
            </a:pPr>
            <a:r>
              <a:rPr>
                <a:solidFill>
                  <a:schemeClr val="accent5">
                    <a:lumOff val="-29866"/>
                  </a:schemeClr>
                </a:solidFill>
              </a:rPr>
              <a:t>Chirp-level</a:t>
            </a:r>
            <a:r>
              <a:t> amplitude modulation</a:t>
            </a:r>
          </a:p>
        </p:txBody>
      </p:sp>
      <p:sp>
        <p:nvSpPr>
          <p:cNvPr id="383" name="Lower chain —&gt; generate regular LoRa chirps…"/>
          <p:cNvSpPr txBox="1"/>
          <p:nvPr/>
        </p:nvSpPr>
        <p:spPr>
          <a:xfrm>
            <a:off x="5063884" y="10304807"/>
            <a:ext cx="14617510" cy="1699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latin typeface="Helvetica Neue"/>
                <a:ea typeface="Helvetica Neue"/>
                <a:cs typeface="Helvetica Neue"/>
                <a:sym typeface="Helvetica Neue"/>
              </a:defRPr>
            </a:pPr>
            <a:r>
              <a:t>Lower chain —&gt; generate regular LoRa chirps</a:t>
            </a:r>
          </a:p>
          <a:p>
            <a:pPr marL="722312" indent="-722312" algn="l">
              <a:buSzPct val="145000"/>
              <a:buChar char="•"/>
              <a:defRPr sz="5200" u="none">
                <a:latin typeface="Helvetica Neue"/>
                <a:ea typeface="Helvetica Neue"/>
                <a:cs typeface="Helvetica Neue"/>
                <a:sym typeface="Helvetica Neue"/>
              </a:defRPr>
            </a:pPr>
            <a:r>
              <a:t>Upper chain —&gt; generate AM signals</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21</a:t>
            </a:fld>
            <a:endParaRPr/>
          </a:p>
        </p:txBody>
      </p:sp>
      <p:grpSp>
        <p:nvGrpSpPr>
          <p:cNvPr id="390" name="成组"/>
          <p:cNvGrpSpPr/>
          <p:nvPr/>
        </p:nvGrpSpPr>
        <p:grpSpPr>
          <a:xfrm>
            <a:off x="5347536" y="4533057"/>
            <a:ext cx="13843851" cy="6970570"/>
            <a:chOff x="0" y="0"/>
            <a:chExt cx="13843849" cy="6970568"/>
          </a:xfrm>
        </p:grpSpPr>
        <p:pic>
          <p:nvPicPr>
            <p:cNvPr id="388" name="图像" descr="图像"/>
            <p:cNvPicPr>
              <a:picLocks/>
            </p:cNvPicPr>
            <p:nvPr/>
          </p:nvPicPr>
          <p:blipFill>
            <a:blip r:embed="rId3"/>
            <a:srcRect/>
            <a:stretch>
              <a:fillRect/>
            </a:stretch>
          </p:blipFill>
          <p:spPr>
            <a:xfrm>
              <a:off x="0" y="0"/>
              <a:ext cx="13795399" cy="3123960"/>
            </a:xfrm>
            <a:prstGeom prst="rect">
              <a:avLst/>
            </a:prstGeom>
            <a:ln w="12700" cap="flat">
              <a:noFill/>
              <a:miter lim="400000"/>
            </a:ln>
            <a:effectLst/>
          </p:spPr>
        </p:pic>
        <p:pic>
          <p:nvPicPr>
            <p:cNvPr id="389" name="图像" descr="图像"/>
            <p:cNvPicPr>
              <a:picLocks noChangeAspect="1"/>
            </p:cNvPicPr>
            <p:nvPr/>
          </p:nvPicPr>
          <p:blipFill>
            <a:blip r:embed="rId4"/>
            <a:stretch>
              <a:fillRect/>
            </a:stretch>
          </p:blipFill>
          <p:spPr>
            <a:xfrm>
              <a:off x="139414" y="3207175"/>
              <a:ext cx="13704436" cy="3763394"/>
            </a:xfrm>
            <a:prstGeom prst="rect">
              <a:avLst/>
            </a:prstGeom>
            <a:ln w="12700" cap="flat">
              <a:noFill/>
              <a:miter lim="400000"/>
            </a:ln>
            <a:effectLst/>
          </p:spPr>
        </p:pic>
      </p:grpSp>
      <p:grpSp>
        <p:nvGrpSpPr>
          <p:cNvPr id="394" name="成组"/>
          <p:cNvGrpSpPr/>
          <p:nvPr/>
        </p:nvGrpSpPr>
        <p:grpSpPr>
          <a:xfrm>
            <a:off x="8841789" y="4581279"/>
            <a:ext cx="2600431" cy="6122748"/>
            <a:chOff x="0" y="0"/>
            <a:chExt cx="2600429" cy="6122747"/>
          </a:xfrm>
        </p:grpSpPr>
        <p:sp>
          <p:nvSpPr>
            <p:cNvPr id="391" name="矩形"/>
            <p:cNvSpPr/>
            <p:nvPr/>
          </p:nvSpPr>
          <p:spPr>
            <a:xfrm>
              <a:off x="2065239" y="0"/>
              <a:ext cx="535191" cy="6122748"/>
            </a:xfrm>
            <a:prstGeom prst="rect">
              <a:avLst/>
            </a:prstGeom>
            <a:noFill/>
            <a:ln w="63500" cap="flat">
              <a:solidFill>
                <a:schemeClr val="accent5">
                  <a:hueOff val="-82419"/>
                  <a:satOff val="-9513"/>
                  <a:lumOff val="-16343"/>
                </a:schemeClr>
              </a:solidFill>
              <a:prstDash val="solid"/>
              <a:miter lim="400000"/>
            </a:ln>
            <a:effectLst/>
          </p:spPr>
          <p:txBody>
            <a:bodyPr wrap="square" lIns="71437" tIns="71437" rIns="71437" bIns="71437" numCol="1" anchor="ctr">
              <a:noAutofit/>
            </a:bodyPr>
            <a:lstStyle/>
            <a:p>
              <a:pPr>
                <a:defRPr sz="3000" u="none">
                  <a:solidFill>
                    <a:srgbClr val="FFFFFF"/>
                  </a:solidFill>
                </a:defRPr>
              </a:pPr>
              <a:endParaRPr/>
            </a:p>
          </p:txBody>
        </p:sp>
        <p:sp>
          <p:nvSpPr>
            <p:cNvPr id="392" name="High"/>
            <p:cNvSpPr txBox="1"/>
            <p:nvPr/>
          </p:nvSpPr>
          <p:spPr>
            <a:xfrm>
              <a:off x="0" y="2711452"/>
              <a:ext cx="1199502" cy="69984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a:defRPr sz="3600" u="none">
                  <a:solidFill>
                    <a:schemeClr val="accent5">
                      <a:hueOff val="-82419"/>
                      <a:satOff val="-9513"/>
                      <a:lumOff val="-16343"/>
                    </a:schemeClr>
                  </a:solidFill>
                </a:defRPr>
              </a:lvl1pPr>
            </a:lstStyle>
            <a:p>
              <a:r>
                <a:t>High</a:t>
              </a:r>
            </a:p>
          </p:txBody>
        </p:sp>
        <p:sp>
          <p:nvSpPr>
            <p:cNvPr id="393" name="线条"/>
            <p:cNvSpPr/>
            <p:nvPr/>
          </p:nvSpPr>
          <p:spPr>
            <a:xfrm flipV="1">
              <a:off x="1214497" y="3061373"/>
              <a:ext cx="816697" cy="1"/>
            </a:xfrm>
            <a:prstGeom prst="line">
              <a:avLst/>
            </a:prstGeom>
            <a:noFill/>
            <a:ln w="76200" cap="flat">
              <a:solidFill>
                <a:schemeClr val="accent5">
                  <a:hueOff val="-82419"/>
                  <a:satOff val="-9513"/>
                  <a:lumOff val="-16343"/>
                </a:schemeClr>
              </a:solidFill>
              <a:prstDash val="solid"/>
              <a:miter lim="400000"/>
              <a:tailEnd type="triangle" w="med" len="med"/>
            </a:ln>
            <a:effectLst/>
          </p:spPr>
          <p:txBody>
            <a:bodyPr wrap="square" lIns="71437" tIns="71437" rIns="71437" bIns="71437" numCol="1" anchor="ctr">
              <a:noAutofit/>
            </a:bodyPr>
            <a:lstStyle/>
            <a:p>
              <a:endParaRPr/>
            </a:p>
          </p:txBody>
        </p:sp>
      </p:grpSp>
      <p:sp>
        <p:nvSpPr>
          <p:cNvPr id="395" name="Advanced solution"/>
          <p:cNvSpPr txBox="1">
            <a:spLocks noGrp="1"/>
          </p:cNvSpPr>
          <p:nvPr>
            <p:ph type="title" idx="4294967295"/>
          </p:nvPr>
        </p:nvSpPr>
        <p:spPr>
          <a:prstGeom prst="rect">
            <a:avLst/>
          </a:prstGeom>
        </p:spPr>
        <p:txBody>
          <a:bodyPr/>
          <a:lstStyle/>
          <a:p>
            <a:r>
              <a:t>Advanced solution</a:t>
            </a:r>
          </a:p>
        </p:txBody>
      </p:sp>
      <p:sp>
        <p:nvSpPr>
          <p:cNvPr id="396" name="Chirp-level amplitude modulation"/>
          <p:cNvSpPr txBox="1"/>
          <p:nvPr/>
        </p:nvSpPr>
        <p:spPr>
          <a:xfrm>
            <a:off x="2209800" y="2603500"/>
            <a:ext cx="17281192"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marL="833437" indent="-833437" algn="l" defTabSz="825500">
              <a:buSzPct val="50000"/>
              <a:buBlip>
                <a:blip r:embed="rId5"/>
              </a:buBlip>
              <a:defRPr sz="6000" u="none">
                <a:latin typeface="Helvetica Neue"/>
                <a:ea typeface="Helvetica Neue"/>
                <a:cs typeface="Helvetica Neue"/>
                <a:sym typeface="Helvetica Neue"/>
              </a:defRPr>
            </a:pPr>
            <a:r>
              <a:rPr>
                <a:solidFill>
                  <a:schemeClr val="accent5">
                    <a:lumOff val="-29866"/>
                  </a:schemeClr>
                </a:solidFill>
              </a:rPr>
              <a:t>Chirp-level</a:t>
            </a:r>
            <a:r>
              <a:t> amplitude modulation</a:t>
            </a:r>
          </a:p>
        </p:txBody>
      </p:sp>
      <p:grpSp>
        <p:nvGrpSpPr>
          <p:cNvPr id="400" name="成组"/>
          <p:cNvGrpSpPr/>
          <p:nvPr/>
        </p:nvGrpSpPr>
        <p:grpSpPr>
          <a:xfrm>
            <a:off x="12469129" y="4581279"/>
            <a:ext cx="2465448" cy="6122748"/>
            <a:chOff x="0" y="0"/>
            <a:chExt cx="2465447" cy="6122747"/>
          </a:xfrm>
        </p:grpSpPr>
        <p:sp>
          <p:nvSpPr>
            <p:cNvPr id="397" name="Low"/>
            <p:cNvSpPr txBox="1"/>
            <p:nvPr/>
          </p:nvSpPr>
          <p:spPr>
            <a:xfrm>
              <a:off x="1420618" y="2948693"/>
              <a:ext cx="1044830" cy="6884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defRPr sz="3600" u="none">
                  <a:solidFill>
                    <a:schemeClr val="accent1">
                      <a:lumOff val="16847"/>
                    </a:schemeClr>
                  </a:solidFill>
                </a:defRPr>
              </a:lvl1pPr>
            </a:lstStyle>
            <a:p>
              <a:r>
                <a:t>Low</a:t>
              </a:r>
            </a:p>
          </p:txBody>
        </p:sp>
        <p:sp>
          <p:nvSpPr>
            <p:cNvPr id="398" name="线条"/>
            <p:cNvSpPr/>
            <p:nvPr/>
          </p:nvSpPr>
          <p:spPr>
            <a:xfrm flipH="1">
              <a:off x="510483" y="3318299"/>
              <a:ext cx="814898" cy="1"/>
            </a:xfrm>
            <a:prstGeom prst="line">
              <a:avLst/>
            </a:prstGeom>
            <a:noFill/>
            <a:ln w="76200" cap="flat">
              <a:solidFill>
                <a:schemeClr val="accent1">
                  <a:lumOff val="16847"/>
                </a:schemeClr>
              </a:solidFill>
              <a:prstDash val="solid"/>
              <a:miter lim="400000"/>
              <a:tailEnd type="triangle" w="med" len="med"/>
            </a:ln>
            <a:effectLst/>
          </p:spPr>
          <p:txBody>
            <a:bodyPr wrap="square" lIns="71437" tIns="71437" rIns="71437" bIns="71437" numCol="1" anchor="ctr">
              <a:noAutofit/>
            </a:bodyPr>
            <a:lstStyle/>
            <a:p>
              <a:endParaRPr/>
            </a:p>
          </p:txBody>
        </p:sp>
        <p:sp>
          <p:nvSpPr>
            <p:cNvPr id="399" name="矩形"/>
            <p:cNvSpPr/>
            <p:nvPr/>
          </p:nvSpPr>
          <p:spPr>
            <a:xfrm>
              <a:off x="0" y="0"/>
              <a:ext cx="535190" cy="6122748"/>
            </a:xfrm>
            <a:prstGeom prst="rect">
              <a:avLst/>
            </a:prstGeom>
            <a:noFill/>
            <a:ln w="63500" cap="flat">
              <a:solidFill>
                <a:schemeClr val="accent1"/>
              </a:solidFill>
              <a:prstDash val="solid"/>
              <a:miter lim="400000"/>
            </a:ln>
            <a:effectLst/>
          </p:spPr>
          <p:txBody>
            <a:bodyPr wrap="square" lIns="71437" tIns="71437" rIns="71437" bIns="71437" numCol="1" anchor="ctr">
              <a:noAutofit/>
            </a:bodyPr>
            <a:lstStyle/>
            <a:p>
              <a:pPr>
                <a:defRPr sz="3000" u="none">
                  <a:solidFill>
                    <a:srgbClr val="FFFFFF"/>
                  </a:solidFill>
                </a:defRPr>
              </a:pPr>
              <a:endParaRPr/>
            </a:p>
          </p:txBody>
        </p:sp>
      </p:grpSp>
      <p:sp>
        <p:nvSpPr>
          <p:cNvPr id="401" name="Freq. domain"/>
          <p:cNvSpPr txBox="1"/>
          <p:nvPr/>
        </p:nvSpPr>
        <p:spPr>
          <a:xfrm>
            <a:off x="1977500" y="5459163"/>
            <a:ext cx="3655155"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spcBef>
                <a:spcPts val="5900"/>
              </a:spcBef>
              <a:defRPr sz="4400" u="none">
                <a:latin typeface="Helvetica Neue"/>
                <a:ea typeface="Helvetica Neue"/>
                <a:cs typeface="Helvetica Neue"/>
                <a:sym typeface="Helvetica Neue"/>
              </a:defRPr>
            </a:lvl1pPr>
          </a:lstStyle>
          <a:p>
            <a:r>
              <a:t>Freq. domain</a:t>
            </a:r>
          </a:p>
        </p:txBody>
      </p:sp>
      <p:sp>
        <p:nvSpPr>
          <p:cNvPr id="402" name="Time domain"/>
          <p:cNvSpPr txBox="1"/>
          <p:nvPr/>
        </p:nvSpPr>
        <p:spPr>
          <a:xfrm>
            <a:off x="1977500" y="8897833"/>
            <a:ext cx="3655155" cy="7876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spcBef>
                <a:spcPts val="5900"/>
              </a:spcBef>
              <a:defRPr sz="4400" u="none">
                <a:latin typeface="Helvetica Neue"/>
                <a:ea typeface="Helvetica Neue"/>
                <a:cs typeface="Helvetica Neue"/>
                <a:sym typeface="Helvetica Neue"/>
              </a:defRPr>
            </a:lvl1pPr>
          </a:lstStyle>
          <a:p>
            <a:r>
              <a:t>Time domain</a:t>
            </a:r>
          </a:p>
        </p:txBody>
      </p:sp>
      <p:grpSp>
        <p:nvGrpSpPr>
          <p:cNvPr id="423" name="成组"/>
          <p:cNvGrpSpPr/>
          <p:nvPr/>
        </p:nvGrpSpPr>
        <p:grpSpPr>
          <a:xfrm>
            <a:off x="8224954" y="3499739"/>
            <a:ext cx="11069278" cy="1386299"/>
            <a:chOff x="0" y="0"/>
            <a:chExt cx="11069277" cy="1386298"/>
          </a:xfrm>
        </p:grpSpPr>
        <p:grpSp>
          <p:nvGrpSpPr>
            <p:cNvPr id="405" name="成组"/>
            <p:cNvGrpSpPr/>
            <p:nvPr/>
          </p:nvGrpSpPr>
          <p:grpSpPr>
            <a:xfrm>
              <a:off x="0" y="346180"/>
              <a:ext cx="11069278" cy="700864"/>
              <a:chOff x="0" y="0"/>
              <a:chExt cx="11069277" cy="700862"/>
            </a:xfrm>
          </p:grpSpPr>
          <p:sp>
            <p:nvSpPr>
              <p:cNvPr id="403" name="1  0  1  0  1  0  1  0  1  1  0  1  1  1  0…"/>
              <p:cNvSpPr txBox="1"/>
              <p:nvPr/>
            </p:nvSpPr>
            <p:spPr>
              <a:xfrm>
                <a:off x="2649660" y="0"/>
                <a:ext cx="8419618" cy="700863"/>
              </a:xfrm>
              <a:prstGeom prst="rect">
                <a:avLst/>
              </a:prstGeom>
              <a:solidFill>
                <a:schemeClr val="accent5">
                  <a:lumOff val="-29866"/>
                </a:schemeClr>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lgn="l">
                  <a:spcBef>
                    <a:spcPts val="4500"/>
                  </a:spcBef>
                  <a:defRPr sz="3800" u="none">
                    <a:solidFill>
                      <a:schemeClr val="accent4">
                        <a:hueOff val="-461056"/>
                        <a:satOff val="4338"/>
                        <a:lumOff val="-10225"/>
                      </a:schemeClr>
                    </a:solidFill>
                    <a:latin typeface="Helvetica Neue"/>
                    <a:ea typeface="Helvetica Neue"/>
                    <a:cs typeface="Helvetica Neue"/>
                    <a:sym typeface="Helvetica Neue"/>
                  </a:defRPr>
                </a:lvl1pPr>
              </a:lstStyle>
              <a:p>
                <a:r>
                  <a:t>1  0  1  0  1  0  1  0  1  1  0  1  1  1  0…</a:t>
                </a:r>
              </a:p>
            </p:txBody>
          </p:sp>
          <p:sp>
            <p:nvSpPr>
              <p:cNvPr id="404" name="Covert bits:"/>
              <p:cNvSpPr txBox="1"/>
              <p:nvPr/>
            </p:nvSpPr>
            <p:spPr>
              <a:xfrm>
                <a:off x="0" y="0"/>
                <a:ext cx="2649170" cy="700863"/>
              </a:xfrm>
              <a:prstGeom prst="rect">
                <a:avLst/>
              </a:prstGeom>
              <a:solidFill>
                <a:schemeClr val="accent5">
                  <a:lumOff val="-29866"/>
                </a:schemeClr>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defRPr sz="3800" u="none">
                    <a:solidFill>
                      <a:schemeClr val="accent4">
                        <a:hueOff val="-461056"/>
                        <a:satOff val="4338"/>
                        <a:lumOff val="-10225"/>
                      </a:schemeClr>
                    </a:solidFill>
                    <a:latin typeface="Helvetica Neue"/>
                    <a:ea typeface="Helvetica Neue"/>
                    <a:cs typeface="Helvetica Neue"/>
                    <a:sym typeface="Helvetica Neue"/>
                  </a:defRPr>
                </a:lvl1pPr>
              </a:lstStyle>
              <a:p>
                <a:r>
                  <a:t>Covert bits:</a:t>
                </a:r>
              </a:p>
            </p:txBody>
          </p:sp>
        </p:grpSp>
        <p:grpSp>
          <p:nvGrpSpPr>
            <p:cNvPr id="422" name="成组"/>
            <p:cNvGrpSpPr/>
            <p:nvPr/>
          </p:nvGrpSpPr>
          <p:grpSpPr>
            <a:xfrm>
              <a:off x="2663541" y="-1"/>
              <a:ext cx="7829655" cy="1386300"/>
              <a:chOff x="0" y="0"/>
              <a:chExt cx="7829653" cy="1386298"/>
            </a:xfrm>
          </p:grpSpPr>
          <p:sp>
            <p:nvSpPr>
              <p:cNvPr id="406" name="线条"/>
              <p:cNvSpPr/>
              <p:nvPr/>
            </p:nvSpPr>
            <p:spPr>
              <a:xfrm flipV="1">
                <a:off x="-1" y="-1"/>
                <a:ext cx="2" cy="1386300"/>
              </a:xfrm>
              <a:prstGeom prst="line">
                <a:avLst/>
              </a:prstGeom>
              <a:noFill/>
              <a:ln w="25400" cap="flat">
                <a:solidFill>
                  <a:srgbClr val="000000"/>
                </a:solidFill>
                <a:prstDash val="solid"/>
                <a:miter lim="400000"/>
              </a:ln>
              <a:effectLst/>
            </p:spPr>
            <p:txBody>
              <a:bodyPr wrap="square" lIns="71437" tIns="71437" rIns="71437" bIns="71437" numCol="1" anchor="ctr">
                <a:noAutofit/>
              </a:bodyPr>
              <a:lstStyle/>
              <a:p>
                <a:endParaRPr/>
              </a:p>
            </p:txBody>
          </p:sp>
          <p:sp>
            <p:nvSpPr>
              <p:cNvPr id="407" name="线条"/>
              <p:cNvSpPr/>
              <p:nvPr/>
            </p:nvSpPr>
            <p:spPr>
              <a:xfrm flipV="1">
                <a:off x="533830" y="-1"/>
                <a:ext cx="1" cy="1386300"/>
              </a:xfrm>
              <a:prstGeom prst="line">
                <a:avLst/>
              </a:prstGeom>
              <a:noFill/>
              <a:ln w="25400" cap="flat">
                <a:solidFill>
                  <a:srgbClr val="000000"/>
                </a:solidFill>
                <a:prstDash val="solid"/>
                <a:miter lim="400000"/>
              </a:ln>
              <a:effectLst/>
            </p:spPr>
            <p:txBody>
              <a:bodyPr wrap="square" lIns="71437" tIns="71437" rIns="71437" bIns="71437" numCol="1" anchor="ctr">
                <a:noAutofit/>
              </a:bodyPr>
              <a:lstStyle/>
              <a:p>
                <a:endParaRPr/>
              </a:p>
            </p:txBody>
          </p:sp>
          <p:sp>
            <p:nvSpPr>
              <p:cNvPr id="408" name="线条"/>
              <p:cNvSpPr/>
              <p:nvPr/>
            </p:nvSpPr>
            <p:spPr>
              <a:xfrm flipV="1">
                <a:off x="1093060" y="-1"/>
                <a:ext cx="1" cy="1386300"/>
              </a:xfrm>
              <a:prstGeom prst="line">
                <a:avLst/>
              </a:prstGeom>
              <a:noFill/>
              <a:ln w="25400" cap="flat">
                <a:solidFill>
                  <a:srgbClr val="000000"/>
                </a:solidFill>
                <a:prstDash val="solid"/>
                <a:miter lim="400000"/>
              </a:ln>
              <a:effectLst/>
            </p:spPr>
            <p:txBody>
              <a:bodyPr wrap="square" lIns="71437" tIns="71437" rIns="71437" bIns="71437" numCol="1" anchor="ctr">
                <a:noAutofit/>
              </a:bodyPr>
              <a:lstStyle/>
              <a:p>
                <a:endParaRPr/>
              </a:p>
            </p:txBody>
          </p:sp>
          <p:sp>
            <p:nvSpPr>
              <p:cNvPr id="409" name="线条"/>
              <p:cNvSpPr/>
              <p:nvPr/>
            </p:nvSpPr>
            <p:spPr>
              <a:xfrm flipV="1">
                <a:off x="1576090" y="-1"/>
                <a:ext cx="1" cy="1386300"/>
              </a:xfrm>
              <a:prstGeom prst="line">
                <a:avLst/>
              </a:prstGeom>
              <a:noFill/>
              <a:ln w="25400" cap="flat">
                <a:solidFill>
                  <a:srgbClr val="000000"/>
                </a:solidFill>
                <a:prstDash val="solid"/>
                <a:miter lim="400000"/>
              </a:ln>
              <a:effectLst/>
            </p:spPr>
            <p:txBody>
              <a:bodyPr wrap="square" lIns="71437" tIns="71437" rIns="71437" bIns="71437" numCol="1" anchor="ctr">
                <a:noAutofit/>
              </a:bodyPr>
              <a:lstStyle/>
              <a:p>
                <a:endParaRPr/>
              </a:p>
            </p:txBody>
          </p:sp>
          <p:sp>
            <p:nvSpPr>
              <p:cNvPr id="410" name="线条"/>
              <p:cNvSpPr/>
              <p:nvPr/>
            </p:nvSpPr>
            <p:spPr>
              <a:xfrm flipV="1">
                <a:off x="2097221" y="-1"/>
                <a:ext cx="1" cy="1386300"/>
              </a:xfrm>
              <a:prstGeom prst="line">
                <a:avLst/>
              </a:prstGeom>
              <a:noFill/>
              <a:ln w="25400" cap="flat">
                <a:solidFill>
                  <a:srgbClr val="000000"/>
                </a:solidFill>
                <a:prstDash val="solid"/>
                <a:miter lim="400000"/>
              </a:ln>
              <a:effectLst/>
            </p:spPr>
            <p:txBody>
              <a:bodyPr wrap="square" lIns="71437" tIns="71437" rIns="71437" bIns="71437" numCol="1" anchor="ctr">
                <a:noAutofit/>
              </a:bodyPr>
              <a:lstStyle/>
              <a:p>
                <a:endParaRPr/>
              </a:p>
            </p:txBody>
          </p:sp>
          <p:sp>
            <p:nvSpPr>
              <p:cNvPr id="411" name="线条"/>
              <p:cNvSpPr/>
              <p:nvPr/>
            </p:nvSpPr>
            <p:spPr>
              <a:xfrm flipV="1">
                <a:off x="2631051" y="-1"/>
                <a:ext cx="1" cy="1386300"/>
              </a:xfrm>
              <a:prstGeom prst="line">
                <a:avLst/>
              </a:prstGeom>
              <a:noFill/>
              <a:ln w="25400" cap="flat">
                <a:solidFill>
                  <a:srgbClr val="000000"/>
                </a:solidFill>
                <a:prstDash val="solid"/>
                <a:miter lim="400000"/>
              </a:ln>
              <a:effectLst/>
            </p:spPr>
            <p:txBody>
              <a:bodyPr wrap="square" lIns="71437" tIns="71437" rIns="71437" bIns="71437" numCol="1" anchor="ctr">
                <a:noAutofit/>
              </a:bodyPr>
              <a:lstStyle/>
              <a:p>
                <a:endParaRPr/>
              </a:p>
            </p:txBody>
          </p:sp>
          <p:sp>
            <p:nvSpPr>
              <p:cNvPr id="412" name="线条"/>
              <p:cNvSpPr/>
              <p:nvPr/>
            </p:nvSpPr>
            <p:spPr>
              <a:xfrm flipV="1">
                <a:off x="3126781" y="-1"/>
                <a:ext cx="1" cy="1386300"/>
              </a:xfrm>
              <a:prstGeom prst="line">
                <a:avLst/>
              </a:prstGeom>
              <a:noFill/>
              <a:ln w="25400" cap="flat">
                <a:solidFill>
                  <a:srgbClr val="000000"/>
                </a:solidFill>
                <a:prstDash val="solid"/>
                <a:miter lim="400000"/>
              </a:ln>
              <a:effectLst/>
            </p:spPr>
            <p:txBody>
              <a:bodyPr wrap="square" lIns="71437" tIns="71437" rIns="71437" bIns="71437" numCol="1" anchor="ctr">
                <a:noAutofit/>
              </a:bodyPr>
              <a:lstStyle/>
              <a:p>
                <a:endParaRPr/>
              </a:p>
            </p:txBody>
          </p:sp>
          <p:sp>
            <p:nvSpPr>
              <p:cNvPr id="413" name="线条"/>
              <p:cNvSpPr/>
              <p:nvPr/>
            </p:nvSpPr>
            <p:spPr>
              <a:xfrm flipV="1">
                <a:off x="3660612" y="-1"/>
                <a:ext cx="1" cy="1386300"/>
              </a:xfrm>
              <a:prstGeom prst="line">
                <a:avLst/>
              </a:prstGeom>
              <a:noFill/>
              <a:ln w="25400" cap="flat">
                <a:solidFill>
                  <a:srgbClr val="000000"/>
                </a:solidFill>
                <a:prstDash val="solid"/>
                <a:miter lim="400000"/>
              </a:ln>
              <a:effectLst/>
            </p:spPr>
            <p:txBody>
              <a:bodyPr wrap="square" lIns="71437" tIns="71437" rIns="71437" bIns="71437" numCol="1" anchor="ctr">
                <a:noAutofit/>
              </a:bodyPr>
              <a:lstStyle/>
              <a:p>
                <a:endParaRPr/>
              </a:p>
            </p:txBody>
          </p:sp>
          <p:sp>
            <p:nvSpPr>
              <p:cNvPr id="414" name="线条"/>
              <p:cNvSpPr/>
              <p:nvPr/>
            </p:nvSpPr>
            <p:spPr>
              <a:xfrm flipV="1">
                <a:off x="4219841" y="-1"/>
                <a:ext cx="1" cy="1386300"/>
              </a:xfrm>
              <a:prstGeom prst="line">
                <a:avLst/>
              </a:prstGeom>
              <a:noFill/>
              <a:ln w="25400" cap="flat">
                <a:solidFill>
                  <a:srgbClr val="000000"/>
                </a:solidFill>
                <a:prstDash val="solid"/>
                <a:miter lim="400000"/>
              </a:ln>
              <a:effectLst/>
            </p:spPr>
            <p:txBody>
              <a:bodyPr wrap="square" lIns="71437" tIns="71437" rIns="71437" bIns="71437" numCol="1" anchor="ctr">
                <a:noAutofit/>
              </a:bodyPr>
              <a:lstStyle/>
              <a:p>
                <a:endParaRPr/>
              </a:p>
            </p:txBody>
          </p:sp>
          <p:sp>
            <p:nvSpPr>
              <p:cNvPr id="415" name="线条"/>
              <p:cNvSpPr/>
              <p:nvPr/>
            </p:nvSpPr>
            <p:spPr>
              <a:xfrm flipV="1">
                <a:off x="4702872" y="-1"/>
                <a:ext cx="1" cy="1386300"/>
              </a:xfrm>
              <a:prstGeom prst="line">
                <a:avLst/>
              </a:prstGeom>
              <a:noFill/>
              <a:ln w="25400" cap="flat">
                <a:solidFill>
                  <a:srgbClr val="000000"/>
                </a:solidFill>
                <a:prstDash val="solid"/>
                <a:miter lim="400000"/>
              </a:ln>
              <a:effectLst/>
            </p:spPr>
            <p:txBody>
              <a:bodyPr wrap="square" lIns="71437" tIns="71437" rIns="71437" bIns="71437" numCol="1" anchor="ctr">
                <a:noAutofit/>
              </a:bodyPr>
              <a:lstStyle/>
              <a:p>
                <a:endParaRPr/>
              </a:p>
            </p:txBody>
          </p:sp>
          <p:sp>
            <p:nvSpPr>
              <p:cNvPr id="416" name="线条"/>
              <p:cNvSpPr/>
              <p:nvPr/>
            </p:nvSpPr>
            <p:spPr>
              <a:xfrm flipV="1">
                <a:off x="5224003" y="-1"/>
                <a:ext cx="1" cy="1386300"/>
              </a:xfrm>
              <a:prstGeom prst="line">
                <a:avLst/>
              </a:prstGeom>
              <a:noFill/>
              <a:ln w="25400" cap="flat">
                <a:solidFill>
                  <a:srgbClr val="000000"/>
                </a:solidFill>
                <a:prstDash val="solid"/>
                <a:miter lim="400000"/>
              </a:ln>
              <a:effectLst/>
            </p:spPr>
            <p:txBody>
              <a:bodyPr wrap="square" lIns="71437" tIns="71437" rIns="71437" bIns="71437" numCol="1" anchor="ctr">
                <a:noAutofit/>
              </a:bodyPr>
              <a:lstStyle/>
              <a:p>
                <a:endParaRPr/>
              </a:p>
            </p:txBody>
          </p:sp>
          <p:sp>
            <p:nvSpPr>
              <p:cNvPr id="417" name="线条"/>
              <p:cNvSpPr/>
              <p:nvPr/>
            </p:nvSpPr>
            <p:spPr>
              <a:xfrm flipV="1">
                <a:off x="5757832" y="-1"/>
                <a:ext cx="1" cy="1386300"/>
              </a:xfrm>
              <a:prstGeom prst="line">
                <a:avLst/>
              </a:prstGeom>
              <a:noFill/>
              <a:ln w="25400" cap="flat">
                <a:solidFill>
                  <a:srgbClr val="000000"/>
                </a:solidFill>
                <a:prstDash val="solid"/>
                <a:miter lim="400000"/>
              </a:ln>
              <a:effectLst/>
            </p:spPr>
            <p:txBody>
              <a:bodyPr wrap="square" lIns="71437" tIns="71437" rIns="71437" bIns="71437" numCol="1" anchor="ctr">
                <a:noAutofit/>
              </a:bodyPr>
              <a:lstStyle/>
              <a:p>
                <a:endParaRPr/>
              </a:p>
            </p:txBody>
          </p:sp>
          <p:sp>
            <p:nvSpPr>
              <p:cNvPr id="418" name="线条"/>
              <p:cNvSpPr/>
              <p:nvPr/>
            </p:nvSpPr>
            <p:spPr>
              <a:xfrm flipV="1">
                <a:off x="6253562" y="-1"/>
                <a:ext cx="1" cy="1386300"/>
              </a:xfrm>
              <a:prstGeom prst="line">
                <a:avLst/>
              </a:prstGeom>
              <a:noFill/>
              <a:ln w="25400" cap="flat">
                <a:solidFill>
                  <a:srgbClr val="000000"/>
                </a:solidFill>
                <a:prstDash val="solid"/>
                <a:miter lim="400000"/>
              </a:ln>
              <a:effectLst/>
            </p:spPr>
            <p:txBody>
              <a:bodyPr wrap="square" lIns="71437" tIns="71437" rIns="71437" bIns="71437" numCol="1" anchor="ctr">
                <a:noAutofit/>
              </a:bodyPr>
              <a:lstStyle/>
              <a:p>
                <a:endParaRPr/>
              </a:p>
            </p:txBody>
          </p:sp>
          <p:sp>
            <p:nvSpPr>
              <p:cNvPr id="419" name="线条"/>
              <p:cNvSpPr/>
              <p:nvPr/>
            </p:nvSpPr>
            <p:spPr>
              <a:xfrm flipV="1">
                <a:off x="6787393" y="-1"/>
                <a:ext cx="1" cy="1386300"/>
              </a:xfrm>
              <a:prstGeom prst="line">
                <a:avLst/>
              </a:prstGeom>
              <a:noFill/>
              <a:ln w="25400" cap="flat">
                <a:solidFill>
                  <a:srgbClr val="000000"/>
                </a:solidFill>
                <a:prstDash val="solid"/>
                <a:miter lim="400000"/>
              </a:ln>
              <a:effectLst/>
            </p:spPr>
            <p:txBody>
              <a:bodyPr wrap="square" lIns="71437" tIns="71437" rIns="71437" bIns="71437" numCol="1" anchor="ctr">
                <a:noAutofit/>
              </a:bodyPr>
              <a:lstStyle/>
              <a:p>
                <a:endParaRPr/>
              </a:p>
            </p:txBody>
          </p:sp>
          <p:sp>
            <p:nvSpPr>
              <p:cNvPr id="420" name="线条"/>
              <p:cNvSpPr/>
              <p:nvPr/>
            </p:nvSpPr>
            <p:spPr>
              <a:xfrm flipV="1">
                <a:off x="7346622" y="-1"/>
                <a:ext cx="1" cy="1386300"/>
              </a:xfrm>
              <a:prstGeom prst="line">
                <a:avLst/>
              </a:prstGeom>
              <a:noFill/>
              <a:ln w="25400" cap="flat">
                <a:solidFill>
                  <a:srgbClr val="000000"/>
                </a:solidFill>
                <a:prstDash val="solid"/>
                <a:miter lim="400000"/>
              </a:ln>
              <a:effectLst/>
            </p:spPr>
            <p:txBody>
              <a:bodyPr wrap="square" lIns="71437" tIns="71437" rIns="71437" bIns="71437" numCol="1" anchor="ctr">
                <a:noAutofit/>
              </a:bodyPr>
              <a:lstStyle/>
              <a:p>
                <a:endParaRPr/>
              </a:p>
            </p:txBody>
          </p:sp>
          <p:sp>
            <p:nvSpPr>
              <p:cNvPr id="421" name="线条"/>
              <p:cNvSpPr/>
              <p:nvPr/>
            </p:nvSpPr>
            <p:spPr>
              <a:xfrm flipV="1">
                <a:off x="7829653" y="-1"/>
                <a:ext cx="1" cy="1386300"/>
              </a:xfrm>
              <a:prstGeom prst="line">
                <a:avLst/>
              </a:prstGeom>
              <a:noFill/>
              <a:ln w="25400" cap="flat">
                <a:solidFill>
                  <a:srgbClr val="000000"/>
                </a:solidFill>
                <a:prstDash val="solid"/>
                <a:miter lim="400000"/>
              </a:ln>
              <a:effectLst/>
            </p:spPr>
            <p:txBody>
              <a:bodyPr wrap="square" lIns="71437" tIns="71437" rIns="71437" bIns="71437" numCol="1" anchor="ctr">
                <a:noAutofit/>
              </a:bodyPr>
              <a:lstStyle/>
              <a:p>
                <a:endParaRPr/>
              </a:p>
            </p:txBody>
          </p:sp>
        </p:grpSp>
      </p:grpSp>
      <p:sp>
        <p:nvSpPr>
          <p:cNvPr id="424" name="How to apply this to commodity LoRa node?"/>
          <p:cNvSpPr/>
          <p:nvPr/>
        </p:nvSpPr>
        <p:spPr>
          <a:xfrm>
            <a:off x="-119661" y="11575853"/>
            <a:ext cx="24623323" cy="2178673"/>
          </a:xfrm>
          <a:prstGeom prst="rect">
            <a:avLst/>
          </a:prstGeom>
          <a:solidFill>
            <a:srgbClr val="88353D"/>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defTabSz="825500">
              <a:defRPr sz="7400" u="none">
                <a:solidFill>
                  <a:srgbClr val="FFFFFF"/>
                </a:solidFill>
                <a:latin typeface="Helvetica Neue"/>
                <a:ea typeface="Helvetica Neue"/>
                <a:cs typeface="Helvetica Neue"/>
                <a:sym typeface="Helvetica Neue"/>
              </a:defRPr>
            </a:lvl1pPr>
          </a:lstStyle>
          <a:p>
            <a:r>
              <a:t>How to apply this to commodity LoRa node?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40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4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4" nodeType="clickEffect">
                                  <p:stCondLst>
                                    <p:cond delay="0"/>
                                  </p:stCondLst>
                                  <p:iterate>
                                    <p:tmAbs val="0"/>
                                  </p:iterate>
                                  <p:childTnLst>
                                    <p:set>
                                      <p:cBhvr>
                                        <p:cTn id="18" fill="hold"/>
                                        <p:tgtEl>
                                          <p:spTgt spid="4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 grpId="1" animBg="1" advAuto="0"/>
      <p:bldP spid="400" grpId="2" animBg="1" advAuto="0"/>
      <p:bldP spid="423" grpId="3" animBg="1" advAuto="0"/>
      <p:bldP spid="424" grpId="4"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22</a:t>
            </a:fld>
            <a:endParaRPr/>
          </a:p>
        </p:txBody>
      </p:sp>
      <p:pic>
        <p:nvPicPr>
          <p:cNvPr id="429" name="椭圆形 椭圆形" descr="椭圆形 椭圆形"/>
          <p:cNvPicPr>
            <a:picLocks/>
          </p:cNvPicPr>
          <p:nvPr/>
        </p:nvPicPr>
        <p:blipFill>
          <a:blip r:embed="rId3"/>
          <a:stretch>
            <a:fillRect/>
          </a:stretch>
        </p:blipFill>
        <p:spPr>
          <a:xfrm>
            <a:off x="6615907" y="7811238"/>
            <a:ext cx="956349" cy="858266"/>
          </a:xfrm>
          <a:prstGeom prst="rect">
            <a:avLst/>
          </a:prstGeom>
        </p:spPr>
      </p:pic>
      <p:sp>
        <p:nvSpPr>
          <p:cNvPr id="431" name="Covert Tx Prototype"/>
          <p:cNvSpPr txBox="1">
            <a:spLocks noGrp="1"/>
          </p:cNvSpPr>
          <p:nvPr>
            <p:ph type="title" idx="4294967295"/>
          </p:nvPr>
        </p:nvSpPr>
        <p:spPr>
          <a:prstGeom prst="rect">
            <a:avLst/>
          </a:prstGeom>
        </p:spPr>
        <p:txBody>
          <a:bodyPr/>
          <a:lstStyle/>
          <a:p>
            <a:r>
              <a:t>Covert Tx Prototype</a:t>
            </a:r>
          </a:p>
        </p:txBody>
      </p:sp>
      <p:pic>
        <p:nvPicPr>
          <p:cNvPr id="432" name="hardware implementation.jpeg" descr="hardware implementation.jpeg"/>
          <p:cNvPicPr>
            <a:picLocks noChangeAspect="1"/>
          </p:cNvPicPr>
          <p:nvPr/>
        </p:nvPicPr>
        <p:blipFill>
          <a:blip r:embed="rId4"/>
          <a:stretch>
            <a:fillRect/>
          </a:stretch>
        </p:blipFill>
        <p:spPr>
          <a:xfrm>
            <a:off x="2043283" y="2761120"/>
            <a:ext cx="13880878" cy="8193760"/>
          </a:xfrm>
          <a:prstGeom prst="rect">
            <a:avLst/>
          </a:prstGeom>
          <a:ln w="12700">
            <a:miter lim="400000"/>
          </a:ln>
        </p:spPr>
      </p:pic>
      <p:grpSp>
        <p:nvGrpSpPr>
          <p:cNvPr id="436" name="成组"/>
          <p:cNvGrpSpPr/>
          <p:nvPr/>
        </p:nvGrpSpPr>
        <p:grpSpPr>
          <a:xfrm>
            <a:off x="2955891" y="5557975"/>
            <a:ext cx="13159275" cy="5283160"/>
            <a:chOff x="0" y="0"/>
            <a:chExt cx="13159274" cy="5283158"/>
          </a:xfrm>
        </p:grpSpPr>
        <p:sp>
          <p:nvSpPr>
            <p:cNvPr id="433" name="矩形"/>
            <p:cNvSpPr/>
            <p:nvPr/>
          </p:nvSpPr>
          <p:spPr>
            <a:xfrm>
              <a:off x="0" y="1803287"/>
              <a:ext cx="13159275" cy="3479872"/>
            </a:xfrm>
            <a:prstGeom prst="rect">
              <a:avLst/>
            </a:prstGeom>
            <a:gradFill flip="none" rotWithShape="1">
              <a:gsLst>
                <a:gs pos="0">
                  <a:schemeClr val="accent1">
                    <a:lumOff val="16847"/>
                    <a:alpha val="14038"/>
                  </a:schemeClr>
                </a:gs>
                <a:gs pos="100000">
                  <a:schemeClr val="accent1">
                    <a:lumOff val="-13575"/>
                    <a:alpha val="14038"/>
                  </a:schemeClr>
                </a:gs>
              </a:gsLst>
              <a:lin ang="5400000" scaled="0"/>
            </a:gradFill>
            <a:ln w="50800" cap="flat">
              <a:solidFill>
                <a:schemeClr val="accent5">
                  <a:lumOff val="-29866"/>
                  <a:alpha val="14038"/>
                </a:schemeClr>
              </a:solidFill>
              <a:prstDash val="solid"/>
              <a:miter lim="400000"/>
            </a:ln>
            <a:effectLst/>
          </p:spPr>
          <p:txBody>
            <a:bodyPr wrap="square" lIns="71437" tIns="71437" rIns="71437" bIns="71437" numCol="1" anchor="ctr">
              <a:noAutofit/>
            </a:bodyPr>
            <a:lstStyle/>
            <a:p>
              <a:pPr>
                <a:defRPr sz="3000" u="none">
                  <a:solidFill>
                    <a:srgbClr val="FFFFFF"/>
                  </a:solidFill>
                </a:defRPr>
              </a:pPr>
              <a:endParaRPr/>
            </a:p>
          </p:txBody>
        </p:sp>
        <p:sp>
          <p:nvSpPr>
            <p:cNvPr id="434" name="矩形"/>
            <p:cNvSpPr/>
            <p:nvPr/>
          </p:nvSpPr>
          <p:spPr>
            <a:xfrm>
              <a:off x="9921920" y="0"/>
              <a:ext cx="2027626" cy="1748685"/>
            </a:xfrm>
            <a:prstGeom prst="rect">
              <a:avLst/>
            </a:prstGeom>
            <a:gradFill flip="none" rotWithShape="1">
              <a:gsLst>
                <a:gs pos="0">
                  <a:schemeClr val="accent1">
                    <a:lumOff val="16847"/>
                    <a:alpha val="14038"/>
                  </a:schemeClr>
                </a:gs>
                <a:gs pos="100000">
                  <a:schemeClr val="accent1">
                    <a:lumOff val="-13575"/>
                    <a:alpha val="14038"/>
                  </a:schemeClr>
                </a:gs>
              </a:gsLst>
              <a:lin ang="5400000" scaled="0"/>
            </a:gradFill>
            <a:ln w="50800" cap="flat">
              <a:solidFill>
                <a:schemeClr val="accent5">
                  <a:lumOff val="-29866"/>
                  <a:alpha val="14038"/>
                </a:schemeClr>
              </a:solidFill>
              <a:prstDash val="solid"/>
              <a:miter lim="400000"/>
            </a:ln>
            <a:effectLst/>
          </p:spPr>
          <p:txBody>
            <a:bodyPr wrap="square" lIns="71437" tIns="71437" rIns="71437" bIns="71437" numCol="1" anchor="ctr">
              <a:noAutofit/>
            </a:bodyPr>
            <a:lstStyle/>
            <a:p>
              <a:pPr>
                <a:defRPr sz="3000" u="none">
                  <a:solidFill>
                    <a:srgbClr val="FFFFFF"/>
                  </a:solidFill>
                </a:defRPr>
              </a:pPr>
              <a:endParaRPr/>
            </a:p>
          </p:txBody>
        </p:sp>
        <p:sp>
          <p:nvSpPr>
            <p:cNvPr id="435" name="箭头 7"/>
            <p:cNvSpPr/>
            <p:nvPr/>
          </p:nvSpPr>
          <p:spPr>
            <a:xfrm rot="10800000">
              <a:off x="11960095" y="660769"/>
              <a:ext cx="1008669" cy="1290792"/>
            </a:xfrm>
            <a:custGeom>
              <a:avLst/>
              <a:gdLst/>
              <a:ahLst/>
              <a:cxnLst>
                <a:cxn ang="0">
                  <a:pos x="wd2" y="hd2"/>
                </a:cxn>
                <a:cxn ang="5400000">
                  <a:pos x="wd2" y="hd2"/>
                </a:cxn>
                <a:cxn ang="10800000">
                  <a:pos x="wd2" y="hd2"/>
                </a:cxn>
                <a:cxn ang="16200000">
                  <a:pos x="wd2" y="hd2"/>
                </a:cxn>
              </a:cxnLst>
              <a:rect l="0" t="0" r="r" b="b"/>
              <a:pathLst>
                <a:path w="21600" h="21600" extrusionOk="0">
                  <a:moveTo>
                    <a:pt x="7367" y="0"/>
                  </a:moveTo>
                  <a:lnTo>
                    <a:pt x="0" y="7818"/>
                  </a:lnTo>
                  <a:lnTo>
                    <a:pt x="4127" y="7818"/>
                  </a:lnTo>
                  <a:cubicBezTo>
                    <a:pt x="4127" y="7860"/>
                    <a:pt x="4125" y="7904"/>
                    <a:pt x="4125" y="7946"/>
                  </a:cubicBezTo>
                  <a:cubicBezTo>
                    <a:pt x="4125" y="15487"/>
                    <a:pt x="11948" y="21600"/>
                    <a:pt x="21598" y="21600"/>
                  </a:cubicBezTo>
                  <a:cubicBezTo>
                    <a:pt x="21598" y="21600"/>
                    <a:pt x="21600" y="21600"/>
                    <a:pt x="21600" y="21600"/>
                  </a:cubicBezTo>
                  <a:lnTo>
                    <a:pt x="21600" y="16556"/>
                  </a:lnTo>
                  <a:cubicBezTo>
                    <a:pt x="21600" y="16556"/>
                    <a:pt x="21598" y="16556"/>
                    <a:pt x="21598" y="16556"/>
                  </a:cubicBezTo>
                  <a:cubicBezTo>
                    <a:pt x="15512" y="16556"/>
                    <a:pt x="10578" y="12702"/>
                    <a:pt x="10578" y="7946"/>
                  </a:cubicBezTo>
                  <a:cubicBezTo>
                    <a:pt x="10578" y="7903"/>
                    <a:pt x="10582" y="7860"/>
                    <a:pt x="10582" y="7818"/>
                  </a:cubicBezTo>
                  <a:lnTo>
                    <a:pt x="14736" y="7818"/>
                  </a:lnTo>
                  <a:lnTo>
                    <a:pt x="7367" y="0"/>
                  </a:lnTo>
                  <a:close/>
                </a:path>
              </a:pathLst>
            </a:custGeom>
            <a:solidFill>
              <a:schemeClr val="accent1"/>
            </a:solidFill>
            <a:ln w="12700" cap="flat">
              <a:noFill/>
              <a:miter lim="400000"/>
            </a:ln>
            <a:effectLst/>
          </p:spPr>
          <p:txBody>
            <a:bodyPr wrap="square" lIns="71437" tIns="71437" rIns="71437" bIns="71437" numCol="1" anchor="ctr">
              <a:noAutofit/>
            </a:bodyPr>
            <a:lstStyle/>
            <a:p>
              <a:pPr>
                <a:defRPr sz="3000" u="none">
                  <a:solidFill>
                    <a:srgbClr val="FFFFFF"/>
                  </a:solidFill>
                </a:defRPr>
              </a:pPr>
              <a:endParaRPr/>
            </a:p>
          </p:txBody>
        </p:sp>
      </p:grpSp>
      <p:sp>
        <p:nvSpPr>
          <p:cNvPr id="437" name="矩形"/>
          <p:cNvSpPr/>
          <p:nvPr/>
        </p:nvSpPr>
        <p:spPr>
          <a:xfrm>
            <a:off x="8587479" y="3039134"/>
            <a:ext cx="2219084" cy="807466"/>
          </a:xfrm>
          <a:prstGeom prst="rect">
            <a:avLst/>
          </a:prstGeom>
          <a:ln w="50800">
            <a:solidFill>
              <a:schemeClr val="accent5">
                <a:lumOff val="-29866"/>
              </a:schemeClr>
            </a:solidFill>
            <a:miter lim="400000"/>
          </a:ln>
        </p:spPr>
        <p:txBody>
          <a:bodyPr lIns="71437" tIns="71437" rIns="71437" bIns="71437" anchor="ctr"/>
          <a:lstStyle/>
          <a:p>
            <a:pPr>
              <a:defRPr sz="3000" u="none">
                <a:solidFill>
                  <a:srgbClr val="FFFFFF"/>
                </a:solidFill>
              </a:defRPr>
            </a:pPr>
            <a:endParaRPr/>
          </a:p>
        </p:txBody>
      </p:sp>
      <p:grpSp>
        <p:nvGrpSpPr>
          <p:cNvPr id="444" name="成组"/>
          <p:cNvGrpSpPr/>
          <p:nvPr/>
        </p:nvGrpSpPr>
        <p:grpSpPr>
          <a:xfrm>
            <a:off x="15568908" y="4055009"/>
            <a:ext cx="7221996" cy="4345062"/>
            <a:chOff x="0" y="0"/>
            <a:chExt cx="7221994" cy="4345061"/>
          </a:xfrm>
        </p:grpSpPr>
        <p:sp>
          <p:nvSpPr>
            <p:cNvPr id="438" name="矩形"/>
            <p:cNvSpPr/>
            <p:nvPr/>
          </p:nvSpPr>
          <p:spPr>
            <a:xfrm>
              <a:off x="944536" y="837726"/>
              <a:ext cx="6261476" cy="3507336"/>
            </a:xfrm>
            <a:prstGeom prst="rect">
              <a:avLst/>
            </a:prstGeom>
            <a:noFill/>
            <a:ln w="50800" cap="flat">
              <a:solidFill>
                <a:schemeClr val="accent5">
                  <a:lumOff val="-29866"/>
                </a:schemeClr>
              </a:solidFill>
              <a:prstDash val="solid"/>
              <a:miter lim="400000"/>
            </a:ln>
            <a:effectLst/>
          </p:spPr>
          <p:txBody>
            <a:bodyPr wrap="square" lIns="71437" tIns="71437" rIns="71437" bIns="71437" numCol="1" anchor="ctr">
              <a:noAutofit/>
            </a:bodyPr>
            <a:lstStyle/>
            <a:p>
              <a:pPr>
                <a:defRPr sz="3000" u="none">
                  <a:solidFill>
                    <a:srgbClr val="FFFFFF"/>
                  </a:solidFill>
                </a:defRPr>
              </a:pPr>
              <a:endParaRPr/>
            </a:p>
          </p:txBody>
        </p:sp>
        <p:grpSp>
          <p:nvGrpSpPr>
            <p:cNvPr id="443" name="成组"/>
            <p:cNvGrpSpPr/>
            <p:nvPr/>
          </p:nvGrpSpPr>
          <p:grpSpPr>
            <a:xfrm>
              <a:off x="-1" y="-1"/>
              <a:ext cx="7221996" cy="4059415"/>
              <a:chOff x="0" y="0"/>
              <a:chExt cx="7221994" cy="4059413"/>
            </a:xfrm>
          </p:grpSpPr>
          <p:sp>
            <p:nvSpPr>
              <p:cNvPr id="439" name="线条"/>
              <p:cNvSpPr/>
              <p:nvPr/>
            </p:nvSpPr>
            <p:spPr>
              <a:xfrm flipV="1">
                <a:off x="0" y="1614266"/>
                <a:ext cx="938389" cy="938389"/>
              </a:xfrm>
              <a:prstGeom prst="line">
                <a:avLst/>
              </a:prstGeom>
              <a:noFill/>
              <a:ln w="50800" cap="flat">
                <a:solidFill>
                  <a:schemeClr val="accent5">
                    <a:lumOff val="-29866"/>
                  </a:schemeClr>
                </a:solidFill>
                <a:prstDash val="solid"/>
                <a:miter lim="400000"/>
                <a:tailEnd type="triangle" w="med" len="med"/>
              </a:ln>
              <a:effectLst/>
            </p:spPr>
            <p:txBody>
              <a:bodyPr wrap="square" lIns="71437" tIns="71437" rIns="71437" bIns="71437" numCol="1" anchor="ctr">
                <a:noAutofit/>
              </a:bodyPr>
              <a:lstStyle/>
              <a:p>
                <a:endParaRPr/>
              </a:p>
            </p:txBody>
          </p:sp>
          <p:sp>
            <p:nvSpPr>
              <p:cNvPr id="440" name="Component"/>
              <p:cNvSpPr txBox="1"/>
              <p:nvPr/>
            </p:nvSpPr>
            <p:spPr>
              <a:xfrm>
                <a:off x="927530" y="1307523"/>
                <a:ext cx="5408875" cy="10359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spAutoFit/>
              </a:bodyPr>
              <a:lstStyle>
                <a:lvl1pPr marL="833437" indent="-833437" algn="l" defTabSz="825500">
                  <a:buSzPct val="50000"/>
                  <a:buBlip>
                    <a:blip r:embed="rId5"/>
                  </a:buBlip>
                  <a:defRPr sz="6000" u="none">
                    <a:latin typeface="Helvetica Neue"/>
                    <a:ea typeface="Helvetica Neue"/>
                    <a:cs typeface="Helvetica Neue"/>
                    <a:sym typeface="Helvetica Neue"/>
                  </a:defRPr>
                </a:lvl1pPr>
              </a:lstStyle>
              <a:p>
                <a:r>
                  <a:t>Component</a:t>
                </a:r>
              </a:p>
            </p:txBody>
          </p:sp>
          <p:sp>
            <p:nvSpPr>
              <p:cNvPr id="441" name="Transistor…"/>
              <p:cNvSpPr txBox="1"/>
              <p:nvPr/>
            </p:nvSpPr>
            <p:spPr>
              <a:xfrm>
                <a:off x="2107503" y="2360229"/>
                <a:ext cx="3935541" cy="16991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p>
                <a:pPr marL="722312" indent="-722312" algn="l">
                  <a:buSzPct val="145000"/>
                  <a:buChar char="•"/>
                  <a:defRPr sz="5200" u="none">
                    <a:latin typeface="Helvetica Neue"/>
                    <a:ea typeface="Helvetica Neue"/>
                    <a:cs typeface="Helvetica Neue"/>
                    <a:sym typeface="Helvetica Neue"/>
                  </a:defRPr>
                </a:pPr>
                <a:r>
                  <a:t>Transistor</a:t>
                </a:r>
              </a:p>
              <a:p>
                <a:pPr marL="722312" indent="-722312" algn="l">
                  <a:buSzPct val="145000"/>
                  <a:buChar char="•"/>
                  <a:defRPr sz="5200" u="none">
                    <a:latin typeface="Helvetica Neue"/>
                    <a:ea typeface="Helvetica Neue"/>
                    <a:cs typeface="Helvetica Neue"/>
                    <a:sym typeface="Helvetica Neue"/>
                  </a:defRPr>
                </a:pPr>
                <a:r>
                  <a:t>Resistor</a:t>
                </a:r>
              </a:p>
            </p:txBody>
          </p:sp>
          <p:sp>
            <p:nvSpPr>
              <p:cNvPr id="442" name="Branch circuit"/>
              <p:cNvSpPr txBox="1"/>
              <p:nvPr/>
            </p:nvSpPr>
            <p:spPr>
              <a:xfrm>
                <a:off x="928550" y="0"/>
                <a:ext cx="6293445" cy="946821"/>
              </a:xfrm>
              <a:prstGeom prst="rect">
                <a:avLst/>
              </a:prstGeom>
              <a:solidFill>
                <a:schemeClr val="accent5">
                  <a:lumOff val="-29866"/>
                </a:schemeClr>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a:defRPr sz="5000" b="1" u="none">
                    <a:solidFill>
                      <a:schemeClr val="accent4"/>
                    </a:solidFill>
                    <a:latin typeface="Helvetica Neue"/>
                    <a:ea typeface="Helvetica Neue"/>
                    <a:cs typeface="Helvetica Neue"/>
                    <a:sym typeface="Helvetica Neue"/>
                  </a:defRPr>
                </a:lvl1pPr>
              </a:lstStyle>
              <a:p>
                <a:r>
                  <a:t>Branch circuit</a:t>
                </a:r>
              </a:p>
            </p:txBody>
          </p:sp>
        </p:grpSp>
      </p:grpSp>
      <p:sp>
        <p:nvSpPr>
          <p:cNvPr id="445" name="Arduino Uno"/>
          <p:cNvSpPr txBox="1"/>
          <p:nvPr/>
        </p:nvSpPr>
        <p:spPr>
          <a:xfrm>
            <a:off x="2790037" y="2883657"/>
            <a:ext cx="2269883" cy="10966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u="none">
                <a:latin typeface="Helvetica Neue"/>
                <a:ea typeface="Helvetica Neue"/>
                <a:cs typeface="Helvetica Neue"/>
                <a:sym typeface="Helvetica Neue"/>
              </a:defRPr>
            </a:lvl1pPr>
          </a:lstStyle>
          <a:p>
            <a:r>
              <a:t>Arduino Uno</a:t>
            </a:r>
          </a:p>
        </p:txBody>
      </p:sp>
      <p:sp>
        <p:nvSpPr>
          <p:cNvPr id="446" name="线条"/>
          <p:cNvSpPr/>
          <p:nvPr/>
        </p:nvSpPr>
        <p:spPr>
          <a:xfrm>
            <a:off x="3749751" y="3803791"/>
            <a:ext cx="511848" cy="843182"/>
          </a:xfrm>
          <a:prstGeom prst="line">
            <a:avLst/>
          </a:prstGeom>
          <a:ln w="50800">
            <a:solidFill>
              <a:schemeClr val="accent5">
                <a:hueOff val="-82419"/>
                <a:satOff val="-9513"/>
                <a:lumOff val="-16343"/>
              </a:schemeClr>
            </a:solidFill>
            <a:miter lim="400000"/>
            <a:tailEnd type="triangle"/>
          </a:ln>
        </p:spPr>
        <p:txBody>
          <a:bodyPr lIns="71437" tIns="71437" rIns="71437" bIns="71437" anchor="ctr"/>
          <a:lstStyle/>
          <a:p>
            <a:endParaRPr/>
          </a:p>
        </p:txBody>
      </p:sp>
      <p:sp>
        <p:nvSpPr>
          <p:cNvPr id="447" name="矩形"/>
          <p:cNvSpPr/>
          <p:nvPr/>
        </p:nvSpPr>
        <p:spPr>
          <a:xfrm>
            <a:off x="2815437" y="3051834"/>
            <a:ext cx="2219083" cy="807466"/>
          </a:xfrm>
          <a:prstGeom prst="rect">
            <a:avLst/>
          </a:prstGeom>
          <a:ln w="50800">
            <a:solidFill>
              <a:schemeClr val="accent5">
                <a:lumOff val="-29866"/>
              </a:schemeClr>
            </a:solidFill>
            <a:miter lim="400000"/>
          </a:ln>
        </p:spPr>
        <p:txBody>
          <a:bodyPr lIns="71437" tIns="71437" rIns="71437" bIns="71437" anchor="ctr"/>
          <a:lstStyle/>
          <a:p>
            <a:pPr>
              <a:defRPr sz="3000" u="none">
                <a:solidFill>
                  <a:srgbClr val="FFFFFF"/>
                </a:solidFill>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6" presetClass="emph" presetSubtype="0" accel="50000" decel="50000" fill="hold" grpId="1" nodeType="clickEffect">
                                  <p:stCondLst>
                                    <p:cond delay="0"/>
                                  </p:stCondLst>
                                  <p:childTnLst>
                                    <p:animScale>
                                      <p:cBhvr>
                                        <p:cTn id="6" dur="1000" fill="hold"/>
                                        <p:tgtEl>
                                          <p:spTgt spid="437"/>
                                        </p:tgtEl>
                                      </p:cBhvr>
                                      <p:by x="129272" y="129272"/>
                                    </p:animScale>
                                  </p:childTnLst>
                                </p:cTn>
                              </p:par>
                            </p:childTnLst>
                          </p:cTn>
                        </p:par>
                        <p:par>
                          <p:cTn id="7" fill="hold">
                            <p:stCondLst>
                              <p:cond delay="0"/>
                            </p:stCondLst>
                            <p:childTnLst>
                              <p:par>
                                <p:cTn id="8" presetID="35" presetClass="emph" presetSubtype="0" repeatCount="4000" fill="hold" grpId="2" nodeType="afterEffect">
                                  <p:stCondLst>
                                    <p:cond delay="0"/>
                                  </p:stCondLst>
                                  <p:childTnLst>
                                    <p:anim calcmode="discrete" valueType="str">
                                      <p:cBhvr>
                                        <p:cTn id="9" dur="1000" fill="hold"/>
                                        <p:tgtEl>
                                          <p:spTgt spid="437"/>
                                        </p:tgtEl>
                                        <p:attrNameLst>
                                          <p:attrName>style.visibility</p:attrName>
                                        </p:attrNameLst>
                                      </p:cBhvr>
                                      <p:tavLst>
                                        <p:tav tm="0">
                                          <p:val>
                                            <p:strVal val="hidden"/>
                                          </p:val>
                                        </p:tav>
                                        <p:tav tm="50000">
                                          <p:val>
                                            <p:strVal val="visible"/>
                                          </p:val>
                                        </p:tav>
                                      </p:tavLst>
                                    </p:anim>
                                  </p:childTnLst>
                                </p:cTn>
                              </p:par>
                            </p:childTnLst>
                          </p:cTn>
                        </p:par>
                        <p:par>
                          <p:cTn id="10" fill="hold">
                            <p:stCondLst>
                              <p:cond delay="0"/>
                            </p:stCondLst>
                            <p:childTnLst>
                              <p:par>
                                <p:cTn id="11" presetID="6" presetClass="emph" presetSubtype="0" accel="50000" decel="50000" fill="hold" grpId="3" nodeType="afterEffect">
                                  <p:stCondLst>
                                    <p:cond delay="0"/>
                                  </p:stCondLst>
                                  <p:childTnLst>
                                    <p:animScale>
                                      <p:cBhvr>
                                        <p:cTn id="12" dur="1000" fill="hold"/>
                                        <p:tgtEl>
                                          <p:spTgt spid="447"/>
                                        </p:tgtEl>
                                      </p:cBhvr>
                                      <p:by x="133221" y="133221"/>
                                    </p:animScale>
                                  </p:childTnLst>
                                </p:cTn>
                              </p:par>
                            </p:childTnLst>
                          </p:cTn>
                        </p:par>
                        <p:par>
                          <p:cTn id="13" fill="hold">
                            <p:stCondLst>
                              <p:cond delay="0"/>
                            </p:stCondLst>
                            <p:childTnLst>
                              <p:par>
                                <p:cTn id="14" presetID="35" presetClass="emph" presetSubtype="0" repeatCount="4000" fill="hold" grpId="4" nodeType="afterEffect">
                                  <p:stCondLst>
                                    <p:cond delay="0"/>
                                  </p:stCondLst>
                                  <p:childTnLst>
                                    <p:anim calcmode="discrete" valueType="str">
                                      <p:cBhvr>
                                        <p:cTn id="15" dur="1000" fill="hold"/>
                                        <p:tgtEl>
                                          <p:spTgt spid="447"/>
                                        </p:tgtEl>
                                        <p:attrNameLst>
                                          <p:attrName>style.visibility</p:attrName>
                                        </p:attrNameLst>
                                      </p:cBhvr>
                                      <p:tavLst>
                                        <p:tav tm="0">
                                          <p:val>
                                            <p:strVal val="hidden"/>
                                          </p:val>
                                        </p:tav>
                                        <p:tav tm="50000">
                                          <p:val>
                                            <p:strVal val="visible"/>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5" nodeType="clickEffect">
                                  <p:stCondLst>
                                    <p:cond delay="0"/>
                                  </p:stCondLst>
                                  <p:iterate>
                                    <p:tmAbs val="0"/>
                                  </p:iterate>
                                  <p:childTnLst>
                                    <p:set>
                                      <p:cBhvr>
                                        <p:cTn id="19" fill="hold"/>
                                        <p:tgtEl>
                                          <p:spTgt spid="436"/>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6" nodeType="afterEffect">
                                  <p:stCondLst>
                                    <p:cond delay="0"/>
                                  </p:stCondLst>
                                  <p:iterate>
                                    <p:tmAbs val="0"/>
                                  </p:iterate>
                                  <p:childTnLst>
                                    <p:set>
                                      <p:cBhvr>
                                        <p:cTn id="22" fill="hold"/>
                                        <p:tgtEl>
                                          <p:spTgt spid="4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 grpId="5" animBg="1" advAuto="0"/>
      <p:bldP spid="437" grpId="1" animBg="1" advAuto="0"/>
      <p:bldP spid="437" grpId="2" animBg="1" advAuto="0"/>
      <p:bldP spid="444" grpId="6" animBg="1" advAuto="0"/>
      <p:bldP spid="447" grpId="3" animBg="1" advAuto="0"/>
      <p:bldP spid="447" grpId="4"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23</a:t>
            </a:fld>
            <a:endParaRPr/>
          </a:p>
        </p:txBody>
      </p:sp>
      <p:pic>
        <p:nvPicPr>
          <p:cNvPr id="452" name="circuit design.jpeg" descr="circuit design.jpeg"/>
          <p:cNvPicPr>
            <a:picLocks noChangeAspect="1"/>
          </p:cNvPicPr>
          <p:nvPr/>
        </p:nvPicPr>
        <p:blipFill>
          <a:blip r:embed="rId3"/>
          <a:srcRect/>
          <a:stretch>
            <a:fillRect/>
          </a:stretch>
        </p:blipFill>
        <p:spPr>
          <a:xfrm>
            <a:off x="3961061" y="2415104"/>
            <a:ext cx="15979278" cy="6111734"/>
          </a:xfrm>
          <a:prstGeom prst="rect">
            <a:avLst/>
          </a:prstGeom>
          <a:ln w="12700">
            <a:miter lim="400000"/>
          </a:ln>
        </p:spPr>
      </p:pic>
      <p:grpSp>
        <p:nvGrpSpPr>
          <p:cNvPr id="460" name="成组"/>
          <p:cNvGrpSpPr/>
          <p:nvPr/>
        </p:nvGrpSpPr>
        <p:grpSpPr>
          <a:xfrm>
            <a:off x="6049477" y="3401785"/>
            <a:ext cx="12236865" cy="3549713"/>
            <a:chOff x="0" y="0"/>
            <a:chExt cx="12236863" cy="3549711"/>
          </a:xfrm>
        </p:grpSpPr>
        <p:sp>
          <p:nvSpPr>
            <p:cNvPr id="453" name="Dingbat 叉号"/>
            <p:cNvSpPr/>
            <p:nvPr/>
          </p:nvSpPr>
          <p:spPr>
            <a:xfrm>
              <a:off x="0" y="2439813"/>
              <a:ext cx="939264" cy="1109899"/>
            </a:xfrm>
            <a:custGeom>
              <a:avLst/>
              <a:gdLst/>
              <a:ahLst/>
              <a:cxnLst>
                <a:cxn ang="0">
                  <a:pos x="wd2" y="hd2"/>
                </a:cxn>
                <a:cxn ang="5400000">
                  <a:pos x="wd2" y="hd2"/>
                </a:cxn>
                <a:cxn ang="10800000">
                  <a:pos x="wd2" y="hd2"/>
                </a:cxn>
                <a:cxn ang="16200000">
                  <a:pos x="wd2" y="hd2"/>
                </a:cxn>
              </a:cxnLst>
              <a:rect l="0" t="0" r="r" b="b"/>
              <a:pathLst>
                <a:path w="21484" h="21548" extrusionOk="0">
                  <a:moveTo>
                    <a:pt x="18655" y="0"/>
                  </a:moveTo>
                  <a:cubicBezTo>
                    <a:pt x="18494" y="5"/>
                    <a:pt x="18333" y="109"/>
                    <a:pt x="18066" y="314"/>
                  </a:cubicBezTo>
                  <a:cubicBezTo>
                    <a:pt x="15478" y="2289"/>
                    <a:pt x="13027" y="4381"/>
                    <a:pt x="10727" y="6600"/>
                  </a:cubicBezTo>
                  <a:cubicBezTo>
                    <a:pt x="10587" y="6735"/>
                    <a:pt x="10434" y="6862"/>
                    <a:pt x="10258" y="7020"/>
                  </a:cubicBezTo>
                  <a:cubicBezTo>
                    <a:pt x="10102" y="6832"/>
                    <a:pt x="9974" y="6685"/>
                    <a:pt x="9856" y="6533"/>
                  </a:cubicBezTo>
                  <a:cubicBezTo>
                    <a:pt x="8908" y="5315"/>
                    <a:pt x="7971" y="4091"/>
                    <a:pt x="7009" y="2882"/>
                  </a:cubicBezTo>
                  <a:cubicBezTo>
                    <a:pt x="6625" y="2399"/>
                    <a:pt x="6178" y="1951"/>
                    <a:pt x="5769" y="1483"/>
                  </a:cubicBezTo>
                  <a:cubicBezTo>
                    <a:pt x="5573" y="1260"/>
                    <a:pt x="5327" y="1254"/>
                    <a:pt x="5044" y="1314"/>
                  </a:cubicBezTo>
                  <a:cubicBezTo>
                    <a:pt x="4759" y="1375"/>
                    <a:pt x="4593" y="1540"/>
                    <a:pt x="4590" y="1770"/>
                  </a:cubicBezTo>
                  <a:cubicBezTo>
                    <a:pt x="4583" y="2129"/>
                    <a:pt x="4349" y="2291"/>
                    <a:pt x="3989" y="2389"/>
                  </a:cubicBezTo>
                  <a:cubicBezTo>
                    <a:pt x="3741" y="2232"/>
                    <a:pt x="3498" y="2079"/>
                    <a:pt x="3221" y="1904"/>
                  </a:cubicBezTo>
                  <a:cubicBezTo>
                    <a:pt x="2922" y="2176"/>
                    <a:pt x="2660" y="2427"/>
                    <a:pt x="2382" y="2665"/>
                  </a:cubicBezTo>
                  <a:cubicBezTo>
                    <a:pt x="2135" y="2876"/>
                    <a:pt x="2125" y="3090"/>
                    <a:pt x="2231" y="3371"/>
                  </a:cubicBezTo>
                  <a:cubicBezTo>
                    <a:pt x="3179" y="5877"/>
                    <a:pt x="4394" y="8283"/>
                    <a:pt x="5880" y="10593"/>
                  </a:cubicBezTo>
                  <a:cubicBezTo>
                    <a:pt x="5956" y="10712"/>
                    <a:pt x="6024" y="10835"/>
                    <a:pt x="6094" y="10951"/>
                  </a:cubicBezTo>
                  <a:cubicBezTo>
                    <a:pt x="4046" y="12991"/>
                    <a:pt x="2019" y="15012"/>
                    <a:pt x="0" y="17024"/>
                  </a:cubicBezTo>
                  <a:cubicBezTo>
                    <a:pt x="166" y="17359"/>
                    <a:pt x="297" y="17644"/>
                    <a:pt x="450" y="17921"/>
                  </a:cubicBezTo>
                  <a:cubicBezTo>
                    <a:pt x="559" y="18117"/>
                    <a:pt x="570" y="18299"/>
                    <a:pt x="443" y="18491"/>
                  </a:cubicBezTo>
                  <a:cubicBezTo>
                    <a:pt x="355" y="18625"/>
                    <a:pt x="277" y="18763"/>
                    <a:pt x="214" y="18906"/>
                  </a:cubicBezTo>
                  <a:cubicBezTo>
                    <a:pt x="179" y="18986"/>
                    <a:pt x="139" y="19096"/>
                    <a:pt x="175" y="19164"/>
                  </a:cubicBezTo>
                  <a:cubicBezTo>
                    <a:pt x="462" y="19717"/>
                    <a:pt x="876" y="20186"/>
                    <a:pt x="1406" y="20550"/>
                  </a:cubicBezTo>
                  <a:cubicBezTo>
                    <a:pt x="1668" y="20457"/>
                    <a:pt x="1862" y="20370"/>
                    <a:pt x="2068" y="20319"/>
                  </a:cubicBezTo>
                  <a:cubicBezTo>
                    <a:pt x="2305" y="20259"/>
                    <a:pt x="2506" y="20384"/>
                    <a:pt x="2432" y="20567"/>
                  </a:cubicBezTo>
                  <a:cubicBezTo>
                    <a:pt x="2271" y="20967"/>
                    <a:pt x="2606" y="21165"/>
                    <a:pt x="2838" y="21403"/>
                  </a:cubicBezTo>
                  <a:cubicBezTo>
                    <a:pt x="3027" y="21596"/>
                    <a:pt x="3335" y="21593"/>
                    <a:pt x="3548" y="21414"/>
                  </a:cubicBezTo>
                  <a:cubicBezTo>
                    <a:pt x="3624" y="21350"/>
                    <a:pt x="3679" y="21268"/>
                    <a:pt x="3745" y="21195"/>
                  </a:cubicBezTo>
                  <a:cubicBezTo>
                    <a:pt x="5406" y="19353"/>
                    <a:pt x="7068" y="17510"/>
                    <a:pt x="8732" y="15669"/>
                  </a:cubicBezTo>
                  <a:cubicBezTo>
                    <a:pt x="8850" y="15538"/>
                    <a:pt x="8982" y="15417"/>
                    <a:pt x="9151" y="15248"/>
                  </a:cubicBezTo>
                  <a:cubicBezTo>
                    <a:pt x="9312" y="15457"/>
                    <a:pt x="9442" y="15618"/>
                    <a:pt x="9566" y="15782"/>
                  </a:cubicBezTo>
                  <a:cubicBezTo>
                    <a:pt x="10552" y="17091"/>
                    <a:pt x="11622" y="18348"/>
                    <a:pt x="12799" y="19538"/>
                  </a:cubicBezTo>
                  <a:cubicBezTo>
                    <a:pt x="13137" y="19880"/>
                    <a:pt x="13363" y="19913"/>
                    <a:pt x="13764" y="19639"/>
                  </a:cubicBezTo>
                  <a:cubicBezTo>
                    <a:pt x="14071" y="19429"/>
                    <a:pt x="14340" y="19181"/>
                    <a:pt x="14638" y="18942"/>
                  </a:cubicBezTo>
                  <a:cubicBezTo>
                    <a:pt x="14977" y="19118"/>
                    <a:pt x="15325" y="19299"/>
                    <a:pt x="15670" y="19479"/>
                  </a:cubicBezTo>
                  <a:cubicBezTo>
                    <a:pt x="15874" y="19336"/>
                    <a:pt x="16024" y="19228"/>
                    <a:pt x="16179" y="19123"/>
                  </a:cubicBezTo>
                  <a:cubicBezTo>
                    <a:pt x="16407" y="18969"/>
                    <a:pt x="16586" y="18817"/>
                    <a:pt x="16625" y="18532"/>
                  </a:cubicBezTo>
                  <a:cubicBezTo>
                    <a:pt x="16663" y="18245"/>
                    <a:pt x="16848" y="17980"/>
                    <a:pt x="17238" y="17893"/>
                  </a:cubicBezTo>
                  <a:cubicBezTo>
                    <a:pt x="17537" y="17826"/>
                    <a:pt x="17736" y="17646"/>
                    <a:pt x="17893" y="17435"/>
                  </a:cubicBezTo>
                  <a:cubicBezTo>
                    <a:pt x="18144" y="17098"/>
                    <a:pt x="18337" y="16737"/>
                    <a:pt x="18424" y="16377"/>
                  </a:cubicBezTo>
                  <a:cubicBezTo>
                    <a:pt x="16705" y="14528"/>
                    <a:pt x="15014" y="12708"/>
                    <a:pt x="13308" y="10873"/>
                  </a:cubicBezTo>
                  <a:cubicBezTo>
                    <a:pt x="13494" y="10665"/>
                    <a:pt x="13612" y="10530"/>
                    <a:pt x="13734" y="10397"/>
                  </a:cubicBezTo>
                  <a:cubicBezTo>
                    <a:pt x="15805" y="8137"/>
                    <a:pt x="18039" y="6000"/>
                    <a:pt x="20413" y="3968"/>
                  </a:cubicBezTo>
                  <a:cubicBezTo>
                    <a:pt x="20703" y="3719"/>
                    <a:pt x="20983" y="3471"/>
                    <a:pt x="21190" y="3153"/>
                  </a:cubicBezTo>
                  <a:cubicBezTo>
                    <a:pt x="21585" y="2544"/>
                    <a:pt x="21600" y="2565"/>
                    <a:pt x="21129" y="2026"/>
                  </a:cubicBezTo>
                  <a:cubicBezTo>
                    <a:pt x="20955" y="1827"/>
                    <a:pt x="20762" y="1776"/>
                    <a:pt x="20487" y="1772"/>
                  </a:cubicBezTo>
                  <a:cubicBezTo>
                    <a:pt x="19961" y="1764"/>
                    <a:pt x="19720" y="1486"/>
                    <a:pt x="19806" y="1064"/>
                  </a:cubicBezTo>
                  <a:cubicBezTo>
                    <a:pt x="19825" y="971"/>
                    <a:pt x="19804" y="847"/>
                    <a:pt x="19743" y="773"/>
                  </a:cubicBezTo>
                  <a:cubicBezTo>
                    <a:pt x="19597" y="599"/>
                    <a:pt x="19434" y="429"/>
                    <a:pt x="19245" y="289"/>
                  </a:cubicBezTo>
                  <a:cubicBezTo>
                    <a:pt x="18978" y="92"/>
                    <a:pt x="18816" y="-4"/>
                    <a:pt x="18655" y="0"/>
                  </a:cubicBezTo>
                  <a:close/>
                </a:path>
              </a:pathLst>
            </a:custGeom>
            <a:solidFill>
              <a:schemeClr val="accent5">
                <a:lumOff val="-29866"/>
              </a:schemeClr>
            </a:solidFill>
            <a:ln w="12700" cap="flat">
              <a:noFill/>
              <a:miter lim="400000"/>
            </a:ln>
            <a:effectLst/>
          </p:spPr>
          <p:txBody>
            <a:bodyPr wrap="square" lIns="71437" tIns="71437" rIns="71437" bIns="71437" numCol="1" anchor="ctr">
              <a:noAutofit/>
            </a:bodyPr>
            <a:lstStyle/>
            <a:p>
              <a:pPr>
                <a:defRPr sz="3000" u="none">
                  <a:solidFill>
                    <a:srgbClr val="FFFFFF"/>
                  </a:solidFill>
                </a:defRPr>
              </a:pPr>
              <a:endParaRPr/>
            </a:p>
          </p:txBody>
        </p:sp>
        <p:sp>
          <p:nvSpPr>
            <p:cNvPr id="454" name="线条"/>
            <p:cNvSpPr/>
            <p:nvPr/>
          </p:nvSpPr>
          <p:spPr>
            <a:xfrm>
              <a:off x="7647320" y="2902856"/>
              <a:ext cx="939265" cy="1"/>
            </a:xfrm>
            <a:prstGeom prst="line">
              <a:avLst/>
            </a:prstGeom>
            <a:noFill/>
            <a:ln w="152400" cap="flat">
              <a:solidFill>
                <a:schemeClr val="accent5">
                  <a:hueOff val="-82419"/>
                  <a:satOff val="-9513"/>
                  <a:lumOff val="-16343"/>
                </a:schemeClr>
              </a:solidFill>
              <a:prstDash val="solid"/>
              <a:miter lim="400000"/>
            </a:ln>
            <a:effectLst/>
          </p:spPr>
          <p:txBody>
            <a:bodyPr wrap="square" lIns="71437" tIns="71437" rIns="71437" bIns="71437" numCol="1" anchor="ctr">
              <a:noAutofit/>
            </a:bodyPr>
            <a:lstStyle/>
            <a:p>
              <a:endParaRPr/>
            </a:p>
          </p:txBody>
        </p:sp>
        <p:sp>
          <p:nvSpPr>
            <p:cNvPr id="455" name="线条"/>
            <p:cNvSpPr/>
            <p:nvPr/>
          </p:nvSpPr>
          <p:spPr>
            <a:xfrm>
              <a:off x="7647320" y="0"/>
              <a:ext cx="939265" cy="0"/>
            </a:xfrm>
            <a:prstGeom prst="line">
              <a:avLst/>
            </a:prstGeom>
            <a:noFill/>
            <a:ln w="152400" cap="flat">
              <a:solidFill>
                <a:schemeClr val="accent5">
                  <a:hueOff val="-82419"/>
                  <a:satOff val="-9513"/>
                  <a:lumOff val="-16343"/>
                </a:schemeClr>
              </a:solidFill>
              <a:prstDash val="solid"/>
              <a:miter lim="400000"/>
            </a:ln>
            <a:effectLst/>
          </p:spPr>
          <p:txBody>
            <a:bodyPr wrap="square" lIns="71437" tIns="71437" rIns="71437" bIns="71437" numCol="1" anchor="ctr">
              <a:noAutofit/>
            </a:bodyPr>
            <a:lstStyle/>
            <a:p>
              <a:endParaRPr/>
            </a:p>
          </p:txBody>
        </p:sp>
        <p:sp>
          <p:nvSpPr>
            <p:cNvPr id="456" name="线条"/>
            <p:cNvSpPr/>
            <p:nvPr/>
          </p:nvSpPr>
          <p:spPr>
            <a:xfrm>
              <a:off x="9459760" y="-1"/>
              <a:ext cx="939264" cy="1"/>
            </a:xfrm>
            <a:prstGeom prst="line">
              <a:avLst/>
            </a:prstGeom>
            <a:noFill/>
            <a:ln w="152400" cap="flat">
              <a:solidFill>
                <a:schemeClr val="accent5">
                  <a:hueOff val="-82419"/>
                  <a:satOff val="-9513"/>
                  <a:lumOff val="-16343"/>
                </a:schemeClr>
              </a:solidFill>
              <a:prstDash val="solid"/>
              <a:miter lim="400000"/>
            </a:ln>
            <a:effectLst/>
          </p:spPr>
          <p:txBody>
            <a:bodyPr wrap="square" lIns="71437" tIns="71437" rIns="71437" bIns="71437" numCol="1" anchor="ctr">
              <a:noAutofit/>
            </a:bodyPr>
            <a:lstStyle/>
            <a:p>
              <a:endParaRPr/>
            </a:p>
          </p:txBody>
        </p:sp>
        <p:sp>
          <p:nvSpPr>
            <p:cNvPr id="457" name="线条"/>
            <p:cNvSpPr/>
            <p:nvPr/>
          </p:nvSpPr>
          <p:spPr>
            <a:xfrm>
              <a:off x="11297600" y="-1"/>
              <a:ext cx="939264" cy="1"/>
            </a:xfrm>
            <a:prstGeom prst="line">
              <a:avLst/>
            </a:prstGeom>
            <a:noFill/>
            <a:ln w="152400" cap="flat">
              <a:solidFill>
                <a:schemeClr val="accent5">
                  <a:hueOff val="-82419"/>
                  <a:satOff val="-9513"/>
                  <a:lumOff val="-16343"/>
                </a:schemeClr>
              </a:solidFill>
              <a:prstDash val="solid"/>
              <a:miter lim="400000"/>
            </a:ln>
            <a:effectLst/>
          </p:spPr>
          <p:txBody>
            <a:bodyPr wrap="square" lIns="71437" tIns="71437" rIns="71437" bIns="71437" numCol="1" anchor="ctr">
              <a:noAutofit/>
            </a:bodyPr>
            <a:lstStyle/>
            <a:p>
              <a:endParaRPr/>
            </a:p>
          </p:txBody>
        </p:sp>
        <p:sp>
          <p:nvSpPr>
            <p:cNvPr id="458" name="线条"/>
            <p:cNvSpPr/>
            <p:nvPr/>
          </p:nvSpPr>
          <p:spPr>
            <a:xfrm>
              <a:off x="9459760" y="2905862"/>
              <a:ext cx="939264" cy="1"/>
            </a:xfrm>
            <a:prstGeom prst="line">
              <a:avLst/>
            </a:prstGeom>
            <a:noFill/>
            <a:ln w="152400" cap="flat">
              <a:solidFill>
                <a:schemeClr val="accent5">
                  <a:hueOff val="-82419"/>
                  <a:satOff val="-9513"/>
                  <a:lumOff val="-16343"/>
                </a:schemeClr>
              </a:solidFill>
              <a:prstDash val="solid"/>
              <a:miter lim="400000"/>
            </a:ln>
            <a:effectLst/>
          </p:spPr>
          <p:txBody>
            <a:bodyPr wrap="square" lIns="71437" tIns="71437" rIns="71437" bIns="71437" numCol="1" anchor="ctr">
              <a:noAutofit/>
            </a:bodyPr>
            <a:lstStyle/>
            <a:p>
              <a:endParaRPr/>
            </a:p>
          </p:txBody>
        </p:sp>
        <p:sp>
          <p:nvSpPr>
            <p:cNvPr id="459" name="线条"/>
            <p:cNvSpPr/>
            <p:nvPr/>
          </p:nvSpPr>
          <p:spPr>
            <a:xfrm>
              <a:off x="11297600" y="2905862"/>
              <a:ext cx="939264" cy="1"/>
            </a:xfrm>
            <a:prstGeom prst="line">
              <a:avLst/>
            </a:prstGeom>
            <a:noFill/>
            <a:ln w="152400" cap="flat">
              <a:solidFill>
                <a:schemeClr val="accent5">
                  <a:hueOff val="-82419"/>
                  <a:satOff val="-9513"/>
                  <a:lumOff val="-16343"/>
                </a:schemeClr>
              </a:solidFill>
              <a:prstDash val="solid"/>
              <a:miter lim="400000"/>
            </a:ln>
            <a:effectLst/>
          </p:spPr>
          <p:txBody>
            <a:bodyPr wrap="square" lIns="71437" tIns="71437" rIns="71437" bIns="71437" numCol="1" anchor="ctr">
              <a:noAutofit/>
            </a:bodyPr>
            <a:lstStyle/>
            <a:p>
              <a:endParaRPr/>
            </a:p>
          </p:txBody>
        </p:sp>
      </p:grpSp>
      <p:sp>
        <p:nvSpPr>
          <p:cNvPr id="461" name="Branch circuit design"/>
          <p:cNvSpPr txBox="1">
            <a:spLocks noGrp="1"/>
          </p:cNvSpPr>
          <p:nvPr>
            <p:ph type="title" idx="4294967295"/>
          </p:nvPr>
        </p:nvSpPr>
        <p:spPr>
          <a:prstGeom prst="rect">
            <a:avLst/>
          </a:prstGeom>
        </p:spPr>
        <p:txBody>
          <a:bodyPr/>
          <a:lstStyle/>
          <a:p>
            <a:r>
              <a:t>Branch circuit design</a:t>
            </a:r>
          </a:p>
        </p:txBody>
      </p:sp>
      <p:sp>
        <p:nvSpPr>
          <p:cNvPr id="462" name="The switch controls the electric current through the antenna"/>
          <p:cNvSpPr txBox="1"/>
          <p:nvPr/>
        </p:nvSpPr>
        <p:spPr>
          <a:xfrm>
            <a:off x="1315167" y="8795784"/>
            <a:ext cx="21271168"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833437" indent="-833437" algn="l" defTabSz="825500">
              <a:buSzPct val="50000"/>
              <a:buBlip>
                <a:blip r:embed="rId4"/>
              </a:buBlip>
              <a:defRPr sz="6000" u="none">
                <a:latin typeface="Helvetica Neue"/>
                <a:ea typeface="Helvetica Neue"/>
                <a:cs typeface="Helvetica Neue"/>
                <a:sym typeface="Helvetica Neue"/>
              </a:defRPr>
            </a:pPr>
            <a:r>
              <a:t>The </a:t>
            </a:r>
            <a:r>
              <a:rPr>
                <a:solidFill>
                  <a:schemeClr val="accent5">
                    <a:lumOff val="-29866"/>
                  </a:schemeClr>
                </a:solidFill>
              </a:rPr>
              <a:t>switch</a:t>
            </a:r>
            <a:r>
              <a:t> controls the electric current through the antenna</a:t>
            </a:r>
          </a:p>
        </p:txBody>
      </p:sp>
      <p:sp>
        <p:nvSpPr>
          <p:cNvPr id="463" name="Switch: OFF—&gt; Branch circuit Open —&gt; Current: I"/>
          <p:cNvSpPr txBox="1"/>
          <p:nvPr/>
        </p:nvSpPr>
        <p:spPr>
          <a:xfrm>
            <a:off x="3290234" y="10073452"/>
            <a:ext cx="15981897"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solidFill>
                  <a:schemeClr val="accent5">
                    <a:lumOff val="-29866"/>
                  </a:schemeClr>
                </a:solidFill>
                <a:latin typeface="Helvetica Neue"/>
                <a:ea typeface="Helvetica Neue"/>
                <a:cs typeface="Helvetica Neue"/>
                <a:sym typeface="Helvetica Neue"/>
              </a:defRPr>
            </a:pPr>
            <a:r>
              <a:t>Switch: OFF—&gt; Branch circuit Open —&gt; Current: </a:t>
            </a:r>
            <a:r>
              <a:rPr i="1"/>
              <a:t>I</a:t>
            </a:r>
            <a:r>
              <a:t>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6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4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 grpId="1" animBg="1" advAuto="0"/>
      <p:bldP spid="463" grpId="2"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24</a:t>
            </a:fld>
            <a:endParaRPr/>
          </a:p>
        </p:txBody>
      </p:sp>
      <p:pic>
        <p:nvPicPr>
          <p:cNvPr id="468" name="circuit design.jpeg" descr="circuit design.jpeg"/>
          <p:cNvPicPr>
            <a:picLocks noChangeAspect="1"/>
          </p:cNvPicPr>
          <p:nvPr/>
        </p:nvPicPr>
        <p:blipFill>
          <a:blip r:embed="rId3"/>
          <a:stretch>
            <a:fillRect/>
          </a:stretch>
        </p:blipFill>
        <p:spPr>
          <a:xfrm>
            <a:off x="3961111" y="2603237"/>
            <a:ext cx="15979279" cy="6111733"/>
          </a:xfrm>
          <a:prstGeom prst="rect">
            <a:avLst/>
          </a:prstGeom>
          <a:ln w="12700">
            <a:miter lim="400000"/>
          </a:ln>
        </p:spPr>
      </p:pic>
      <p:grpSp>
        <p:nvGrpSpPr>
          <p:cNvPr id="481" name="成组"/>
          <p:cNvGrpSpPr/>
          <p:nvPr/>
        </p:nvGrpSpPr>
        <p:grpSpPr>
          <a:xfrm>
            <a:off x="5673616" y="4406346"/>
            <a:ext cx="13581115" cy="3212911"/>
            <a:chOff x="0" y="0"/>
            <a:chExt cx="13581114" cy="3212910"/>
          </a:xfrm>
        </p:grpSpPr>
        <p:grpSp>
          <p:nvGrpSpPr>
            <p:cNvPr id="472" name="成组"/>
            <p:cNvGrpSpPr/>
            <p:nvPr/>
          </p:nvGrpSpPr>
          <p:grpSpPr>
            <a:xfrm>
              <a:off x="0" y="744016"/>
              <a:ext cx="5107675" cy="2468895"/>
              <a:chOff x="0" y="0"/>
              <a:chExt cx="5107674" cy="2468893"/>
            </a:xfrm>
          </p:grpSpPr>
          <p:sp>
            <p:nvSpPr>
              <p:cNvPr id="469" name="线条"/>
              <p:cNvSpPr/>
              <p:nvPr/>
            </p:nvSpPr>
            <p:spPr>
              <a:xfrm flipV="1">
                <a:off x="71217" y="-1"/>
                <a:ext cx="1" cy="1542800"/>
              </a:xfrm>
              <a:prstGeom prst="line">
                <a:avLst/>
              </a:prstGeom>
              <a:noFill/>
              <a:ln w="152400" cap="flat">
                <a:solidFill>
                  <a:schemeClr val="accent3"/>
                </a:solidFill>
                <a:prstDash val="solid"/>
                <a:miter lim="400000"/>
              </a:ln>
              <a:effectLst/>
            </p:spPr>
            <p:txBody>
              <a:bodyPr wrap="square" lIns="71437" tIns="71437" rIns="71437" bIns="71437" numCol="1" anchor="ctr">
                <a:noAutofit/>
              </a:bodyPr>
              <a:lstStyle/>
              <a:p>
                <a:endParaRPr/>
              </a:p>
            </p:txBody>
          </p:sp>
          <p:sp>
            <p:nvSpPr>
              <p:cNvPr id="470" name="线条"/>
              <p:cNvSpPr/>
              <p:nvPr/>
            </p:nvSpPr>
            <p:spPr>
              <a:xfrm>
                <a:off x="0" y="1523839"/>
                <a:ext cx="5092451" cy="1"/>
              </a:xfrm>
              <a:prstGeom prst="line">
                <a:avLst/>
              </a:prstGeom>
              <a:noFill/>
              <a:ln w="152400" cap="flat">
                <a:solidFill>
                  <a:schemeClr val="accent3"/>
                </a:solidFill>
                <a:prstDash val="solid"/>
                <a:miter lim="400000"/>
              </a:ln>
              <a:effectLst/>
            </p:spPr>
            <p:txBody>
              <a:bodyPr wrap="square" lIns="71437" tIns="71437" rIns="71437" bIns="71437" numCol="1" anchor="ctr">
                <a:noAutofit/>
              </a:bodyPr>
              <a:lstStyle/>
              <a:p>
                <a:endParaRPr/>
              </a:p>
            </p:txBody>
          </p:sp>
          <p:sp>
            <p:nvSpPr>
              <p:cNvPr id="471" name="线条"/>
              <p:cNvSpPr/>
              <p:nvPr/>
            </p:nvSpPr>
            <p:spPr>
              <a:xfrm>
                <a:off x="5107674" y="1452515"/>
                <a:ext cx="1" cy="1016379"/>
              </a:xfrm>
              <a:prstGeom prst="line">
                <a:avLst/>
              </a:prstGeom>
              <a:noFill/>
              <a:ln w="152400" cap="flat">
                <a:solidFill>
                  <a:schemeClr val="accent3"/>
                </a:solidFill>
                <a:prstDash val="solid"/>
                <a:miter lim="400000"/>
                <a:tailEnd type="triangle" w="med" len="med"/>
              </a:ln>
              <a:effectLst/>
            </p:spPr>
            <p:txBody>
              <a:bodyPr wrap="square" lIns="71437" tIns="71437" rIns="71437" bIns="71437" numCol="1" anchor="ctr">
                <a:noAutofit/>
              </a:bodyPr>
              <a:lstStyle/>
              <a:p>
                <a:endParaRPr/>
              </a:p>
            </p:txBody>
          </p:sp>
        </p:grpSp>
        <p:sp>
          <p:nvSpPr>
            <p:cNvPr id="473" name="线条"/>
            <p:cNvSpPr/>
            <p:nvPr/>
          </p:nvSpPr>
          <p:spPr>
            <a:xfrm>
              <a:off x="7183218" y="3002643"/>
              <a:ext cx="939265" cy="1"/>
            </a:xfrm>
            <a:prstGeom prst="line">
              <a:avLst/>
            </a:prstGeom>
            <a:noFill/>
            <a:ln w="152400" cap="flat">
              <a:solidFill>
                <a:schemeClr val="accent3"/>
              </a:solidFill>
              <a:prstDash val="solid"/>
              <a:miter lim="400000"/>
            </a:ln>
            <a:effectLst/>
          </p:spPr>
          <p:txBody>
            <a:bodyPr wrap="square" lIns="71437" tIns="71437" rIns="71437" bIns="71437" numCol="1" anchor="ctr">
              <a:noAutofit/>
            </a:bodyPr>
            <a:lstStyle/>
            <a:p>
              <a:endParaRPr/>
            </a:p>
          </p:txBody>
        </p:sp>
        <p:sp>
          <p:nvSpPr>
            <p:cNvPr id="474" name="线条"/>
            <p:cNvSpPr/>
            <p:nvPr/>
          </p:nvSpPr>
          <p:spPr>
            <a:xfrm>
              <a:off x="7170518" y="0"/>
              <a:ext cx="939265" cy="0"/>
            </a:xfrm>
            <a:prstGeom prst="line">
              <a:avLst/>
            </a:prstGeom>
            <a:noFill/>
            <a:ln w="152400" cap="flat">
              <a:solidFill>
                <a:schemeClr val="accent3"/>
              </a:solidFill>
              <a:prstDash val="solid"/>
              <a:miter lim="400000"/>
            </a:ln>
            <a:effectLst/>
          </p:spPr>
          <p:txBody>
            <a:bodyPr wrap="square" lIns="71437" tIns="71437" rIns="71437" bIns="71437" numCol="1" anchor="ctr">
              <a:noAutofit/>
            </a:bodyPr>
            <a:lstStyle/>
            <a:p>
              <a:endParaRPr/>
            </a:p>
          </p:txBody>
        </p:sp>
        <p:sp>
          <p:nvSpPr>
            <p:cNvPr id="475" name="线条"/>
            <p:cNvSpPr/>
            <p:nvPr/>
          </p:nvSpPr>
          <p:spPr>
            <a:xfrm>
              <a:off x="10784206" y="-1"/>
              <a:ext cx="939265" cy="1"/>
            </a:xfrm>
            <a:prstGeom prst="line">
              <a:avLst/>
            </a:prstGeom>
            <a:noFill/>
            <a:ln w="152400" cap="flat">
              <a:solidFill>
                <a:schemeClr val="accent3"/>
              </a:solidFill>
              <a:prstDash val="solid"/>
              <a:miter lim="400000"/>
            </a:ln>
            <a:effectLst/>
          </p:spPr>
          <p:txBody>
            <a:bodyPr wrap="square" lIns="71437" tIns="71437" rIns="71437" bIns="71437" numCol="1" anchor="ctr">
              <a:noAutofit/>
            </a:bodyPr>
            <a:lstStyle/>
            <a:p>
              <a:endParaRPr/>
            </a:p>
          </p:txBody>
        </p:sp>
        <p:sp>
          <p:nvSpPr>
            <p:cNvPr id="476" name="线条"/>
            <p:cNvSpPr/>
            <p:nvPr/>
          </p:nvSpPr>
          <p:spPr>
            <a:xfrm>
              <a:off x="8964662" y="-1"/>
              <a:ext cx="939265" cy="1"/>
            </a:xfrm>
            <a:prstGeom prst="line">
              <a:avLst/>
            </a:prstGeom>
            <a:noFill/>
            <a:ln w="152400" cap="flat">
              <a:solidFill>
                <a:schemeClr val="accent3"/>
              </a:solidFill>
              <a:prstDash val="solid"/>
              <a:miter lim="400000"/>
            </a:ln>
            <a:effectLst/>
          </p:spPr>
          <p:txBody>
            <a:bodyPr wrap="square" lIns="71437" tIns="71437" rIns="71437" bIns="71437" numCol="1" anchor="ctr">
              <a:noAutofit/>
            </a:bodyPr>
            <a:lstStyle/>
            <a:p>
              <a:endParaRPr/>
            </a:p>
          </p:txBody>
        </p:sp>
        <p:sp>
          <p:nvSpPr>
            <p:cNvPr id="477" name="线条"/>
            <p:cNvSpPr/>
            <p:nvPr/>
          </p:nvSpPr>
          <p:spPr>
            <a:xfrm>
              <a:off x="12616450" y="0"/>
              <a:ext cx="939265" cy="0"/>
            </a:xfrm>
            <a:prstGeom prst="line">
              <a:avLst/>
            </a:prstGeom>
            <a:noFill/>
            <a:ln w="152400" cap="flat">
              <a:solidFill>
                <a:schemeClr val="accent3"/>
              </a:solidFill>
              <a:prstDash val="solid"/>
              <a:miter lim="400000"/>
            </a:ln>
            <a:effectLst/>
          </p:spPr>
          <p:txBody>
            <a:bodyPr wrap="square" lIns="71437" tIns="71437" rIns="71437" bIns="71437" numCol="1" anchor="ctr">
              <a:noAutofit/>
            </a:bodyPr>
            <a:lstStyle/>
            <a:p>
              <a:endParaRPr/>
            </a:p>
          </p:txBody>
        </p:sp>
        <p:sp>
          <p:nvSpPr>
            <p:cNvPr id="478" name="线条"/>
            <p:cNvSpPr/>
            <p:nvPr/>
          </p:nvSpPr>
          <p:spPr>
            <a:xfrm>
              <a:off x="8964662" y="3002643"/>
              <a:ext cx="939265" cy="1"/>
            </a:xfrm>
            <a:prstGeom prst="line">
              <a:avLst/>
            </a:prstGeom>
            <a:noFill/>
            <a:ln w="152400" cap="flat">
              <a:solidFill>
                <a:schemeClr val="accent3"/>
              </a:solidFill>
              <a:prstDash val="solid"/>
              <a:miter lim="400000"/>
            </a:ln>
            <a:effectLst/>
          </p:spPr>
          <p:txBody>
            <a:bodyPr wrap="square" lIns="71437" tIns="71437" rIns="71437" bIns="71437" numCol="1" anchor="ctr">
              <a:noAutofit/>
            </a:bodyPr>
            <a:lstStyle/>
            <a:p>
              <a:endParaRPr/>
            </a:p>
          </p:txBody>
        </p:sp>
        <p:sp>
          <p:nvSpPr>
            <p:cNvPr id="479" name="线条"/>
            <p:cNvSpPr/>
            <p:nvPr/>
          </p:nvSpPr>
          <p:spPr>
            <a:xfrm>
              <a:off x="10784206" y="3002643"/>
              <a:ext cx="939265" cy="1"/>
            </a:xfrm>
            <a:prstGeom prst="line">
              <a:avLst/>
            </a:prstGeom>
            <a:noFill/>
            <a:ln w="152400" cap="flat">
              <a:solidFill>
                <a:schemeClr val="accent3"/>
              </a:solidFill>
              <a:prstDash val="solid"/>
              <a:miter lim="400000"/>
            </a:ln>
            <a:effectLst/>
          </p:spPr>
          <p:txBody>
            <a:bodyPr wrap="square" lIns="71437" tIns="71437" rIns="71437" bIns="71437" numCol="1" anchor="ctr">
              <a:noAutofit/>
            </a:bodyPr>
            <a:lstStyle/>
            <a:p>
              <a:endParaRPr/>
            </a:p>
          </p:txBody>
        </p:sp>
        <p:sp>
          <p:nvSpPr>
            <p:cNvPr id="480" name="线条"/>
            <p:cNvSpPr/>
            <p:nvPr/>
          </p:nvSpPr>
          <p:spPr>
            <a:xfrm>
              <a:off x="12641850" y="3002643"/>
              <a:ext cx="939265" cy="1"/>
            </a:xfrm>
            <a:prstGeom prst="line">
              <a:avLst/>
            </a:prstGeom>
            <a:noFill/>
            <a:ln w="152400" cap="flat">
              <a:solidFill>
                <a:schemeClr val="accent3"/>
              </a:solidFill>
              <a:prstDash val="solid"/>
              <a:miter lim="400000"/>
            </a:ln>
            <a:effectLst/>
          </p:spPr>
          <p:txBody>
            <a:bodyPr wrap="square" lIns="71437" tIns="71437" rIns="71437" bIns="71437" numCol="1" anchor="ctr">
              <a:noAutofit/>
            </a:bodyPr>
            <a:lstStyle/>
            <a:p>
              <a:endParaRPr/>
            </a:p>
          </p:txBody>
        </p:sp>
      </p:grpSp>
      <p:sp>
        <p:nvSpPr>
          <p:cNvPr id="482" name="Branch circuit design"/>
          <p:cNvSpPr txBox="1">
            <a:spLocks noGrp="1"/>
          </p:cNvSpPr>
          <p:nvPr>
            <p:ph type="title" idx="4294967295"/>
          </p:nvPr>
        </p:nvSpPr>
        <p:spPr>
          <a:prstGeom prst="rect">
            <a:avLst/>
          </a:prstGeom>
        </p:spPr>
        <p:txBody>
          <a:bodyPr/>
          <a:lstStyle/>
          <a:p>
            <a:r>
              <a:t>Branch circuit design</a:t>
            </a:r>
          </a:p>
        </p:txBody>
      </p:sp>
      <p:sp>
        <p:nvSpPr>
          <p:cNvPr id="483" name="The switch controls the electric current through the antenna"/>
          <p:cNvSpPr txBox="1"/>
          <p:nvPr/>
        </p:nvSpPr>
        <p:spPr>
          <a:xfrm>
            <a:off x="1315167" y="8801099"/>
            <a:ext cx="21271168"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833437" indent="-833437" algn="l" defTabSz="825500">
              <a:buSzPct val="50000"/>
              <a:buBlip>
                <a:blip r:embed="rId4"/>
              </a:buBlip>
              <a:defRPr sz="6000" u="none">
                <a:latin typeface="Helvetica Neue"/>
                <a:ea typeface="Helvetica Neue"/>
                <a:cs typeface="Helvetica Neue"/>
                <a:sym typeface="Helvetica Neue"/>
              </a:defRPr>
            </a:pPr>
            <a:r>
              <a:t>The </a:t>
            </a:r>
            <a:r>
              <a:rPr>
                <a:solidFill>
                  <a:schemeClr val="accent5">
                    <a:lumOff val="-29866"/>
                  </a:schemeClr>
                </a:solidFill>
              </a:rPr>
              <a:t>switch</a:t>
            </a:r>
            <a:r>
              <a:t> controls the electric current through the antenna</a:t>
            </a:r>
          </a:p>
        </p:txBody>
      </p:sp>
      <p:sp>
        <p:nvSpPr>
          <p:cNvPr id="484" name="Switch: OFF—&gt; Branch circuit Open —&gt; Current: I"/>
          <p:cNvSpPr txBox="1"/>
          <p:nvPr/>
        </p:nvSpPr>
        <p:spPr>
          <a:xfrm>
            <a:off x="3290234" y="10071100"/>
            <a:ext cx="15981897"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latin typeface="Helvetica Neue"/>
                <a:ea typeface="Helvetica Neue"/>
                <a:cs typeface="Helvetica Neue"/>
                <a:sym typeface="Helvetica Neue"/>
              </a:defRPr>
            </a:pPr>
            <a:r>
              <a:t>Switch: OFF—&gt; Branch circuit Open —&gt; Current: </a:t>
            </a:r>
            <a:r>
              <a:rPr i="1"/>
              <a:t>I</a:t>
            </a:r>
            <a:r>
              <a:t> </a:t>
            </a:r>
          </a:p>
        </p:txBody>
      </p:sp>
      <p:sp>
        <p:nvSpPr>
          <p:cNvPr id="485" name="Switch: ON —&gt; Branch circuit Closed —&gt; Current: I-I’"/>
          <p:cNvSpPr txBox="1"/>
          <p:nvPr/>
        </p:nvSpPr>
        <p:spPr>
          <a:xfrm>
            <a:off x="3290234" y="11239667"/>
            <a:ext cx="16959289" cy="9117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solidFill>
                  <a:schemeClr val="accent5">
                    <a:lumOff val="-29866"/>
                  </a:schemeClr>
                </a:solidFill>
                <a:latin typeface="Helvetica Neue"/>
                <a:ea typeface="Helvetica Neue"/>
                <a:cs typeface="Helvetica Neue"/>
                <a:sym typeface="Helvetica Neue"/>
              </a:defRPr>
            </a:pPr>
            <a:r>
              <a:t>Switch: ON —&gt; Branch circuit Closed —&gt; Current: </a:t>
            </a:r>
            <a:r>
              <a:rPr i="1"/>
              <a:t>I-I’</a:t>
            </a:r>
            <a:r>
              <a:t> </a:t>
            </a:r>
          </a:p>
        </p:txBody>
      </p:sp>
      <p:sp>
        <p:nvSpPr>
          <p:cNvPr id="486" name="Adjust Z2 to vary I’"/>
          <p:cNvSpPr txBox="1"/>
          <p:nvPr/>
        </p:nvSpPr>
        <p:spPr>
          <a:xfrm>
            <a:off x="3290234" y="12408233"/>
            <a:ext cx="6325274"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latin typeface="Helvetica Neue"/>
                <a:ea typeface="Helvetica Neue"/>
                <a:cs typeface="Helvetica Neue"/>
                <a:sym typeface="Helvetica Neue"/>
              </a:defRPr>
            </a:pPr>
            <a:r>
              <a:t>Adjust Z</a:t>
            </a:r>
            <a:r>
              <a:rPr sz="3700"/>
              <a:t>2</a:t>
            </a:r>
            <a:r>
              <a:t> to vary </a:t>
            </a:r>
            <a:r>
              <a:rPr i="1"/>
              <a:t>I’</a:t>
            </a:r>
          </a:p>
        </p:txBody>
      </p:sp>
      <p:sp>
        <p:nvSpPr>
          <p:cNvPr id="487" name="椭圆形"/>
          <p:cNvSpPr/>
          <p:nvPr/>
        </p:nvSpPr>
        <p:spPr>
          <a:xfrm>
            <a:off x="7652153" y="6108460"/>
            <a:ext cx="1962203" cy="1097689"/>
          </a:xfrm>
          <a:prstGeom prst="ellipse">
            <a:avLst/>
          </a:prstGeom>
          <a:ln w="114300">
            <a:solidFill>
              <a:schemeClr val="accent5">
                <a:lumOff val="-29866"/>
              </a:schemeClr>
            </a:solidFill>
            <a:miter lim="400000"/>
          </a:ln>
        </p:spPr>
        <p:txBody>
          <a:bodyPr lIns="71437" tIns="71437" rIns="71437" bIns="71437" anchor="ctr"/>
          <a:lstStyle/>
          <a:p>
            <a:pPr>
              <a:defRPr sz="3000" u="none">
                <a:solidFill>
                  <a:srgbClr val="FFFFFF"/>
                </a:solidFill>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xit" presetSubtype="0" fill="hold" grpId="1" nodeType="clickEffect">
                                  <p:stCondLst>
                                    <p:cond delay="0"/>
                                  </p:stCondLst>
                                  <p:iterate>
                                    <p:tmAbs val="0"/>
                                  </p:iterate>
                                  <p:childTnLst>
                                    <p:set>
                                      <p:cBhvr>
                                        <p:cTn id="6" fill="hold">
                                          <p:stCondLst>
                                            <p:cond delay="0"/>
                                          </p:stCondLst>
                                        </p:cTn>
                                        <p:tgtEl>
                                          <p:spTgt spid="481"/>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grpId="2" nodeType="afterEffect">
                                  <p:stCondLst>
                                    <p:cond delay="300"/>
                                  </p:stCondLst>
                                  <p:iterate>
                                    <p:tmAbs val="0"/>
                                  </p:iterate>
                                  <p:childTnLst>
                                    <p:set>
                                      <p:cBhvr>
                                        <p:cTn id="9" fill="hold"/>
                                        <p:tgtEl>
                                          <p:spTgt spid="486"/>
                                        </p:tgtEl>
                                        <p:attrNameLst>
                                          <p:attrName>style.visibility</p:attrName>
                                        </p:attrNameLst>
                                      </p:cBhvr>
                                      <p:to>
                                        <p:strVal val="visible"/>
                                      </p:to>
                                    </p:set>
                                  </p:childTnLst>
                                </p:cTn>
                              </p:par>
                            </p:childTnLst>
                          </p:cTn>
                        </p:par>
                        <p:par>
                          <p:cTn id="10" fill="hold">
                            <p:stCondLst>
                              <p:cond delay="300"/>
                            </p:stCondLst>
                            <p:childTnLst>
                              <p:par>
                                <p:cTn id="11" presetID="1" presetClass="entr" presetSubtype="0" fill="hold" grpId="3" nodeType="afterEffect">
                                  <p:stCondLst>
                                    <p:cond delay="0"/>
                                  </p:stCondLst>
                                  <p:iterate>
                                    <p:tmAbs val="0"/>
                                  </p:iterate>
                                  <p:childTnLst>
                                    <p:set>
                                      <p:cBhvr>
                                        <p:cTn id="12" fill="hold"/>
                                        <p:tgtEl>
                                          <p:spTgt spid="4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 grpId="1" animBg="1" advAuto="0"/>
      <p:bldP spid="486" grpId="2" animBg="1" advAuto="0"/>
      <p:bldP spid="487" grpId="3"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6" name="成组"/>
          <p:cNvGrpSpPr/>
          <p:nvPr/>
        </p:nvGrpSpPr>
        <p:grpSpPr>
          <a:xfrm>
            <a:off x="2043283" y="2761120"/>
            <a:ext cx="13880878" cy="8193760"/>
            <a:chOff x="0" y="0"/>
            <a:chExt cx="13880876" cy="8193758"/>
          </a:xfrm>
        </p:grpSpPr>
        <p:pic>
          <p:nvPicPr>
            <p:cNvPr id="491" name="hardware implementation.jpeg" descr="hardware implementation.jpeg"/>
            <p:cNvPicPr>
              <a:picLocks noChangeAspect="1"/>
            </p:cNvPicPr>
            <p:nvPr/>
          </p:nvPicPr>
          <p:blipFill>
            <a:blip r:embed="rId3"/>
            <a:srcRect/>
            <a:stretch>
              <a:fillRect/>
            </a:stretch>
          </p:blipFill>
          <p:spPr>
            <a:xfrm>
              <a:off x="0" y="0"/>
              <a:ext cx="13880877" cy="8193759"/>
            </a:xfrm>
            <a:prstGeom prst="rect">
              <a:avLst/>
            </a:prstGeom>
            <a:ln w="12700" cap="flat">
              <a:noFill/>
              <a:miter lim="400000"/>
            </a:ln>
            <a:effectLst/>
          </p:spPr>
        </p:pic>
        <p:sp>
          <p:nvSpPr>
            <p:cNvPr id="492" name="矩形"/>
            <p:cNvSpPr/>
            <p:nvPr/>
          </p:nvSpPr>
          <p:spPr>
            <a:xfrm>
              <a:off x="6544195" y="278013"/>
              <a:ext cx="2219084" cy="807466"/>
            </a:xfrm>
            <a:prstGeom prst="rect">
              <a:avLst/>
            </a:prstGeom>
            <a:noFill/>
            <a:ln w="50800" cap="flat">
              <a:solidFill>
                <a:schemeClr val="accent5">
                  <a:lumOff val="-29866"/>
                </a:schemeClr>
              </a:solidFill>
              <a:prstDash val="solid"/>
              <a:miter lim="400000"/>
            </a:ln>
            <a:effectLst/>
          </p:spPr>
          <p:txBody>
            <a:bodyPr wrap="square" lIns="71437" tIns="71437" rIns="71437" bIns="71437" numCol="1" anchor="ctr">
              <a:noAutofit/>
            </a:bodyPr>
            <a:lstStyle/>
            <a:p>
              <a:pPr>
                <a:defRPr sz="3000" u="none">
                  <a:solidFill>
                    <a:srgbClr val="FFFFFF"/>
                  </a:solidFill>
                </a:defRPr>
              </a:pPr>
              <a:endParaRPr/>
            </a:p>
          </p:txBody>
        </p:sp>
        <p:sp>
          <p:nvSpPr>
            <p:cNvPr id="493" name="Arduino Uno"/>
            <p:cNvSpPr txBox="1"/>
            <p:nvPr/>
          </p:nvSpPr>
          <p:spPr>
            <a:xfrm>
              <a:off x="746753" y="146097"/>
              <a:ext cx="2269883" cy="109669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a:defRPr u="none">
                  <a:latin typeface="Helvetica Neue"/>
                  <a:ea typeface="Helvetica Neue"/>
                  <a:cs typeface="Helvetica Neue"/>
                  <a:sym typeface="Helvetica Neue"/>
                </a:defRPr>
              </a:lvl1pPr>
            </a:lstStyle>
            <a:p>
              <a:r>
                <a:t>Arduino Uno</a:t>
              </a:r>
            </a:p>
          </p:txBody>
        </p:sp>
        <p:sp>
          <p:nvSpPr>
            <p:cNvPr id="494" name="线条"/>
            <p:cNvSpPr/>
            <p:nvPr/>
          </p:nvSpPr>
          <p:spPr>
            <a:xfrm>
              <a:off x="1706468" y="1042670"/>
              <a:ext cx="511847" cy="843182"/>
            </a:xfrm>
            <a:prstGeom prst="line">
              <a:avLst/>
            </a:prstGeom>
            <a:noFill/>
            <a:ln w="50800" cap="flat">
              <a:solidFill>
                <a:schemeClr val="accent5">
                  <a:hueOff val="-82419"/>
                  <a:satOff val="-9513"/>
                  <a:lumOff val="-16343"/>
                </a:schemeClr>
              </a:solidFill>
              <a:prstDash val="solid"/>
              <a:miter lim="400000"/>
              <a:tailEnd type="triangle" w="med" len="med"/>
            </a:ln>
            <a:effectLst/>
          </p:spPr>
          <p:txBody>
            <a:bodyPr wrap="square" lIns="71437" tIns="71437" rIns="71437" bIns="71437" numCol="1" anchor="ctr">
              <a:noAutofit/>
            </a:bodyPr>
            <a:lstStyle/>
            <a:p>
              <a:endParaRPr/>
            </a:p>
          </p:txBody>
        </p:sp>
        <p:sp>
          <p:nvSpPr>
            <p:cNvPr id="495" name="矩形"/>
            <p:cNvSpPr/>
            <p:nvPr/>
          </p:nvSpPr>
          <p:spPr>
            <a:xfrm>
              <a:off x="772153" y="290713"/>
              <a:ext cx="2219084" cy="807466"/>
            </a:xfrm>
            <a:prstGeom prst="rect">
              <a:avLst/>
            </a:prstGeom>
            <a:noFill/>
            <a:ln w="50800" cap="flat">
              <a:solidFill>
                <a:schemeClr val="accent5">
                  <a:lumOff val="-29866"/>
                </a:schemeClr>
              </a:solidFill>
              <a:prstDash val="solid"/>
              <a:miter lim="400000"/>
            </a:ln>
            <a:effectLst/>
          </p:spPr>
          <p:txBody>
            <a:bodyPr wrap="square" lIns="71437" tIns="71437" rIns="71437" bIns="71437" numCol="1" anchor="ctr">
              <a:noAutofit/>
            </a:bodyPr>
            <a:lstStyle/>
            <a:p>
              <a:pPr>
                <a:defRPr sz="3000" u="none">
                  <a:solidFill>
                    <a:srgbClr val="FFFFFF"/>
                  </a:solidFill>
                </a:defRPr>
              </a:pPr>
              <a:endParaRPr/>
            </a:p>
          </p:txBody>
        </p:sp>
      </p:grpSp>
      <p:sp>
        <p:nvSpPr>
          <p:cNvPr id="497"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25</a:t>
            </a:fld>
            <a:endParaRPr/>
          </a:p>
        </p:txBody>
      </p:sp>
      <p:sp>
        <p:nvSpPr>
          <p:cNvPr id="498" name="Covert Tx Prototype"/>
          <p:cNvSpPr txBox="1">
            <a:spLocks noGrp="1"/>
          </p:cNvSpPr>
          <p:nvPr>
            <p:ph type="title" idx="4294967295"/>
          </p:nvPr>
        </p:nvSpPr>
        <p:spPr>
          <a:prstGeom prst="rect">
            <a:avLst/>
          </a:prstGeom>
        </p:spPr>
        <p:txBody>
          <a:bodyPr/>
          <a:lstStyle/>
          <a:p>
            <a:r>
              <a:t>Covert Tx Prototype</a:t>
            </a:r>
          </a:p>
        </p:txBody>
      </p:sp>
      <p:pic>
        <p:nvPicPr>
          <p:cNvPr id="499" name="hardware implementation.jpeg" descr="hardware implementation.jpeg"/>
          <p:cNvPicPr>
            <a:picLocks noChangeAspect="1"/>
          </p:cNvPicPr>
          <p:nvPr/>
        </p:nvPicPr>
        <p:blipFill>
          <a:blip r:embed="rId3"/>
          <a:srcRect l="22807" t="64908" r="46373" b="10588"/>
          <a:stretch>
            <a:fillRect/>
          </a:stretch>
        </p:blipFill>
        <p:spPr>
          <a:xfrm>
            <a:off x="5313370" y="8081078"/>
            <a:ext cx="4235654" cy="1987925"/>
          </a:xfrm>
          <a:prstGeom prst="rect">
            <a:avLst/>
          </a:prstGeom>
          <a:ln w="12700">
            <a:miter lim="400000"/>
          </a:ln>
        </p:spPr>
      </p:pic>
      <p:pic>
        <p:nvPicPr>
          <p:cNvPr id="500" name="Super-Micro-dropping-Chinese-chips.jpg" descr="Super-Micro-dropping-Chinese-chips.jpg"/>
          <p:cNvPicPr>
            <a:picLocks noChangeAspect="1"/>
          </p:cNvPicPr>
          <p:nvPr/>
        </p:nvPicPr>
        <p:blipFill>
          <a:blip r:embed="rId4"/>
          <a:stretch>
            <a:fillRect/>
          </a:stretch>
        </p:blipFill>
        <p:spPr>
          <a:xfrm>
            <a:off x="16672614" y="4123592"/>
            <a:ext cx="5593537" cy="2796769"/>
          </a:xfrm>
          <a:prstGeom prst="rect">
            <a:avLst/>
          </a:prstGeom>
          <a:ln w="12700">
            <a:miter lim="400000"/>
          </a:ln>
        </p:spPr>
      </p:pic>
      <p:pic>
        <p:nvPicPr>
          <p:cNvPr id="501" name="PCB-Board-Blank2.jpg" descr="PCB-Board-Blank2.jpg"/>
          <p:cNvPicPr>
            <a:picLocks/>
          </p:cNvPicPr>
          <p:nvPr/>
        </p:nvPicPr>
        <p:blipFill>
          <a:blip r:embed="rId5"/>
          <a:stretch>
            <a:fillRect/>
          </a:stretch>
        </p:blipFill>
        <p:spPr>
          <a:xfrm>
            <a:off x="16672604" y="6924598"/>
            <a:ext cx="5593587" cy="3061720"/>
          </a:xfrm>
          <a:prstGeom prst="rect">
            <a:avLst/>
          </a:prstGeom>
          <a:ln w="12700">
            <a:miter lim="400000"/>
          </a:ln>
        </p:spPr>
      </p:pic>
      <p:sp>
        <p:nvSpPr>
          <p:cNvPr id="502" name="Integrated"/>
          <p:cNvSpPr txBox="1"/>
          <p:nvPr/>
        </p:nvSpPr>
        <p:spPr>
          <a:xfrm>
            <a:off x="16672614" y="3303771"/>
            <a:ext cx="5593537" cy="946822"/>
          </a:xfrm>
          <a:prstGeom prst="rect">
            <a:avLst/>
          </a:prstGeom>
          <a:solidFill>
            <a:schemeClr val="accent5">
              <a:lumOff val="-29866"/>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a:defRPr sz="5000" b="1" u="none">
                <a:solidFill>
                  <a:schemeClr val="accent4"/>
                </a:solidFill>
                <a:latin typeface="Helvetica Neue"/>
                <a:ea typeface="Helvetica Neue"/>
                <a:cs typeface="Helvetica Neue"/>
                <a:sym typeface="Helvetica Neue"/>
              </a:defRPr>
            </a:lvl1pPr>
          </a:lstStyle>
          <a:p>
            <a:r>
              <a:t>Integrated</a:t>
            </a:r>
          </a:p>
        </p:txBody>
      </p:sp>
      <p:pic>
        <p:nvPicPr>
          <p:cNvPr id="503" name="hardware implementation.jpeg" descr="hardware implementation.jpeg"/>
          <p:cNvPicPr>
            <a:picLocks noChangeAspect="1"/>
          </p:cNvPicPr>
          <p:nvPr/>
        </p:nvPicPr>
        <p:blipFill>
          <a:blip r:embed="rId3"/>
          <a:srcRect l="22807" t="64908" r="47283" b="10588"/>
          <a:stretch>
            <a:fillRect/>
          </a:stretch>
        </p:blipFill>
        <p:spPr>
          <a:xfrm>
            <a:off x="5375877" y="8081078"/>
            <a:ext cx="4110677" cy="1987925"/>
          </a:xfrm>
          <a:prstGeom prst="rect">
            <a:avLst/>
          </a:prstGeom>
          <a:ln w="12700">
            <a:miter lim="400000"/>
          </a:ln>
        </p:spPr>
      </p:pic>
      <p:sp>
        <p:nvSpPr>
          <p:cNvPr id="504" name="These passive components can be integrated in to tiny spy chips or PCB board of LoRa nodes."/>
          <p:cNvSpPr txBox="1"/>
          <p:nvPr/>
        </p:nvSpPr>
        <p:spPr>
          <a:xfrm>
            <a:off x="2916510" y="11074400"/>
            <a:ext cx="19591660" cy="19503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lgn="l" defTabSz="825500">
              <a:defRPr sz="6000" u="none">
                <a:latin typeface="Helvetica Neue"/>
                <a:ea typeface="Helvetica Neue"/>
                <a:cs typeface="Helvetica Neue"/>
                <a:sym typeface="Helvetica Neue"/>
              </a:defRPr>
            </a:lvl1pPr>
          </a:lstStyle>
          <a:p>
            <a:r>
              <a:t>These passive components can be integrated in to tiny spy chips or PCB board of LoRa nodes.</a:t>
            </a:r>
          </a:p>
        </p:txBody>
      </p:sp>
    </p:spTree>
  </p:cSld>
  <p:clrMapOvr>
    <a:masterClrMapping/>
  </p:clrMapOvr>
  <p:transition spd="med" advClick="0" advTm="0"/>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xit" fill="hold" grpId="1" nodeType="clickEffect">
                                  <p:stCondLst>
                                    <p:cond delay="0"/>
                                  </p:stCondLst>
                                  <p:iterate>
                                    <p:tmAbs val="0"/>
                                  </p:iterate>
                                  <p:childTnLst>
                                    <p:animEffect transition="out" filter="fade">
                                      <p:cBhvr>
                                        <p:cTn id="6" dur="800" fill="hold"/>
                                        <p:tgtEl>
                                          <p:spTgt spid="496"/>
                                        </p:tgtEl>
                                      </p:cBhvr>
                                    </p:animEffect>
                                    <p:set>
                                      <p:cBhvr>
                                        <p:cTn id="7" fill="hold">
                                          <p:stCondLst>
                                            <p:cond delay="799"/>
                                          </p:stCondLst>
                                        </p:cTn>
                                        <p:tgtEl>
                                          <p:spTgt spid="49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6" grpId="1"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8" name="PCB-Board-Blank2.jpg" descr="PCB-Board-Blank2.jpg"/>
          <p:cNvPicPr>
            <a:picLocks/>
          </p:cNvPicPr>
          <p:nvPr/>
        </p:nvPicPr>
        <p:blipFill>
          <a:blip r:embed="rId3"/>
          <a:stretch>
            <a:fillRect/>
          </a:stretch>
        </p:blipFill>
        <p:spPr>
          <a:xfrm>
            <a:off x="2166749" y="4068667"/>
            <a:ext cx="14122460" cy="6757211"/>
          </a:xfrm>
          <a:prstGeom prst="rect">
            <a:avLst/>
          </a:prstGeom>
          <a:ln w="12700">
            <a:miter lim="400000"/>
          </a:ln>
        </p:spPr>
      </p:pic>
      <p:sp>
        <p:nvSpPr>
          <p:cNvPr id="509"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26</a:t>
            </a:fld>
            <a:endParaRPr/>
          </a:p>
        </p:txBody>
      </p:sp>
      <p:sp>
        <p:nvSpPr>
          <p:cNvPr id="510" name="Covert Tx Prototype"/>
          <p:cNvSpPr txBox="1">
            <a:spLocks noGrp="1"/>
          </p:cNvSpPr>
          <p:nvPr>
            <p:ph type="title" idx="4294967295"/>
          </p:nvPr>
        </p:nvSpPr>
        <p:spPr>
          <a:prstGeom prst="rect">
            <a:avLst/>
          </a:prstGeom>
        </p:spPr>
        <p:txBody>
          <a:bodyPr/>
          <a:lstStyle/>
          <a:p>
            <a:r>
              <a:t>Covert Tx Prototype</a:t>
            </a:r>
          </a:p>
        </p:txBody>
      </p:sp>
      <p:pic>
        <p:nvPicPr>
          <p:cNvPr id="511" name="hardware implementation.jpeg" descr="hardware implementation.jpeg"/>
          <p:cNvPicPr>
            <a:picLocks noChangeAspect="1"/>
          </p:cNvPicPr>
          <p:nvPr/>
        </p:nvPicPr>
        <p:blipFill>
          <a:blip r:embed="rId4"/>
          <a:srcRect l="22807" t="64908" r="46373" b="10588"/>
          <a:stretch>
            <a:fillRect/>
          </a:stretch>
        </p:blipFill>
        <p:spPr>
          <a:xfrm>
            <a:off x="13596935" y="8688236"/>
            <a:ext cx="230734" cy="108291"/>
          </a:xfrm>
          <a:prstGeom prst="rect">
            <a:avLst/>
          </a:prstGeom>
          <a:ln w="12700">
            <a:miter lim="400000"/>
          </a:ln>
        </p:spPr>
      </p:pic>
      <p:grpSp>
        <p:nvGrpSpPr>
          <p:cNvPr id="514" name="成组"/>
          <p:cNvGrpSpPr/>
          <p:nvPr/>
        </p:nvGrpSpPr>
        <p:grpSpPr>
          <a:xfrm>
            <a:off x="-119661" y="11184797"/>
            <a:ext cx="24623322" cy="2627847"/>
            <a:chOff x="0" y="0"/>
            <a:chExt cx="24623321" cy="2627845"/>
          </a:xfrm>
        </p:grpSpPr>
        <p:sp>
          <p:nvSpPr>
            <p:cNvPr id="512" name="LoRa PHY is vulnerable to attack!"/>
            <p:cNvSpPr/>
            <p:nvPr/>
          </p:nvSpPr>
          <p:spPr>
            <a:xfrm>
              <a:off x="0" y="25400"/>
              <a:ext cx="24623322" cy="2602446"/>
            </a:xfrm>
            <a:prstGeom prst="rect">
              <a:avLst/>
            </a:prstGeom>
            <a:solidFill>
              <a:srgbClr val="88353D"/>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defTabSz="825500">
                <a:defRPr sz="7400" u="none">
                  <a:solidFill>
                    <a:srgbClr val="FFFFFF"/>
                  </a:solidFill>
                  <a:latin typeface="Helvetica Neue"/>
                  <a:ea typeface="Helvetica Neue"/>
                  <a:cs typeface="Helvetica Neue"/>
                  <a:sym typeface="Helvetica Neue"/>
                </a:defRPr>
              </a:lvl1pPr>
            </a:lstStyle>
            <a:p>
              <a:r>
                <a:t>LoRa PHY is vulnerable to attack!</a:t>
              </a:r>
            </a:p>
          </p:txBody>
        </p:sp>
        <p:pic>
          <p:nvPicPr>
            <p:cNvPr id="513" name="图像" descr="图像"/>
            <p:cNvPicPr>
              <a:picLocks noChangeAspect="1"/>
            </p:cNvPicPr>
            <p:nvPr/>
          </p:nvPicPr>
          <p:blipFill>
            <a:blip r:embed="rId5"/>
            <a:stretch>
              <a:fillRect/>
            </a:stretch>
          </p:blipFill>
          <p:spPr>
            <a:xfrm>
              <a:off x="2512835" y="0"/>
              <a:ext cx="2602447" cy="2602446"/>
            </a:xfrm>
            <a:prstGeom prst="rect">
              <a:avLst/>
            </a:prstGeom>
            <a:ln w="12700" cap="flat">
              <a:noFill/>
              <a:miter lim="400000"/>
            </a:ln>
            <a:effectLst/>
          </p:spPr>
        </p:pic>
      </p:grpSp>
      <p:pic>
        <p:nvPicPr>
          <p:cNvPr id="515" name="Super-Micro-dropping-Chinese-chips.jpg" descr="Super-Micro-dropping-Chinese-chips.jpg"/>
          <p:cNvPicPr>
            <a:picLocks noChangeAspect="1"/>
          </p:cNvPicPr>
          <p:nvPr/>
        </p:nvPicPr>
        <p:blipFill>
          <a:blip r:embed="rId6"/>
          <a:stretch>
            <a:fillRect/>
          </a:stretch>
        </p:blipFill>
        <p:spPr>
          <a:xfrm>
            <a:off x="14211834" y="2486371"/>
            <a:ext cx="8286792" cy="4143396"/>
          </a:xfrm>
          <a:prstGeom prst="rect">
            <a:avLst/>
          </a:prstGeom>
          <a:ln w="12700">
            <a:miter lim="400000"/>
          </a:ln>
        </p:spPr>
      </p:pic>
      <p:pic>
        <p:nvPicPr>
          <p:cNvPr id="516" name="hardware implementation.jpeg" descr="hardware implementation.jpeg"/>
          <p:cNvPicPr>
            <a:picLocks noChangeAspect="1"/>
          </p:cNvPicPr>
          <p:nvPr/>
        </p:nvPicPr>
        <p:blipFill>
          <a:blip r:embed="rId4"/>
          <a:srcRect l="22807" t="64908" r="47283" b="10588"/>
          <a:stretch>
            <a:fillRect/>
          </a:stretch>
        </p:blipFill>
        <p:spPr>
          <a:xfrm>
            <a:off x="19026641" y="4475321"/>
            <a:ext cx="341985" cy="16538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a14="http://schemas.microsoft.com/office/drawing/2010/main" xmlns:m="http://schemas.openxmlformats.org/officeDocument/2006/math"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27</a:t>
            </a:fld>
            <a:endParaRPr/>
          </a:p>
        </p:txBody>
      </p:sp>
      <p:sp>
        <p:nvSpPr>
          <p:cNvPr id="521" name="Covert Receiver"/>
          <p:cNvSpPr txBox="1">
            <a:spLocks noGrp="1"/>
          </p:cNvSpPr>
          <p:nvPr>
            <p:ph type="title" idx="4294967295"/>
          </p:nvPr>
        </p:nvSpPr>
        <p:spPr>
          <a:prstGeom prst="rect">
            <a:avLst/>
          </a:prstGeom>
        </p:spPr>
        <p:txBody>
          <a:bodyPr/>
          <a:lstStyle/>
          <a:p>
            <a:r>
              <a:t>Covert Receiver</a:t>
            </a:r>
          </a:p>
        </p:txBody>
      </p:sp>
      <p:sp>
        <p:nvSpPr>
          <p:cNvPr id="522" name="Upper chain—&gt; Covert receiver: Extract amplitude changes…"/>
          <p:cNvSpPr txBox="1"/>
          <p:nvPr/>
        </p:nvSpPr>
        <p:spPr>
          <a:xfrm>
            <a:off x="3402811" y="9822331"/>
            <a:ext cx="18642648" cy="16991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solidFill>
                  <a:schemeClr val="accent5">
                    <a:lumOff val="-29866"/>
                  </a:schemeClr>
                </a:solidFill>
                <a:latin typeface="Helvetica Neue"/>
                <a:ea typeface="Helvetica Neue"/>
                <a:cs typeface="Helvetica Neue"/>
                <a:sym typeface="Helvetica Neue"/>
              </a:defRPr>
            </a:pPr>
            <a:r>
              <a:t>Upper chain—&gt; Covert receiver: Extract amplitude changes</a:t>
            </a:r>
          </a:p>
          <a:p>
            <a:pPr marL="722312" indent="-722312" algn="l">
              <a:buSzPct val="145000"/>
              <a:buChar char="•"/>
              <a:defRPr sz="5200" u="none">
                <a:latin typeface="Helvetica Neue"/>
                <a:ea typeface="Helvetica Neue"/>
                <a:cs typeface="Helvetica Neue"/>
                <a:sym typeface="Helvetica Neue"/>
              </a:defRPr>
            </a:pPr>
            <a:r>
              <a:t>Lower chain—&gt; LoRa receiver: Extract initial frequency</a:t>
            </a:r>
          </a:p>
        </p:txBody>
      </p:sp>
      <p:pic>
        <p:nvPicPr>
          <p:cNvPr id="523" name="Rx.jpeg" descr="Rx.jpeg"/>
          <p:cNvPicPr>
            <a:picLocks noChangeAspect="1"/>
          </p:cNvPicPr>
          <p:nvPr/>
        </p:nvPicPr>
        <p:blipFill>
          <a:blip r:embed="rId3"/>
          <a:stretch>
            <a:fillRect/>
          </a:stretch>
        </p:blipFill>
        <p:spPr>
          <a:xfrm>
            <a:off x="4227186" y="4132851"/>
            <a:ext cx="15396228" cy="4922830"/>
          </a:xfrm>
          <a:prstGeom prst="rect">
            <a:avLst/>
          </a:prstGeom>
          <a:ln w="12700">
            <a:miter lim="400000"/>
          </a:ln>
        </p:spPr>
      </p:pic>
      <p:sp>
        <p:nvSpPr>
          <p:cNvPr id="524" name="矩形"/>
          <p:cNvSpPr/>
          <p:nvPr/>
        </p:nvSpPr>
        <p:spPr>
          <a:xfrm>
            <a:off x="7167213" y="4633103"/>
            <a:ext cx="12241798" cy="1934643"/>
          </a:xfrm>
          <a:prstGeom prst="rect">
            <a:avLst/>
          </a:prstGeom>
          <a:ln w="114300">
            <a:solidFill>
              <a:schemeClr val="accent5">
                <a:lumOff val="-29866"/>
              </a:schemeClr>
            </a:solidFill>
            <a:miter lim="400000"/>
          </a:ln>
        </p:spPr>
        <p:txBody>
          <a:bodyPr lIns="71437" tIns="71437" rIns="71437" bIns="71437" anchor="ctr"/>
          <a:lstStyle/>
          <a:p>
            <a:pPr>
              <a:defRPr sz="3000" u="none">
                <a:solidFill>
                  <a:srgbClr val="FFFFFF"/>
                </a:solidFill>
              </a:defRPr>
            </a:pPr>
            <a:endParaRPr/>
          </a:p>
        </p:txBody>
      </p:sp>
      <p:sp>
        <p:nvSpPr>
          <p:cNvPr id="525" name="Covert receiver: Receive-only SDR dongle"/>
          <p:cNvSpPr txBox="1"/>
          <p:nvPr/>
        </p:nvSpPr>
        <p:spPr>
          <a:xfrm>
            <a:off x="2209800" y="2743200"/>
            <a:ext cx="15297849"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833437" indent="-833437" algn="l" defTabSz="825500">
              <a:buSzPct val="50000"/>
              <a:buBlip>
                <a:blip r:embed="rId4"/>
              </a:buBlip>
              <a:defRPr sz="6000" u="none">
                <a:latin typeface="Helvetica Neue"/>
                <a:ea typeface="Helvetica Neue"/>
                <a:cs typeface="Helvetica Neue"/>
                <a:sym typeface="Helvetica Neue"/>
              </a:defRPr>
            </a:lvl1pPr>
          </a:lstStyle>
          <a:p>
            <a:r>
              <a:t>Covert receiver: Receive-only SDR dongle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4" grpId="1"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28</a:t>
            </a:fld>
            <a:endParaRPr/>
          </a:p>
        </p:txBody>
      </p:sp>
      <p:sp>
        <p:nvSpPr>
          <p:cNvPr id="530" name="Be covert to regular LoRa transceiver"/>
          <p:cNvSpPr txBox="1"/>
          <p:nvPr/>
        </p:nvSpPr>
        <p:spPr>
          <a:xfrm>
            <a:off x="4007441" y="3485091"/>
            <a:ext cx="13867234" cy="1035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marL="833437" indent="-833437" algn="l" defTabSz="825500">
              <a:buSzPct val="50000"/>
              <a:buBlip>
                <a:blip r:embed="rId3"/>
              </a:buBlip>
              <a:defRPr sz="6000" u="none">
                <a:latin typeface="Helvetica Neue"/>
                <a:ea typeface="Helvetica Neue"/>
                <a:cs typeface="Helvetica Neue"/>
                <a:sym typeface="Helvetica Neue"/>
              </a:defRPr>
            </a:lvl1pPr>
          </a:lstStyle>
          <a:p>
            <a:r>
              <a:t> Be covert to regular LoRa transceiver</a:t>
            </a:r>
          </a:p>
        </p:txBody>
      </p:sp>
      <p:sp>
        <p:nvSpPr>
          <p:cNvPr id="531" name="Not substantially affect the communication performance of regular LoRa  transceiver"/>
          <p:cNvSpPr txBox="1"/>
          <p:nvPr/>
        </p:nvSpPr>
        <p:spPr>
          <a:xfrm>
            <a:off x="4007441" y="8258637"/>
            <a:ext cx="18320333" cy="19503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marL="833437" indent="-833437" algn="l" defTabSz="825500">
              <a:buSzPct val="50000"/>
              <a:buBlip>
                <a:blip r:embed="rId3"/>
              </a:buBlip>
              <a:defRPr sz="6000" u="none">
                <a:latin typeface="Helvetica Neue"/>
                <a:ea typeface="Helvetica Neue"/>
                <a:cs typeface="Helvetica Neue"/>
                <a:sym typeface="Helvetica Neue"/>
              </a:defRPr>
            </a:lvl1pPr>
          </a:lstStyle>
          <a:p>
            <a:r>
              <a:t>Not substantially affect the communication performance of regular LoRa  transceiver</a:t>
            </a:r>
          </a:p>
        </p:txBody>
      </p:sp>
      <p:sp>
        <p:nvSpPr>
          <p:cNvPr id="532" name="Be efficient to support more information leakage"/>
          <p:cNvSpPr txBox="1"/>
          <p:nvPr/>
        </p:nvSpPr>
        <p:spPr>
          <a:xfrm>
            <a:off x="3978382" y="5871864"/>
            <a:ext cx="18503501"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marL="833437" indent="-833437" algn="l" defTabSz="825500">
              <a:buSzPct val="50000"/>
              <a:buBlip>
                <a:blip r:embed="rId3"/>
              </a:buBlip>
              <a:defRPr sz="6000" u="none">
                <a:latin typeface="Helvetica Neue"/>
                <a:ea typeface="Helvetica Neue"/>
                <a:cs typeface="Helvetica Neue"/>
                <a:sym typeface="Helvetica Neue"/>
              </a:defRPr>
            </a:lvl1pPr>
          </a:lstStyle>
          <a:p>
            <a:r>
              <a:t>Be efficient to support more information leakage </a:t>
            </a:r>
          </a:p>
        </p:txBody>
      </p:sp>
      <p:sp>
        <p:nvSpPr>
          <p:cNvPr id="533" name="Design requirements"/>
          <p:cNvSpPr txBox="1">
            <a:spLocks noGrp="1"/>
          </p:cNvSpPr>
          <p:nvPr>
            <p:ph type="title" idx="4294967295"/>
          </p:nvPr>
        </p:nvSpPr>
        <p:spPr>
          <a:prstGeom prst="rect">
            <a:avLst/>
          </a:prstGeom>
        </p:spPr>
        <p:txBody>
          <a:bodyPr/>
          <a:lstStyle/>
          <a:p>
            <a:r>
              <a:t>Design requirements</a:t>
            </a:r>
          </a:p>
        </p:txBody>
      </p:sp>
      <p:sp>
        <p:nvSpPr>
          <p:cNvPr id="534" name="Dingbat 勾号"/>
          <p:cNvSpPr/>
          <p:nvPr/>
        </p:nvSpPr>
        <p:spPr>
          <a:xfrm>
            <a:off x="2709205" y="3528475"/>
            <a:ext cx="998853" cy="949173"/>
          </a:xfrm>
          <a:custGeom>
            <a:avLst/>
            <a:gdLst/>
            <a:ahLst/>
            <a:cxnLst>
              <a:cxn ang="0">
                <a:pos x="wd2" y="hd2"/>
              </a:cxn>
              <a:cxn ang="5400000">
                <a:pos x="wd2" y="hd2"/>
              </a:cxn>
              <a:cxn ang="10800000">
                <a:pos x="wd2" y="hd2"/>
              </a:cxn>
              <a:cxn ang="16200000">
                <a:pos x="wd2" y="hd2"/>
              </a:cxn>
            </a:cxnLst>
            <a:rect l="0" t="0" r="r" b="b"/>
            <a:pathLst>
              <a:path w="21452" h="20404" extrusionOk="0">
                <a:moveTo>
                  <a:pt x="19340" y="6"/>
                </a:moveTo>
                <a:cubicBezTo>
                  <a:pt x="18911" y="-308"/>
                  <a:pt x="8317" y="11620"/>
                  <a:pt x="6423" y="13985"/>
                </a:cubicBezTo>
                <a:cubicBezTo>
                  <a:pt x="6323" y="14108"/>
                  <a:pt x="6215" y="14226"/>
                  <a:pt x="6090" y="14370"/>
                </a:cubicBezTo>
                <a:cubicBezTo>
                  <a:pt x="5960" y="14216"/>
                  <a:pt x="5854" y="14096"/>
                  <a:pt x="5755" y="13971"/>
                </a:cubicBezTo>
                <a:cubicBezTo>
                  <a:pt x="4964" y="12967"/>
                  <a:pt x="4458" y="12167"/>
                  <a:pt x="3657" y="11171"/>
                </a:cubicBezTo>
                <a:cubicBezTo>
                  <a:pt x="3337" y="10773"/>
                  <a:pt x="2972" y="10410"/>
                  <a:pt x="2634" y="10026"/>
                </a:cubicBezTo>
                <a:cubicBezTo>
                  <a:pt x="2472" y="9843"/>
                  <a:pt x="2283" y="9849"/>
                  <a:pt x="2071" y="9915"/>
                </a:cubicBezTo>
                <a:cubicBezTo>
                  <a:pt x="1856" y="9981"/>
                  <a:pt x="1574" y="9982"/>
                  <a:pt x="1303" y="10152"/>
                </a:cubicBezTo>
                <a:cubicBezTo>
                  <a:pt x="1209" y="10262"/>
                  <a:pt x="1332" y="10438"/>
                  <a:pt x="1349" y="10609"/>
                </a:cubicBezTo>
                <a:cubicBezTo>
                  <a:pt x="1369" y="10821"/>
                  <a:pt x="603" y="10792"/>
                  <a:pt x="203" y="11061"/>
                </a:cubicBezTo>
                <a:cubicBezTo>
                  <a:pt x="111" y="11123"/>
                  <a:pt x="286" y="11375"/>
                  <a:pt x="227" y="11440"/>
                </a:cubicBezTo>
                <a:cubicBezTo>
                  <a:pt x="51" y="11634"/>
                  <a:pt x="-61" y="11588"/>
                  <a:pt x="36" y="11826"/>
                </a:cubicBezTo>
                <a:cubicBezTo>
                  <a:pt x="896" y="13941"/>
                  <a:pt x="2182" y="15733"/>
                  <a:pt x="3218" y="17879"/>
                </a:cubicBezTo>
                <a:cubicBezTo>
                  <a:pt x="4865" y="21292"/>
                  <a:pt x="5178" y="19166"/>
                  <a:pt x="5654" y="19575"/>
                </a:cubicBezTo>
                <a:cubicBezTo>
                  <a:pt x="7119" y="20836"/>
                  <a:pt x="6474" y="21179"/>
                  <a:pt x="9921" y="16770"/>
                </a:cubicBezTo>
                <a:cubicBezTo>
                  <a:pt x="11378" y="14721"/>
                  <a:pt x="19009" y="5203"/>
                  <a:pt x="20710" y="3334"/>
                </a:cubicBezTo>
                <a:cubicBezTo>
                  <a:pt x="20919" y="3106"/>
                  <a:pt x="21118" y="2879"/>
                  <a:pt x="21258" y="2594"/>
                </a:cubicBezTo>
                <a:cubicBezTo>
                  <a:pt x="21526" y="2050"/>
                  <a:pt x="21539" y="2066"/>
                  <a:pt x="21150" y="1624"/>
                </a:cubicBezTo>
                <a:cubicBezTo>
                  <a:pt x="21006" y="1461"/>
                  <a:pt x="20856" y="1427"/>
                  <a:pt x="20646" y="1437"/>
                </a:cubicBezTo>
                <a:cubicBezTo>
                  <a:pt x="20244" y="1456"/>
                  <a:pt x="20044" y="1227"/>
                  <a:pt x="20086" y="860"/>
                </a:cubicBezTo>
                <a:cubicBezTo>
                  <a:pt x="20096" y="778"/>
                  <a:pt x="20075" y="672"/>
                  <a:pt x="20023" y="612"/>
                </a:cubicBezTo>
                <a:cubicBezTo>
                  <a:pt x="19903" y="469"/>
                  <a:pt x="19492" y="117"/>
                  <a:pt x="19340" y="6"/>
                </a:cubicBezTo>
                <a:close/>
              </a:path>
            </a:pathLst>
          </a:custGeom>
          <a:solidFill>
            <a:schemeClr val="accent3">
              <a:hueOff val="362282"/>
              <a:satOff val="31803"/>
              <a:lumOff val="-18242"/>
            </a:schemeClr>
          </a:solidFill>
          <a:ln w="12700">
            <a:miter lim="400000"/>
          </a:ln>
        </p:spPr>
        <p:txBody>
          <a:bodyPr lIns="71437" tIns="71437" rIns="71437" bIns="71437" anchor="ctr"/>
          <a:lstStyle/>
          <a:p>
            <a:pPr>
              <a:defRPr sz="3000" u="none">
                <a:solidFill>
                  <a:srgbClr val="FFFFFF"/>
                </a:solidFill>
              </a:defRPr>
            </a:pPr>
            <a:endParaRPr/>
          </a:p>
        </p:txBody>
      </p:sp>
      <p:sp>
        <p:nvSpPr>
          <p:cNvPr id="535" name="Dingbat 勾号"/>
          <p:cNvSpPr/>
          <p:nvPr/>
        </p:nvSpPr>
        <p:spPr>
          <a:xfrm>
            <a:off x="2709205" y="5915248"/>
            <a:ext cx="998853" cy="949173"/>
          </a:xfrm>
          <a:custGeom>
            <a:avLst/>
            <a:gdLst/>
            <a:ahLst/>
            <a:cxnLst>
              <a:cxn ang="0">
                <a:pos x="wd2" y="hd2"/>
              </a:cxn>
              <a:cxn ang="5400000">
                <a:pos x="wd2" y="hd2"/>
              </a:cxn>
              <a:cxn ang="10800000">
                <a:pos x="wd2" y="hd2"/>
              </a:cxn>
              <a:cxn ang="16200000">
                <a:pos x="wd2" y="hd2"/>
              </a:cxn>
            </a:cxnLst>
            <a:rect l="0" t="0" r="r" b="b"/>
            <a:pathLst>
              <a:path w="21452" h="20404" extrusionOk="0">
                <a:moveTo>
                  <a:pt x="19340" y="6"/>
                </a:moveTo>
                <a:cubicBezTo>
                  <a:pt x="18911" y="-308"/>
                  <a:pt x="8317" y="11620"/>
                  <a:pt x="6423" y="13985"/>
                </a:cubicBezTo>
                <a:cubicBezTo>
                  <a:pt x="6323" y="14108"/>
                  <a:pt x="6215" y="14226"/>
                  <a:pt x="6090" y="14370"/>
                </a:cubicBezTo>
                <a:cubicBezTo>
                  <a:pt x="5960" y="14216"/>
                  <a:pt x="5854" y="14096"/>
                  <a:pt x="5755" y="13971"/>
                </a:cubicBezTo>
                <a:cubicBezTo>
                  <a:pt x="4964" y="12967"/>
                  <a:pt x="4458" y="12167"/>
                  <a:pt x="3657" y="11171"/>
                </a:cubicBezTo>
                <a:cubicBezTo>
                  <a:pt x="3337" y="10773"/>
                  <a:pt x="2972" y="10410"/>
                  <a:pt x="2634" y="10026"/>
                </a:cubicBezTo>
                <a:cubicBezTo>
                  <a:pt x="2472" y="9843"/>
                  <a:pt x="2283" y="9849"/>
                  <a:pt x="2071" y="9915"/>
                </a:cubicBezTo>
                <a:cubicBezTo>
                  <a:pt x="1856" y="9981"/>
                  <a:pt x="1574" y="9982"/>
                  <a:pt x="1303" y="10152"/>
                </a:cubicBezTo>
                <a:cubicBezTo>
                  <a:pt x="1209" y="10262"/>
                  <a:pt x="1332" y="10438"/>
                  <a:pt x="1349" y="10609"/>
                </a:cubicBezTo>
                <a:cubicBezTo>
                  <a:pt x="1369" y="10821"/>
                  <a:pt x="603" y="10792"/>
                  <a:pt x="203" y="11061"/>
                </a:cubicBezTo>
                <a:cubicBezTo>
                  <a:pt x="111" y="11123"/>
                  <a:pt x="286" y="11375"/>
                  <a:pt x="227" y="11440"/>
                </a:cubicBezTo>
                <a:cubicBezTo>
                  <a:pt x="51" y="11634"/>
                  <a:pt x="-61" y="11588"/>
                  <a:pt x="36" y="11826"/>
                </a:cubicBezTo>
                <a:cubicBezTo>
                  <a:pt x="896" y="13941"/>
                  <a:pt x="2182" y="15733"/>
                  <a:pt x="3218" y="17879"/>
                </a:cubicBezTo>
                <a:cubicBezTo>
                  <a:pt x="4865" y="21292"/>
                  <a:pt x="5178" y="19166"/>
                  <a:pt x="5654" y="19575"/>
                </a:cubicBezTo>
                <a:cubicBezTo>
                  <a:pt x="7119" y="20836"/>
                  <a:pt x="6474" y="21179"/>
                  <a:pt x="9921" y="16770"/>
                </a:cubicBezTo>
                <a:cubicBezTo>
                  <a:pt x="11378" y="14721"/>
                  <a:pt x="19009" y="5203"/>
                  <a:pt x="20710" y="3334"/>
                </a:cubicBezTo>
                <a:cubicBezTo>
                  <a:pt x="20919" y="3106"/>
                  <a:pt x="21118" y="2879"/>
                  <a:pt x="21258" y="2594"/>
                </a:cubicBezTo>
                <a:cubicBezTo>
                  <a:pt x="21526" y="2050"/>
                  <a:pt x="21539" y="2066"/>
                  <a:pt x="21150" y="1624"/>
                </a:cubicBezTo>
                <a:cubicBezTo>
                  <a:pt x="21006" y="1461"/>
                  <a:pt x="20856" y="1427"/>
                  <a:pt x="20646" y="1437"/>
                </a:cubicBezTo>
                <a:cubicBezTo>
                  <a:pt x="20244" y="1456"/>
                  <a:pt x="20044" y="1227"/>
                  <a:pt x="20086" y="860"/>
                </a:cubicBezTo>
                <a:cubicBezTo>
                  <a:pt x="20096" y="778"/>
                  <a:pt x="20075" y="672"/>
                  <a:pt x="20023" y="612"/>
                </a:cubicBezTo>
                <a:cubicBezTo>
                  <a:pt x="19903" y="469"/>
                  <a:pt x="19492" y="117"/>
                  <a:pt x="19340" y="6"/>
                </a:cubicBezTo>
                <a:close/>
              </a:path>
            </a:pathLst>
          </a:custGeom>
          <a:solidFill>
            <a:schemeClr val="accent3">
              <a:hueOff val="362282"/>
              <a:satOff val="31803"/>
              <a:lumOff val="-18242"/>
            </a:schemeClr>
          </a:solidFill>
          <a:ln w="12700">
            <a:miter lim="400000"/>
          </a:ln>
        </p:spPr>
        <p:txBody>
          <a:bodyPr lIns="71437" tIns="71437" rIns="71437" bIns="71437" anchor="ctr"/>
          <a:lstStyle/>
          <a:p>
            <a:pPr>
              <a:defRPr sz="3000" u="none">
                <a:solidFill>
                  <a:srgbClr val="FFFFFF"/>
                </a:solidFill>
              </a:defRPr>
            </a:pPr>
            <a:endParaRP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29</a:t>
            </a:fld>
            <a:endParaRPr/>
          </a:p>
        </p:txBody>
      </p:sp>
      <p:grpSp>
        <p:nvGrpSpPr>
          <p:cNvPr id="547" name="成组"/>
          <p:cNvGrpSpPr/>
          <p:nvPr/>
        </p:nvGrpSpPr>
        <p:grpSpPr>
          <a:xfrm>
            <a:off x="1992995" y="3604392"/>
            <a:ext cx="13056484" cy="5185555"/>
            <a:chOff x="0" y="0"/>
            <a:chExt cx="13056483" cy="5185553"/>
          </a:xfrm>
        </p:grpSpPr>
        <p:pic>
          <p:nvPicPr>
            <p:cNvPr id="540" name="图像" descr="图像"/>
            <p:cNvPicPr>
              <a:picLocks noChangeAspect="1"/>
            </p:cNvPicPr>
            <p:nvPr/>
          </p:nvPicPr>
          <p:blipFill>
            <a:blip r:embed="rId3"/>
            <a:srcRect/>
            <a:stretch>
              <a:fillRect/>
            </a:stretch>
          </p:blipFill>
          <p:spPr>
            <a:xfrm>
              <a:off x="0" y="0"/>
              <a:ext cx="13056484" cy="5185554"/>
            </a:xfrm>
            <a:prstGeom prst="rect">
              <a:avLst/>
            </a:prstGeom>
            <a:ln w="12700" cap="flat">
              <a:noFill/>
              <a:miter lim="400000"/>
            </a:ln>
            <a:effectLst/>
          </p:spPr>
        </p:pic>
        <p:sp>
          <p:nvSpPr>
            <p:cNvPr id="541" name="D=0.9"/>
            <p:cNvSpPr txBox="1"/>
            <p:nvPr/>
          </p:nvSpPr>
          <p:spPr>
            <a:xfrm>
              <a:off x="2836608" y="2617470"/>
              <a:ext cx="1257733" cy="6263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defRPr u="none"/>
              </a:lvl1pPr>
            </a:lstStyle>
            <a:p>
              <a:r>
                <a:t>D=0.9</a:t>
              </a:r>
            </a:p>
          </p:txBody>
        </p:sp>
        <p:sp>
          <p:nvSpPr>
            <p:cNvPr id="542" name="线条"/>
            <p:cNvSpPr/>
            <p:nvPr/>
          </p:nvSpPr>
          <p:spPr>
            <a:xfrm>
              <a:off x="2395505" y="2092069"/>
              <a:ext cx="2139938" cy="1"/>
            </a:xfrm>
            <a:prstGeom prst="line">
              <a:avLst/>
            </a:prstGeom>
            <a:noFill/>
            <a:ln w="101600" cap="flat">
              <a:solidFill>
                <a:schemeClr val="accent4"/>
              </a:solidFill>
              <a:prstDash val="solid"/>
              <a:miter lim="400000"/>
            </a:ln>
            <a:effectLst/>
          </p:spPr>
          <p:txBody>
            <a:bodyPr wrap="square" lIns="71437" tIns="71437" rIns="71437" bIns="71437" numCol="1" anchor="ctr">
              <a:noAutofit/>
            </a:bodyPr>
            <a:lstStyle/>
            <a:p>
              <a:endParaRPr/>
            </a:p>
          </p:txBody>
        </p:sp>
        <p:sp>
          <p:nvSpPr>
            <p:cNvPr id="543" name="线条"/>
            <p:cNvSpPr/>
            <p:nvPr/>
          </p:nvSpPr>
          <p:spPr>
            <a:xfrm>
              <a:off x="2395505" y="2473108"/>
              <a:ext cx="2139938" cy="1"/>
            </a:xfrm>
            <a:prstGeom prst="line">
              <a:avLst/>
            </a:prstGeom>
            <a:noFill/>
            <a:ln w="101600" cap="flat">
              <a:solidFill>
                <a:schemeClr val="accent4"/>
              </a:solidFill>
              <a:prstDash val="solid"/>
              <a:miter lim="400000"/>
            </a:ln>
            <a:effectLst/>
          </p:spPr>
          <p:txBody>
            <a:bodyPr wrap="square" lIns="71437" tIns="71437" rIns="71437" bIns="71437" numCol="1" anchor="ctr">
              <a:noAutofit/>
            </a:bodyPr>
            <a:lstStyle/>
            <a:p>
              <a:endParaRPr/>
            </a:p>
          </p:txBody>
        </p:sp>
        <p:sp>
          <p:nvSpPr>
            <p:cNvPr id="544" name="线条"/>
            <p:cNvSpPr/>
            <p:nvPr/>
          </p:nvSpPr>
          <p:spPr>
            <a:xfrm>
              <a:off x="7363246" y="863365"/>
              <a:ext cx="2139938" cy="1"/>
            </a:xfrm>
            <a:prstGeom prst="line">
              <a:avLst/>
            </a:prstGeom>
            <a:noFill/>
            <a:ln w="101600" cap="flat">
              <a:solidFill>
                <a:schemeClr val="accent4"/>
              </a:solidFill>
              <a:prstDash val="solid"/>
              <a:miter lim="400000"/>
            </a:ln>
            <a:effectLst/>
          </p:spPr>
          <p:txBody>
            <a:bodyPr wrap="square" lIns="71437" tIns="71437" rIns="71437" bIns="71437" numCol="1" anchor="ctr">
              <a:noAutofit/>
            </a:bodyPr>
            <a:lstStyle/>
            <a:p>
              <a:endParaRPr/>
            </a:p>
          </p:txBody>
        </p:sp>
        <p:sp>
          <p:nvSpPr>
            <p:cNvPr id="545" name="线条"/>
            <p:cNvSpPr/>
            <p:nvPr/>
          </p:nvSpPr>
          <p:spPr>
            <a:xfrm>
              <a:off x="7363246" y="3668964"/>
              <a:ext cx="2139938" cy="1"/>
            </a:xfrm>
            <a:prstGeom prst="line">
              <a:avLst/>
            </a:prstGeom>
            <a:noFill/>
            <a:ln w="101600" cap="flat">
              <a:solidFill>
                <a:schemeClr val="accent4"/>
              </a:solidFill>
              <a:prstDash val="solid"/>
              <a:miter lim="400000"/>
            </a:ln>
            <a:effectLst/>
          </p:spPr>
          <p:txBody>
            <a:bodyPr wrap="square" lIns="71437" tIns="71437" rIns="71437" bIns="71437" numCol="1" anchor="ctr">
              <a:noAutofit/>
            </a:bodyPr>
            <a:lstStyle/>
            <a:p>
              <a:endParaRPr/>
            </a:p>
          </p:txBody>
        </p:sp>
        <p:sp>
          <p:nvSpPr>
            <p:cNvPr id="546" name="D=0.3"/>
            <p:cNvSpPr txBox="1"/>
            <p:nvPr/>
          </p:nvSpPr>
          <p:spPr>
            <a:xfrm>
              <a:off x="7804348" y="244942"/>
              <a:ext cx="1257733" cy="6263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defRPr u="none"/>
              </a:lvl1pPr>
            </a:lstStyle>
            <a:p>
              <a:r>
                <a:t>D=0.3</a:t>
              </a:r>
            </a:p>
          </p:txBody>
        </p:sp>
      </p:grpSp>
      <p:sp>
        <p:nvSpPr>
          <p:cNvPr id="548" name="Impact on LoRa communication"/>
          <p:cNvSpPr txBox="1">
            <a:spLocks noGrp="1"/>
          </p:cNvSpPr>
          <p:nvPr>
            <p:ph type="title" idx="4294967295"/>
          </p:nvPr>
        </p:nvSpPr>
        <p:spPr>
          <a:prstGeom prst="rect">
            <a:avLst/>
          </a:prstGeom>
        </p:spPr>
        <p:txBody>
          <a:bodyPr/>
          <a:lstStyle/>
          <a:p>
            <a:r>
              <a:t>Impact on LoRa communication</a:t>
            </a:r>
          </a:p>
        </p:txBody>
      </p:sp>
      <p:sp>
        <p:nvSpPr>
          <p:cNvPr id="549" name="Modulation Depth (D)"/>
          <p:cNvSpPr txBox="1"/>
          <p:nvPr/>
        </p:nvSpPr>
        <p:spPr>
          <a:xfrm>
            <a:off x="2209800" y="2476500"/>
            <a:ext cx="17281192"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marL="833437" indent="-833437" algn="l" defTabSz="825500">
              <a:buSzPct val="50000"/>
              <a:buBlip>
                <a:blip r:embed="rId4"/>
              </a:buBlip>
              <a:defRPr sz="6000" u="none">
                <a:latin typeface="Helvetica Neue"/>
                <a:ea typeface="Helvetica Neue"/>
                <a:cs typeface="Helvetica Neue"/>
                <a:sym typeface="Helvetica Neue"/>
              </a:defRPr>
            </a:lvl1pPr>
          </a:lstStyle>
          <a:p>
            <a:r>
              <a:t>Modulation Depth (D)</a:t>
            </a:r>
          </a:p>
        </p:txBody>
      </p:sp>
      <p:grpSp>
        <p:nvGrpSpPr>
          <p:cNvPr id="552" name="成组"/>
          <p:cNvGrpSpPr/>
          <p:nvPr/>
        </p:nvGrpSpPr>
        <p:grpSpPr>
          <a:xfrm>
            <a:off x="5523423" y="3807335"/>
            <a:ext cx="956520" cy="1919807"/>
            <a:chOff x="0" y="0"/>
            <a:chExt cx="956518" cy="1919806"/>
          </a:xfrm>
        </p:grpSpPr>
        <p:sp>
          <p:nvSpPr>
            <p:cNvPr id="550" name="线条"/>
            <p:cNvSpPr/>
            <p:nvPr/>
          </p:nvSpPr>
          <p:spPr>
            <a:xfrm flipV="1">
              <a:off x="-1" y="0"/>
              <a:ext cx="2" cy="1919807"/>
            </a:xfrm>
            <a:prstGeom prst="line">
              <a:avLst/>
            </a:prstGeom>
            <a:noFill/>
            <a:ln w="101600" cap="flat">
              <a:solidFill>
                <a:schemeClr val="accent5">
                  <a:lumOff val="-29866"/>
                </a:schemeClr>
              </a:solidFill>
              <a:prstDash val="solid"/>
              <a:miter lim="400000"/>
              <a:headEnd type="triangle" w="med" len="med"/>
              <a:tailEnd type="triangle" w="med" len="med"/>
            </a:ln>
            <a:effectLst/>
          </p:spPr>
          <p:txBody>
            <a:bodyPr wrap="square" lIns="71437" tIns="71437" rIns="71437" bIns="71437" numCol="1" anchor="ctr">
              <a:noAutofit/>
            </a:bodyPr>
            <a:lstStyle/>
            <a:p>
              <a:endParaRPr/>
            </a:p>
          </p:txBody>
        </p:sp>
        <p:sp>
          <p:nvSpPr>
            <p:cNvPr id="551" name="M"/>
            <p:cNvSpPr txBox="1"/>
            <p:nvPr/>
          </p:nvSpPr>
          <p:spPr>
            <a:xfrm>
              <a:off x="280150" y="619984"/>
              <a:ext cx="676369" cy="715936"/>
            </a:xfrm>
            <a:prstGeom prst="rect">
              <a:avLst/>
            </a:prstGeom>
            <a:solidFill>
              <a:schemeClr val="accent5">
                <a:lumOff val="-29866"/>
              </a:schemeClr>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a:defRPr sz="4000" b="1" u="none">
                  <a:solidFill>
                    <a:schemeClr val="accent4"/>
                  </a:solidFill>
                  <a:latin typeface="Helvetica Neue"/>
                  <a:ea typeface="Helvetica Neue"/>
                  <a:cs typeface="Helvetica Neue"/>
                  <a:sym typeface="Helvetica Neue"/>
                </a:defRPr>
              </a:lvl1pPr>
            </a:lstStyle>
            <a:p>
              <a:r>
                <a:t>M</a:t>
              </a:r>
            </a:p>
          </p:txBody>
        </p:sp>
      </p:grpSp>
      <p:grpSp>
        <p:nvGrpSpPr>
          <p:cNvPr id="555" name="成组"/>
          <p:cNvGrpSpPr/>
          <p:nvPr/>
        </p:nvGrpSpPr>
        <p:grpSpPr>
          <a:xfrm>
            <a:off x="6969307" y="3833643"/>
            <a:ext cx="956519" cy="4077213"/>
            <a:chOff x="0" y="0"/>
            <a:chExt cx="956518" cy="4077212"/>
          </a:xfrm>
        </p:grpSpPr>
        <p:sp>
          <p:nvSpPr>
            <p:cNvPr id="553" name="线条"/>
            <p:cNvSpPr/>
            <p:nvPr/>
          </p:nvSpPr>
          <p:spPr>
            <a:xfrm flipV="1">
              <a:off x="-1" y="0"/>
              <a:ext cx="2" cy="4077213"/>
            </a:xfrm>
            <a:prstGeom prst="line">
              <a:avLst/>
            </a:prstGeom>
            <a:noFill/>
            <a:ln w="101600" cap="flat">
              <a:solidFill>
                <a:schemeClr val="accent5">
                  <a:lumOff val="-29866"/>
                </a:schemeClr>
              </a:solidFill>
              <a:prstDash val="solid"/>
              <a:miter lim="400000"/>
              <a:headEnd type="triangle" w="med" len="med"/>
              <a:tailEnd type="triangle" w="med" len="med"/>
            </a:ln>
            <a:effectLst/>
          </p:spPr>
          <p:txBody>
            <a:bodyPr wrap="square" lIns="71437" tIns="71437" rIns="71437" bIns="71437" numCol="1" anchor="ctr">
              <a:noAutofit/>
            </a:bodyPr>
            <a:lstStyle/>
            <a:p>
              <a:endParaRPr/>
            </a:p>
          </p:txBody>
        </p:sp>
        <p:sp>
          <p:nvSpPr>
            <p:cNvPr id="554" name="A"/>
            <p:cNvSpPr txBox="1"/>
            <p:nvPr/>
          </p:nvSpPr>
          <p:spPr>
            <a:xfrm>
              <a:off x="302534" y="1409400"/>
              <a:ext cx="653985" cy="731412"/>
            </a:xfrm>
            <a:prstGeom prst="rect">
              <a:avLst/>
            </a:prstGeom>
            <a:solidFill>
              <a:schemeClr val="accent5">
                <a:lumOff val="-29866"/>
              </a:schemeClr>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a:defRPr sz="4000" b="1" u="none">
                  <a:solidFill>
                    <a:schemeClr val="accent4"/>
                  </a:solidFill>
                  <a:latin typeface="Helvetica Neue"/>
                  <a:ea typeface="Helvetica Neue"/>
                  <a:cs typeface="Helvetica Neue"/>
                  <a:sym typeface="Helvetica Neue"/>
                </a:defRPr>
              </a:lvl1pPr>
            </a:lstStyle>
            <a:p>
              <a:r>
                <a:t>A</a:t>
              </a:r>
            </a:p>
          </p:txBody>
        </p:sp>
      </p:grpSp>
      <p:sp>
        <p:nvSpPr>
          <p:cNvPr id="556" name="M: Peak-to-peak changes"/>
          <p:cNvSpPr txBox="1"/>
          <p:nvPr/>
        </p:nvSpPr>
        <p:spPr>
          <a:xfrm>
            <a:off x="15064105" y="5516667"/>
            <a:ext cx="8087969"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lgn="l">
              <a:defRPr sz="5200" u="none">
                <a:latin typeface="Helvetica Neue"/>
                <a:ea typeface="Helvetica Neue"/>
                <a:cs typeface="Helvetica Neue"/>
                <a:sym typeface="Helvetica Neue"/>
              </a:defRPr>
            </a:lvl1pPr>
          </a:lstStyle>
          <a:p>
            <a:r>
              <a:t>M: Peak-to-peak changes</a:t>
            </a:r>
          </a:p>
        </p:txBody>
      </p:sp>
      <mc:AlternateContent xmlns:mc="http://schemas.openxmlformats.org/markup-compatibility/2006">
        <mc:Choice xmlns:a14="http://schemas.microsoft.com/office/drawing/2010/main" Requires="a14">
          <p:sp>
            <p:nvSpPr>
              <p:cNvPr id="557" name="文本"/>
              <p:cNvSpPr txBox="1"/>
              <p:nvPr/>
            </p:nvSpPr>
            <p:spPr>
              <a:xfrm>
                <a:off x="14938846" y="4211035"/>
                <a:ext cx="8066560" cy="1240058"/>
              </a:xfrm>
              <a:prstGeom prst="rect">
                <a:avLst/>
              </a:prstGeom>
              <a:solidFill>
                <a:schemeClr val="accent5">
                  <a:lumOff val="-29866"/>
                </a:schemeClr>
              </a:solidFill>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spAutoFit/>
              </a:bodyPr>
              <a:lstStyle>
                <a:lvl1pPr algn="l">
                  <a:defRPr sz="6000" u="none">
                    <a:solidFill>
                      <a:schemeClr val="accent4"/>
                    </a:solidFill>
                  </a:defRPr>
                </a:lvl1pPr>
              </a:lstStyle>
              <a:p>
                <a:pPr/>
                <a14:m>
                  <m:oMathPara xmlns:m="http://schemas.openxmlformats.org/officeDocument/2006/math">
                    <m:oMathParaPr>
                      <m:jc m:val="left"/>
                    </m:oMathParaPr>
                    <m:oMath xmlns:m="http://schemas.openxmlformats.org/officeDocument/2006/math">
                      <m:r>
                        <a:rPr sz="7300" i="1">
                          <a:solidFill>
                            <a:srgbClr val="FAE232"/>
                          </a:solidFill>
                          <a:latin typeface="Cambria Math" panose="02040503050406030204" pitchFamily="18" charset="0"/>
                        </a:rPr>
                        <m:t>𝐷</m:t>
                      </m:r>
                      <m:r>
                        <a:rPr sz="7300" i="1">
                          <a:solidFill>
                            <a:srgbClr val="FAE232"/>
                          </a:solidFill>
                          <a:latin typeface="Cambria Math" panose="02040503050406030204" pitchFamily="18" charset="0"/>
                        </a:rPr>
                        <m:t>=</m:t>
                      </m:r>
                      <m:r>
                        <a:rPr sz="7300" i="1">
                          <a:solidFill>
                            <a:srgbClr val="FAE232"/>
                          </a:solidFill>
                          <a:latin typeface="Cambria Math" panose="02040503050406030204" pitchFamily="18" charset="0"/>
                        </a:rPr>
                        <m:t>𝑀</m:t>
                      </m:r>
                      <m:r>
                        <a:rPr sz="7300" i="1">
                          <a:solidFill>
                            <a:srgbClr val="FAE232"/>
                          </a:solidFill>
                          <a:latin typeface="Cambria Math" panose="02040503050406030204" pitchFamily="18" charset="0"/>
                        </a:rPr>
                        <m:t>/</m:t>
                      </m:r>
                      <m:r>
                        <a:rPr sz="7300" i="1">
                          <a:solidFill>
                            <a:srgbClr val="FAE232"/>
                          </a:solidFill>
                          <a:latin typeface="Cambria Math" panose="02040503050406030204" pitchFamily="18" charset="0"/>
                        </a:rPr>
                        <m:t>𝐴</m:t>
                      </m:r>
                    </m:oMath>
                  </m:oMathPara>
                </a14:m>
                <a:endParaRPr>
                  <a:solidFill>
                    <a:srgbClr val="FAE232"/>
                  </a:solidFill>
                </a:endParaRPr>
              </a:p>
            </p:txBody>
          </p:sp>
        </mc:Choice>
        <mc:Fallback>
          <p:sp>
            <p:nvSpPr>
              <p:cNvPr id="557" name="文本"/>
              <p:cNvSpPr txBox="1">
                <a:spLocks noRot="1" noChangeAspect="1" noMove="1" noResize="1" noEditPoints="1" noAdjustHandles="1" noChangeArrowheads="1" noChangeShapeType="1" noTextEdit="1"/>
              </p:cNvSpPr>
              <p:nvPr/>
            </p:nvSpPr>
            <p:spPr>
              <a:xfrm>
                <a:off x="14938846" y="4211035"/>
                <a:ext cx="8066560" cy="1240058"/>
              </a:xfrm>
              <a:prstGeom prst="rect">
                <a:avLst/>
              </a:prstGeom>
              <a:blipFill>
                <a:blip r:embed="rId5"/>
                <a:stretch>
                  <a:fillRect l="-2992" b="-27551"/>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558" name="A: Carrier amplitude"/>
          <p:cNvSpPr txBox="1"/>
          <p:nvPr/>
        </p:nvSpPr>
        <p:spPr>
          <a:xfrm>
            <a:off x="15104014" y="6621679"/>
            <a:ext cx="8087969" cy="91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lgn="l">
              <a:defRPr sz="5200" u="none">
                <a:latin typeface="Helvetica Neue"/>
                <a:ea typeface="Helvetica Neue"/>
                <a:cs typeface="Helvetica Neue"/>
                <a:sym typeface="Helvetica Neue"/>
              </a:defRPr>
            </a:lvl1pPr>
          </a:lstStyle>
          <a:p>
            <a:r>
              <a:t>A: Carrier amplitude</a:t>
            </a:r>
          </a:p>
        </p:txBody>
      </p:sp>
      <p:sp>
        <p:nvSpPr>
          <p:cNvPr id="559" name="矩形"/>
          <p:cNvSpPr/>
          <p:nvPr/>
        </p:nvSpPr>
        <p:spPr>
          <a:xfrm>
            <a:off x="14966243" y="5467516"/>
            <a:ext cx="8011769" cy="2024862"/>
          </a:xfrm>
          <a:prstGeom prst="rect">
            <a:avLst/>
          </a:prstGeom>
          <a:ln w="76200">
            <a:solidFill>
              <a:schemeClr val="accent5">
                <a:lumOff val="-29866"/>
              </a:schemeClr>
            </a:solidFill>
            <a:miter lim="400000"/>
          </a:ln>
        </p:spPr>
        <p:txBody>
          <a:bodyPr lIns="71437" tIns="71437" rIns="71437" bIns="71437" anchor="ctr"/>
          <a:lstStyle/>
          <a:p>
            <a:pPr>
              <a:defRPr sz="3000" u="none">
                <a:solidFill>
                  <a:srgbClr val="FFFFFF"/>
                </a:solidFill>
              </a:defRPr>
            </a:pPr>
            <a:endParaRPr/>
          </a:p>
        </p:txBody>
      </p:sp>
      <p:sp>
        <p:nvSpPr>
          <p:cNvPr id="560" name="Covert receiver: larger D—&gt; Higher SNR…"/>
          <p:cNvSpPr txBox="1"/>
          <p:nvPr/>
        </p:nvSpPr>
        <p:spPr>
          <a:xfrm>
            <a:off x="2478068" y="9003442"/>
            <a:ext cx="19427864" cy="16991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5200" u="none">
                <a:latin typeface="Helvetica Neue"/>
                <a:ea typeface="Helvetica Neue"/>
                <a:cs typeface="Helvetica Neue"/>
                <a:sym typeface="Helvetica Neue"/>
              </a:defRPr>
            </a:pPr>
            <a:r>
              <a:t>Covert receiver: larger D—&gt; Higher SNR</a:t>
            </a:r>
          </a:p>
          <a:p>
            <a:pPr marL="722312" indent="-722312" algn="l">
              <a:buSzPct val="145000"/>
              <a:buChar char="•"/>
              <a:defRPr sz="5200" u="none">
                <a:latin typeface="Helvetica Neue"/>
                <a:ea typeface="Helvetica Neue"/>
                <a:cs typeface="Helvetica Neue"/>
                <a:sym typeface="Helvetica Neue"/>
              </a:defRPr>
            </a:pPr>
            <a:r>
              <a:t>Regular LoRa receiver: larger D—&gt; Lower SNR of partial chirps</a:t>
            </a:r>
          </a:p>
        </p:txBody>
      </p:sp>
      <mc:AlternateContent xmlns:mc="http://schemas.openxmlformats.org/markup-compatibility/2006">
        <mc:Choice xmlns:a14="http://schemas.microsoft.com/office/drawing/2010/main" Requires="a14">
          <p:sp>
            <p:nvSpPr>
              <p:cNvPr id="561" name="成组"/>
              <p:cNvSpPr/>
              <p:nvPr/>
            </p:nvSpPr>
            <p:spPr>
              <a:xfrm>
                <a:off x="17430500" y="9329364"/>
                <a:ext cx="3434997"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spAutoFit/>
              </a:bodyPr>
              <a:lstStyle>
                <a:lvl1pPr algn="l">
                  <a:defRPr sz="6000" u="none">
                    <a:solidFill>
                      <a:schemeClr val="accent5">
                        <a:lumOff val="-29866"/>
                      </a:schemeClr>
                    </a:solidFill>
                  </a:defRPr>
                </a:lvl1pPr>
              </a:lstStyle>
              <a:p>
                <a:pPr/>
                <a14:m>
                  <m:oMathPara xmlns:m="http://schemas.openxmlformats.org/officeDocument/2006/math">
                    <m:oMathParaPr>
                      <m:jc m:val="left"/>
                    </m:oMathParaPr>
                    <m:oMath xmlns:m="http://schemas.openxmlformats.org/officeDocument/2006/math">
                      <m:r>
                        <a:rPr sz="7350" i="1">
                          <a:solidFill>
                            <a:srgbClr val="B41700"/>
                          </a:solidFill>
                          <a:latin typeface="Cambria Math" panose="02040503050406030204" pitchFamily="18" charset="0"/>
                        </a:rPr>
                        <m:t>𝐶𝑜𝑛𝑓𝑙𝑖𝑐𝑡</m:t>
                      </m:r>
                      <m:r>
                        <a:rPr sz="7350" i="1">
                          <a:solidFill>
                            <a:srgbClr val="B41700"/>
                          </a:solidFill>
                          <a:latin typeface="Cambria Math" panose="02040503050406030204" pitchFamily="18" charset="0"/>
                        </a:rPr>
                        <m:t>!</m:t>
                      </m:r>
                    </m:oMath>
                  </m:oMathPara>
                </a14:m>
                <a:endParaRPr>
                  <a:solidFill>
                    <a:srgbClr val="B51700"/>
                  </a:solidFill>
                </a:endParaRPr>
              </a:p>
            </p:txBody>
          </p:sp>
        </mc:Choice>
        <mc:Fallback>
          <p:sp>
            <p:nvSpPr>
              <p:cNvPr id="561" name="成组"/>
              <p:cNvSpPr>
                <a:spLocks noRot="1" noChangeAspect="1" noMove="1" noResize="1" noEditPoints="1" noAdjustHandles="1" noChangeArrowheads="1" noChangeShapeType="1" noTextEdit="1"/>
              </p:cNvSpPr>
              <p:nvPr/>
            </p:nvSpPr>
            <p:spPr>
              <a:xfrm>
                <a:off x="17430500" y="9329364"/>
                <a:ext cx="3434997"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blipFill>
                <a:blip r:embed="rId6"/>
                <a:stretch>
                  <a:fillRect/>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562" name="Adjust D—&gt;Covert Rx can receive covert info correctly…"/>
          <p:cNvSpPr txBox="1"/>
          <p:nvPr/>
        </p:nvSpPr>
        <p:spPr>
          <a:xfrm>
            <a:off x="3557828" y="11160163"/>
            <a:ext cx="17268344" cy="17746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defTabSz="825500">
              <a:defRPr sz="5400" u="none">
                <a:solidFill>
                  <a:schemeClr val="accent5">
                    <a:lumOff val="-29866"/>
                  </a:schemeClr>
                </a:solidFill>
                <a:latin typeface="Helvetica Neue"/>
                <a:ea typeface="Helvetica Neue"/>
                <a:cs typeface="Helvetica Neue"/>
                <a:sym typeface="Helvetica Neue"/>
              </a:defRPr>
            </a:pPr>
            <a:r>
              <a:t>Adjust D—&gt;Covert Rx can receive covert info correctly </a:t>
            </a:r>
          </a:p>
          <a:p>
            <a:pPr defTabSz="825500">
              <a:defRPr sz="5400" u="none">
                <a:solidFill>
                  <a:schemeClr val="accent5">
                    <a:lumOff val="-29866"/>
                  </a:schemeClr>
                </a:solidFill>
                <a:latin typeface="Helvetica Neue"/>
                <a:ea typeface="Helvetica Neue"/>
                <a:cs typeface="Helvetica Neue"/>
                <a:sym typeface="Helvetica Neue"/>
              </a:defRPr>
            </a:pPr>
            <a:r>
              <a:t>               &amp;LoRa Rx can receive LoRa info correctly</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5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5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4" nodeType="clickEffect">
                                  <p:stCondLst>
                                    <p:cond delay="0"/>
                                  </p:stCondLst>
                                  <p:iterate>
                                    <p:tmAbs val="0"/>
                                  </p:iterate>
                                  <p:childTnLst>
                                    <p:set>
                                      <p:cBhvr>
                                        <p:cTn id="18" fill="hold"/>
                                        <p:tgtEl>
                                          <p:spTgt spid="56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5" nodeType="clickEffect">
                                  <p:stCondLst>
                                    <p:cond delay="0"/>
                                  </p:stCondLst>
                                  <p:iterate>
                                    <p:tmAbs val="0"/>
                                  </p:iterate>
                                  <p:childTnLst>
                                    <p:set>
                                      <p:cBhvr>
                                        <p:cTn id="22" fill="hold"/>
                                        <p:tgtEl>
                                          <p:spTgt spid="5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 grpId="1" animBg="1" advAuto="0"/>
      <p:bldP spid="555" grpId="2" animBg="1" advAuto="0"/>
      <p:bldP spid="560" grpId="3" animBg="1" advAuto="0"/>
      <p:bldP spid="561" grpId="4" animBg="1" advAuto="0"/>
      <p:bldP spid="562" grpId="5" animBg="1"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30</a:t>
            </a:fld>
            <a:endParaRPr/>
          </a:p>
        </p:txBody>
      </p:sp>
      <p:sp>
        <p:nvSpPr>
          <p:cNvPr id="567" name="Evaluation"/>
          <p:cNvSpPr txBox="1">
            <a:spLocks noGrp="1"/>
          </p:cNvSpPr>
          <p:nvPr>
            <p:ph type="title" idx="4294967295"/>
          </p:nvPr>
        </p:nvSpPr>
        <p:spPr>
          <a:prstGeom prst="rect">
            <a:avLst/>
          </a:prstGeom>
        </p:spPr>
        <p:txBody>
          <a:bodyPr/>
          <a:lstStyle/>
          <a:p>
            <a:r>
              <a:t>Evaluation</a:t>
            </a:r>
          </a:p>
        </p:txBody>
      </p:sp>
      <p:sp>
        <p:nvSpPr>
          <p:cNvPr id="568" name="Covert Tx"/>
          <p:cNvSpPr txBox="1"/>
          <p:nvPr/>
        </p:nvSpPr>
        <p:spPr>
          <a:xfrm>
            <a:off x="2565400" y="2743200"/>
            <a:ext cx="4847435"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marL="833437" indent="-833437" algn="l" defTabSz="825500">
              <a:buSzPct val="50000"/>
              <a:buBlip>
                <a:blip r:embed="rId3"/>
              </a:buBlip>
              <a:defRPr sz="6000" u="none">
                <a:latin typeface="Helvetica Neue"/>
                <a:ea typeface="Helvetica Neue"/>
                <a:cs typeface="Helvetica Neue"/>
                <a:sym typeface="Helvetica Neue"/>
              </a:defRPr>
            </a:lvl1pPr>
          </a:lstStyle>
          <a:p>
            <a:r>
              <a:t>Covert Tx</a:t>
            </a:r>
          </a:p>
        </p:txBody>
      </p:sp>
      <p:pic>
        <p:nvPicPr>
          <p:cNvPr id="569" name="IMG_7241.jpeg" descr="IMG_7241.jpeg"/>
          <p:cNvPicPr>
            <a:picLocks/>
          </p:cNvPicPr>
          <p:nvPr/>
        </p:nvPicPr>
        <p:blipFill>
          <a:blip r:embed="rId4"/>
          <a:stretch>
            <a:fillRect/>
          </a:stretch>
        </p:blipFill>
        <p:spPr>
          <a:xfrm>
            <a:off x="2587688" y="7381575"/>
            <a:ext cx="4390822" cy="3293117"/>
          </a:xfrm>
          <a:prstGeom prst="rect">
            <a:avLst/>
          </a:prstGeom>
          <a:ln w="12700">
            <a:miter lim="400000"/>
          </a:ln>
        </p:spPr>
      </p:pic>
      <p:pic>
        <p:nvPicPr>
          <p:cNvPr id="570" name="IMG_7265.jpeg" descr="IMG_7265.jpeg"/>
          <p:cNvPicPr>
            <a:picLocks noChangeAspect="1"/>
          </p:cNvPicPr>
          <p:nvPr/>
        </p:nvPicPr>
        <p:blipFill>
          <a:blip r:embed="rId5"/>
          <a:stretch>
            <a:fillRect/>
          </a:stretch>
        </p:blipFill>
        <p:spPr>
          <a:xfrm>
            <a:off x="14057603" y="3951920"/>
            <a:ext cx="4390823" cy="3293117"/>
          </a:xfrm>
          <a:prstGeom prst="rect">
            <a:avLst/>
          </a:prstGeom>
          <a:ln w="12700">
            <a:miter lim="400000"/>
          </a:ln>
        </p:spPr>
      </p:pic>
      <p:pic>
        <p:nvPicPr>
          <p:cNvPr id="571" name="图像" descr="图像"/>
          <p:cNvPicPr>
            <a:picLocks noChangeAspect="1"/>
          </p:cNvPicPr>
          <p:nvPr/>
        </p:nvPicPr>
        <p:blipFill>
          <a:blip r:embed="rId6"/>
          <a:stretch>
            <a:fillRect/>
          </a:stretch>
        </p:blipFill>
        <p:spPr>
          <a:xfrm>
            <a:off x="16551326" y="5514335"/>
            <a:ext cx="3293070" cy="2209016"/>
          </a:xfrm>
          <a:prstGeom prst="rect">
            <a:avLst/>
          </a:prstGeom>
          <a:ln w="12700">
            <a:miter lim="400000"/>
          </a:ln>
        </p:spPr>
      </p:pic>
      <p:sp>
        <p:nvSpPr>
          <p:cNvPr id="572" name="COTS LoRa node…"/>
          <p:cNvSpPr txBox="1"/>
          <p:nvPr/>
        </p:nvSpPr>
        <p:spPr>
          <a:xfrm>
            <a:off x="7143741" y="4802384"/>
            <a:ext cx="5036897" cy="20705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444500" indent="-444500" algn="l">
              <a:buSzPct val="145000"/>
              <a:buChar char="•"/>
              <a:defRPr sz="4200" u="none"/>
            </a:pPr>
            <a:r>
              <a:t>COTS LoRa node</a:t>
            </a:r>
          </a:p>
          <a:p>
            <a:pPr>
              <a:defRPr sz="4200" u="none"/>
            </a:pPr>
            <a:r>
              <a:t>LoRa shield</a:t>
            </a:r>
          </a:p>
          <a:p>
            <a:pPr>
              <a:defRPr sz="4200" u="none"/>
            </a:pPr>
            <a:r>
              <a:t>SX 1276</a:t>
            </a:r>
          </a:p>
        </p:txBody>
      </p:sp>
      <p:sp>
        <p:nvSpPr>
          <p:cNvPr id="573" name="SDRs…"/>
          <p:cNvSpPr txBox="1"/>
          <p:nvPr/>
        </p:nvSpPr>
        <p:spPr>
          <a:xfrm>
            <a:off x="7214824" y="8316732"/>
            <a:ext cx="3040737" cy="1422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444500" indent="-444500" algn="l">
              <a:buSzPct val="145000"/>
              <a:buChar char="•"/>
              <a:defRPr sz="4200" u="none"/>
            </a:pPr>
            <a:r>
              <a:t>SDRs</a:t>
            </a:r>
          </a:p>
          <a:p>
            <a:pPr>
              <a:defRPr sz="4200" u="none"/>
            </a:pPr>
            <a:r>
              <a:t>USRP N210</a:t>
            </a:r>
          </a:p>
        </p:txBody>
      </p:sp>
      <p:sp>
        <p:nvSpPr>
          <p:cNvPr id="574" name="Covert Rx"/>
          <p:cNvSpPr txBox="1"/>
          <p:nvPr/>
        </p:nvSpPr>
        <p:spPr>
          <a:xfrm>
            <a:off x="13829296" y="2739540"/>
            <a:ext cx="4847436"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marL="833437" indent="-833437" algn="l" defTabSz="825500">
              <a:buSzPct val="50000"/>
              <a:buBlip>
                <a:blip r:embed="rId3"/>
              </a:buBlip>
              <a:defRPr sz="6000" u="none">
                <a:latin typeface="Helvetica Neue"/>
                <a:ea typeface="Helvetica Neue"/>
                <a:cs typeface="Helvetica Neue"/>
                <a:sym typeface="Helvetica Neue"/>
              </a:defRPr>
            </a:lvl1pPr>
          </a:lstStyle>
          <a:p>
            <a:r>
              <a:t>Covert Rx</a:t>
            </a:r>
          </a:p>
        </p:txBody>
      </p:sp>
      <p:sp>
        <p:nvSpPr>
          <p:cNvPr id="575" name="Low cost receive-only SDR…"/>
          <p:cNvSpPr txBox="1"/>
          <p:nvPr/>
        </p:nvSpPr>
        <p:spPr>
          <a:xfrm>
            <a:off x="13953309" y="8650665"/>
            <a:ext cx="7542384" cy="1422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marL="444500" indent="-444500" algn="l">
              <a:buSzPct val="145000"/>
              <a:buChar char="•"/>
              <a:defRPr sz="4200" u="none"/>
            </a:pPr>
            <a:r>
              <a:t>Low cost receive-only SDR</a:t>
            </a:r>
          </a:p>
          <a:p>
            <a:pPr>
              <a:defRPr sz="4200" u="none"/>
            </a:pPr>
            <a:r>
              <a:t>RTL-SDR dongle</a:t>
            </a:r>
          </a:p>
        </p:txBody>
      </p:sp>
      <p:sp>
        <p:nvSpPr>
          <p:cNvPr id="576" name="线条"/>
          <p:cNvSpPr/>
          <p:nvPr/>
        </p:nvSpPr>
        <p:spPr>
          <a:xfrm flipV="1">
            <a:off x="12674380" y="2661189"/>
            <a:ext cx="1" cy="8393622"/>
          </a:xfrm>
          <a:prstGeom prst="line">
            <a:avLst/>
          </a:prstGeom>
          <a:ln w="76200">
            <a:solidFill>
              <a:srgbClr val="000000"/>
            </a:solidFill>
            <a:prstDash val="sysDot"/>
            <a:miter lim="400000"/>
          </a:ln>
        </p:spPr>
        <p:txBody>
          <a:bodyPr lIns="71437" tIns="71437" rIns="71437" bIns="71437" anchor="ctr"/>
          <a:lstStyle/>
          <a:p>
            <a:endParaRPr/>
          </a:p>
        </p:txBody>
      </p:sp>
      <p:pic>
        <p:nvPicPr>
          <p:cNvPr id="577" name="成组" descr="成组"/>
          <p:cNvPicPr>
            <a:picLocks/>
          </p:cNvPicPr>
          <p:nvPr/>
        </p:nvPicPr>
        <p:blipFill>
          <a:blip r:embed="rId7"/>
          <a:stretch>
            <a:fillRect/>
          </a:stretch>
        </p:blipFill>
        <p:spPr>
          <a:xfrm>
            <a:off x="2048331" y="3951137"/>
            <a:ext cx="5036897" cy="3289301"/>
          </a:xfrm>
          <a:prstGeom prst="rect">
            <a:avLst/>
          </a:prstGeom>
          <a:ln w="12700">
            <a:miter lim="400000"/>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31</a:t>
            </a:fld>
            <a:endParaRPr/>
          </a:p>
        </p:txBody>
      </p:sp>
      <p:pic>
        <p:nvPicPr>
          <p:cNvPr id="582" name="图像" descr="图像"/>
          <p:cNvPicPr>
            <a:picLocks/>
          </p:cNvPicPr>
          <p:nvPr/>
        </p:nvPicPr>
        <p:blipFill>
          <a:blip r:embed="rId3"/>
          <a:stretch>
            <a:fillRect/>
          </a:stretch>
        </p:blipFill>
        <p:spPr>
          <a:xfrm>
            <a:off x="2638057" y="3041702"/>
            <a:ext cx="7237341" cy="4529933"/>
          </a:xfrm>
          <a:prstGeom prst="rect">
            <a:avLst/>
          </a:prstGeom>
          <a:ln w="12700">
            <a:miter lim="400000"/>
          </a:ln>
        </p:spPr>
      </p:pic>
      <p:pic>
        <p:nvPicPr>
          <p:cNvPr id="583" name="图像" descr="图像"/>
          <p:cNvPicPr>
            <a:picLocks noChangeAspect="1"/>
          </p:cNvPicPr>
          <p:nvPr/>
        </p:nvPicPr>
        <p:blipFill>
          <a:blip r:embed="rId4"/>
          <a:srcRect l="1779" t="216" r="1113" b="216"/>
          <a:stretch>
            <a:fillRect/>
          </a:stretch>
        </p:blipFill>
        <p:spPr>
          <a:xfrm>
            <a:off x="11312658" y="2929173"/>
            <a:ext cx="10067102" cy="4529871"/>
          </a:xfrm>
          <a:prstGeom prst="rect">
            <a:avLst/>
          </a:prstGeom>
          <a:ln w="12700">
            <a:miter lim="400000"/>
          </a:ln>
        </p:spPr>
      </p:pic>
      <p:pic>
        <p:nvPicPr>
          <p:cNvPr id="584" name="图像" descr="图像"/>
          <p:cNvPicPr>
            <a:picLocks noChangeAspect="1"/>
          </p:cNvPicPr>
          <p:nvPr/>
        </p:nvPicPr>
        <p:blipFill>
          <a:blip r:embed="rId5"/>
          <a:stretch>
            <a:fillRect/>
          </a:stretch>
        </p:blipFill>
        <p:spPr>
          <a:xfrm>
            <a:off x="10787478" y="8539722"/>
            <a:ext cx="12754448" cy="3561569"/>
          </a:xfrm>
          <a:prstGeom prst="rect">
            <a:avLst/>
          </a:prstGeom>
          <a:ln w="12700">
            <a:miter lim="400000"/>
          </a:ln>
        </p:spPr>
      </p:pic>
      <p:sp>
        <p:nvSpPr>
          <p:cNvPr id="585" name="Evaluation"/>
          <p:cNvSpPr txBox="1">
            <a:spLocks noGrp="1"/>
          </p:cNvSpPr>
          <p:nvPr>
            <p:ph type="title" idx="4294967295"/>
          </p:nvPr>
        </p:nvSpPr>
        <p:spPr>
          <a:prstGeom prst="rect">
            <a:avLst/>
          </a:prstGeom>
        </p:spPr>
        <p:txBody>
          <a:bodyPr/>
          <a:lstStyle/>
          <a:p>
            <a:r>
              <a:t>Evaluation</a:t>
            </a:r>
          </a:p>
        </p:txBody>
      </p:sp>
      <p:sp>
        <p:nvSpPr>
          <p:cNvPr id="586" name="Evaluation metrics"/>
          <p:cNvSpPr txBox="1"/>
          <p:nvPr/>
        </p:nvSpPr>
        <p:spPr>
          <a:xfrm>
            <a:off x="1892959" y="8387109"/>
            <a:ext cx="7739519"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marL="833437" indent="-833437" algn="l" defTabSz="825500">
              <a:buSzPct val="50000"/>
              <a:buBlip>
                <a:blip r:embed="rId6"/>
              </a:buBlip>
              <a:defRPr sz="6000" u="none">
                <a:latin typeface="Helvetica Neue"/>
                <a:ea typeface="Helvetica Neue"/>
                <a:cs typeface="Helvetica Neue"/>
                <a:sym typeface="Helvetica Neue"/>
              </a:defRPr>
            </a:lvl1pPr>
          </a:lstStyle>
          <a:p>
            <a:r>
              <a:t>Evaluation metrics</a:t>
            </a:r>
          </a:p>
        </p:txBody>
      </p:sp>
      <p:sp>
        <p:nvSpPr>
          <p:cNvPr id="587" name="Bit Error Rate (BER)…"/>
          <p:cNvSpPr txBox="1"/>
          <p:nvPr/>
        </p:nvSpPr>
        <p:spPr>
          <a:xfrm>
            <a:off x="2487538" y="9718392"/>
            <a:ext cx="7538379" cy="22975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722312" indent="-722312" algn="l">
              <a:buSzPct val="145000"/>
              <a:buChar char="•"/>
              <a:defRPr sz="4800" u="none">
                <a:latin typeface="Helvetica Neue"/>
                <a:ea typeface="Helvetica Neue"/>
                <a:cs typeface="Helvetica Neue"/>
                <a:sym typeface="Helvetica Neue"/>
              </a:defRPr>
            </a:pPr>
            <a:r>
              <a:t>Bit Error Rate (BER)</a:t>
            </a:r>
          </a:p>
          <a:p>
            <a:pPr marL="722312" indent="-722312" algn="l">
              <a:buSzPct val="145000"/>
              <a:buChar char="•"/>
              <a:defRPr sz="4800" u="none">
                <a:latin typeface="Helvetica Neue"/>
                <a:ea typeface="Helvetica Neue"/>
                <a:cs typeface="Helvetica Neue"/>
                <a:sym typeface="Helvetica Neue"/>
              </a:defRPr>
            </a:pPr>
            <a:r>
              <a:t>Throughput</a:t>
            </a:r>
          </a:p>
          <a:p>
            <a:pPr marL="722312" indent="-722312" algn="l">
              <a:buSzPct val="145000"/>
              <a:buChar char="•"/>
              <a:defRPr sz="4800" u="none">
                <a:latin typeface="Helvetica Neue"/>
                <a:ea typeface="Helvetica Neue"/>
                <a:cs typeface="Helvetica Neue"/>
                <a:sym typeface="Helvetica Neue"/>
              </a:defRPr>
            </a:pPr>
            <a:r>
              <a:t>Symbol Error Rate (SER)</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32</a:t>
            </a:fld>
            <a:endParaRPr/>
          </a:p>
        </p:txBody>
      </p:sp>
      <p:pic>
        <p:nvPicPr>
          <p:cNvPr id="592" name="图像" descr="图像"/>
          <p:cNvPicPr>
            <a:picLocks/>
          </p:cNvPicPr>
          <p:nvPr/>
        </p:nvPicPr>
        <p:blipFill>
          <a:blip r:embed="rId3"/>
          <a:stretch>
            <a:fillRect/>
          </a:stretch>
        </p:blipFill>
        <p:spPr>
          <a:xfrm>
            <a:off x="2744503" y="3980963"/>
            <a:ext cx="8413908" cy="5754074"/>
          </a:xfrm>
          <a:prstGeom prst="rect">
            <a:avLst/>
          </a:prstGeom>
          <a:ln w="12700">
            <a:miter lim="400000"/>
          </a:ln>
        </p:spPr>
      </p:pic>
      <p:sp>
        <p:nvSpPr>
          <p:cNvPr id="593" name="Tx: USRP, Power: 30 dBm, D=0.3, Metrics: Bit Error Rate (BER)"/>
          <p:cNvSpPr txBox="1"/>
          <p:nvPr/>
        </p:nvSpPr>
        <p:spPr>
          <a:xfrm>
            <a:off x="1228333" y="2690931"/>
            <a:ext cx="22566733"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978383" indent="-978383" algn="l" defTabSz="825500">
              <a:buSzPct val="50000"/>
              <a:buBlip>
                <a:blip r:embed="rId4"/>
              </a:buBlip>
              <a:defRPr sz="6000" u="none">
                <a:latin typeface="Helvetica Neue"/>
                <a:ea typeface="Helvetica Neue"/>
                <a:cs typeface="Helvetica Neue"/>
                <a:sym typeface="Helvetica Neue"/>
              </a:defRPr>
            </a:lvl1pPr>
          </a:lstStyle>
          <a:p>
            <a:r>
              <a:t>Tx: USRP, Power: 30 dBm, D=0.3, Metrics: Bit Error Rate (BER)</a:t>
            </a:r>
          </a:p>
        </p:txBody>
      </p:sp>
      <p:pic>
        <p:nvPicPr>
          <p:cNvPr id="594" name="图像" descr="图像"/>
          <p:cNvPicPr>
            <a:picLocks noChangeAspect="1"/>
          </p:cNvPicPr>
          <p:nvPr/>
        </p:nvPicPr>
        <p:blipFill>
          <a:blip r:embed="rId5"/>
          <a:stretch>
            <a:fillRect/>
          </a:stretch>
        </p:blipFill>
        <p:spPr>
          <a:xfrm>
            <a:off x="11540771" y="3776201"/>
            <a:ext cx="9486061" cy="6180312"/>
          </a:xfrm>
          <a:prstGeom prst="rect">
            <a:avLst/>
          </a:prstGeom>
          <a:ln w="12700">
            <a:miter lim="400000"/>
          </a:ln>
        </p:spPr>
      </p:pic>
      <p:sp>
        <p:nvSpPr>
          <p:cNvPr id="595" name="Effective range of covert channel can be influenced by communication distance &amp; channel quality"/>
          <p:cNvSpPr txBox="1"/>
          <p:nvPr/>
        </p:nvSpPr>
        <p:spPr>
          <a:xfrm>
            <a:off x="3804803" y="10783221"/>
            <a:ext cx="17413793" cy="19198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marL="750093" indent="-750093" algn="l" defTabSz="457200">
              <a:lnSpc>
                <a:spcPct val="117999"/>
              </a:lnSpc>
              <a:buSzPct val="145000"/>
              <a:buChar char="•"/>
              <a:defRPr sz="5400" u="none">
                <a:latin typeface="Helvetica Neue"/>
                <a:ea typeface="Helvetica Neue"/>
                <a:cs typeface="Helvetica Neue"/>
                <a:sym typeface="Helvetica Neue"/>
              </a:defRPr>
            </a:lvl1pPr>
          </a:lstStyle>
          <a:p>
            <a:r>
              <a:t>Effective range of covert channel can be influenced by communication distance &amp; channel quality</a:t>
            </a:r>
          </a:p>
        </p:txBody>
      </p:sp>
      <p:sp>
        <p:nvSpPr>
          <p:cNvPr id="596" name="Covert communication range"/>
          <p:cNvSpPr txBox="1">
            <a:spLocks noGrp="1"/>
          </p:cNvSpPr>
          <p:nvPr>
            <p:ph type="title" idx="4294967295"/>
          </p:nvPr>
        </p:nvSpPr>
        <p:spPr>
          <a:prstGeom prst="rect">
            <a:avLst/>
          </a:prstGeom>
        </p:spPr>
        <p:txBody>
          <a:bodyPr/>
          <a:lstStyle/>
          <a:p>
            <a:r>
              <a:t>Covert communication range</a:t>
            </a:r>
          </a:p>
        </p:txBody>
      </p:sp>
      <p:grpSp>
        <p:nvGrpSpPr>
          <p:cNvPr id="601" name="成组"/>
          <p:cNvGrpSpPr/>
          <p:nvPr/>
        </p:nvGrpSpPr>
        <p:grpSpPr>
          <a:xfrm>
            <a:off x="14455661" y="7469764"/>
            <a:ext cx="3103361" cy="944634"/>
            <a:chOff x="0" y="0"/>
            <a:chExt cx="3103359" cy="944632"/>
          </a:xfrm>
        </p:grpSpPr>
        <p:sp>
          <p:nvSpPr>
            <p:cNvPr id="597" name="Line-Of-Sight"/>
            <p:cNvSpPr txBox="1"/>
            <p:nvPr/>
          </p:nvSpPr>
          <p:spPr>
            <a:xfrm>
              <a:off x="0" y="0"/>
              <a:ext cx="3103360" cy="80294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a:spcBef>
                  <a:spcPts val="4500"/>
                </a:spcBef>
                <a:defRPr sz="3800" u="none">
                  <a:solidFill>
                    <a:schemeClr val="accent5">
                      <a:lumOff val="-29866"/>
                    </a:schemeClr>
                  </a:solidFill>
                  <a:latin typeface="Helvetica Neue"/>
                  <a:ea typeface="Helvetica Neue"/>
                  <a:cs typeface="Helvetica Neue"/>
                  <a:sym typeface="Helvetica Neue"/>
                </a:defRPr>
              </a:lvl1pPr>
            </a:lstStyle>
            <a:p>
              <a:r>
                <a:t>Line-Of-Sight</a:t>
              </a:r>
            </a:p>
          </p:txBody>
        </p:sp>
        <p:sp>
          <p:nvSpPr>
            <p:cNvPr id="598" name="线条"/>
            <p:cNvSpPr/>
            <p:nvPr/>
          </p:nvSpPr>
          <p:spPr>
            <a:xfrm flipV="1">
              <a:off x="422601" y="587247"/>
              <a:ext cx="357386" cy="357386"/>
            </a:xfrm>
            <a:prstGeom prst="line">
              <a:avLst/>
            </a:prstGeom>
            <a:noFill/>
            <a:ln w="25400" cap="flat">
              <a:solidFill>
                <a:schemeClr val="accent5">
                  <a:lumOff val="-29866"/>
                </a:schemeClr>
              </a:solidFill>
              <a:prstDash val="solid"/>
              <a:miter lim="400000"/>
              <a:tailEnd type="triangle" w="med" len="med"/>
            </a:ln>
            <a:effectLst/>
          </p:spPr>
          <p:txBody>
            <a:bodyPr wrap="square" lIns="71437" tIns="71437" rIns="71437" bIns="71437" numCol="1" anchor="ctr">
              <a:noAutofit/>
            </a:bodyPr>
            <a:lstStyle/>
            <a:p>
              <a:endParaRPr/>
            </a:p>
          </p:txBody>
        </p:sp>
        <p:sp>
          <p:nvSpPr>
            <p:cNvPr id="599" name="线条"/>
            <p:cNvSpPr/>
            <p:nvPr/>
          </p:nvSpPr>
          <p:spPr>
            <a:xfrm flipV="1">
              <a:off x="1734861" y="574547"/>
              <a:ext cx="1" cy="366367"/>
            </a:xfrm>
            <a:prstGeom prst="line">
              <a:avLst/>
            </a:prstGeom>
            <a:noFill/>
            <a:ln w="25400" cap="flat">
              <a:solidFill>
                <a:schemeClr val="accent5">
                  <a:lumOff val="-29866"/>
                </a:schemeClr>
              </a:solidFill>
              <a:prstDash val="solid"/>
              <a:miter lim="400000"/>
              <a:tailEnd type="triangle" w="med" len="med"/>
            </a:ln>
            <a:effectLst/>
          </p:spPr>
          <p:txBody>
            <a:bodyPr wrap="square" lIns="71437" tIns="71437" rIns="71437" bIns="71437" numCol="1" anchor="ctr">
              <a:noAutofit/>
            </a:bodyPr>
            <a:lstStyle/>
            <a:p>
              <a:endParaRPr/>
            </a:p>
          </p:txBody>
        </p:sp>
        <p:sp>
          <p:nvSpPr>
            <p:cNvPr id="600" name="线条"/>
            <p:cNvSpPr/>
            <p:nvPr/>
          </p:nvSpPr>
          <p:spPr>
            <a:xfrm flipH="1" flipV="1">
              <a:off x="2689736" y="587247"/>
              <a:ext cx="357386" cy="357386"/>
            </a:xfrm>
            <a:prstGeom prst="line">
              <a:avLst/>
            </a:prstGeom>
            <a:noFill/>
            <a:ln w="25400" cap="flat">
              <a:solidFill>
                <a:schemeClr val="accent5">
                  <a:lumOff val="-29866"/>
                </a:schemeClr>
              </a:solidFill>
              <a:prstDash val="solid"/>
              <a:miter lim="400000"/>
              <a:tailEnd type="triangle" w="med" len="med"/>
            </a:ln>
            <a:effectLst/>
          </p:spPr>
          <p:txBody>
            <a:bodyPr wrap="square" lIns="71437" tIns="71437" rIns="71437" bIns="71437" numCol="1" anchor="ctr">
              <a:noAutofit/>
            </a:bodyPr>
            <a:lstStyle/>
            <a:p>
              <a:endParaRPr/>
            </a:p>
          </p:txBody>
        </p:sp>
      </p:grpSp>
      <p:grpSp>
        <p:nvGrpSpPr>
          <p:cNvPr id="604" name="成组"/>
          <p:cNvGrpSpPr/>
          <p:nvPr/>
        </p:nvGrpSpPr>
        <p:grpSpPr>
          <a:xfrm>
            <a:off x="18409187" y="5326320"/>
            <a:ext cx="1572627" cy="1028130"/>
            <a:chOff x="0" y="0"/>
            <a:chExt cx="1572625" cy="1028128"/>
          </a:xfrm>
        </p:grpSpPr>
        <p:sp>
          <p:nvSpPr>
            <p:cNvPr id="602" name="NLOS"/>
            <p:cNvSpPr/>
            <p:nvPr/>
          </p:nvSpPr>
          <p:spPr>
            <a:xfrm>
              <a:off x="0" y="0"/>
              <a:ext cx="1572626" cy="8536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a:spcBef>
                  <a:spcPts val="4500"/>
                </a:spcBef>
                <a:defRPr sz="3800" u="none">
                  <a:solidFill>
                    <a:schemeClr val="accent5">
                      <a:lumOff val="-29866"/>
                    </a:schemeClr>
                  </a:solidFill>
                  <a:latin typeface="Helvetica Neue"/>
                  <a:ea typeface="Helvetica Neue"/>
                  <a:cs typeface="Helvetica Neue"/>
                  <a:sym typeface="Helvetica Neue"/>
                </a:defRPr>
              </a:lvl1pPr>
            </a:lstStyle>
            <a:p>
              <a:r>
                <a:t>NLOS</a:t>
              </a:r>
            </a:p>
          </p:txBody>
        </p:sp>
        <p:sp>
          <p:nvSpPr>
            <p:cNvPr id="603" name="线条"/>
            <p:cNvSpPr/>
            <p:nvPr/>
          </p:nvSpPr>
          <p:spPr>
            <a:xfrm flipV="1">
              <a:off x="808445" y="661763"/>
              <a:ext cx="1" cy="366366"/>
            </a:xfrm>
            <a:prstGeom prst="line">
              <a:avLst/>
            </a:prstGeom>
            <a:noFill/>
            <a:ln w="25400" cap="flat">
              <a:solidFill>
                <a:schemeClr val="accent5">
                  <a:lumOff val="-29866"/>
                </a:schemeClr>
              </a:solidFill>
              <a:prstDash val="solid"/>
              <a:miter lim="400000"/>
              <a:tailEnd type="triangle" w="med" len="med"/>
            </a:ln>
            <a:effectLst/>
          </p:spPr>
          <p:txBody>
            <a:bodyPr wrap="square" lIns="71437" tIns="71437" rIns="71437" bIns="71437" numCol="1" anchor="ctr">
              <a:noAutofit/>
            </a:bodyPr>
            <a:lstStyle/>
            <a:p>
              <a:endParaRPr/>
            </a:p>
          </p:txBody>
        </p:sp>
      </p:grpSp>
      <p:sp>
        <p:nvSpPr>
          <p:cNvPr id="605" name="250 m X 279 m = 69,750 m2"/>
          <p:cNvSpPr txBox="1"/>
          <p:nvPr/>
        </p:nvSpPr>
        <p:spPr>
          <a:xfrm>
            <a:off x="3977645" y="9587638"/>
            <a:ext cx="5301819" cy="6267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i="1" u="none">
                <a:latin typeface="Helvetica Neue"/>
                <a:ea typeface="Helvetica Neue"/>
                <a:cs typeface="Helvetica Neue"/>
                <a:sym typeface="Helvetica Neue"/>
              </a:defRPr>
            </a:lvl1pPr>
          </a:lstStyle>
          <a:p>
            <a:r>
              <a:t>250 m X 279 m = 69,750 m2</a:t>
            </a:r>
          </a:p>
        </p:txBody>
      </p:sp>
      <p:sp>
        <p:nvSpPr>
          <p:cNvPr id="606" name="成组"/>
          <p:cNvSpPr/>
          <p:nvPr/>
        </p:nvSpPr>
        <p:spPr>
          <a:xfrm>
            <a:off x="14647561" y="6859220"/>
            <a:ext cx="2719562" cy="7916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a:spcBef>
                <a:spcPts val="4500"/>
              </a:spcBef>
              <a:defRPr sz="3800" u="none">
                <a:solidFill>
                  <a:schemeClr val="accent5">
                    <a:lumOff val="-29866"/>
                  </a:schemeClr>
                </a:solidFill>
                <a:latin typeface="Helvetica Neue"/>
                <a:ea typeface="Helvetica Neue"/>
                <a:cs typeface="Helvetica Neue"/>
                <a:sym typeface="Helvetica Neue"/>
              </a:defRPr>
            </a:lvl1pPr>
          </a:lstStyle>
          <a:p>
            <a:r>
              <a:t>BER &lt; 2%</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33</a:t>
            </a:fld>
            <a:endParaRPr/>
          </a:p>
        </p:txBody>
      </p:sp>
      <p:pic>
        <p:nvPicPr>
          <p:cNvPr id="611" name="图像" descr="图像"/>
          <p:cNvPicPr>
            <a:picLocks noChangeAspect="1"/>
          </p:cNvPicPr>
          <p:nvPr/>
        </p:nvPicPr>
        <p:blipFill>
          <a:blip r:embed="rId3"/>
          <a:stretch>
            <a:fillRect/>
          </a:stretch>
        </p:blipFill>
        <p:spPr>
          <a:xfrm>
            <a:off x="3256383" y="4734038"/>
            <a:ext cx="9939116" cy="6675729"/>
          </a:xfrm>
          <a:prstGeom prst="rect">
            <a:avLst/>
          </a:prstGeom>
          <a:ln w="12700">
            <a:miter lim="400000"/>
          </a:ln>
        </p:spPr>
      </p:pic>
      <p:sp>
        <p:nvSpPr>
          <p:cNvPr id="612" name="Message sending: 1 pkt/s, payload length: 30"/>
          <p:cNvSpPr txBox="1"/>
          <p:nvPr/>
        </p:nvSpPr>
        <p:spPr>
          <a:xfrm>
            <a:off x="2862860" y="2976340"/>
            <a:ext cx="16633039"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978383" indent="-978383" algn="l" defTabSz="825500">
              <a:buSzPct val="50000"/>
              <a:buBlip>
                <a:blip r:embed="rId4"/>
              </a:buBlip>
              <a:defRPr sz="6000" u="none">
                <a:latin typeface="Helvetica Neue"/>
                <a:ea typeface="Helvetica Neue"/>
                <a:cs typeface="Helvetica Neue"/>
                <a:sym typeface="Helvetica Neue"/>
              </a:defRPr>
            </a:lvl1pPr>
          </a:lstStyle>
          <a:p>
            <a:r>
              <a:t>Message sending: 1 pkt/s, payload length: 30</a:t>
            </a:r>
          </a:p>
        </p:txBody>
      </p:sp>
      <p:sp>
        <p:nvSpPr>
          <p:cNvPr id="613" name="Improve throughput by extending payload length"/>
          <p:cNvSpPr txBox="1"/>
          <p:nvPr/>
        </p:nvSpPr>
        <p:spPr>
          <a:xfrm>
            <a:off x="13836239" y="8012217"/>
            <a:ext cx="10646262" cy="16991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marL="812601" indent="-812601" algn="l">
              <a:buSzPct val="145000"/>
              <a:buChar char="•"/>
              <a:defRPr sz="5200" u="none">
                <a:latin typeface="Helvetica Neue"/>
                <a:ea typeface="Helvetica Neue"/>
                <a:cs typeface="Helvetica Neue"/>
                <a:sym typeface="Helvetica Neue"/>
              </a:defRPr>
            </a:lvl1pPr>
          </a:lstStyle>
          <a:p>
            <a:r>
              <a:t>Improve throughput by extending payload length</a:t>
            </a:r>
          </a:p>
        </p:txBody>
      </p:sp>
      <p:sp>
        <p:nvSpPr>
          <p:cNvPr id="614" name="Packet-level: 1 bit/s…"/>
          <p:cNvSpPr txBox="1"/>
          <p:nvPr/>
        </p:nvSpPr>
        <p:spPr>
          <a:xfrm>
            <a:off x="13836239" y="4902211"/>
            <a:ext cx="10646262" cy="2626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marL="750093" indent="-750093" algn="l" defTabSz="457200">
              <a:lnSpc>
                <a:spcPct val="117999"/>
              </a:lnSpc>
              <a:buSzPct val="145000"/>
              <a:buChar char="•"/>
              <a:defRPr sz="4800" u="none">
                <a:latin typeface="Helvetica Neue"/>
                <a:ea typeface="Helvetica Neue"/>
                <a:cs typeface="Helvetica Neue"/>
                <a:sym typeface="Helvetica Neue"/>
              </a:defRPr>
            </a:pPr>
            <a:r>
              <a:t>Packet-level: 1 bit/s</a:t>
            </a:r>
          </a:p>
          <a:p>
            <a:pPr algn="l" defTabSz="457200">
              <a:lnSpc>
                <a:spcPct val="117999"/>
              </a:lnSpc>
              <a:defRPr sz="4800" u="none">
                <a:latin typeface="Helvetica Neue"/>
                <a:ea typeface="Helvetica Neue"/>
                <a:cs typeface="Helvetica Neue"/>
                <a:sym typeface="Helvetica Neue"/>
              </a:defRPr>
            </a:pPr>
            <a:r>
              <a:t>     Chirp level: 30 bit/s</a:t>
            </a:r>
          </a:p>
          <a:p>
            <a:pPr algn="l">
              <a:defRPr sz="5200" u="none">
                <a:latin typeface="Helvetica Neue"/>
                <a:ea typeface="Helvetica Neue"/>
                <a:cs typeface="Helvetica Neue"/>
                <a:sym typeface="Helvetica Neue"/>
              </a:defRPr>
            </a:pPr>
            <a:r>
              <a:t>     Improvement: 30 </a:t>
            </a:r>
            <a:r>
              <a:rPr>
                <a:latin typeface="Helvetica Neue Thin"/>
                <a:ea typeface="Helvetica Neue Thin"/>
                <a:cs typeface="Helvetica Neue Thin"/>
                <a:sym typeface="Helvetica Neue Thin"/>
              </a:rPr>
              <a:t>X</a:t>
            </a:r>
          </a:p>
        </p:txBody>
      </p:sp>
      <p:sp>
        <p:nvSpPr>
          <p:cNvPr id="615" name="Throughput"/>
          <p:cNvSpPr txBox="1">
            <a:spLocks noGrp="1"/>
          </p:cNvSpPr>
          <p:nvPr>
            <p:ph type="title" idx="4294967295"/>
          </p:nvPr>
        </p:nvSpPr>
        <p:spPr>
          <a:prstGeom prst="rect">
            <a:avLst/>
          </a:prstGeom>
        </p:spPr>
        <p:txBody>
          <a:bodyPr/>
          <a:lstStyle/>
          <a:p>
            <a:r>
              <a:t>Throughput</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34</a:t>
            </a:fld>
            <a:endParaRPr/>
          </a:p>
        </p:txBody>
      </p:sp>
      <p:pic>
        <p:nvPicPr>
          <p:cNvPr id="620" name="图像" descr="图像"/>
          <p:cNvPicPr>
            <a:picLocks noChangeAspect="1"/>
          </p:cNvPicPr>
          <p:nvPr/>
        </p:nvPicPr>
        <p:blipFill>
          <a:blip r:embed="rId3"/>
          <a:stretch>
            <a:fillRect/>
          </a:stretch>
        </p:blipFill>
        <p:spPr>
          <a:xfrm>
            <a:off x="2664979" y="5212725"/>
            <a:ext cx="9990740" cy="6467289"/>
          </a:xfrm>
          <a:prstGeom prst="rect">
            <a:avLst/>
          </a:prstGeom>
          <a:ln w="12700">
            <a:miter lim="400000"/>
          </a:ln>
        </p:spPr>
      </p:pic>
      <p:sp>
        <p:nvSpPr>
          <p:cNvPr id="621" name="Symbol Error Rate vs. D under different SNRs"/>
          <p:cNvSpPr txBox="1"/>
          <p:nvPr/>
        </p:nvSpPr>
        <p:spPr>
          <a:xfrm>
            <a:off x="2893523" y="3128691"/>
            <a:ext cx="16633039" cy="103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marL="978383" indent="-978383" algn="l" defTabSz="825500">
              <a:buSzPct val="50000"/>
              <a:buBlip>
                <a:blip r:embed="rId4"/>
              </a:buBlip>
              <a:defRPr sz="6000" u="none">
                <a:latin typeface="Helvetica Neue"/>
                <a:ea typeface="Helvetica Neue"/>
                <a:cs typeface="Helvetica Neue"/>
                <a:sym typeface="Helvetica Neue"/>
              </a:defRPr>
            </a:lvl1pPr>
          </a:lstStyle>
          <a:p>
            <a:r>
              <a:t>Symbol Error Rate vs. D under different SNRs</a:t>
            </a:r>
          </a:p>
        </p:txBody>
      </p:sp>
      <p:sp>
        <p:nvSpPr>
          <p:cNvPr id="622" name="Larger D —&gt; higher SER…"/>
          <p:cNvSpPr txBox="1"/>
          <p:nvPr/>
        </p:nvSpPr>
        <p:spPr>
          <a:xfrm>
            <a:off x="12831136" y="5679452"/>
            <a:ext cx="9990740" cy="32739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marL="722312" indent="-722312" algn="l">
              <a:buSzPct val="145000"/>
              <a:buChar char="•"/>
              <a:defRPr sz="5200" u="none">
                <a:latin typeface="Helvetica Neue"/>
                <a:ea typeface="Helvetica Neue"/>
                <a:cs typeface="Helvetica Neue"/>
                <a:sym typeface="Helvetica Neue"/>
              </a:defRPr>
            </a:pPr>
            <a:r>
              <a:t>Larger D —&gt; higher SER</a:t>
            </a:r>
          </a:p>
          <a:p>
            <a:pPr algn="l">
              <a:defRPr sz="5200" u="none">
                <a:latin typeface="Helvetica Neue"/>
                <a:ea typeface="Helvetica Neue"/>
                <a:cs typeface="Helvetica Neue"/>
                <a:sym typeface="Helvetica Neue"/>
              </a:defRPr>
            </a:pPr>
            <a:endParaRPr/>
          </a:p>
          <a:p>
            <a:pPr marL="722312" indent="-722312" algn="l">
              <a:buSzPct val="145000"/>
              <a:buChar char="•"/>
              <a:defRPr sz="5200" u="none">
                <a:latin typeface="Helvetica Neue"/>
                <a:ea typeface="Helvetica Neue"/>
                <a:cs typeface="Helvetica Neue"/>
                <a:sym typeface="Helvetica Neue"/>
              </a:defRPr>
            </a:pPr>
            <a:r>
              <a:t>D has bigger influence on SER when SNR is low</a:t>
            </a:r>
          </a:p>
        </p:txBody>
      </p:sp>
      <p:sp>
        <p:nvSpPr>
          <p:cNvPr id="623" name="Impact on LoRa communication"/>
          <p:cNvSpPr txBox="1">
            <a:spLocks noGrp="1"/>
          </p:cNvSpPr>
          <p:nvPr>
            <p:ph type="title" idx="4294967295"/>
          </p:nvPr>
        </p:nvSpPr>
        <p:spPr>
          <a:prstGeom prst="rect">
            <a:avLst/>
          </a:prstGeom>
        </p:spPr>
        <p:txBody>
          <a:bodyPr/>
          <a:lstStyle/>
          <a:p>
            <a:r>
              <a:t>Impact on LoRa communication</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35</a:t>
            </a:fld>
            <a:endParaRPr/>
          </a:p>
        </p:txBody>
      </p:sp>
      <p:sp>
        <p:nvSpPr>
          <p:cNvPr id="628" name="Conclusion"/>
          <p:cNvSpPr txBox="1">
            <a:spLocks noGrp="1"/>
          </p:cNvSpPr>
          <p:nvPr>
            <p:ph type="title" idx="4294967295"/>
          </p:nvPr>
        </p:nvSpPr>
        <p:spPr>
          <a:prstGeom prst="rect">
            <a:avLst/>
          </a:prstGeom>
        </p:spPr>
        <p:txBody>
          <a:bodyPr/>
          <a:lstStyle/>
          <a:p>
            <a:r>
              <a:t>Conclusion</a:t>
            </a:r>
          </a:p>
        </p:txBody>
      </p:sp>
      <p:sp>
        <p:nvSpPr>
          <p:cNvPr id="629" name="We investigate the vulnerability of current LoRaWAN physical layer where the legacy end-to-end security mechanisms fail to protect"/>
          <p:cNvSpPr txBox="1"/>
          <p:nvPr/>
        </p:nvSpPr>
        <p:spPr>
          <a:xfrm>
            <a:off x="4184380" y="2919403"/>
            <a:ext cx="19761169" cy="2864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lgn="l" defTabSz="825500">
              <a:defRPr sz="6000" u="none">
                <a:latin typeface="Helvetica Neue"/>
                <a:ea typeface="Helvetica Neue"/>
                <a:cs typeface="Helvetica Neue"/>
                <a:sym typeface="Helvetica Neue"/>
              </a:defRPr>
            </a:lvl1pPr>
          </a:lstStyle>
          <a:p>
            <a:r>
              <a:t>We investigate the vulnerability of current LoRaWAN physical layer where the legacy end-to-end security mechanisms fail to protect</a:t>
            </a:r>
          </a:p>
        </p:txBody>
      </p:sp>
      <p:sp>
        <p:nvSpPr>
          <p:cNvPr id="630" name="We implement a hardware prototype of covert channel with commodity LoRa node"/>
          <p:cNvSpPr txBox="1"/>
          <p:nvPr/>
        </p:nvSpPr>
        <p:spPr>
          <a:xfrm>
            <a:off x="4184380" y="6565205"/>
            <a:ext cx="19202344" cy="19503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lgn="l" defTabSz="825500">
              <a:defRPr sz="6000" u="none">
                <a:latin typeface="Helvetica Neue"/>
                <a:ea typeface="Helvetica Neue"/>
                <a:cs typeface="Helvetica Neue"/>
                <a:sym typeface="Helvetica Neue"/>
              </a:defRPr>
            </a:lvl1pPr>
          </a:lstStyle>
          <a:p>
            <a:r>
              <a:t>We implement a hardware prototype of covert channel with commodity LoRa node</a:t>
            </a:r>
          </a:p>
        </p:txBody>
      </p:sp>
      <p:sp>
        <p:nvSpPr>
          <p:cNvPr id="631" name="We conduct comprehensive experiments with COTS LoRa node and software defined radios"/>
          <p:cNvSpPr txBox="1"/>
          <p:nvPr/>
        </p:nvSpPr>
        <p:spPr>
          <a:xfrm>
            <a:off x="4184380" y="9296606"/>
            <a:ext cx="19202344" cy="19503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lgn="l" defTabSz="825500">
              <a:defRPr sz="6000" u="none">
                <a:latin typeface="Helvetica Neue"/>
                <a:ea typeface="Helvetica Neue"/>
                <a:cs typeface="Helvetica Neue"/>
                <a:sym typeface="Helvetica Neue"/>
              </a:defRPr>
            </a:lvl1pPr>
          </a:lstStyle>
          <a:p>
            <a:r>
              <a:t>We conduct comprehensive experiments with COTS LoRa node and software defined radios</a:t>
            </a:r>
          </a:p>
        </p:txBody>
      </p:sp>
      <p:pic>
        <p:nvPicPr>
          <p:cNvPr id="632" name="hardware implementation.jpeg" descr="hardware implementation.jpeg"/>
          <p:cNvPicPr>
            <a:picLocks/>
          </p:cNvPicPr>
          <p:nvPr/>
        </p:nvPicPr>
        <p:blipFill>
          <a:blip r:embed="rId3"/>
          <a:stretch>
            <a:fillRect/>
          </a:stretch>
        </p:blipFill>
        <p:spPr>
          <a:xfrm>
            <a:off x="2217670" y="6786673"/>
            <a:ext cx="1372379" cy="931359"/>
          </a:xfrm>
          <a:prstGeom prst="rect">
            <a:avLst/>
          </a:prstGeom>
          <a:ln w="76200">
            <a:solidFill>
              <a:schemeClr val="accent5">
                <a:lumOff val="-29866"/>
              </a:schemeClr>
            </a:solidFill>
            <a:miter lim="400000"/>
          </a:ln>
        </p:spPr>
      </p:pic>
      <p:sp>
        <p:nvSpPr>
          <p:cNvPr id="633" name="齿轮"/>
          <p:cNvSpPr/>
          <p:nvPr/>
        </p:nvSpPr>
        <p:spPr>
          <a:xfrm>
            <a:off x="2952229" y="9644857"/>
            <a:ext cx="701574" cy="701711"/>
          </a:xfrm>
          <a:custGeom>
            <a:avLst/>
            <a:gdLst/>
            <a:ahLst/>
            <a:cxnLst>
              <a:cxn ang="0">
                <a:pos x="wd2" y="hd2"/>
              </a:cxn>
              <a:cxn ang="5400000">
                <a:pos x="wd2" y="hd2"/>
              </a:cxn>
              <a:cxn ang="10800000">
                <a:pos x="wd2" y="hd2"/>
              </a:cxn>
              <a:cxn ang="16200000">
                <a:pos x="wd2" y="hd2"/>
              </a:cxn>
            </a:cxnLst>
            <a:rect l="0" t="0" r="r" b="b"/>
            <a:pathLst>
              <a:path w="21532" h="21555" extrusionOk="0">
                <a:moveTo>
                  <a:pt x="12837" y="2"/>
                </a:moveTo>
                <a:cubicBezTo>
                  <a:pt x="12731" y="-11"/>
                  <a:pt x="12661" y="38"/>
                  <a:pt x="12588" y="172"/>
                </a:cubicBezTo>
                <a:cubicBezTo>
                  <a:pt x="12292" y="721"/>
                  <a:pt x="11969" y="1258"/>
                  <a:pt x="11661" y="1801"/>
                </a:cubicBezTo>
                <a:cubicBezTo>
                  <a:pt x="11547" y="2001"/>
                  <a:pt x="11418" y="2099"/>
                  <a:pt x="11153" y="2073"/>
                </a:cubicBezTo>
                <a:cubicBezTo>
                  <a:pt x="10691" y="2028"/>
                  <a:pt x="10220" y="2032"/>
                  <a:pt x="9759" y="2112"/>
                </a:cubicBezTo>
                <a:cubicBezTo>
                  <a:pt x="9550" y="2148"/>
                  <a:pt x="9432" y="2095"/>
                  <a:pt x="9318" y="1917"/>
                </a:cubicBezTo>
                <a:cubicBezTo>
                  <a:pt x="8969" y="1370"/>
                  <a:pt x="8594" y="841"/>
                  <a:pt x="8243" y="295"/>
                </a:cubicBezTo>
                <a:cubicBezTo>
                  <a:pt x="8145" y="142"/>
                  <a:pt x="8068" y="122"/>
                  <a:pt x="7905" y="198"/>
                </a:cubicBezTo>
                <a:cubicBezTo>
                  <a:pt x="6845" y="688"/>
                  <a:pt x="5781" y="1174"/>
                  <a:pt x="4712" y="1644"/>
                </a:cubicBezTo>
                <a:cubicBezTo>
                  <a:pt x="4517" y="1730"/>
                  <a:pt x="4517" y="1820"/>
                  <a:pt x="4567" y="1996"/>
                </a:cubicBezTo>
                <a:cubicBezTo>
                  <a:pt x="4742" y="2608"/>
                  <a:pt x="4890" y="3227"/>
                  <a:pt x="5065" y="3839"/>
                </a:cubicBezTo>
                <a:cubicBezTo>
                  <a:pt x="5122" y="4038"/>
                  <a:pt x="5098" y="4170"/>
                  <a:pt x="4932" y="4306"/>
                </a:cubicBezTo>
                <a:cubicBezTo>
                  <a:pt x="4561" y="4610"/>
                  <a:pt x="4227" y="4959"/>
                  <a:pt x="3950" y="5348"/>
                </a:cubicBezTo>
                <a:cubicBezTo>
                  <a:pt x="3802" y="5555"/>
                  <a:pt x="3648" y="5573"/>
                  <a:pt x="3439" y="5530"/>
                </a:cubicBezTo>
                <a:cubicBezTo>
                  <a:pt x="2827" y="5405"/>
                  <a:pt x="2213" y="5295"/>
                  <a:pt x="1605" y="5156"/>
                </a:cubicBezTo>
                <a:cubicBezTo>
                  <a:pt x="1409" y="5111"/>
                  <a:pt x="1325" y="5153"/>
                  <a:pt x="1257" y="5338"/>
                </a:cubicBezTo>
                <a:cubicBezTo>
                  <a:pt x="856" y="6423"/>
                  <a:pt x="449" y="7506"/>
                  <a:pt x="35" y="8586"/>
                </a:cubicBezTo>
                <a:cubicBezTo>
                  <a:pt x="-34" y="8767"/>
                  <a:pt x="-6" y="8857"/>
                  <a:pt x="173" y="8954"/>
                </a:cubicBezTo>
                <a:cubicBezTo>
                  <a:pt x="722" y="9251"/>
                  <a:pt x="1256" y="9574"/>
                  <a:pt x="1798" y="9882"/>
                </a:cubicBezTo>
                <a:cubicBezTo>
                  <a:pt x="2001" y="9997"/>
                  <a:pt x="2093" y="10127"/>
                  <a:pt x="2064" y="10392"/>
                </a:cubicBezTo>
                <a:cubicBezTo>
                  <a:pt x="2014" y="10855"/>
                  <a:pt x="2039" y="11326"/>
                  <a:pt x="2116" y="11788"/>
                </a:cubicBezTo>
                <a:cubicBezTo>
                  <a:pt x="2151" y="11998"/>
                  <a:pt x="2089" y="12115"/>
                  <a:pt x="1913" y="12228"/>
                </a:cubicBezTo>
                <a:cubicBezTo>
                  <a:pt x="1367" y="12578"/>
                  <a:pt x="837" y="12953"/>
                  <a:pt x="291" y="13303"/>
                </a:cubicBezTo>
                <a:cubicBezTo>
                  <a:pt x="136" y="13403"/>
                  <a:pt x="124" y="13482"/>
                  <a:pt x="199" y="13643"/>
                </a:cubicBezTo>
                <a:cubicBezTo>
                  <a:pt x="688" y="14705"/>
                  <a:pt x="1172" y="15768"/>
                  <a:pt x="1642" y="16837"/>
                </a:cubicBezTo>
                <a:cubicBezTo>
                  <a:pt x="1728" y="17034"/>
                  <a:pt x="1818" y="17032"/>
                  <a:pt x="1994" y="16982"/>
                </a:cubicBezTo>
                <a:cubicBezTo>
                  <a:pt x="2605" y="16807"/>
                  <a:pt x="3223" y="16651"/>
                  <a:pt x="3839" y="16489"/>
                </a:cubicBezTo>
                <a:cubicBezTo>
                  <a:pt x="3930" y="16465"/>
                  <a:pt x="4023" y="16451"/>
                  <a:pt x="4118" y="16432"/>
                </a:cubicBezTo>
                <a:cubicBezTo>
                  <a:pt x="4164" y="16485"/>
                  <a:pt x="4202" y="16532"/>
                  <a:pt x="4241" y="16576"/>
                </a:cubicBezTo>
                <a:cubicBezTo>
                  <a:pt x="4568" y="16944"/>
                  <a:pt x="4922" y="17287"/>
                  <a:pt x="5319" y="17573"/>
                </a:cubicBezTo>
                <a:cubicBezTo>
                  <a:pt x="5534" y="17728"/>
                  <a:pt x="5572" y="17885"/>
                  <a:pt x="5524" y="18114"/>
                </a:cubicBezTo>
                <a:cubicBezTo>
                  <a:pt x="5398" y="18725"/>
                  <a:pt x="5287" y="19339"/>
                  <a:pt x="5149" y="19947"/>
                </a:cubicBezTo>
                <a:cubicBezTo>
                  <a:pt x="5105" y="20142"/>
                  <a:pt x="5145" y="20229"/>
                  <a:pt x="5331" y="20297"/>
                </a:cubicBezTo>
                <a:cubicBezTo>
                  <a:pt x="6415" y="20698"/>
                  <a:pt x="7497" y="21106"/>
                  <a:pt x="8576" y="21520"/>
                </a:cubicBezTo>
                <a:cubicBezTo>
                  <a:pt x="8757" y="21589"/>
                  <a:pt x="8847" y="21563"/>
                  <a:pt x="8944" y="21383"/>
                </a:cubicBezTo>
                <a:cubicBezTo>
                  <a:pt x="9241" y="20834"/>
                  <a:pt x="9562" y="20299"/>
                  <a:pt x="9871" y="19757"/>
                </a:cubicBezTo>
                <a:cubicBezTo>
                  <a:pt x="9985" y="19558"/>
                  <a:pt x="10110" y="19452"/>
                  <a:pt x="10378" y="19481"/>
                </a:cubicBezTo>
                <a:cubicBezTo>
                  <a:pt x="10828" y="19528"/>
                  <a:pt x="11291" y="19534"/>
                  <a:pt x="11737" y="19445"/>
                </a:cubicBezTo>
                <a:cubicBezTo>
                  <a:pt x="12009" y="19391"/>
                  <a:pt x="12126" y="19505"/>
                  <a:pt x="12252" y="19698"/>
                </a:cubicBezTo>
                <a:cubicBezTo>
                  <a:pt x="12593" y="20221"/>
                  <a:pt x="12952" y="20733"/>
                  <a:pt x="13290" y="21259"/>
                </a:cubicBezTo>
                <a:cubicBezTo>
                  <a:pt x="13387" y="21411"/>
                  <a:pt x="13463" y="21432"/>
                  <a:pt x="13628" y="21356"/>
                </a:cubicBezTo>
                <a:cubicBezTo>
                  <a:pt x="14687" y="20866"/>
                  <a:pt x="15750" y="20382"/>
                  <a:pt x="16819" y="19912"/>
                </a:cubicBezTo>
                <a:cubicBezTo>
                  <a:pt x="17012" y="19827"/>
                  <a:pt x="17018" y="19738"/>
                  <a:pt x="16967" y="19560"/>
                </a:cubicBezTo>
                <a:cubicBezTo>
                  <a:pt x="16791" y="18948"/>
                  <a:pt x="16644" y="18329"/>
                  <a:pt x="16469" y="17716"/>
                </a:cubicBezTo>
                <a:cubicBezTo>
                  <a:pt x="16412" y="17519"/>
                  <a:pt x="16433" y="17386"/>
                  <a:pt x="16600" y="17250"/>
                </a:cubicBezTo>
                <a:cubicBezTo>
                  <a:pt x="16971" y="16946"/>
                  <a:pt x="17305" y="16598"/>
                  <a:pt x="17584" y="16209"/>
                </a:cubicBezTo>
                <a:cubicBezTo>
                  <a:pt x="17730" y="16006"/>
                  <a:pt x="17880" y="15980"/>
                  <a:pt x="18092" y="16024"/>
                </a:cubicBezTo>
                <a:cubicBezTo>
                  <a:pt x="18703" y="16151"/>
                  <a:pt x="19318" y="16260"/>
                  <a:pt x="19926" y="16398"/>
                </a:cubicBezTo>
                <a:cubicBezTo>
                  <a:pt x="20121" y="16442"/>
                  <a:pt x="20207" y="16404"/>
                  <a:pt x="20276" y="16218"/>
                </a:cubicBezTo>
                <a:cubicBezTo>
                  <a:pt x="20676" y="15133"/>
                  <a:pt x="21084" y="14050"/>
                  <a:pt x="21497" y="12970"/>
                </a:cubicBezTo>
                <a:cubicBezTo>
                  <a:pt x="21566" y="12790"/>
                  <a:pt x="21541" y="12697"/>
                  <a:pt x="21361" y="12600"/>
                </a:cubicBezTo>
                <a:cubicBezTo>
                  <a:pt x="20812" y="12303"/>
                  <a:pt x="20278" y="11982"/>
                  <a:pt x="19736" y="11674"/>
                </a:cubicBezTo>
                <a:cubicBezTo>
                  <a:pt x="19535" y="11559"/>
                  <a:pt x="19439" y="11431"/>
                  <a:pt x="19468" y="11163"/>
                </a:cubicBezTo>
                <a:cubicBezTo>
                  <a:pt x="19519" y="10701"/>
                  <a:pt x="19493" y="10230"/>
                  <a:pt x="19416" y="9768"/>
                </a:cubicBezTo>
                <a:cubicBezTo>
                  <a:pt x="19381" y="9559"/>
                  <a:pt x="19443" y="9442"/>
                  <a:pt x="19620" y="9328"/>
                </a:cubicBezTo>
                <a:cubicBezTo>
                  <a:pt x="20166" y="8978"/>
                  <a:pt x="20694" y="8603"/>
                  <a:pt x="21240" y="8252"/>
                </a:cubicBezTo>
                <a:cubicBezTo>
                  <a:pt x="21393" y="8154"/>
                  <a:pt x="21411" y="8075"/>
                  <a:pt x="21336" y="7912"/>
                </a:cubicBezTo>
                <a:cubicBezTo>
                  <a:pt x="20846" y="6851"/>
                  <a:pt x="20362" y="5788"/>
                  <a:pt x="19892" y="4718"/>
                </a:cubicBezTo>
                <a:cubicBezTo>
                  <a:pt x="19806" y="4523"/>
                  <a:pt x="19717" y="4523"/>
                  <a:pt x="19541" y="4574"/>
                </a:cubicBezTo>
                <a:cubicBezTo>
                  <a:pt x="18917" y="4751"/>
                  <a:pt x="18286" y="4905"/>
                  <a:pt x="17662" y="5080"/>
                </a:cubicBezTo>
                <a:cubicBezTo>
                  <a:pt x="17490" y="5129"/>
                  <a:pt x="17378" y="5103"/>
                  <a:pt x="17261" y="4959"/>
                </a:cubicBezTo>
                <a:cubicBezTo>
                  <a:pt x="16959" y="4585"/>
                  <a:pt x="16599" y="4263"/>
                  <a:pt x="16213" y="3983"/>
                </a:cubicBezTo>
                <a:cubicBezTo>
                  <a:pt x="16001" y="3828"/>
                  <a:pt x="15960" y="3672"/>
                  <a:pt x="16008" y="3442"/>
                </a:cubicBezTo>
                <a:cubicBezTo>
                  <a:pt x="16135" y="2831"/>
                  <a:pt x="16245" y="2217"/>
                  <a:pt x="16383" y="1609"/>
                </a:cubicBezTo>
                <a:cubicBezTo>
                  <a:pt x="16428" y="1413"/>
                  <a:pt x="16387" y="1327"/>
                  <a:pt x="16201" y="1258"/>
                </a:cubicBezTo>
                <a:cubicBezTo>
                  <a:pt x="15118" y="858"/>
                  <a:pt x="14036" y="450"/>
                  <a:pt x="12956" y="36"/>
                </a:cubicBezTo>
                <a:cubicBezTo>
                  <a:pt x="12911" y="19"/>
                  <a:pt x="12873" y="7"/>
                  <a:pt x="12837" y="2"/>
                </a:cubicBezTo>
                <a:close/>
                <a:moveTo>
                  <a:pt x="10766" y="5818"/>
                </a:moveTo>
                <a:cubicBezTo>
                  <a:pt x="13503" y="5818"/>
                  <a:pt x="15722" y="8039"/>
                  <a:pt x="15722" y="10778"/>
                </a:cubicBezTo>
                <a:cubicBezTo>
                  <a:pt x="15722" y="13517"/>
                  <a:pt x="13503" y="15738"/>
                  <a:pt x="10766" y="15738"/>
                </a:cubicBezTo>
                <a:cubicBezTo>
                  <a:pt x="8030" y="15738"/>
                  <a:pt x="5810" y="13517"/>
                  <a:pt x="5810" y="10778"/>
                </a:cubicBezTo>
                <a:cubicBezTo>
                  <a:pt x="5810" y="8039"/>
                  <a:pt x="8030" y="5818"/>
                  <a:pt x="10766" y="5818"/>
                </a:cubicBezTo>
                <a:close/>
              </a:path>
            </a:pathLst>
          </a:custGeom>
          <a:solidFill>
            <a:srgbClr val="88353D"/>
          </a:solidFill>
          <a:ln w="12700">
            <a:miter lim="400000"/>
          </a:ln>
        </p:spPr>
        <p:txBody>
          <a:bodyPr lIns="71437" tIns="71437" rIns="71437" bIns="71437" anchor="ctr"/>
          <a:lstStyle/>
          <a:p>
            <a:pPr>
              <a:defRPr sz="3000" u="none">
                <a:solidFill>
                  <a:srgbClr val="FFFFFF"/>
                </a:solidFill>
              </a:defRPr>
            </a:pPr>
            <a:endParaRPr/>
          </a:p>
        </p:txBody>
      </p:sp>
      <p:sp>
        <p:nvSpPr>
          <p:cNvPr id="634" name="齿轮"/>
          <p:cNvSpPr/>
          <p:nvPr/>
        </p:nvSpPr>
        <p:spPr>
          <a:xfrm>
            <a:off x="2204731" y="9967228"/>
            <a:ext cx="931286" cy="931467"/>
          </a:xfrm>
          <a:custGeom>
            <a:avLst/>
            <a:gdLst/>
            <a:ahLst/>
            <a:cxnLst>
              <a:cxn ang="0">
                <a:pos x="wd2" y="hd2"/>
              </a:cxn>
              <a:cxn ang="5400000">
                <a:pos x="wd2" y="hd2"/>
              </a:cxn>
              <a:cxn ang="10800000">
                <a:pos x="wd2" y="hd2"/>
              </a:cxn>
              <a:cxn ang="16200000">
                <a:pos x="wd2" y="hd2"/>
              </a:cxn>
            </a:cxnLst>
            <a:rect l="0" t="0" r="r" b="b"/>
            <a:pathLst>
              <a:path w="21532" h="21555" extrusionOk="0">
                <a:moveTo>
                  <a:pt x="12837" y="2"/>
                </a:moveTo>
                <a:cubicBezTo>
                  <a:pt x="12731" y="-11"/>
                  <a:pt x="12661" y="38"/>
                  <a:pt x="12588" y="172"/>
                </a:cubicBezTo>
                <a:cubicBezTo>
                  <a:pt x="12292" y="721"/>
                  <a:pt x="11969" y="1258"/>
                  <a:pt x="11661" y="1801"/>
                </a:cubicBezTo>
                <a:cubicBezTo>
                  <a:pt x="11547" y="2001"/>
                  <a:pt x="11418" y="2099"/>
                  <a:pt x="11153" y="2073"/>
                </a:cubicBezTo>
                <a:cubicBezTo>
                  <a:pt x="10691" y="2028"/>
                  <a:pt x="10220" y="2032"/>
                  <a:pt x="9759" y="2112"/>
                </a:cubicBezTo>
                <a:cubicBezTo>
                  <a:pt x="9550" y="2148"/>
                  <a:pt x="9432" y="2095"/>
                  <a:pt x="9318" y="1917"/>
                </a:cubicBezTo>
                <a:cubicBezTo>
                  <a:pt x="8969" y="1370"/>
                  <a:pt x="8594" y="841"/>
                  <a:pt x="8243" y="295"/>
                </a:cubicBezTo>
                <a:cubicBezTo>
                  <a:pt x="8145" y="142"/>
                  <a:pt x="8068" y="122"/>
                  <a:pt x="7905" y="198"/>
                </a:cubicBezTo>
                <a:cubicBezTo>
                  <a:pt x="6845" y="688"/>
                  <a:pt x="5781" y="1174"/>
                  <a:pt x="4712" y="1644"/>
                </a:cubicBezTo>
                <a:cubicBezTo>
                  <a:pt x="4517" y="1730"/>
                  <a:pt x="4517" y="1820"/>
                  <a:pt x="4567" y="1996"/>
                </a:cubicBezTo>
                <a:cubicBezTo>
                  <a:pt x="4742" y="2608"/>
                  <a:pt x="4890" y="3227"/>
                  <a:pt x="5065" y="3839"/>
                </a:cubicBezTo>
                <a:cubicBezTo>
                  <a:pt x="5122" y="4038"/>
                  <a:pt x="5098" y="4170"/>
                  <a:pt x="4932" y="4306"/>
                </a:cubicBezTo>
                <a:cubicBezTo>
                  <a:pt x="4561" y="4610"/>
                  <a:pt x="4227" y="4959"/>
                  <a:pt x="3950" y="5348"/>
                </a:cubicBezTo>
                <a:cubicBezTo>
                  <a:pt x="3802" y="5555"/>
                  <a:pt x="3648" y="5573"/>
                  <a:pt x="3439" y="5530"/>
                </a:cubicBezTo>
                <a:cubicBezTo>
                  <a:pt x="2827" y="5405"/>
                  <a:pt x="2213" y="5295"/>
                  <a:pt x="1605" y="5156"/>
                </a:cubicBezTo>
                <a:cubicBezTo>
                  <a:pt x="1409" y="5111"/>
                  <a:pt x="1325" y="5153"/>
                  <a:pt x="1257" y="5338"/>
                </a:cubicBezTo>
                <a:cubicBezTo>
                  <a:pt x="856" y="6423"/>
                  <a:pt x="449" y="7506"/>
                  <a:pt x="35" y="8586"/>
                </a:cubicBezTo>
                <a:cubicBezTo>
                  <a:pt x="-34" y="8767"/>
                  <a:pt x="-6" y="8857"/>
                  <a:pt x="173" y="8954"/>
                </a:cubicBezTo>
                <a:cubicBezTo>
                  <a:pt x="722" y="9251"/>
                  <a:pt x="1256" y="9574"/>
                  <a:pt x="1798" y="9882"/>
                </a:cubicBezTo>
                <a:cubicBezTo>
                  <a:pt x="2001" y="9997"/>
                  <a:pt x="2093" y="10127"/>
                  <a:pt x="2064" y="10392"/>
                </a:cubicBezTo>
                <a:cubicBezTo>
                  <a:pt x="2014" y="10855"/>
                  <a:pt x="2039" y="11326"/>
                  <a:pt x="2116" y="11788"/>
                </a:cubicBezTo>
                <a:cubicBezTo>
                  <a:pt x="2151" y="11998"/>
                  <a:pt x="2089" y="12115"/>
                  <a:pt x="1913" y="12228"/>
                </a:cubicBezTo>
                <a:cubicBezTo>
                  <a:pt x="1367" y="12578"/>
                  <a:pt x="837" y="12953"/>
                  <a:pt x="291" y="13303"/>
                </a:cubicBezTo>
                <a:cubicBezTo>
                  <a:pt x="136" y="13403"/>
                  <a:pt x="124" y="13482"/>
                  <a:pt x="199" y="13643"/>
                </a:cubicBezTo>
                <a:cubicBezTo>
                  <a:pt x="688" y="14705"/>
                  <a:pt x="1172" y="15768"/>
                  <a:pt x="1642" y="16837"/>
                </a:cubicBezTo>
                <a:cubicBezTo>
                  <a:pt x="1728" y="17034"/>
                  <a:pt x="1818" y="17032"/>
                  <a:pt x="1994" y="16982"/>
                </a:cubicBezTo>
                <a:cubicBezTo>
                  <a:pt x="2605" y="16807"/>
                  <a:pt x="3223" y="16651"/>
                  <a:pt x="3839" y="16489"/>
                </a:cubicBezTo>
                <a:cubicBezTo>
                  <a:pt x="3930" y="16465"/>
                  <a:pt x="4023" y="16451"/>
                  <a:pt x="4118" y="16432"/>
                </a:cubicBezTo>
                <a:cubicBezTo>
                  <a:pt x="4164" y="16485"/>
                  <a:pt x="4202" y="16532"/>
                  <a:pt x="4241" y="16576"/>
                </a:cubicBezTo>
                <a:cubicBezTo>
                  <a:pt x="4568" y="16944"/>
                  <a:pt x="4922" y="17287"/>
                  <a:pt x="5319" y="17573"/>
                </a:cubicBezTo>
                <a:cubicBezTo>
                  <a:pt x="5534" y="17728"/>
                  <a:pt x="5572" y="17885"/>
                  <a:pt x="5524" y="18114"/>
                </a:cubicBezTo>
                <a:cubicBezTo>
                  <a:pt x="5398" y="18725"/>
                  <a:pt x="5287" y="19339"/>
                  <a:pt x="5149" y="19947"/>
                </a:cubicBezTo>
                <a:cubicBezTo>
                  <a:pt x="5105" y="20142"/>
                  <a:pt x="5145" y="20229"/>
                  <a:pt x="5331" y="20297"/>
                </a:cubicBezTo>
                <a:cubicBezTo>
                  <a:pt x="6415" y="20698"/>
                  <a:pt x="7497" y="21106"/>
                  <a:pt x="8576" y="21520"/>
                </a:cubicBezTo>
                <a:cubicBezTo>
                  <a:pt x="8757" y="21589"/>
                  <a:pt x="8847" y="21563"/>
                  <a:pt x="8944" y="21383"/>
                </a:cubicBezTo>
                <a:cubicBezTo>
                  <a:pt x="9241" y="20834"/>
                  <a:pt x="9562" y="20299"/>
                  <a:pt x="9871" y="19757"/>
                </a:cubicBezTo>
                <a:cubicBezTo>
                  <a:pt x="9985" y="19558"/>
                  <a:pt x="10110" y="19452"/>
                  <a:pt x="10378" y="19481"/>
                </a:cubicBezTo>
                <a:cubicBezTo>
                  <a:pt x="10828" y="19528"/>
                  <a:pt x="11291" y="19534"/>
                  <a:pt x="11737" y="19445"/>
                </a:cubicBezTo>
                <a:cubicBezTo>
                  <a:pt x="12009" y="19391"/>
                  <a:pt x="12126" y="19505"/>
                  <a:pt x="12252" y="19698"/>
                </a:cubicBezTo>
                <a:cubicBezTo>
                  <a:pt x="12593" y="20221"/>
                  <a:pt x="12952" y="20733"/>
                  <a:pt x="13290" y="21259"/>
                </a:cubicBezTo>
                <a:cubicBezTo>
                  <a:pt x="13387" y="21411"/>
                  <a:pt x="13463" y="21432"/>
                  <a:pt x="13628" y="21356"/>
                </a:cubicBezTo>
                <a:cubicBezTo>
                  <a:pt x="14687" y="20866"/>
                  <a:pt x="15750" y="20382"/>
                  <a:pt x="16819" y="19912"/>
                </a:cubicBezTo>
                <a:cubicBezTo>
                  <a:pt x="17012" y="19827"/>
                  <a:pt x="17018" y="19738"/>
                  <a:pt x="16967" y="19560"/>
                </a:cubicBezTo>
                <a:cubicBezTo>
                  <a:pt x="16791" y="18948"/>
                  <a:pt x="16644" y="18329"/>
                  <a:pt x="16469" y="17716"/>
                </a:cubicBezTo>
                <a:cubicBezTo>
                  <a:pt x="16412" y="17519"/>
                  <a:pt x="16433" y="17386"/>
                  <a:pt x="16600" y="17250"/>
                </a:cubicBezTo>
                <a:cubicBezTo>
                  <a:pt x="16971" y="16946"/>
                  <a:pt x="17305" y="16598"/>
                  <a:pt x="17584" y="16209"/>
                </a:cubicBezTo>
                <a:cubicBezTo>
                  <a:pt x="17730" y="16006"/>
                  <a:pt x="17880" y="15980"/>
                  <a:pt x="18092" y="16024"/>
                </a:cubicBezTo>
                <a:cubicBezTo>
                  <a:pt x="18703" y="16151"/>
                  <a:pt x="19318" y="16260"/>
                  <a:pt x="19926" y="16398"/>
                </a:cubicBezTo>
                <a:cubicBezTo>
                  <a:pt x="20121" y="16442"/>
                  <a:pt x="20207" y="16404"/>
                  <a:pt x="20276" y="16218"/>
                </a:cubicBezTo>
                <a:cubicBezTo>
                  <a:pt x="20676" y="15133"/>
                  <a:pt x="21084" y="14050"/>
                  <a:pt x="21497" y="12970"/>
                </a:cubicBezTo>
                <a:cubicBezTo>
                  <a:pt x="21566" y="12790"/>
                  <a:pt x="21541" y="12697"/>
                  <a:pt x="21361" y="12600"/>
                </a:cubicBezTo>
                <a:cubicBezTo>
                  <a:pt x="20812" y="12303"/>
                  <a:pt x="20278" y="11982"/>
                  <a:pt x="19736" y="11674"/>
                </a:cubicBezTo>
                <a:cubicBezTo>
                  <a:pt x="19535" y="11559"/>
                  <a:pt x="19439" y="11431"/>
                  <a:pt x="19468" y="11163"/>
                </a:cubicBezTo>
                <a:cubicBezTo>
                  <a:pt x="19519" y="10701"/>
                  <a:pt x="19493" y="10230"/>
                  <a:pt x="19416" y="9768"/>
                </a:cubicBezTo>
                <a:cubicBezTo>
                  <a:pt x="19381" y="9559"/>
                  <a:pt x="19443" y="9442"/>
                  <a:pt x="19620" y="9328"/>
                </a:cubicBezTo>
                <a:cubicBezTo>
                  <a:pt x="20166" y="8978"/>
                  <a:pt x="20694" y="8603"/>
                  <a:pt x="21240" y="8252"/>
                </a:cubicBezTo>
                <a:cubicBezTo>
                  <a:pt x="21393" y="8154"/>
                  <a:pt x="21411" y="8075"/>
                  <a:pt x="21336" y="7912"/>
                </a:cubicBezTo>
                <a:cubicBezTo>
                  <a:pt x="20846" y="6851"/>
                  <a:pt x="20362" y="5788"/>
                  <a:pt x="19892" y="4718"/>
                </a:cubicBezTo>
                <a:cubicBezTo>
                  <a:pt x="19806" y="4523"/>
                  <a:pt x="19717" y="4523"/>
                  <a:pt x="19541" y="4574"/>
                </a:cubicBezTo>
                <a:cubicBezTo>
                  <a:pt x="18917" y="4751"/>
                  <a:pt x="18286" y="4905"/>
                  <a:pt x="17662" y="5080"/>
                </a:cubicBezTo>
                <a:cubicBezTo>
                  <a:pt x="17490" y="5129"/>
                  <a:pt x="17378" y="5103"/>
                  <a:pt x="17261" y="4959"/>
                </a:cubicBezTo>
                <a:cubicBezTo>
                  <a:pt x="16959" y="4585"/>
                  <a:pt x="16599" y="4263"/>
                  <a:pt x="16213" y="3983"/>
                </a:cubicBezTo>
                <a:cubicBezTo>
                  <a:pt x="16001" y="3828"/>
                  <a:pt x="15960" y="3672"/>
                  <a:pt x="16008" y="3442"/>
                </a:cubicBezTo>
                <a:cubicBezTo>
                  <a:pt x="16135" y="2831"/>
                  <a:pt x="16245" y="2217"/>
                  <a:pt x="16383" y="1609"/>
                </a:cubicBezTo>
                <a:cubicBezTo>
                  <a:pt x="16428" y="1413"/>
                  <a:pt x="16387" y="1327"/>
                  <a:pt x="16201" y="1258"/>
                </a:cubicBezTo>
                <a:cubicBezTo>
                  <a:pt x="15118" y="858"/>
                  <a:pt x="14036" y="450"/>
                  <a:pt x="12956" y="36"/>
                </a:cubicBezTo>
                <a:cubicBezTo>
                  <a:pt x="12911" y="19"/>
                  <a:pt x="12873" y="7"/>
                  <a:pt x="12837" y="2"/>
                </a:cubicBezTo>
                <a:close/>
                <a:moveTo>
                  <a:pt x="10766" y="5818"/>
                </a:moveTo>
                <a:cubicBezTo>
                  <a:pt x="13503" y="5818"/>
                  <a:pt x="15722" y="8039"/>
                  <a:pt x="15722" y="10778"/>
                </a:cubicBezTo>
                <a:cubicBezTo>
                  <a:pt x="15722" y="13517"/>
                  <a:pt x="13503" y="15738"/>
                  <a:pt x="10766" y="15738"/>
                </a:cubicBezTo>
                <a:cubicBezTo>
                  <a:pt x="8030" y="15738"/>
                  <a:pt x="5810" y="13517"/>
                  <a:pt x="5810" y="10778"/>
                </a:cubicBezTo>
                <a:cubicBezTo>
                  <a:pt x="5810" y="8039"/>
                  <a:pt x="8030" y="5818"/>
                  <a:pt x="10766" y="5818"/>
                </a:cubicBezTo>
                <a:close/>
              </a:path>
            </a:pathLst>
          </a:custGeom>
          <a:solidFill>
            <a:srgbClr val="88353D"/>
          </a:solidFill>
          <a:ln w="12700">
            <a:miter lim="400000"/>
          </a:ln>
        </p:spPr>
        <p:txBody>
          <a:bodyPr lIns="71437" tIns="71437" rIns="71437" bIns="71437" anchor="ctr"/>
          <a:lstStyle/>
          <a:p>
            <a:pPr>
              <a:defRPr sz="3000" u="none">
                <a:solidFill>
                  <a:srgbClr val="FFFFFF"/>
                </a:solidFill>
              </a:defRPr>
            </a:pPr>
            <a:endParaRPr/>
          </a:p>
        </p:txBody>
      </p:sp>
      <p:grpSp>
        <p:nvGrpSpPr>
          <p:cNvPr id="639" name="成组"/>
          <p:cNvGrpSpPr/>
          <p:nvPr/>
        </p:nvGrpSpPr>
        <p:grpSpPr>
          <a:xfrm>
            <a:off x="2230715" y="3052177"/>
            <a:ext cx="1270103" cy="1269899"/>
            <a:chOff x="0" y="0"/>
            <a:chExt cx="1270102" cy="1269897"/>
          </a:xfrm>
        </p:grpSpPr>
        <p:sp>
          <p:nvSpPr>
            <p:cNvPr id="635" name="警告符号"/>
            <p:cNvSpPr/>
            <p:nvPr/>
          </p:nvSpPr>
          <p:spPr>
            <a:xfrm>
              <a:off x="-1" y="0"/>
              <a:ext cx="1270104" cy="1269898"/>
            </a:xfrm>
            <a:custGeom>
              <a:avLst/>
              <a:gdLst/>
              <a:ahLst/>
              <a:cxnLst>
                <a:cxn ang="0">
                  <a:pos x="wd2" y="hd2"/>
                </a:cxn>
                <a:cxn ang="5400000">
                  <a:pos x="wd2" y="hd2"/>
                </a:cxn>
                <a:cxn ang="10800000">
                  <a:pos x="wd2" y="hd2"/>
                </a:cxn>
                <a:cxn ang="16200000">
                  <a:pos x="wd2" y="hd2"/>
                </a:cxn>
              </a:cxnLst>
              <a:rect l="0" t="0" r="r" b="b"/>
              <a:pathLst>
                <a:path w="21370" h="21600" extrusionOk="0">
                  <a:moveTo>
                    <a:pt x="10685" y="0"/>
                  </a:moveTo>
                  <a:cubicBezTo>
                    <a:pt x="9798" y="0"/>
                    <a:pt x="9001" y="498"/>
                    <a:pt x="8605" y="1300"/>
                  </a:cubicBezTo>
                  <a:lnTo>
                    <a:pt x="248" y="18197"/>
                  </a:lnTo>
                  <a:cubicBezTo>
                    <a:pt x="-115" y="18931"/>
                    <a:pt x="-79" y="19786"/>
                    <a:pt x="348" y="20484"/>
                  </a:cubicBezTo>
                  <a:cubicBezTo>
                    <a:pt x="775" y="21183"/>
                    <a:pt x="1515" y="21600"/>
                    <a:pt x="2327" y="21600"/>
                  </a:cubicBezTo>
                  <a:lnTo>
                    <a:pt x="19042" y="21600"/>
                  </a:lnTo>
                  <a:cubicBezTo>
                    <a:pt x="19853" y="21600"/>
                    <a:pt x="20593" y="21183"/>
                    <a:pt x="21020" y="20484"/>
                  </a:cubicBezTo>
                  <a:cubicBezTo>
                    <a:pt x="21447" y="19786"/>
                    <a:pt x="21485" y="18931"/>
                    <a:pt x="21122" y="18197"/>
                  </a:cubicBezTo>
                  <a:lnTo>
                    <a:pt x="12765" y="1300"/>
                  </a:lnTo>
                  <a:cubicBezTo>
                    <a:pt x="12369" y="498"/>
                    <a:pt x="11572" y="0"/>
                    <a:pt x="10685" y="0"/>
                  </a:cubicBezTo>
                  <a:close/>
                  <a:moveTo>
                    <a:pt x="10685" y="744"/>
                  </a:moveTo>
                  <a:cubicBezTo>
                    <a:pt x="11291" y="744"/>
                    <a:pt x="11836" y="1084"/>
                    <a:pt x="12108" y="1632"/>
                  </a:cubicBezTo>
                  <a:lnTo>
                    <a:pt x="20464" y="18530"/>
                  </a:lnTo>
                  <a:cubicBezTo>
                    <a:pt x="20712" y="19032"/>
                    <a:pt x="20686" y="19615"/>
                    <a:pt x="20394" y="20093"/>
                  </a:cubicBezTo>
                  <a:cubicBezTo>
                    <a:pt x="20102" y="20570"/>
                    <a:pt x="19597" y="20856"/>
                    <a:pt x="19042" y="20856"/>
                  </a:cubicBezTo>
                  <a:lnTo>
                    <a:pt x="2327" y="20856"/>
                  </a:lnTo>
                  <a:cubicBezTo>
                    <a:pt x="1772" y="20856"/>
                    <a:pt x="1266" y="20570"/>
                    <a:pt x="974" y="20093"/>
                  </a:cubicBezTo>
                  <a:cubicBezTo>
                    <a:pt x="683" y="19615"/>
                    <a:pt x="658" y="19032"/>
                    <a:pt x="906" y="18530"/>
                  </a:cubicBezTo>
                  <a:lnTo>
                    <a:pt x="9262" y="1632"/>
                  </a:lnTo>
                  <a:cubicBezTo>
                    <a:pt x="9534" y="1084"/>
                    <a:pt x="10079" y="744"/>
                    <a:pt x="10685" y="744"/>
                  </a:cubicBezTo>
                  <a:close/>
                  <a:moveTo>
                    <a:pt x="10685" y="1384"/>
                  </a:moveTo>
                  <a:cubicBezTo>
                    <a:pt x="10315" y="1384"/>
                    <a:pt x="9996" y="1585"/>
                    <a:pt x="9830" y="1919"/>
                  </a:cubicBezTo>
                  <a:lnTo>
                    <a:pt x="1472" y="18817"/>
                  </a:lnTo>
                  <a:cubicBezTo>
                    <a:pt x="1323" y="19118"/>
                    <a:pt x="1338" y="19470"/>
                    <a:pt x="1514" y="19757"/>
                  </a:cubicBezTo>
                  <a:cubicBezTo>
                    <a:pt x="1689" y="20044"/>
                    <a:pt x="1993" y="20214"/>
                    <a:pt x="2327" y="20214"/>
                  </a:cubicBezTo>
                  <a:lnTo>
                    <a:pt x="19042" y="20214"/>
                  </a:lnTo>
                  <a:cubicBezTo>
                    <a:pt x="19375" y="20214"/>
                    <a:pt x="19679" y="20044"/>
                    <a:pt x="19855" y="19757"/>
                  </a:cubicBezTo>
                  <a:cubicBezTo>
                    <a:pt x="20030" y="19470"/>
                    <a:pt x="20046" y="19118"/>
                    <a:pt x="19896" y="18817"/>
                  </a:cubicBezTo>
                  <a:lnTo>
                    <a:pt x="11540" y="1919"/>
                  </a:lnTo>
                  <a:cubicBezTo>
                    <a:pt x="11374" y="1585"/>
                    <a:pt x="11055" y="1384"/>
                    <a:pt x="10685" y="1384"/>
                  </a:cubicBezTo>
                  <a:close/>
                </a:path>
              </a:pathLst>
            </a:custGeom>
            <a:solidFill>
              <a:srgbClr val="88353C"/>
            </a:solidFill>
            <a:ln w="12700" cap="flat">
              <a:noFill/>
              <a:miter lim="400000"/>
            </a:ln>
            <a:effectLst/>
          </p:spPr>
          <p:txBody>
            <a:bodyPr wrap="square" lIns="71437" tIns="71437" rIns="71437" bIns="71437" numCol="1" anchor="ctr">
              <a:noAutofit/>
            </a:bodyPr>
            <a:lstStyle/>
            <a:p>
              <a:pPr>
                <a:defRPr sz="3000" u="none">
                  <a:solidFill>
                    <a:srgbClr val="FFFFFF"/>
                  </a:solidFill>
                </a:defRPr>
              </a:pPr>
              <a:endParaRPr/>
            </a:p>
          </p:txBody>
        </p:sp>
        <p:grpSp>
          <p:nvGrpSpPr>
            <p:cNvPr id="638" name="成组"/>
            <p:cNvGrpSpPr/>
            <p:nvPr/>
          </p:nvGrpSpPr>
          <p:grpSpPr>
            <a:xfrm>
              <a:off x="507803" y="404001"/>
              <a:ext cx="259650" cy="701711"/>
              <a:chOff x="0" y="0"/>
              <a:chExt cx="259649" cy="701709"/>
            </a:xfrm>
          </p:grpSpPr>
          <p:sp>
            <p:nvSpPr>
              <p:cNvPr id="636" name="形状"/>
              <p:cNvSpPr/>
              <p:nvPr/>
            </p:nvSpPr>
            <p:spPr>
              <a:xfrm rot="10800000" flipH="1">
                <a:off x="0" y="0"/>
                <a:ext cx="259650" cy="52188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7" y="17267"/>
                    </a:lnTo>
                    <a:cubicBezTo>
                      <a:pt x="73" y="17502"/>
                      <a:pt x="0" y="17745"/>
                      <a:pt x="0" y="17994"/>
                    </a:cubicBezTo>
                    <a:cubicBezTo>
                      <a:pt x="0" y="19987"/>
                      <a:pt x="4835" y="21600"/>
                      <a:pt x="10800" y="21600"/>
                    </a:cubicBezTo>
                    <a:cubicBezTo>
                      <a:pt x="16765" y="21600"/>
                      <a:pt x="21600" y="19987"/>
                      <a:pt x="21600" y="17994"/>
                    </a:cubicBezTo>
                    <a:cubicBezTo>
                      <a:pt x="21600" y="17745"/>
                      <a:pt x="21527" y="17502"/>
                      <a:pt x="21383" y="17267"/>
                    </a:cubicBezTo>
                    <a:lnTo>
                      <a:pt x="10800" y="0"/>
                    </a:lnTo>
                    <a:close/>
                  </a:path>
                </a:pathLst>
              </a:custGeom>
              <a:solidFill>
                <a:schemeClr val="accent4"/>
              </a:solidFill>
              <a:ln w="12700" cap="flat">
                <a:noFill/>
                <a:miter lim="400000"/>
              </a:ln>
              <a:effectLst/>
            </p:spPr>
            <p:txBody>
              <a:bodyPr wrap="square" lIns="71437" tIns="71437" rIns="71437" bIns="71437" numCol="1" anchor="ctr">
                <a:noAutofit/>
              </a:bodyPr>
              <a:lstStyle/>
              <a:p>
                <a:pPr>
                  <a:defRPr sz="3000" u="none">
                    <a:solidFill>
                      <a:srgbClr val="FFFFFF"/>
                    </a:solidFill>
                  </a:defRPr>
                </a:pPr>
                <a:endParaRPr/>
              </a:p>
            </p:txBody>
          </p:sp>
          <p:sp>
            <p:nvSpPr>
              <p:cNvPr id="637" name="圆形"/>
              <p:cNvSpPr/>
              <p:nvPr/>
            </p:nvSpPr>
            <p:spPr>
              <a:xfrm>
                <a:off x="42663" y="540087"/>
                <a:ext cx="161623" cy="161623"/>
              </a:xfrm>
              <a:prstGeom prst="ellipse">
                <a:avLst/>
              </a:prstGeom>
              <a:solidFill>
                <a:schemeClr val="accent4"/>
              </a:solidFill>
              <a:ln w="12700" cap="flat">
                <a:noFill/>
                <a:miter lim="400000"/>
              </a:ln>
              <a:effectLst/>
            </p:spPr>
            <p:txBody>
              <a:bodyPr wrap="square" lIns="71437" tIns="71437" rIns="71437" bIns="71437" numCol="1" anchor="ctr">
                <a:noAutofit/>
              </a:bodyPr>
              <a:lstStyle/>
              <a:p>
                <a:pPr>
                  <a:defRPr sz="3000" u="none">
                    <a:solidFill>
                      <a:srgbClr val="FFFFFF"/>
                    </a:solidFill>
                  </a:defRPr>
                </a:pPr>
                <a:endParaRPr/>
              </a:p>
            </p:txBody>
          </p:sp>
        </p:grpSp>
      </p:gr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 name="Thank you!…"/>
          <p:cNvSpPr txBox="1">
            <a:spLocks noGrp="1"/>
          </p:cNvSpPr>
          <p:nvPr>
            <p:ph type="title"/>
          </p:nvPr>
        </p:nvSpPr>
        <p:spPr>
          <a:xfrm>
            <a:off x="1778000" y="4198318"/>
            <a:ext cx="20828000" cy="4648201"/>
          </a:xfrm>
          <a:prstGeom prst="rect">
            <a:avLst/>
          </a:prstGeom>
        </p:spPr>
        <p:txBody>
          <a:bodyPr/>
          <a:lstStyle/>
          <a:p>
            <a:pPr>
              <a:defRPr>
                <a:solidFill>
                  <a:srgbClr val="932E3A"/>
                </a:solidFill>
              </a:defRPr>
            </a:pPr>
            <a:r>
              <a:t>Thank you!</a:t>
            </a:r>
          </a:p>
          <a:p>
            <a:pPr>
              <a:defRPr>
                <a:solidFill>
                  <a:srgbClr val="932E3A"/>
                </a:solidFill>
              </a:defRPr>
            </a:pPr>
            <a:r>
              <a:t>(Q&amp;A)</a:t>
            </a:r>
          </a:p>
        </p:txBody>
      </p:sp>
      <p:sp>
        <p:nvSpPr>
          <p:cNvPr id="644" name="幻灯片编号"/>
          <p:cNvSpPr txBox="1">
            <a:spLocks noGrp="1"/>
          </p:cNvSpPr>
          <p:nvPr>
            <p:ph type="sldNum" sz="quarter" idx="2"/>
          </p:nvPr>
        </p:nvSpPr>
        <p:spPr>
          <a:xfrm>
            <a:off x="22634143" y="12705656"/>
            <a:ext cx="509729" cy="52308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36</a:t>
            </a:fld>
            <a:endParaRPr/>
          </a:p>
        </p:txBody>
      </p:sp>
      <p:pic>
        <p:nvPicPr>
          <p:cNvPr id="645" name="图像" descr="图像"/>
          <p:cNvPicPr>
            <a:picLocks noChangeAspect="1"/>
          </p:cNvPicPr>
          <p:nvPr/>
        </p:nvPicPr>
        <p:blipFill>
          <a:blip r:embed="rId3"/>
          <a:stretch>
            <a:fillRect/>
          </a:stretch>
        </p:blipFill>
        <p:spPr>
          <a:xfrm>
            <a:off x="371123" y="189350"/>
            <a:ext cx="12597413" cy="3169673"/>
          </a:xfrm>
          <a:prstGeom prst="rect">
            <a:avLst/>
          </a:prstGeom>
          <a:ln w="12700">
            <a:miter lim="400000"/>
          </a:ln>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37</a:t>
            </a:fld>
            <a:endParaRPr/>
          </a:p>
        </p:txBody>
      </p:sp>
      <p:pic>
        <p:nvPicPr>
          <p:cNvPr id="675" name="图像" descr="图像"/>
          <p:cNvPicPr>
            <a:picLocks noChangeAspect="1"/>
          </p:cNvPicPr>
          <p:nvPr/>
        </p:nvPicPr>
        <p:blipFill>
          <a:blip r:embed="rId3"/>
          <a:stretch>
            <a:fillRect/>
          </a:stretch>
        </p:blipFill>
        <p:spPr>
          <a:xfrm>
            <a:off x="4063959" y="3457453"/>
            <a:ext cx="16899010" cy="3108625"/>
          </a:xfrm>
          <a:prstGeom prst="rect">
            <a:avLst/>
          </a:prstGeom>
          <a:ln w="12700">
            <a:miter lim="400000"/>
          </a:ln>
        </p:spPr>
      </p:pic>
      <p:pic>
        <p:nvPicPr>
          <p:cNvPr id="676" name="图像" descr="图像"/>
          <p:cNvPicPr>
            <a:picLocks noChangeAspect="1"/>
          </p:cNvPicPr>
          <p:nvPr/>
        </p:nvPicPr>
        <p:blipFill>
          <a:blip r:embed="rId4"/>
          <a:stretch>
            <a:fillRect/>
          </a:stretch>
        </p:blipFill>
        <p:spPr>
          <a:xfrm>
            <a:off x="3261196" y="7181788"/>
            <a:ext cx="17861608" cy="4140109"/>
          </a:xfrm>
          <a:prstGeom prst="rect">
            <a:avLst/>
          </a:prstGeom>
          <a:ln w="12700">
            <a:miter lim="400000"/>
          </a:ln>
        </p:spPr>
      </p:pic>
      <p:sp>
        <p:nvSpPr>
          <p:cNvPr id="677" name="Covert packet structure"/>
          <p:cNvSpPr txBox="1">
            <a:spLocks noGrp="1"/>
          </p:cNvSpPr>
          <p:nvPr>
            <p:ph type="title" idx="4294967295"/>
          </p:nvPr>
        </p:nvSpPr>
        <p:spPr>
          <a:prstGeom prst="rect">
            <a:avLst/>
          </a:prstGeom>
        </p:spPr>
        <p:txBody>
          <a:bodyPr/>
          <a:lstStyle/>
          <a:p>
            <a:r>
              <a:t>Covert packet structure</a:t>
            </a:r>
          </a:p>
        </p:txBody>
      </p:sp>
      <p:sp>
        <p:nvSpPr>
          <p:cNvPr id="678" name="星形"/>
          <p:cNvSpPr/>
          <p:nvPr/>
        </p:nvSpPr>
        <p:spPr>
          <a:xfrm>
            <a:off x="1269746" y="866800"/>
            <a:ext cx="1328627" cy="1263600"/>
          </a:xfrm>
          <a:prstGeom prst="star5">
            <a:avLst>
              <a:gd name="adj" fmla="val 19100"/>
              <a:gd name="hf" fmla="val 105146"/>
              <a:gd name="vf" fmla="val 110557"/>
            </a:avLst>
          </a:prstGeom>
          <a:solidFill>
            <a:srgbClr val="88353B"/>
          </a:solidFill>
          <a:ln w="12700">
            <a:miter lim="400000"/>
          </a:ln>
        </p:spPr>
        <p:txBody>
          <a:bodyPr lIns="71437" tIns="71437" rIns="71437" bIns="71437" anchor="ctr"/>
          <a:lstStyle/>
          <a:p>
            <a:pPr>
              <a:defRPr sz="3000" u="none">
                <a:solidFill>
                  <a:srgbClr val="FFFFFF"/>
                </a:solidFill>
              </a:defRPr>
            </a:pPr>
            <a:endParaRP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2" name="幻灯片编号"/>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38</a:t>
            </a:fld>
            <a:endParaRPr/>
          </a:p>
        </p:txBody>
      </p:sp>
      <p:pic>
        <p:nvPicPr>
          <p:cNvPr id="683" name="图像" descr="图像"/>
          <p:cNvPicPr>
            <a:picLocks noChangeAspect="1"/>
          </p:cNvPicPr>
          <p:nvPr/>
        </p:nvPicPr>
        <p:blipFill>
          <a:blip r:embed="rId3"/>
          <a:stretch>
            <a:fillRect/>
          </a:stretch>
        </p:blipFill>
        <p:spPr>
          <a:xfrm>
            <a:off x="4615939" y="2886487"/>
            <a:ext cx="15152122" cy="3818216"/>
          </a:xfrm>
          <a:prstGeom prst="rect">
            <a:avLst/>
          </a:prstGeom>
          <a:ln w="12700">
            <a:miter lim="400000"/>
          </a:ln>
        </p:spPr>
      </p:pic>
      <p:sp>
        <p:nvSpPr>
          <p:cNvPr id="684" name="Efficiency vs. Distance"/>
          <p:cNvSpPr txBox="1">
            <a:spLocks noGrp="1"/>
          </p:cNvSpPr>
          <p:nvPr>
            <p:ph type="title" idx="4294967295"/>
          </p:nvPr>
        </p:nvSpPr>
        <p:spPr>
          <a:prstGeom prst="rect">
            <a:avLst/>
          </a:prstGeom>
        </p:spPr>
        <p:txBody>
          <a:bodyPr/>
          <a:lstStyle/>
          <a:p>
            <a:r>
              <a:t>Efficiency vs. Distance</a:t>
            </a:r>
          </a:p>
        </p:txBody>
      </p:sp>
      <p:sp>
        <p:nvSpPr>
          <p:cNvPr id="685" name="星形"/>
          <p:cNvSpPr/>
          <p:nvPr/>
        </p:nvSpPr>
        <p:spPr>
          <a:xfrm>
            <a:off x="1269746" y="866800"/>
            <a:ext cx="1328627" cy="1263600"/>
          </a:xfrm>
          <a:prstGeom prst="star5">
            <a:avLst>
              <a:gd name="adj" fmla="val 19100"/>
              <a:gd name="hf" fmla="val 105146"/>
              <a:gd name="vf" fmla="val 110557"/>
            </a:avLst>
          </a:prstGeom>
          <a:solidFill>
            <a:srgbClr val="88353B"/>
          </a:solidFill>
          <a:ln w="12700">
            <a:miter lim="400000"/>
          </a:ln>
        </p:spPr>
        <p:txBody>
          <a:bodyPr lIns="71437" tIns="71437" rIns="71437" bIns="71437" anchor="ctr"/>
          <a:lstStyle/>
          <a:p>
            <a:pPr>
              <a:defRPr sz="3000" u="none">
                <a:solidFill>
                  <a:srgbClr val="FFFFFF"/>
                </a:solidFill>
              </a:defRPr>
            </a:pPr>
            <a:endParaRPr/>
          </a:p>
        </p:txBody>
      </p:sp>
      <p:pic>
        <p:nvPicPr>
          <p:cNvPr id="686" name="图像" descr="图像"/>
          <p:cNvPicPr>
            <a:picLocks noChangeAspect="1"/>
          </p:cNvPicPr>
          <p:nvPr/>
        </p:nvPicPr>
        <p:blipFill>
          <a:blip r:embed="rId4"/>
          <a:stretch>
            <a:fillRect/>
          </a:stretch>
        </p:blipFill>
        <p:spPr>
          <a:xfrm>
            <a:off x="4206377" y="6686884"/>
            <a:ext cx="16406181" cy="5010170"/>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0" i="0" u="sng" strike="noStrike" cap="none" spc="0" normalizeH="0" baseline="0">
            <a:ln>
              <a:noFill/>
            </a:ln>
            <a:solidFill>
              <a:srgbClr val="000000"/>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0" i="0" u="sng" strike="noStrike" cap="none" spc="0" normalizeH="0" baseline="0">
            <a:ln>
              <a:noFill/>
            </a:ln>
            <a:solidFill>
              <a:srgbClr val="000000"/>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3911</Words>
  <Application>Microsoft Macintosh PowerPoint</Application>
  <PresentationFormat>自定义</PresentationFormat>
  <Paragraphs>365</Paragraphs>
  <Slides>38</Slides>
  <Notes>38</Notes>
  <HiddenSlides>1</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38</vt:i4>
      </vt:variant>
    </vt:vector>
  </HeadingPairs>
  <TitlesOfParts>
    <vt:vector size="45" baseType="lpstr">
      <vt:lpstr>Cambria Math</vt:lpstr>
      <vt:lpstr>Helvetica Light</vt:lpstr>
      <vt:lpstr>Helvetica Neue</vt:lpstr>
      <vt:lpstr>Helvetica Neue Light</vt:lpstr>
      <vt:lpstr>Helvetica Neue Medium</vt:lpstr>
      <vt:lpstr>Helvetica Neue Thin</vt:lpstr>
      <vt:lpstr>White</vt:lpstr>
      <vt:lpstr>CloakLoRa: A Covert Channel over LoRa PHY</vt:lpstr>
      <vt:lpstr>LoRa (Long Range) technology</vt:lpstr>
      <vt:lpstr>LoRaWAN applications</vt:lpstr>
      <vt:lpstr>LoRaWAN applications</vt:lpstr>
      <vt:lpstr>Security issues of LoRaWAN</vt:lpstr>
      <vt:lpstr>Is LoRaWAN secure? No!</vt:lpstr>
      <vt:lpstr>LoRa modulation</vt:lpstr>
      <vt:lpstr>LoRa modulation</vt:lpstr>
      <vt:lpstr>LoRa modulation</vt:lpstr>
      <vt:lpstr>LoRa modulation</vt:lpstr>
      <vt:lpstr>LoRa PHY Vulnerability</vt:lpstr>
      <vt:lpstr>Design requirements</vt:lpstr>
      <vt:lpstr>Attack model</vt:lpstr>
      <vt:lpstr>Attack model</vt:lpstr>
      <vt:lpstr>Attack model</vt:lpstr>
      <vt:lpstr>Attack model</vt:lpstr>
      <vt:lpstr>Attack model</vt:lpstr>
      <vt:lpstr>Design requirements</vt:lpstr>
      <vt:lpstr>Straw-man approach</vt:lpstr>
      <vt:lpstr>Advanced solution</vt:lpstr>
      <vt:lpstr>Advanced solution</vt:lpstr>
      <vt:lpstr>Covert Tx Prototype</vt:lpstr>
      <vt:lpstr>Branch circuit design</vt:lpstr>
      <vt:lpstr>Branch circuit design</vt:lpstr>
      <vt:lpstr>Covert Tx Prototype</vt:lpstr>
      <vt:lpstr>Covert Tx Prototype</vt:lpstr>
      <vt:lpstr>Covert Receiver</vt:lpstr>
      <vt:lpstr>Design requirements</vt:lpstr>
      <vt:lpstr>Impact on LoRa communication</vt:lpstr>
      <vt:lpstr>Evaluation</vt:lpstr>
      <vt:lpstr>Evaluation</vt:lpstr>
      <vt:lpstr>Covert communication range</vt:lpstr>
      <vt:lpstr>Throughput</vt:lpstr>
      <vt:lpstr>Impact on LoRa communication</vt:lpstr>
      <vt:lpstr>Conclusion</vt:lpstr>
      <vt:lpstr>Thank you! (Q&amp;A)</vt:lpstr>
      <vt:lpstr>Covert packet structure</vt:lpstr>
      <vt:lpstr>Efficiency vs. Distance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CloakLoRa: A Covert Channel over LoRa PHY</dc:title>
  <cp:lastModifiedBy>侯 宁宁</cp:lastModifiedBy>
  <cp:revision>1</cp:revision>
  <dcterms:modified xsi:type="dcterms:W3CDTF">2020-10-21T07:22:29Z</dcterms:modified>
</cp:coreProperties>
</file>