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21" r:id="rId2"/>
    <p:sldId id="518" r:id="rId3"/>
    <p:sldId id="584" r:id="rId4"/>
    <p:sldId id="528" r:id="rId5"/>
    <p:sldId id="585" r:id="rId6"/>
    <p:sldId id="586" r:id="rId7"/>
    <p:sldId id="588" r:id="rId8"/>
    <p:sldId id="587" r:id="rId9"/>
    <p:sldId id="595" r:id="rId10"/>
    <p:sldId id="569" r:id="rId11"/>
    <p:sldId id="593" r:id="rId12"/>
    <p:sldId id="597" r:id="rId13"/>
    <p:sldId id="598" r:id="rId14"/>
    <p:sldId id="602" r:id="rId15"/>
    <p:sldId id="599" r:id="rId16"/>
    <p:sldId id="603" r:id="rId17"/>
    <p:sldId id="601" r:id="rId18"/>
    <p:sldId id="589" r:id="rId19"/>
    <p:sldId id="564" r:id="rId20"/>
    <p:sldId id="582" r:id="rId21"/>
    <p:sldId id="565" r:id="rId22"/>
    <p:sldId id="581" r:id="rId23"/>
    <p:sldId id="578" r:id="rId24"/>
    <p:sldId id="432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60E65565-CD5B-5F4F-88FD-CC29F98F4779}">
          <p14:sldIdLst>
            <p14:sldId id="421"/>
          </p14:sldIdLst>
        </p14:section>
        <p14:section name="introduction" id="{86442841-118A-3A4D-A996-78FAF627A90E}">
          <p14:sldIdLst>
            <p14:sldId id="518"/>
            <p14:sldId id="584"/>
            <p14:sldId id="528"/>
            <p14:sldId id="585"/>
            <p14:sldId id="586"/>
            <p14:sldId id="588"/>
          </p14:sldIdLst>
        </p14:section>
        <p14:section name="System Model and Problem Formulation" id="{9DA19C67-1636-B741-98D9-2AF125D02FF8}">
          <p14:sldIdLst>
            <p14:sldId id="587"/>
            <p14:sldId id="595"/>
            <p14:sldId id="569"/>
          </p14:sldIdLst>
        </p14:section>
        <p14:section name="Mechanism Design and Analysis" id="{30FA64F5-6476-944C-ABB0-D5B29823BDF3}">
          <p14:sldIdLst>
            <p14:sldId id="593"/>
            <p14:sldId id="597"/>
            <p14:sldId id="598"/>
            <p14:sldId id="602"/>
            <p14:sldId id="599"/>
            <p14:sldId id="603"/>
            <p14:sldId id="601"/>
            <p14:sldId id="589"/>
          </p14:sldIdLst>
        </p14:section>
        <p14:section name="Simulation and Conclusion" id="{955FE659-243E-D34D-865D-79BE6513A0E4}">
          <p14:sldIdLst>
            <p14:sldId id="564"/>
            <p14:sldId id="582"/>
            <p14:sldId id="565"/>
            <p14:sldId id="581"/>
            <p14:sldId id="578"/>
          </p14:sldIdLst>
        </p14:section>
        <p14:section name="ending" id="{94608A63-6FE3-1944-B6F3-6B6BF70A540A}">
          <p14:sldIdLst>
            <p14:sldId id="4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B142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3" autoAdjust="0"/>
    <p:restoredTop sz="95470" autoAdjust="0"/>
  </p:normalViewPr>
  <p:slideViewPr>
    <p:cSldViewPr>
      <p:cViewPr>
        <p:scale>
          <a:sx n="77" d="100"/>
          <a:sy n="77" d="100"/>
        </p:scale>
        <p:origin x="624" y="624"/>
      </p:cViewPr>
      <p:guideLst>
        <p:guide orient="horz" pos="2160"/>
        <p:guide pos="2880"/>
      </p:guideLst>
    </p:cSldViewPr>
  </p:slid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25D0-E46D-CB41-934E-6DB5805B4BC8}" type="datetimeFigureOut">
              <a:rPr kumimoji="1" lang="zh-CN" altLang="en-US" smtClean="0"/>
              <a:t>2020/10/20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72DE5-E992-4E4D-846D-47035A54C0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578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221BF-AFB1-4978-BAB5-39435202A12A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BD517-1BE4-46E5-9597-9404D14810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176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456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401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448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230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322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354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642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603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157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829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400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492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None/>
              <a:tabLst/>
              <a:defRPr/>
            </a:pPr>
            <a:endParaRPr lang="en-US" altLang="zh-CN" sz="175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580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915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988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129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686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491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846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970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57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4682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BD517-1BE4-46E5-9597-9404D14810C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35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8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png"/><Relationship Id="rId12" Type="http://schemas.openxmlformats.org/officeDocument/2006/relationships/image" Target="../media/image104.png"/><Relationship Id="rId13" Type="http://schemas.openxmlformats.org/officeDocument/2006/relationships/image" Target="../media/image15.jpeg"/><Relationship Id="rId14" Type="http://schemas.openxmlformats.org/officeDocument/2006/relationships/image" Target="../media/image710.png"/><Relationship Id="rId15" Type="http://schemas.openxmlformats.org/officeDocument/2006/relationships/image" Target="../media/image811.png"/><Relationship Id="rId16" Type="http://schemas.openxmlformats.org/officeDocument/2006/relationships/image" Target="../media/image16.jpg"/><Relationship Id="rId17" Type="http://schemas.openxmlformats.org/officeDocument/2006/relationships/image" Target="../media/image20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14.png"/><Relationship Id="rId5" Type="http://schemas.openxmlformats.org/officeDocument/2006/relationships/image" Target="../media/image9.jp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3.jp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20" Type="http://schemas.openxmlformats.org/officeDocument/2006/relationships/image" Target="../media/image39.png"/><Relationship Id="rId21" Type="http://schemas.openxmlformats.org/officeDocument/2006/relationships/image" Target="../media/image40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4" Type="http://schemas.openxmlformats.org/officeDocument/2006/relationships/image" Target="../media/image33.png"/><Relationship Id="rId15" Type="http://schemas.openxmlformats.org/officeDocument/2006/relationships/image" Target="../media/image34.png"/><Relationship Id="rId16" Type="http://schemas.openxmlformats.org/officeDocument/2006/relationships/image" Target="../media/image35.png"/><Relationship Id="rId17" Type="http://schemas.openxmlformats.org/officeDocument/2006/relationships/image" Target="../media/image36.png"/><Relationship Id="rId18" Type="http://schemas.openxmlformats.org/officeDocument/2006/relationships/image" Target="../media/image37.png"/><Relationship Id="rId19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9.jp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0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8" Type="http://schemas.openxmlformats.org/officeDocument/2006/relationships/image" Target="../media/image190.png"/><Relationship Id="rId9" Type="http://schemas.openxmlformats.org/officeDocument/2006/relationships/image" Target="../media/image200.png"/><Relationship Id="rId10" Type="http://schemas.openxmlformats.org/officeDocument/2006/relationships/image" Target="../media/image210.png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jpg"/><Relationship Id="rId12" Type="http://schemas.openxmlformats.org/officeDocument/2006/relationships/image" Target="../media/image104.png"/><Relationship Id="rId13" Type="http://schemas.openxmlformats.org/officeDocument/2006/relationships/image" Target="../media/image13.jp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14.png"/><Relationship Id="rId5" Type="http://schemas.openxmlformats.org/officeDocument/2006/relationships/image" Target="../media/image9.jp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5.jpeg"/><Relationship Id="rId9" Type="http://schemas.openxmlformats.org/officeDocument/2006/relationships/image" Target="../media/image710.png"/><Relationship Id="rId10" Type="http://schemas.openxmlformats.org/officeDocument/2006/relationships/image" Target="../media/image8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4.png"/><Relationship Id="rId7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35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43732" y="1124744"/>
            <a:ext cx="8900268" cy="1657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36000" rIns="91440" bIns="45720" numCol="1" anchor="t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altLang="zh-CN" sz="3500" kern="0" dirty="0" smtClean="0">
                <a:solidFill>
                  <a:srgbClr val="B1423F"/>
                </a:solidFill>
                <a:latin typeface="+mn-lt"/>
                <a:ea typeface="华文新魏"/>
              </a:rPr>
              <a:t>Online </a:t>
            </a:r>
            <a:r>
              <a:rPr lang="en-US" altLang="zh-CN" sz="3500" kern="0" dirty="0">
                <a:solidFill>
                  <a:srgbClr val="B1423F"/>
                </a:solidFill>
                <a:latin typeface="+mn-lt"/>
                <a:ea typeface="华文新魏"/>
              </a:rPr>
              <a:t>Cooperative Resource Allocation at the Edge: A Privacy-Preserving Approach</a:t>
            </a:r>
            <a:endParaRPr kumimoji="0" lang="en-US" altLang="zh-CN" sz="3500" i="0" u="none" strike="noStrike" kern="0" cap="none" spc="0" normalizeH="0" baseline="0" noProof="0" dirty="0" smtClean="0">
              <a:ln>
                <a:noFill/>
              </a:ln>
              <a:solidFill>
                <a:srgbClr val="B1423F"/>
              </a:solidFill>
              <a:effectLst/>
              <a:uLnTx/>
              <a:uFillTx/>
              <a:latin typeface="+mn-lt"/>
              <a:ea typeface="华文新魏"/>
              <a:cs typeface="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03548" y="2782094"/>
            <a:ext cx="8136904" cy="192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SzPct val="120000"/>
              <a:buNone/>
              <a:defRPr sz="2400" b="1">
                <a:solidFill>
                  <a:srgbClr val="133984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None/>
              <a:defRPr sz="2200" b="1">
                <a:solidFill>
                  <a:srgbClr val="133984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宋体" pitchFamily="2" charset="-122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宋体" pitchFamily="2" charset="-122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宋体" pitchFamily="2" charset="-122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宋体" pitchFamily="2" charset="-122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宋体" pitchFamily="2" charset="-122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宋体" pitchFamily="2" charset="-122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宋体" pitchFamily="2" charset="-122"/>
              </a:defRPr>
            </a:lvl9pPr>
          </a:lstStyle>
          <a:p>
            <a:pPr lvl="0">
              <a:spcBef>
                <a:spcPts val="624"/>
              </a:spcBef>
              <a:spcAft>
                <a:spcPts val="1200"/>
              </a:spcAft>
              <a:defRPr/>
            </a:pPr>
            <a:r>
              <a:rPr lang="en-US" altLang="zh-CN" sz="2800" b="0" kern="0" dirty="0" err="1">
                <a:solidFill>
                  <a:schemeClr val="tx1"/>
                </a:solidFill>
                <a:ea typeface="黑体"/>
              </a:rPr>
              <a:t>Yuqing</a:t>
            </a:r>
            <a:r>
              <a:rPr lang="en-US" altLang="zh-CN" sz="2800" b="0" kern="0" dirty="0">
                <a:solidFill>
                  <a:schemeClr val="tx1"/>
                </a:solidFill>
                <a:ea typeface="黑体"/>
              </a:rPr>
              <a:t> Li, </a:t>
            </a:r>
            <a:r>
              <a:rPr lang="en-US" altLang="zh-CN" sz="2800" b="0" kern="0" dirty="0" err="1">
                <a:solidFill>
                  <a:schemeClr val="tx1"/>
                </a:solidFill>
                <a:ea typeface="黑体"/>
              </a:rPr>
              <a:t>Hok</a:t>
            </a:r>
            <a:r>
              <a:rPr lang="en-US" altLang="zh-CN" sz="2800" b="0" kern="0" dirty="0">
                <a:solidFill>
                  <a:schemeClr val="tx1"/>
                </a:solidFill>
                <a:ea typeface="黑体"/>
              </a:rPr>
              <a:t> Chun Ng, Lin Zhang, Bo </a:t>
            </a:r>
            <a:r>
              <a:rPr lang="en-US" altLang="zh-CN" sz="2800" b="0" kern="0" dirty="0" smtClean="0">
                <a:solidFill>
                  <a:schemeClr val="tx1"/>
                </a:solidFill>
                <a:ea typeface="黑体"/>
              </a:rPr>
              <a:t>Li</a:t>
            </a:r>
            <a:endParaRPr lang="en-US" altLang="zh-CN" kern="0" dirty="0">
              <a:solidFill>
                <a:schemeClr val="tx1"/>
              </a:solidFill>
              <a:ea typeface="黑体"/>
            </a:endParaRPr>
          </a:p>
          <a:p>
            <a:pPr lvl="0">
              <a:spcBef>
                <a:spcPts val="624"/>
              </a:spcBef>
              <a:spcAft>
                <a:spcPts val="1200"/>
              </a:spcAft>
              <a:defRPr/>
            </a:pPr>
            <a:r>
              <a:rPr lang="en-US" altLang="zh-CN" sz="2700" b="0" kern="0" dirty="0" smtClean="0">
                <a:solidFill>
                  <a:schemeClr val="tx1"/>
                </a:solidFill>
                <a:ea typeface="黑体"/>
              </a:rPr>
              <a:t>Hong </a:t>
            </a:r>
            <a:r>
              <a:rPr lang="en-US" altLang="zh-CN" sz="2700" b="0" kern="0" dirty="0">
                <a:solidFill>
                  <a:schemeClr val="tx1"/>
                </a:solidFill>
                <a:ea typeface="黑体"/>
              </a:rPr>
              <a:t>Kong University of Science and </a:t>
            </a:r>
            <a:r>
              <a:rPr lang="en-US" altLang="zh-CN" sz="2700" b="0" kern="0" dirty="0" smtClean="0">
                <a:solidFill>
                  <a:schemeClr val="tx1"/>
                </a:solidFill>
                <a:ea typeface="黑体"/>
              </a:rPr>
              <a:t>Technology</a:t>
            </a:r>
          </a:p>
          <a:p>
            <a:pPr lvl="0">
              <a:spcBef>
                <a:spcPts val="624"/>
              </a:spcBef>
              <a:spcAft>
                <a:spcPts val="1200"/>
              </a:spcAft>
              <a:defRPr/>
            </a:pPr>
            <a:r>
              <a:rPr lang="en-US" altLang="zh-CN" sz="2700" b="0" kern="0" dirty="0" smtClean="0">
                <a:solidFill>
                  <a:schemeClr val="tx1"/>
                </a:solidFill>
                <a:ea typeface="黑体"/>
              </a:rPr>
              <a:t>October </a:t>
            </a:r>
            <a:r>
              <a:rPr lang="en-US" altLang="zh-CN" sz="2700" b="0" kern="0" dirty="0">
                <a:solidFill>
                  <a:schemeClr val="tx1"/>
                </a:solidFill>
                <a:ea typeface="黑体"/>
              </a:rPr>
              <a:t>2020</a:t>
            </a:r>
            <a:endParaRPr lang="en-US" altLang="zh-CN" sz="2700" b="0" kern="0" dirty="0" smtClean="0">
              <a:solidFill>
                <a:schemeClr val="tx1"/>
              </a:solidFill>
              <a:ea typeface="黑体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953319"/>
            <a:ext cx="1116124" cy="171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8" name="组 7"/>
          <p:cNvGrpSpPr/>
          <p:nvPr/>
        </p:nvGrpSpPr>
        <p:grpSpPr>
          <a:xfrm>
            <a:off x="395536" y="1412776"/>
            <a:ext cx="8494592" cy="4700168"/>
            <a:chOff x="539404" y="1700808"/>
            <a:chExt cx="8376737" cy="4369771"/>
          </a:xfrm>
        </p:grpSpPr>
        <p:grpSp>
          <p:nvGrpSpPr>
            <p:cNvPr id="2" name="组 1"/>
            <p:cNvGrpSpPr/>
            <p:nvPr/>
          </p:nvGrpSpPr>
          <p:grpSpPr>
            <a:xfrm>
              <a:off x="539404" y="1700808"/>
              <a:ext cx="8353076" cy="4176464"/>
              <a:chOff x="395388" y="1226111"/>
              <a:chExt cx="8353076" cy="4176464"/>
            </a:xfrm>
          </p:grpSpPr>
          <p:grpSp>
            <p:nvGrpSpPr>
              <p:cNvPr id="25" name="组 24"/>
              <p:cNvGrpSpPr/>
              <p:nvPr/>
            </p:nvGrpSpPr>
            <p:grpSpPr>
              <a:xfrm>
                <a:off x="395388" y="1226111"/>
                <a:ext cx="8353076" cy="4176464"/>
                <a:chOff x="395388" y="1226111"/>
                <a:chExt cx="8353076" cy="4176464"/>
              </a:xfrm>
            </p:grpSpPr>
            <p:pic>
              <p:nvPicPr>
                <p:cNvPr id="26" name="图片 25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5388" y="1268760"/>
                  <a:ext cx="8353076" cy="3993333"/>
                </a:xfrm>
                <a:prstGeom prst="rect">
                  <a:avLst/>
                </a:prstGeom>
              </p:spPr>
            </p:pic>
            <p:pic>
              <p:nvPicPr>
                <p:cNvPr id="45" name="图片 4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7585" y="4821550"/>
                  <a:ext cx="7669958" cy="581025"/>
                </a:xfrm>
                <a:prstGeom prst="rect">
                  <a:avLst/>
                </a:prstGeom>
              </p:spPr>
            </p:pic>
            <p:pic>
              <p:nvPicPr>
                <p:cNvPr id="46" name="图片 45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588056" y="4803046"/>
                  <a:ext cx="1327760" cy="581025"/>
                </a:xfrm>
                <a:prstGeom prst="rect">
                  <a:avLst/>
                </a:prstGeom>
              </p:spPr>
            </p:pic>
            <p:pic>
              <p:nvPicPr>
                <p:cNvPr id="47" name="图片 46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31825" y="3605037"/>
                  <a:ext cx="1268367" cy="581025"/>
                </a:xfrm>
                <a:prstGeom prst="rect">
                  <a:avLst/>
                </a:prstGeom>
              </p:spPr>
            </p:pic>
            <p:pic>
              <p:nvPicPr>
                <p:cNvPr id="48" name="图片 4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43916" y="1226111"/>
                  <a:ext cx="934997" cy="360040"/>
                </a:xfrm>
                <a:prstGeom prst="rect">
                  <a:avLst/>
                </a:prstGeom>
              </p:spPr>
            </p:pic>
            <p:pic>
              <p:nvPicPr>
                <p:cNvPr id="49" name="图片 48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6200000">
                  <a:off x="1220766" y="1955700"/>
                  <a:ext cx="706034" cy="340264"/>
                </a:xfrm>
                <a:prstGeom prst="rect">
                  <a:avLst/>
                </a:prstGeom>
              </p:spPr>
            </p:pic>
            <p:pic>
              <p:nvPicPr>
                <p:cNvPr id="50" name="图片 49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6200000">
                  <a:off x="1681381" y="1660393"/>
                  <a:ext cx="364754" cy="292140"/>
                </a:xfrm>
                <a:prstGeom prst="rect">
                  <a:avLst/>
                </a:prstGeom>
              </p:spPr>
            </p:pic>
            <p:pic>
              <p:nvPicPr>
                <p:cNvPr id="51" name="图片 50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98246" y="1995716"/>
                  <a:ext cx="786417" cy="303848"/>
                </a:xfrm>
                <a:prstGeom prst="rect">
                  <a:avLst/>
                </a:prstGeom>
              </p:spPr>
            </p:pic>
            <p:pic>
              <p:nvPicPr>
                <p:cNvPr id="52" name="图片 51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057263">
                  <a:off x="3883432" y="2076899"/>
                  <a:ext cx="343251" cy="303848"/>
                </a:xfrm>
                <a:prstGeom prst="rect">
                  <a:avLst/>
                </a:prstGeom>
              </p:spPr>
            </p:pic>
          </p:grpSp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1289352" y="2031128"/>
                <a:ext cx="424840" cy="340264"/>
              </a:xfrm>
              <a:prstGeom prst="rect">
                <a:avLst/>
              </a:prstGeom>
            </p:spPr>
          </p:pic>
          <p:sp>
            <p:nvSpPr>
              <p:cNvPr id="54" name="文本框 53"/>
              <p:cNvSpPr txBox="1"/>
              <p:nvPr/>
            </p:nvSpPr>
            <p:spPr>
              <a:xfrm>
                <a:off x="553003" y="4653136"/>
                <a:ext cx="1114894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algn="ctr"/>
                <a:r>
                  <a:rPr kumimoji="1" lang="en-US" altLang="zh-CN" sz="1500" b="1" dirty="0" smtClean="0">
                    <a:solidFill>
                      <a:srgbClr val="FF0000"/>
                    </a:solidFill>
                    <a:ea typeface="Microsoft YaHei" charset="-122"/>
                  </a:rPr>
                  <a:t>User</a:t>
                </a:r>
                <a:endParaRPr kumimoji="1" lang="en-US" altLang="zh-CN" sz="1500" b="1" dirty="0">
                  <a:solidFill>
                    <a:srgbClr val="FF0000"/>
                  </a:solidFill>
                  <a:ea typeface="Microsoft YaHei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2786419" y="4653136"/>
                <a:ext cx="1114894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algn="ctr"/>
                <a:r>
                  <a:rPr kumimoji="1" lang="en-US" altLang="zh-CN" sz="1500" b="1" dirty="0" smtClean="0">
                    <a:solidFill>
                      <a:srgbClr val="FF0000"/>
                    </a:solidFill>
                    <a:ea typeface="Microsoft YaHei" charset="-122"/>
                  </a:rPr>
                  <a:t>Edge Server</a:t>
                </a:r>
                <a:endParaRPr kumimoji="1" lang="en-US" altLang="zh-CN" sz="1500" b="1" dirty="0">
                  <a:solidFill>
                    <a:srgbClr val="FF0000"/>
                  </a:solidFill>
                  <a:ea typeface="Microsoft YaHei" charset="-122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7182168" y="4637063"/>
                <a:ext cx="145172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algn="ctr"/>
                <a:r>
                  <a:rPr kumimoji="1" lang="en-US" altLang="zh-CN" sz="1500" b="1" dirty="0" smtClean="0">
                    <a:solidFill>
                      <a:srgbClr val="FF0000"/>
                    </a:solidFill>
                    <a:ea typeface="Microsoft YaHei" charset="-122"/>
                  </a:rPr>
                  <a:t>Remote Cloud</a:t>
                </a:r>
                <a:endParaRPr kumimoji="1" lang="en-US" altLang="zh-CN" sz="1500" b="1" dirty="0">
                  <a:solidFill>
                    <a:srgbClr val="FF0000"/>
                  </a:solidFill>
                  <a:ea typeface="Microsoft YaHei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3424288" y="1720615"/>
                <a:ext cx="4111853" cy="515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kumimoji="1" lang="en-US" altLang="zh-CN" sz="1500" b="1" dirty="0" smtClean="0">
                    <a:solidFill>
                      <a:srgbClr val="0033CC"/>
                    </a:solidFill>
                    <a:ea typeface="Microsoft YaHei" charset="-122"/>
                  </a:rPr>
                  <a:t>Cooperative computation</a:t>
                </a:r>
                <a:r>
                  <a:rPr kumimoji="1" lang="en-US" altLang="zh-CN" sz="1500" b="1" dirty="0" smtClean="0">
                    <a:ea typeface="Microsoft YaHei" charset="-122"/>
                  </a:rPr>
                  <a:t>: </a:t>
                </a:r>
                <a:r>
                  <a:rPr lang="en-US" altLang="zh-CN" sz="1500" dirty="0" smtClean="0"/>
                  <a:t>resource-constrained edge servers </a:t>
                </a:r>
                <a:r>
                  <a:rPr lang="en-US" altLang="zh-CN" sz="1500" dirty="0"/>
                  <a:t>pool resources locally </a:t>
                </a:r>
                <a:endParaRPr kumimoji="1" lang="en-US" altLang="zh-CN" sz="1500" b="1" dirty="0">
                  <a:ea typeface="Microsoft YaHei" charset="-122"/>
                </a:endParaRPr>
              </a:p>
            </p:txBody>
          </p:sp>
        </p:grpSp>
        <p:sp>
          <p:nvSpPr>
            <p:cNvPr id="58" name="TextBox 75"/>
            <p:cNvSpPr txBox="1"/>
            <p:nvPr/>
          </p:nvSpPr>
          <p:spPr>
            <a:xfrm>
              <a:off x="7187950" y="5369262"/>
              <a:ext cx="1728191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1300" dirty="0" smtClean="0">
                  <a:ea typeface="微软雅黑" panose="020B0503020204020204" pitchFamily="34" charset="-122"/>
                  <a:cs typeface="Calibri" charset="0"/>
                </a:rPr>
                <a:t>Datacenter</a:t>
              </a:r>
            </a:p>
            <a:p>
              <a:pPr algn="ctr">
                <a:defRPr/>
              </a:pPr>
              <a:r>
                <a:rPr lang="en-US" altLang="zh-CN" sz="1300" dirty="0"/>
                <a:t>unpredictable latency, expensive </a:t>
              </a:r>
              <a:r>
                <a:rPr lang="en-US" altLang="zh-CN" sz="1300" dirty="0" smtClean="0"/>
                <a:t>bandwidth</a:t>
              </a:r>
              <a:endParaRPr lang="en-US" altLang="zh-CN" sz="1300" dirty="0">
                <a:solidFill>
                  <a:srgbClr val="0033CC"/>
                </a:solidFill>
                <a:ea typeface="微软雅黑" panose="020B0503020204020204" pitchFamily="34" charset="-122"/>
                <a:cs typeface="Calibri" charset="0"/>
              </a:endParaRPr>
            </a:p>
          </p:txBody>
        </p:sp>
        <p:sp>
          <p:nvSpPr>
            <p:cNvPr id="59" name="TextBox 75"/>
            <p:cNvSpPr txBox="1"/>
            <p:nvPr/>
          </p:nvSpPr>
          <p:spPr>
            <a:xfrm>
              <a:off x="1662110" y="5426761"/>
              <a:ext cx="3748014" cy="643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1300" dirty="0" smtClean="0">
                  <a:ea typeface="微软雅黑" panose="020B0503020204020204" pitchFamily="34" charset="-122"/>
                  <a:cs typeface="Calibri" charset="0"/>
                </a:rPr>
                <a:t>Small-cell </a:t>
              </a:r>
              <a:r>
                <a:rPr lang="en-US" altLang="zh-CN" sz="1300" dirty="0">
                  <a:ea typeface="微软雅黑" panose="020B0503020204020204" pitchFamily="34" charset="-122"/>
                  <a:cs typeface="Calibri" charset="0"/>
                </a:rPr>
                <a:t>base </a:t>
              </a:r>
              <a:r>
                <a:rPr lang="en-US" altLang="zh-CN" sz="1300" dirty="0" smtClean="0">
                  <a:ea typeface="微软雅黑" panose="020B0503020204020204" pitchFamily="34" charset="-122"/>
                  <a:cs typeface="Calibri" charset="0"/>
                </a:rPr>
                <a:t>stations, micro datacenters,</a:t>
              </a:r>
              <a:r>
                <a:rPr lang="mr-IN" altLang="zh-CN" sz="1300" dirty="0" smtClean="0">
                  <a:ea typeface="微软雅黑" panose="020B0503020204020204" pitchFamily="34" charset="-122"/>
                  <a:cs typeface="Calibri" charset="0"/>
                </a:rPr>
                <a:t>…</a:t>
              </a:r>
              <a:endParaRPr lang="en-US" altLang="zh-CN" sz="1300" dirty="0" smtClean="0">
                <a:ea typeface="微软雅黑" panose="020B0503020204020204" pitchFamily="34" charset="-122"/>
                <a:cs typeface="Calibri" charset="0"/>
              </a:endParaRPr>
            </a:p>
            <a:p>
              <a:pPr algn="ctr">
                <a:defRPr/>
              </a:pPr>
              <a:r>
                <a:rPr lang="en-US" altLang="zh-CN" sz="1300" dirty="0"/>
                <a:t>Support resource-intensive &amp; </a:t>
              </a:r>
              <a:r>
                <a:rPr lang="en-US" altLang="zh-CN" sz="1300" dirty="0" smtClean="0"/>
                <a:t>delay-sensitive </a:t>
              </a:r>
              <a:r>
                <a:rPr lang="en-US" altLang="zh-CN" sz="1300" dirty="0"/>
                <a:t>applications at the edge </a:t>
              </a:r>
            </a:p>
          </p:txBody>
        </p:sp>
      </p:grpSp>
      <p:sp>
        <p:nvSpPr>
          <p:cNvPr id="40" name="Rectangle 2"/>
          <p:cNvSpPr txBox="1">
            <a:spLocks noChangeArrowheads="1"/>
          </p:cNvSpPr>
          <p:nvPr/>
        </p:nvSpPr>
        <p:spPr>
          <a:xfrm>
            <a:off x="1279509" y="363761"/>
            <a:ext cx="7100596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+mj-ea"/>
                <a:cs typeface="+mj-cs"/>
              </a:rPr>
              <a:t>M</a:t>
            </a:r>
            <a:r>
              <a:rPr lang="en-US" altLang="zh-CN" sz="3600" kern="0" dirty="0">
                <a:ea typeface="+mj-ea"/>
                <a:cs typeface="+mj-cs"/>
              </a:rPr>
              <a:t>otivation-Mobile Edge Computing</a:t>
            </a:r>
          </a:p>
          <a:p>
            <a:pPr algn="ctr">
              <a:defRPr/>
            </a:pPr>
            <a:r>
              <a:rPr lang="en-US" altLang="zh-CN" sz="3600" kern="0" dirty="0" smtClean="0">
                <a:ea typeface="+mj-ea"/>
                <a:cs typeface="+mj-cs"/>
              </a:rPr>
              <a:t> </a:t>
            </a:r>
            <a:endParaRPr lang="en-US" altLang="zh-CN" sz="3600" kern="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30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2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31" name="组合 7"/>
          <p:cNvGrpSpPr/>
          <p:nvPr/>
        </p:nvGrpSpPr>
        <p:grpSpPr>
          <a:xfrm>
            <a:off x="215118" y="5157192"/>
            <a:ext cx="9229378" cy="1008112"/>
            <a:chOff x="577709" y="3570867"/>
            <a:chExt cx="9229378" cy="1008112"/>
          </a:xfrm>
        </p:grpSpPr>
        <p:sp>
          <p:nvSpPr>
            <p:cNvPr id="32" name="同侧圆角矩形 31"/>
            <p:cNvSpPr/>
            <p:nvPr/>
          </p:nvSpPr>
          <p:spPr>
            <a:xfrm>
              <a:off x="577709" y="3570867"/>
              <a:ext cx="8640959" cy="506205"/>
            </a:xfrm>
            <a:prstGeom prst="round2SameRect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同侧圆角矩形 33"/>
            <p:cNvSpPr/>
            <p:nvPr/>
          </p:nvSpPr>
          <p:spPr>
            <a:xfrm rot="10800000">
              <a:off x="577709" y="4061003"/>
              <a:ext cx="8640960" cy="517976"/>
            </a:xfrm>
            <a:prstGeom prst="round2Same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88470" y="3596480"/>
              <a:ext cx="80052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1" lang="en-US" altLang="zh-CN" sz="2200" b="1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Key </a:t>
              </a:r>
              <a:r>
                <a:rPr kumimoji="1" lang="en-US" altLang="zh-CN" sz="2200" b="1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Problem — </a:t>
              </a:r>
              <a:r>
                <a:rPr kumimoji="1" lang="en-US" altLang="zh-CN" sz="2200" b="1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Double-sided </a:t>
              </a:r>
              <a:r>
                <a:rPr kumimoji="1" lang="en-US" altLang="zh-CN" sz="2200" b="1" dirty="0" smtClean="0">
                  <a:solidFill>
                    <a:srgbClr val="0033CC"/>
                  </a:solidFill>
                  <a:ea typeface="Microsoft YaHei" charset="-122"/>
                  <a:cs typeface="Microsoft YaHei" charset="-122"/>
                </a:rPr>
                <a:t>Market-based</a:t>
              </a:r>
              <a:r>
                <a:rPr kumimoji="1" lang="en-US" altLang="zh-CN" sz="2200" b="1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 Allocation</a:t>
              </a:r>
              <a:endParaRPr kumimoji="1" lang="en-US" altLang="zh-CN" sz="2200" b="1" kern="0" dirty="0">
                <a:solidFill>
                  <a:srgbClr val="0033CC"/>
                </a:solidFill>
                <a:ea typeface="STHeiti Light" charset="-122"/>
                <a:cs typeface="STHeiti Light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77709" y="4110708"/>
              <a:ext cx="922937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1" lang="en-US" altLang="zh-CN" sz="1700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How </a:t>
              </a:r>
              <a:r>
                <a:rPr kumimoji="1" lang="en-US" altLang="zh-CN" sz="17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to </a:t>
              </a:r>
              <a:r>
                <a:rPr kumimoji="1" lang="en-US" altLang="zh-CN" sz="1700" kern="0" dirty="0">
                  <a:solidFill>
                    <a:srgbClr val="FF0000"/>
                  </a:solidFill>
                  <a:ea typeface="STHeiti Light" charset="-122"/>
                  <a:cs typeface="STHeiti Light" charset="-122"/>
                </a:rPr>
                <a:t>optimally </a:t>
              </a:r>
              <a:r>
                <a:rPr kumimoji="1" lang="en-US" altLang="zh-CN" sz="1700" kern="0" dirty="0" smtClean="0">
                  <a:solidFill>
                    <a:srgbClr val="FF0000"/>
                  </a:solidFill>
                  <a:ea typeface="STHeiti Light" charset="-122"/>
                  <a:cs typeface="STHeiti Light" charset="-122"/>
                </a:rPr>
                <a:t>allocate </a:t>
              </a:r>
              <a:r>
                <a:rPr kumimoji="1" lang="en-US" altLang="zh-CN" sz="17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edge resources </a:t>
              </a:r>
              <a:r>
                <a:rPr kumimoji="1" lang="en-US" altLang="zh-CN" sz="1700" kern="0" dirty="0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to </a:t>
              </a:r>
              <a:r>
                <a:rPr kumimoji="1" lang="en-US" altLang="zh-CN" sz="17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satisfy </a:t>
              </a:r>
              <a:r>
                <a:rPr kumimoji="1" lang="en-US" altLang="zh-CN" sz="1700" kern="0" dirty="0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user </a:t>
              </a:r>
              <a:r>
                <a:rPr kumimoji="1" lang="en-US" altLang="zh-CN" sz="17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demands in a </a:t>
              </a:r>
              <a:r>
                <a:rPr kumimoji="1" lang="en-US" altLang="zh-CN" sz="1700" kern="0" dirty="0">
                  <a:solidFill>
                    <a:srgbClr val="FF0000"/>
                  </a:solidFill>
                  <a:ea typeface="STHeiti Light" charset="-122"/>
                  <a:cs typeface="STHeiti Light" charset="-122"/>
                </a:rPr>
                <a:t>competitive</a:t>
              </a:r>
              <a:r>
                <a:rPr kumimoji="1" lang="en-US" altLang="zh-CN" sz="17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 </a:t>
              </a:r>
              <a:r>
                <a:rPr kumimoji="1" lang="en-US" altLang="zh-CN" sz="1700" kern="0" dirty="0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environment?</a:t>
              </a:r>
              <a:endParaRPr kumimoji="1" lang="zh-CN" altLang="en-US" sz="1700" i="0" u="none" strike="noStrike" kern="0" cap="none" spc="0" normalizeH="0" baseline="0" noProof="0" dirty="0" smtClean="0">
                <a:ln>
                  <a:noFill/>
                </a:ln>
                <a:solidFill>
                  <a:srgbClr val="0E3ECF"/>
                </a:solidFill>
                <a:effectLst/>
                <a:uLnTx/>
                <a:uFillTx/>
                <a:ea typeface="STHeiti Light" charset="-122"/>
                <a:cs typeface="STHeiti Light" charset="-122"/>
              </a:endParaRPr>
            </a:p>
          </p:txBody>
        </p:sp>
      </p:grpSp>
      <p:sp>
        <p:nvSpPr>
          <p:cNvPr id="64" name="矩形 63"/>
          <p:cNvSpPr/>
          <p:nvPr/>
        </p:nvSpPr>
        <p:spPr>
          <a:xfrm>
            <a:off x="120601" y="1196752"/>
            <a:ext cx="913191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200" dirty="0" smtClean="0">
                <a:solidFill>
                  <a:srgbClr val="0033CC"/>
                </a:solidFill>
              </a:rPr>
              <a:t>Traditionally, establish </a:t>
            </a:r>
            <a:r>
              <a:rPr lang="en-US" altLang="zh-CN" sz="2200" b="1" dirty="0">
                <a:solidFill>
                  <a:srgbClr val="0033CC"/>
                </a:solidFill>
              </a:rPr>
              <a:t>computational </a:t>
            </a:r>
            <a:r>
              <a:rPr lang="en-US" altLang="zh-CN" sz="2200" b="1" dirty="0" smtClean="0">
                <a:solidFill>
                  <a:srgbClr val="0033CC"/>
                </a:solidFill>
              </a:rPr>
              <a:t>facilities </a:t>
            </a:r>
            <a:r>
              <a:rPr lang="en-US" altLang="zh-CN" sz="2200" dirty="0" smtClean="0">
                <a:solidFill>
                  <a:srgbClr val="0033CC"/>
                </a:solidFill>
              </a:rPr>
              <a:t>in proximity to users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sz="1700" dirty="0" smtClean="0"/>
              <a:t>- Edge </a:t>
            </a:r>
            <a:r>
              <a:rPr lang="en-US" altLang="zh-CN" sz="1700" dirty="0"/>
              <a:t>resources are not fully utilized, resource waste</a:t>
            </a:r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sz="1700" dirty="0" smtClean="0"/>
              <a:t>- High </a:t>
            </a:r>
            <a:r>
              <a:rPr lang="en-US" altLang="zh-CN" sz="1700" dirty="0"/>
              <a:t>construction cost</a:t>
            </a:r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sz="1700" dirty="0" smtClean="0"/>
              <a:t>- </a:t>
            </a:r>
            <a:r>
              <a:rPr lang="en-US" altLang="zh-CN" sz="1650" dirty="0" smtClean="0"/>
              <a:t>Existing work (many</a:t>
            </a:r>
            <a:r>
              <a:rPr lang="en-US" altLang="zh-CN" sz="1650" dirty="0"/>
              <a:t>): [Z. Xu et al, </a:t>
            </a:r>
            <a:r>
              <a:rPr lang="en-US" altLang="zh-CN" sz="1650" dirty="0" smtClean="0"/>
              <a:t>TPDS16],[</a:t>
            </a:r>
            <a:r>
              <a:rPr lang="en-US" altLang="zh-CN" sz="1650" dirty="0"/>
              <a:t>T. He et al, </a:t>
            </a:r>
            <a:r>
              <a:rPr lang="en-US" altLang="zh-CN" sz="1650" dirty="0" smtClean="0"/>
              <a:t>ICDCS 18],[</a:t>
            </a:r>
            <a:r>
              <a:rPr lang="en-US" altLang="zh-CN" sz="1650" dirty="0"/>
              <a:t>C. Wang et al</a:t>
            </a:r>
            <a:r>
              <a:rPr lang="en-US" altLang="zh-CN" sz="1650" dirty="0" smtClean="0"/>
              <a:t>, INFOCOM 20</a:t>
            </a:r>
            <a:r>
              <a:rPr lang="en-US" altLang="zh-CN" sz="1650" dirty="0"/>
              <a:t>], </a:t>
            </a:r>
            <a:r>
              <a:rPr lang="en-US" altLang="zh-CN" sz="1650" dirty="0" err="1"/>
              <a:t>etc</a:t>
            </a:r>
            <a:r>
              <a:rPr lang="en-US" altLang="zh-CN" sz="1650" dirty="0" smtClean="0"/>
              <a:t>;</a:t>
            </a:r>
          </a:p>
          <a:p>
            <a:pPr marL="342900" indent="-342900">
              <a:spcBef>
                <a:spcPts val="900"/>
              </a:spcBef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200" b="1" kern="0" dirty="0" smtClean="0">
                <a:solidFill>
                  <a:srgbClr val="0033CC"/>
                </a:solidFill>
                <a:ea typeface="微软雅黑" pitchFamily="34" charset="-122"/>
              </a:rPr>
              <a:t>Open infrastructure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sz="1700" kern="0" dirty="0" smtClean="0">
                <a:ea typeface="微软雅黑" pitchFamily="34" charset="-122"/>
              </a:rPr>
              <a:t>- </a:t>
            </a:r>
            <a:r>
              <a:rPr lang="en-US" altLang="zh-CN" sz="1700" dirty="0" smtClean="0"/>
              <a:t>Individual </a:t>
            </a:r>
            <a:r>
              <a:rPr lang="en-US" altLang="zh-CN" sz="1700" dirty="0"/>
              <a:t>servers </a:t>
            </a:r>
            <a:r>
              <a:rPr lang="en-US" altLang="zh-CN" sz="1700" dirty="0" smtClean="0"/>
              <a:t>(e.g., PCs, </a:t>
            </a:r>
            <a:r>
              <a:rPr lang="en-US" altLang="zh-CN" sz="1700" dirty="0"/>
              <a:t>even smart </a:t>
            </a:r>
            <a:r>
              <a:rPr lang="en-US" altLang="zh-CN" sz="1700" dirty="0" smtClean="0"/>
              <a:t>phones) </a:t>
            </a:r>
            <a:r>
              <a:rPr lang="en-US" altLang="zh-CN" sz="1700" dirty="0"/>
              <a:t>can conveniently contribute capacity for </a:t>
            </a:r>
            <a:endParaRPr lang="en-US" altLang="zh-CN" sz="1700" dirty="0" smtClean="0"/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sz="1700" dirty="0" smtClean="0"/>
              <a:t>  cooperative computation </a:t>
            </a:r>
            <a:r>
              <a:rPr lang="en-US" altLang="zh-CN" sz="1700" dirty="0"/>
              <a:t>while economizing their valuable </a:t>
            </a:r>
            <a:r>
              <a:rPr lang="en-US" altLang="zh-CN" sz="1700" dirty="0" smtClean="0"/>
              <a:t>resources</a:t>
            </a:r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sz="1700" kern="0" dirty="0" smtClean="0">
                <a:ea typeface="微软雅黑" pitchFamily="34" charset="-122"/>
              </a:rPr>
              <a:t>- </a:t>
            </a:r>
            <a:r>
              <a:rPr kumimoji="1" lang="en-US" altLang="zh-CN" sz="1700" dirty="0" smtClean="0"/>
              <a:t>Each agent can either </a:t>
            </a:r>
            <a:r>
              <a:rPr kumimoji="1" lang="en-US" altLang="zh-CN" sz="1700" b="1" dirty="0" smtClean="0">
                <a:solidFill>
                  <a:srgbClr val="FF0000"/>
                </a:solidFill>
              </a:rPr>
              <a:t>share</a:t>
            </a:r>
            <a:r>
              <a:rPr kumimoji="1" lang="en-US" altLang="zh-CN" sz="1700" dirty="0" smtClean="0"/>
              <a:t> </a:t>
            </a:r>
            <a:r>
              <a:rPr kumimoji="1" lang="en-US" altLang="zh-CN" sz="1700" dirty="0"/>
              <a:t>idle resources </a:t>
            </a:r>
            <a:r>
              <a:rPr kumimoji="1" lang="en-US" altLang="zh-CN" sz="1700" dirty="0" smtClean="0"/>
              <a:t>or </a:t>
            </a:r>
            <a:r>
              <a:rPr kumimoji="1" lang="en-US" altLang="zh-CN" sz="1700" b="1" dirty="0">
                <a:solidFill>
                  <a:srgbClr val="FF0000"/>
                </a:solidFill>
              </a:rPr>
              <a:t>utilize</a:t>
            </a:r>
            <a:r>
              <a:rPr kumimoji="1" lang="en-US" altLang="zh-CN" sz="1700" dirty="0"/>
              <a:t> </a:t>
            </a:r>
            <a:r>
              <a:rPr kumimoji="1" lang="en-US" altLang="zh-CN" sz="1700" dirty="0" smtClean="0"/>
              <a:t>resources </a:t>
            </a:r>
            <a:r>
              <a:rPr kumimoji="1" lang="en-US" altLang="zh-CN" sz="1700" dirty="0" err="1"/>
              <a:t>crowdsourced</a:t>
            </a:r>
            <a:r>
              <a:rPr kumimoji="1" lang="en-US" altLang="zh-CN" sz="1700" dirty="0"/>
              <a:t>, or </a:t>
            </a:r>
            <a:r>
              <a:rPr kumimoji="1" lang="en-US" altLang="zh-CN" sz="1700" dirty="0" smtClean="0"/>
              <a:t>do </a:t>
            </a:r>
            <a:r>
              <a:rPr kumimoji="1" lang="en-US" altLang="zh-CN" sz="1700" dirty="0"/>
              <a:t>the </a:t>
            </a:r>
            <a:endParaRPr kumimoji="1" lang="zh-CN" altLang="en-US" sz="1700" dirty="0" smtClean="0"/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kumimoji="1" lang="zh-CN" altLang="en-US" sz="1700" dirty="0" smtClean="0"/>
              <a:t>  </a:t>
            </a:r>
            <a:r>
              <a:rPr kumimoji="1" lang="en-US" altLang="zh-CN" sz="1700" dirty="0" smtClean="0"/>
              <a:t>both </a:t>
            </a:r>
            <a:r>
              <a:rPr kumimoji="1" lang="en-US" altLang="zh-CN" sz="1700" dirty="0"/>
              <a:t>if its capability </a:t>
            </a:r>
            <a:r>
              <a:rPr kumimoji="1" lang="en-US" altLang="zh-CN" sz="1700" dirty="0" smtClean="0"/>
              <a:t>allows</a:t>
            </a:r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kumimoji="1" lang="en-US" altLang="zh-CN" sz="1700" dirty="0" smtClean="0"/>
              <a:t>- </a:t>
            </a:r>
            <a:r>
              <a:rPr kumimoji="1" lang="en-US" altLang="zh-CN" sz="1700" dirty="0"/>
              <a:t>Existing </a:t>
            </a:r>
            <a:r>
              <a:rPr kumimoji="1" lang="en-US" altLang="zh-CN" sz="1700" dirty="0" smtClean="0"/>
              <a:t>work (few): [</a:t>
            </a:r>
            <a:r>
              <a:rPr lang="en-US" altLang="zh-CN" sz="1600" dirty="0"/>
              <a:t>A. </a:t>
            </a:r>
            <a:r>
              <a:rPr lang="en-US" altLang="zh-CN" sz="1600" dirty="0" err="1" smtClean="0"/>
              <a:t>Zavodovski</a:t>
            </a:r>
            <a:r>
              <a:rPr lang="en-US" altLang="zh-CN" sz="1400" dirty="0" smtClean="0"/>
              <a:t> </a:t>
            </a:r>
            <a:r>
              <a:rPr lang="en-US" altLang="zh-CN" sz="1600" dirty="0"/>
              <a:t>et al,</a:t>
            </a:r>
            <a:r>
              <a:rPr lang="en-US" altLang="zh-CN" sz="1600" dirty="0" smtClean="0"/>
              <a:t> ICDCS 19</a:t>
            </a:r>
            <a:r>
              <a:rPr kumimoji="1" lang="en-US" altLang="zh-CN" sz="1700" dirty="0"/>
              <a:t>], </a:t>
            </a:r>
            <a:r>
              <a:rPr kumimoji="1" lang="en-US" altLang="zh-CN" sz="1700" b="1" dirty="0" smtClean="0">
                <a:solidFill>
                  <a:srgbClr val="FF0000"/>
                </a:solidFill>
              </a:rPr>
              <a:t>no </a:t>
            </a:r>
            <a:r>
              <a:rPr kumimoji="1" lang="en-US" altLang="zh-CN" sz="1700" b="1" dirty="0">
                <a:solidFill>
                  <a:srgbClr val="FF0000"/>
                </a:solidFill>
              </a:rPr>
              <a:t>mathematically rigorous </a:t>
            </a:r>
            <a:r>
              <a:rPr kumimoji="1" lang="en-US" altLang="zh-CN" sz="1700" b="1" dirty="0" smtClean="0">
                <a:solidFill>
                  <a:srgbClr val="FF0000"/>
                </a:solidFill>
              </a:rPr>
              <a:t>analysis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869160"/>
            <a:ext cx="3401378" cy="1718014"/>
          </a:xfrm>
          <a:prstGeom prst="rect">
            <a:avLst/>
          </a:prstGeom>
        </p:spPr>
      </p:pic>
      <p:sp>
        <p:nvSpPr>
          <p:cNvPr id="66" name="TextBox 75"/>
          <p:cNvSpPr txBox="1"/>
          <p:nvPr/>
        </p:nvSpPr>
        <p:spPr>
          <a:xfrm>
            <a:off x="5600498" y="5312668"/>
            <a:ext cx="3263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1600" b="1" kern="0" dirty="0" err="1" smtClean="0">
                <a:solidFill>
                  <a:srgbClr val="FF0000"/>
                </a:solidFill>
                <a:ea typeface="微软雅黑" pitchFamily="34" charset="-122"/>
              </a:rPr>
              <a:t>Vectordash</a:t>
            </a:r>
            <a:endParaRPr lang="en-US" altLang="zh-CN" sz="1600" kern="0" dirty="0">
              <a:ea typeface="微软雅黑" pitchFamily="34" charset="-122"/>
            </a:endParaRPr>
          </a:p>
          <a:p>
            <a:pPr lvl="0" algn="ctr">
              <a:defRPr/>
            </a:pPr>
            <a:r>
              <a:rPr lang="en-US" altLang="zh-CN" sz="1500" kern="0" dirty="0" smtClean="0">
                <a:ea typeface="微软雅黑" pitchFamily="34" charset="-122"/>
              </a:rPr>
              <a:t>a </a:t>
            </a:r>
            <a:r>
              <a:rPr lang="en-US" altLang="zh-CN" sz="1500" kern="0" dirty="0">
                <a:ea typeface="微软雅黑" pitchFamily="34" charset="-122"/>
              </a:rPr>
              <a:t>commercial platform allowing GPU owners to rent out GPU instances </a:t>
            </a:r>
            <a:endParaRPr lang="en-US" altLang="zh-CN" sz="1500" dirty="0">
              <a:ea typeface="微软雅黑" panose="020B0503020204020204" pitchFamily="34" charset="-122"/>
              <a:cs typeface="Calibri" charset="0"/>
            </a:endParaRP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>
          <a:xfrm>
            <a:off x="1279509" y="363761"/>
            <a:ext cx="7100596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+mj-ea"/>
                <a:cs typeface="+mj-cs"/>
              </a:rPr>
              <a:t>M</a:t>
            </a:r>
            <a:r>
              <a:rPr lang="en-US" altLang="zh-CN" sz="3600" kern="0" dirty="0">
                <a:ea typeface="+mj-ea"/>
                <a:cs typeface="+mj-cs"/>
              </a:rPr>
              <a:t>otivation-Mobile Edge Computing</a:t>
            </a:r>
          </a:p>
          <a:p>
            <a:pPr algn="ctr">
              <a:defRPr/>
            </a:pPr>
            <a:r>
              <a:rPr lang="en-US" altLang="zh-CN" sz="3600" kern="0" dirty="0" smtClean="0">
                <a:ea typeface="+mj-ea"/>
                <a:cs typeface="+mj-cs"/>
              </a:rPr>
              <a:t> </a:t>
            </a:r>
            <a:endParaRPr lang="en-US" altLang="zh-CN" sz="3600" kern="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20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 5"/>
          <p:cNvGrpSpPr/>
          <p:nvPr/>
        </p:nvGrpSpPr>
        <p:grpSpPr>
          <a:xfrm>
            <a:off x="2483768" y="3073334"/>
            <a:ext cx="3816424" cy="3452010"/>
            <a:chOff x="645160" y="2708920"/>
            <a:chExt cx="3960440" cy="360214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60" y="2708920"/>
              <a:ext cx="3960440" cy="360214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2542412" y="2424014"/>
              <a:ext cx="165936" cy="1023781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999850" y="2805099"/>
              <a:ext cx="1251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kumimoji="1" lang="en-US" altLang="zh-CN" sz="1100" b="1" dirty="0" smtClean="0">
                  <a:ea typeface="Microsoft YaHei" charset="-122"/>
                </a:rPr>
                <a:t>Edge Server</a:t>
              </a:r>
              <a:endParaRPr kumimoji="1" lang="en-US" altLang="zh-CN" sz="1100" b="1" dirty="0">
                <a:ea typeface="Microsoft YaHei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07504" y="1090470"/>
            <a:ext cx="910323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400" b="1" kern="0" dirty="0" smtClean="0">
                <a:solidFill>
                  <a:srgbClr val="0033CC"/>
                </a:solidFill>
                <a:ea typeface="微软雅黑" pitchFamily="34" charset="-122"/>
              </a:rPr>
              <a:t>Architecture</a:t>
            </a:r>
            <a:endParaRPr lang="zh-CN" altLang="en-US" sz="2400" b="1" kern="0" baseline="0" dirty="0" smtClean="0">
              <a:solidFill>
                <a:srgbClr val="0033CC"/>
              </a:solidFill>
              <a:ea typeface="微软雅黑" pitchFamily="34" charset="-122"/>
            </a:endParaRPr>
          </a:p>
          <a:p>
            <a:pPr marL="742950" lvl="1" indent="-285750"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kumimoji="1" lang="en-US" altLang="zh-CN" sz="1900" dirty="0" smtClean="0"/>
              <a:t>Sellers: a set of </a:t>
            </a:r>
            <a:r>
              <a:rPr lang="en-US" altLang="zh-CN" sz="1900" dirty="0" smtClean="0">
                <a:solidFill>
                  <a:srgbClr val="FF0000"/>
                </a:solidFill>
              </a:rPr>
              <a:t>individual </a:t>
            </a:r>
            <a:r>
              <a:rPr lang="en-US" altLang="zh-CN" sz="1900" dirty="0">
                <a:solidFill>
                  <a:srgbClr val="FF0000"/>
                </a:solidFill>
              </a:rPr>
              <a:t>servers </a:t>
            </a:r>
            <a:r>
              <a:rPr lang="en-US" altLang="zh-CN" sz="1900" dirty="0" smtClean="0"/>
              <a:t>share multiple types of resources for profit;</a:t>
            </a:r>
            <a:endParaRPr lang="zh-CN" altLang="en-US" sz="1900" dirty="0" smtClean="0"/>
          </a:p>
          <a:p>
            <a:pPr marL="742950" lvl="1" indent="-285750"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sz="1900" kern="0" dirty="0">
                <a:ea typeface="微软雅黑" pitchFamily="34" charset="-122"/>
              </a:rPr>
              <a:t>Buyers: a set of </a:t>
            </a:r>
            <a:r>
              <a:rPr lang="en-US" altLang="zh-CN" sz="1900" kern="0" dirty="0">
                <a:solidFill>
                  <a:srgbClr val="FF0000"/>
                </a:solidFill>
                <a:ea typeface="微软雅黑" pitchFamily="34" charset="-122"/>
              </a:rPr>
              <a:t>users</a:t>
            </a:r>
            <a:r>
              <a:rPr lang="en-US" altLang="zh-CN" sz="1900" kern="0" dirty="0">
                <a:ea typeface="微软雅黑" pitchFamily="34" charset="-122"/>
              </a:rPr>
              <a:t> </a:t>
            </a:r>
            <a:r>
              <a:rPr lang="en-US" altLang="zh-CN" sz="1900" kern="0" dirty="0" smtClean="0">
                <a:ea typeface="微软雅黑" pitchFamily="34" charset="-122"/>
              </a:rPr>
              <a:t>pay</a:t>
            </a:r>
            <a:r>
              <a:rPr lang="zh-CN" altLang="en-US" sz="1900" kern="0" dirty="0" smtClean="0">
                <a:ea typeface="微软雅黑" pitchFamily="34" charset="-122"/>
              </a:rPr>
              <a:t> </a:t>
            </a:r>
            <a:r>
              <a:rPr lang="en-US" altLang="zh-CN" sz="1900" kern="0" dirty="0" smtClean="0">
                <a:ea typeface="微软雅黑" pitchFamily="34" charset="-122"/>
              </a:rPr>
              <a:t>for</a:t>
            </a:r>
            <a:r>
              <a:rPr lang="zh-CN" altLang="en-US" sz="1900" kern="0" dirty="0" smtClean="0">
                <a:ea typeface="微软雅黑" pitchFamily="34" charset="-122"/>
              </a:rPr>
              <a:t> </a:t>
            </a:r>
            <a:r>
              <a:rPr lang="en-US" altLang="zh-CN" sz="1900" kern="0" dirty="0" smtClean="0">
                <a:ea typeface="微软雅黑" pitchFamily="34" charset="-122"/>
              </a:rPr>
              <a:t>using edge resources</a:t>
            </a:r>
            <a:r>
              <a:rPr lang="zh-CN" altLang="en-US" sz="1900" kern="0" dirty="0" smtClean="0">
                <a:ea typeface="微软雅黑" pitchFamily="34" charset="-122"/>
              </a:rPr>
              <a:t> </a:t>
            </a:r>
            <a:r>
              <a:rPr lang="en-US" altLang="zh-CN" sz="1900" kern="0" dirty="0" smtClean="0">
                <a:ea typeface="微软雅黑" pitchFamily="34" charset="-122"/>
              </a:rPr>
              <a:t>for</a:t>
            </a:r>
            <a:r>
              <a:rPr lang="zh-CN" altLang="en-US" sz="1900" kern="0" dirty="0" smtClean="0">
                <a:ea typeface="微软雅黑" pitchFamily="34" charset="-122"/>
              </a:rPr>
              <a:t> </a:t>
            </a:r>
            <a:r>
              <a:rPr lang="en-US" altLang="zh-CN" sz="1900" kern="0" dirty="0" smtClean="0">
                <a:ea typeface="微软雅黑" pitchFamily="34" charset="-122"/>
              </a:rPr>
              <a:t>computation</a:t>
            </a:r>
            <a:r>
              <a:rPr lang="zh-CN" altLang="en-US" sz="1900" kern="0" dirty="0" smtClean="0">
                <a:ea typeface="微软雅黑" pitchFamily="34" charset="-122"/>
              </a:rPr>
              <a:t> </a:t>
            </a:r>
            <a:r>
              <a:rPr lang="en-US" altLang="zh-CN" sz="1900" kern="0" dirty="0" smtClean="0">
                <a:ea typeface="微软雅黑" pitchFamily="34" charset="-122"/>
              </a:rPr>
              <a:t>offloading; </a:t>
            </a:r>
            <a:endParaRPr kumimoji="1" lang="en-US" altLang="zh-CN" sz="1900" dirty="0" smtClean="0"/>
          </a:p>
          <a:p>
            <a:pPr marL="742950" lvl="1" indent="-285750"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kumimoji="1" lang="en-US" altLang="zh-CN" sz="1900" dirty="0" smtClean="0"/>
              <a:t>Platform: manage servers’ </a:t>
            </a:r>
            <a:r>
              <a:rPr kumimoji="1" lang="en-US" altLang="zh-CN" sz="1900" dirty="0" smtClean="0">
                <a:solidFill>
                  <a:srgbClr val="FF0000"/>
                </a:solidFill>
              </a:rPr>
              <a:t>payment</a:t>
            </a:r>
            <a:r>
              <a:rPr kumimoji="1" lang="en-US" altLang="zh-CN" sz="1900" dirty="0" smtClean="0"/>
              <a:t> and </a:t>
            </a:r>
            <a:r>
              <a:rPr kumimoji="1" lang="en-US" altLang="zh-CN" sz="1900" dirty="0" smtClean="0">
                <a:solidFill>
                  <a:srgbClr val="FF0000"/>
                </a:solidFill>
              </a:rPr>
              <a:t>allocate</a:t>
            </a:r>
            <a:r>
              <a:rPr kumimoji="1" lang="en-US" altLang="zh-CN" sz="1900" dirty="0" smtClean="0"/>
              <a:t> edge resources to users</a:t>
            </a:r>
            <a:r>
              <a:rPr kumimoji="1" lang="zh-CN" altLang="en-US" sz="1900" dirty="0" smtClean="0"/>
              <a:t> </a:t>
            </a:r>
            <a:r>
              <a:rPr kumimoji="1" lang="en-US" altLang="zh-CN" sz="1900" dirty="0" smtClean="0"/>
              <a:t>for</a:t>
            </a:r>
            <a:r>
              <a:rPr kumimoji="1" lang="zh-CN" altLang="en-US" sz="1900" dirty="0" smtClean="0"/>
              <a:t> </a:t>
            </a:r>
            <a:r>
              <a:rPr lang="en-US" altLang="zh-CN" sz="1900" dirty="0"/>
              <a:t>cooperative computation</a:t>
            </a:r>
            <a:r>
              <a:rPr kumimoji="1" lang="en-US" altLang="zh-CN" sz="1900" dirty="0" smtClean="0"/>
              <a:t>. 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</a:rPr>
              <a:t>3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1259632" y="363761"/>
            <a:ext cx="6172812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+mj-ea"/>
                <a:cs typeface="+mj-cs"/>
              </a:rPr>
              <a:t>Motivation-Open Edge Market</a:t>
            </a:r>
            <a:endParaRPr lang="en-US" altLang="zh-CN" sz="3600" kern="0" dirty="0">
              <a:ea typeface="+mj-ea"/>
              <a:cs typeface="+mj-cs"/>
            </a:endParaRPr>
          </a:p>
          <a:p>
            <a:pPr algn="ctr">
              <a:defRPr/>
            </a:pPr>
            <a:r>
              <a:rPr lang="en-US" altLang="zh-CN" sz="3600" kern="0" dirty="0" smtClean="0">
                <a:ea typeface="+mj-ea"/>
                <a:cs typeface="+mj-cs"/>
              </a:rPr>
              <a:t> </a:t>
            </a:r>
            <a:endParaRPr lang="en-US" altLang="zh-CN" sz="3600" kern="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16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</a:rPr>
              <a:t>4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12" y="2857340"/>
            <a:ext cx="5514491" cy="33860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496917" y="1667545"/>
            <a:ext cx="1939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100" b="1" dirty="0" smtClean="0">
                <a:solidFill>
                  <a:srgbClr val="0033CC"/>
                </a:solidFill>
                <a:ea typeface="Microsoft YaHei" charset="-122"/>
                <a:cs typeface="Microsoft YaHei" charset="-122"/>
              </a:rPr>
              <a:t>Online Market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77364" y="1655078"/>
            <a:ext cx="280539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100" b="1" smtClean="0">
                <a:solidFill>
                  <a:srgbClr val="0033CC"/>
                </a:solidFill>
                <a:ea typeface="Microsoft YaHei" charset="-122"/>
                <a:cs typeface="Microsoft YaHei" charset="-122"/>
              </a:rPr>
              <a:t>Isolated-Round </a:t>
            </a:r>
            <a:r>
              <a:rPr kumimoji="1" lang="en-US" altLang="zh-CN" sz="2100" b="1" dirty="0" smtClean="0">
                <a:solidFill>
                  <a:srgbClr val="0033CC"/>
                </a:solidFill>
                <a:ea typeface="Microsoft YaHei" charset="-122"/>
                <a:cs typeface="Microsoft YaHei" charset="-122"/>
              </a:rPr>
              <a:t>Market</a:t>
            </a:r>
          </a:p>
        </p:txBody>
      </p:sp>
      <p:sp>
        <p:nvSpPr>
          <p:cNvPr id="16" name="下箭头 15"/>
          <p:cNvSpPr/>
          <p:nvPr/>
        </p:nvSpPr>
        <p:spPr>
          <a:xfrm rot="16200000">
            <a:off x="3024873" y="1570957"/>
            <a:ext cx="390562" cy="60867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416040"/>
              </p:ext>
            </p:extLst>
          </p:nvPr>
        </p:nvGraphicFramePr>
        <p:xfrm>
          <a:off x="5220072" y="1268760"/>
          <a:ext cx="519458" cy="1192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3" name="Equation" r:id="rId5" imgW="228600" imgH="368300" progId="Equation.DSMT4">
                  <p:embed/>
                </p:oleObj>
              </mc:Choice>
              <mc:Fallback>
                <p:oleObj name="Equation" r:id="rId5" imgW="2286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1268760"/>
                        <a:ext cx="519458" cy="11928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5400834" y="1271791"/>
            <a:ext cx="3743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kumimoji="1" lang="en-US" altLang="zh-CN" sz="1400" dirty="0" smtClean="0">
                <a:ea typeface="Microsoft YaHei" charset="-122"/>
              </a:rPr>
              <a:t>1) continuously </a:t>
            </a:r>
            <a:r>
              <a:rPr kumimoji="1" lang="en-US" altLang="zh-CN" sz="1400" dirty="0">
                <a:ea typeface="Microsoft YaHei" charset="-122"/>
              </a:rPr>
              <a:t>generated requests to be processed promptly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417602" y="1897063"/>
            <a:ext cx="3796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kumimoji="1" lang="en-US" altLang="zh-CN" sz="1400" dirty="0">
                <a:ea typeface="Microsoft YaHei" charset="-122"/>
              </a:rPr>
              <a:t>2) market dynamics due to user mobility and random arrival/departure, time-varying bids/asks </a:t>
            </a:r>
          </a:p>
          <a:p>
            <a:pPr marL="0" lvl="1" algn="ctr"/>
            <a:endParaRPr kumimoji="1" lang="en-US" altLang="zh-CN" sz="1400" b="1" dirty="0" smtClean="0">
              <a:ea typeface="Microsoft YaHei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00908" y="3423453"/>
            <a:ext cx="3032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kumimoji="1" lang="en-US" altLang="zh-CN" sz="1600" dirty="0">
                <a:ea typeface="Microsoft YaHei" charset="-122"/>
              </a:rPr>
              <a:t>W</a:t>
            </a:r>
            <a:r>
              <a:rPr kumimoji="1" lang="en-US" altLang="zh-CN" sz="1600" dirty="0" smtClean="0">
                <a:ea typeface="Microsoft YaHei" charset="-122"/>
              </a:rPr>
              <a:t>hether </a:t>
            </a:r>
            <a:r>
              <a:rPr kumimoji="1" lang="en-US" altLang="zh-CN" sz="1600" dirty="0">
                <a:ea typeface="Microsoft YaHei" charset="-122"/>
              </a:rPr>
              <a:t>the </a:t>
            </a:r>
            <a:r>
              <a:rPr kumimoji="1" lang="en-US" altLang="zh-CN" sz="1600" b="1" dirty="0">
                <a:solidFill>
                  <a:srgbClr val="FF0000"/>
                </a:solidFill>
                <a:ea typeface="Microsoft YaHei" charset="-122"/>
              </a:rPr>
              <a:t>connections</a:t>
            </a:r>
            <a:r>
              <a:rPr kumimoji="1" lang="en-US" altLang="zh-CN" sz="1600" dirty="0">
                <a:ea typeface="Microsoft YaHei" charset="-122"/>
              </a:rPr>
              <a:t> between users and servers may </a:t>
            </a:r>
            <a:r>
              <a:rPr kumimoji="1" lang="en-US" altLang="zh-CN" sz="1600" b="1" dirty="0">
                <a:solidFill>
                  <a:srgbClr val="FF0000"/>
                </a:solidFill>
                <a:ea typeface="Microsoft YaHei" charset="-122"/>
              </a:rPr>
              <a:t>persist</a:t>
            </a:r>
            <a:r>
              <a:rPr kumimoji="1" lang="en-US" altLang="zh-CN" sz="1600" dirty="0">
                <a:ea typeface="Microsoft YaHei" charset="-122"/>
              </a:rPr>
              <a:t> over multiple </a:t>
            </a:r>
            <a:r>
              <a:rPr kumimoji="1" lang="en-US" altLang="zh-CN" sz="1600" dirty="0" smtClean="0">
                <a:ea typeface="Microsoft YaHei" charset="-122"/>
              </a:rPr>
              <a:t>rounds?  </a:t>
            </a:r>
            <a:endParaRPr kumimoji="1" lang="en-US" altLang="zh-CN" sz="1600" dirty="0">
              <a:ea typeface="Microsoft YaHei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46258" y="5251395"/>
            <a:ext cx="222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kumimoji="1" lang="en-US" altLang="zh-CN" sz="1600" b="1" dirty="0" smtClean="0">
                <a:solidFill>
                  <a:srgbClr val="FF0000"/>
                </a:solidFill>
                <a:ea typeface="Microsoft YaHei" charset="-122"/>
              </a:rPr>
              <a:t>Cross-server migration</a:t>
            </a:r>
            <a:endParaRPr kumimoji="1" lang="en-US" altLang="zh-CN" sz="1600" b="1" dirty="0">
              <a:solidFill>
                <a:srgbClr val="FF0000"/>
              </a:solidFill>
              <a:ea typeface="Microsoft YaHei" charset="-122"/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259632" y="363761"/>
            <a:ext cx="6120680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smtClean="0">
                <a:ea typeface="+mj-ea"/>
                <a:cs typeface="+mj-cs"/>
              </a:rPr>
              <a:t>Motivation-Unique Challenges</a:t>
            </a:r>
            <a:endParaRPr lang="en-US" altLang="zh-CN" sz="3600" kern="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263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5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09" name="Rectangle 2"/>
          <p:cNvSpPr txBox="1">
            <a:spLocks noChangeArrowheads="1"/>
          </p:cNvSpPr>
          <p:nvPr/>
        </p:nvSpPr>
        <p:spPr>
          <a:xfrm>
            <a:off x="1259632" y="363761"/>
            <a:ext cx="6120680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smtClean="0">
                <a:ea typeface="+mj-ea"/>
                <a:cs typeface="+mj-cs"/>
              </a:rPr>
              <a:t>Motivation-Unique Challenges</a:t>
            </a:r>
            <a:endParaRPr lang="en-US" altLang="zh-CN" sz="3600" kern="0" dirty="0">
              <a:ea typeface="+mj-ea"/>
              <a:cs typeface="+mj-cs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521200" y="3162950"/>
            <a:ext cx="8423114" cy="2089070"/>
            <a:chOff x="537825" y="1462032"/>
            <a:chExt cx="8423114" cy="2089070"/>
          </a:xfrm>
        </p:grpSpPr>
        <p:grpSp>
          <p:nvGrpSpPr>
            <p:cNvPr id="9" name="组 8"/>
            <p:cNvGrpSpPr/>
            <p:nvPr/>
          </p:nvGrpSpPr>
          <p:grpSpPr>
            <a:xfrm>
              <a:off x="7560754" y="2021675"/>
              <a:ext cx="1400185" cy="850687"/>
              <a:chOff x="6642883" y="2362289"/>
              <a:chExt cx="1400185" cy="850687"/>
            </a:xfrm>
          </p:grpSpPr>
          <p:pic>
            <p:nvPicPr>
              <p:cNvPr id="112" name="图片 1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2883" y="2362289"/>
                <a:ext cx="1400185" cy="850687"/>
              </a:xfrm>
              <a:prstGeom prst="rect">
                <a:avLst/>
              </a:prstGeom>
            </p:spPr>
          </p:pic>
          <p:pic>
            <p:nvPicPr>
              <p:cNvPr id="113" name="图片 11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66025" y="2624260"/>
                <a:ext cx="309667" cy="417084"/>
              </a:xfrm>
              <a:prstGeom prst="rect">
                <a:avLst/>
              </a:prstGeom>
            </p:spPr>
          </p:pic>
          <p:pic>
            <p:nvPicPr>
              <p:cNvPr id="114" name="图片 11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4347" y="2610315"/>
                <a:ext cx="404679" cy="431029"/>
              </a:xfrm>
              <a:prstGeom prst="rect">
                <a:avLst/>
              </a:prstGeom>
            </p:spPr>
          </p:pic>
          <p:cxnSp>
            <p:nvCxnSpPr>
              <p:cNvPr id="115" name="直线连接符 114"/>
              <p:cNvCxnSpPr/>
              <p:nvPr/>
            </p:nvCxnSpPr>
            <p:spPr>
              <a:xfrm flipV="1">
                <a:off x="7275693" y="2793288"/>
                <a:ext cx="154278" cy="82608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825" y="1961261"/>
              <a:ext cx="887417" cy="850687"/>
            </a:xfrm>
            <a:prstGeom prst="rect">
              <a:avLst/>
            </a:prstGeom>
          </p:spPr>
        </p:pic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8387" y="1995163"/>
              <a:ext cx="1224245" cy="872183"/>
            </a:xfrm>
            <a:prstGeom prst="rect">
              <a:avLst/>
            </a:prstGeom>
          </p:spPr>
        </p:pic>
        <p:sp>
          <p:nvSpPr>
            <p:cNvPr id="118" name="文本框 117"/>
            <p:cNvSpPr txBox="1"/>
            <p:nvPr/>
          </p:nvSpPr>
          <p:spPr>
            <a:xfrm>
              <a:off x="7774217" y="1462032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smtClean="0">
                  <a:ea typeface="Times New Roman" charset="0"/>
                  <a:cs typeface="Times New Roman" charset="0"/>
                </a:rPr>
                <a:t>Sellers</a:t>
              </a:r>
              <a:endParaRPr kumimoji="1" lang="zh-CN" altLang="en-US" b="1" dirty="0">
                <a:ea typeface="Times New Roman" charset="0"/>
                <a:cs typeface="Times New Roman" charset="0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553499" y="1469280"/>
              <a:ext cx="8301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 smtClean="0">
                  <a:ea typeface="Times New Roman" charset="0"/>
                  <a:cs typeface="Times New Roman" charset="0"/>
                </a:rPr>
                <a:t>Buyers</a:t>
              </a:r>
              <a:endParaRPr kumimoji="1" lang="zh-CN" altLang="en-US" b="1" dirty="0">
                <a:ea typeface="Times New Roman" charset="0"/>
                <a:cs typeface="Times New Roman" charset="0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125505" y="1511605"/>
              <a:ext cx="1019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 smtClean="0">
                  <a:ea typeface="Times New Roman" charset="0"/>
                  <a:cs typeface="Times New Roman" charset="0"/>
                </a:rPr>
                <a:t>Platform</a:t>
              </a:r>
              <a:endParaRPr kumimoji="1" lang="zh-CN" altLang="en-US" b="1" dirty="0">
                <a:ea typeface="Times New Roman" charset="0"/>
                <a:cs typeface="Times New Roman" charset="0"/>
              </a:endParaRPr>
            </a:p>
          </p:txBody>
        </p:sp>
        <p:sp>
          <p:nvSpPr>
            <p:cNvPr id="156" name="下箭头 155"/>
            <p:cNvSpPr/>
            <p:nvPr/>
          </p:nvSpPr>
          <p:spPr>
            <a:xfrm rot="16200000">
              <a:off x="2197258" y="1609120"/>
              <a:ext cx="235877" cy="1616447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下箭头 156"/>
            <p:cNvSpPr/>
            <p:nvPr/>
          </p:nvSpPr>
          <p:spPr>
            <a:xfrm rot="16200000" flipV="1">
              <a:off x="6451839" y="1676488"/>
              <a:ext cx="228349" cy="1488920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2002082" y="2559570"/>
              <a:ext cx="76905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500" b="1" dirty="0" smtClean="0">
                  <a:ea typeface="Times New Roman" charset="0"/>
                  <a:cs typeface="Times New Roman" charset="0"/>
                </a:rPr>
                <a:t>Bids</a:t>
              </a:r>
              <a:endParaRPr kumimoji="1" lang="zh-CN" altLang="en-US" sz="1500" b="1" dirty="0">
                <a:ea typeface="Times New Roman" charset="0"/>
                <a:cs typeface="Times New Roman" charset="0"/>
              </a:endParaRP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652648" y="3190764"/>
              <a:ext cx="1655344" cy="341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kumimoji="1" lang="en-US" altLang="zh-CN" sz="1600" b="1">
                  <a:solidFill>
                    <a:srgbClr val="FF0000"/>
                  </a:solidFill>
                  <a:ea typeface="Microsoft YaHei" charset="-122"/>
                </a:rPr>
                <a:t>R</a:t>
              </a:r>
              <a:r>
                <a:rPr kumimoji="1" lang="en-US" altLang="zh-CN" sz="1600" b="1" smtClean="0">
                  <a:solidFill>
                    <a:srgbClr val="FF0000"/>
                  </a:solidFill>
                  <a:ea typeface="Microsoft YaHei" charset="-122"/>
                </a:rPr>
                <a:t>esource request</a:t>
              </a:r>
              <a:endParaRPr kumimoji="1" lang="en-US" altLang="zh-CN" sz="1600" b="1" dirty="0">
                <a:solidFill>
                  <a:srgbClr val="FF0000"/>
                </a:solidFill>
                <a:ea typeface="Microsoft YaHei" charset="-122"/>
              </a:endParaRP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2366601" y="3211661"/>
              <a:ext cx="1553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kumimoji="1" lang="en-US" altLang="zh-CN" sz="1600" b="1" dirty="0" smtClean="0">
                  <a:solidFill>
                    <a:srgbClr val="FF0000"/>
                  </a:solidFill>
                  <a:ea typeface="Microsoft YaHei" charset="-122"/>
                </a:rPr>
                <a:t>Bidding price</a:t>
              </a:r>
              <a:endParaRPr kumimoji="1" lang="en-US" altLang="zh-CN" sz="1600" b="1" dirty="0">
                <a:solidFill>
                  <a:srgbClr val="FF0000"/>
                </a:solidFill>
                <a:ea typeface="Microsoft YaHei" charset="-122"/>
              </a:endParaRPr>
            </a:p>
          </p:txBody>
        </p:sp>
        <p:sp>
          <p:nvSpPr>
            <p:cNvPr id="159" name="左大括号 158"/>
            <p:cNvSpPr/>
            <p:nvPr/>
          </p:nvSpPr>
          <p:spPr>
            <a:xfrm rot="5400000">
              <a:off x="2038014" y="2501558"/>
              <a:ext cx="415706" cy="1008112"/>
            </a:xfrm>
            <a:prstGeom prst="leftBrac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70" name="组 169"/>
            <p:cNvGrpSpPr/>
            <p:nvPr/>
          </p:nvGrpSpPr>
          <p:grpSpPr>
            <a:xfrm>
              <a:off x="5148064" y="2536238"/>
              <a:ext cx="3072532" cy="1014864"/>
              <a:chOff x="5206001" y="2355347"/>
              <a:chExt cx="3072532" cy="1014864"/>
            </a:xfrm>
          </p:grpSpPr>
          <p:sp>
            <p:nvSpPr>
              <p:cNvPr id="124" name="文本框 123"/>
              <p:cNvSpPr txBox="1"/>
              <p:nvPr/>
            </p:nvSpPr>
            <p:spPr>
              <a:xfrm>
                <a:off x="6346471" y="2355347"/>
                <a:ext cx="547009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 smtClean="0">
                    <a:ea typeface="Times New Roman" charset="0"/>
                    <a:cs typeface="Times New Roman" charset="0"/>
                  </a:rPr>
                  <a:t>Asks</a:t>
                </a:r>
                <a:endParaRPr kumimoji="1" lang="zh-CN" altLang="en-US" sz="1500" b="1" dirty="0"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5206001" y="3031657"/>
                <a:ext cx="155384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kumimoji="1" lang="en-US" altLang="zh-CN" sz="1600" b="1" dirty="0" smtClean="0">
                    <a:solidFill>
                      <a:srgbClr val="FF0000"/>
                    </a:solidFill>
                    <a:ea typeface="Microsoft YaHei" charset="-122"/>
                  </a:rPr>
                  <a:t>Supply capacity</a:t>
                </a:r>
                <a:endParaRPr kumimoji="1" lang="en-US" altLang="zh-CN" sz="1600" b="1" dirty="0">
                  <a:solidFill>
                    <a:srgbClr val="FF0000"/>
                  </a:solidFill>
                  <a:ea typeface="Microsoft YaHei" charset="-122"/>
                </a:endParaRPr>
              </a:p>
            </p:txBody>
          </p:sp>
          <p:sp>
            <p:nvSpPr>
              <p:cNvPr id="150" name="文本框 149"/>
              <p:cNvSpPr txBox="1"/>
              <p:nvPr/>
            </p:nvSpPr>
            <p:spPr>
              <a:xfrm>
                <a:off x="6724690" y="3014865"/>
                <a:ext cx="155384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kumimoji="1" lang="en-US" altLang="zh-CN" sz="1600" b="1" dirty="0" smtClean="0">
                    <a:solidFill>
                      <a:srgbClr val="FF0000"/>
                    </a:solidFill>
                    <a:ea typeface="Microsoft YaHei" charset="-122"/>
                  </a:rPr>
                  <a:t>Resource cost</a:t>
                </a:r>
                <a:endParaRPr kumimoji="1" lang="en-US" altLang="zh-CN" sz="1600" b="1" dirty="0">
                  <a:solidFill>
                    <a:srgbClr val="FF0000"/>
                  </a:solidFill>
                  <a:ea typeface="Microsoft YaHei" charset="-122"/>
                </a:endParaRPr>
              </a:p>
            </p:txBody>
          </p:sp>
          <p:sp>
            <p:nvSpPr>
              <p:cNvPr id="166" name="左大括号 165"/>
              <p:cNvSpPr/>
              <p:nvPr/>
            </p:nvSpPr>
            <p:spPr>
              <a:xfrm rot="5400000">
                <a:off x="6452293" y="2358723"/>
                <a:ext cx="415706" cy="1008112"/>
              </a:xfrm>
              <a:prstGeom prst="leftBrac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7" name="组 6"/>
          <p:cNvGrpSpPr/>
          <p:nvPr/>
        </p:nvGrpSpPr>
        <p:grpSpPr>
          <a:xfrm>
            <a:off x="234895" y="5229200"/>
            <a:ext cx="8623970" cy="1065227"/>
            <a:chOff x="251520" y="3263002"/>
            <a:chExt cx="8623970" cy="1065227"/>
          </a:xfrm>
        </p:grpSpPr>
        <p:grpSp>
          <p:nvGrpSpPr>
            <p:cNvPr id="131" name="组合 26"/>
            <p:cNvGrpSpPr/>
            <p:nvPr/>
          </p:nvGrpSpPr>
          <p:grpSpPr>
            <a:xfrm>
              <a:off x="251520" y="3933057"/>
              <a:ext cx="1855218" cy="395169"/>
              <a:chOff x="1603619" y="4010956"/>
              <a:chExt cx="3168640" cy="273750"/>
            </a:xfrm>
          </p:grpSpPr>
          <p:sp>
            <p:nvSpPr>
              <p:cNvPr id="132" name="圆角矩形 131"/>
              <p:cNvSpPr/>
              <p:nvPr/>
            </p:nvSpPr>
            <p:spPr bwMode="auto">
              <a:xfrm rot="5400000">
                <a:off x="2885816" y="2728759"/>
                <a:ext cx="273750" cy="2838143"/>
              </a:xfrm>
              <a:prstGeom prst="roundRect">
                <a:avLst/>
              </a:prstGeom>
              <a:gradFill>
                <a:gsLst>
                  <a:gs pos="100000">
                    <a:srgbClr val="C00000"/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文本框 132"/>
              <p:cNvSpPr txBox="1"/>
              <p:nvPr/>
            </p:nvSpPr>
            <p:spPr>
              <a:xfrm>
                <a:off x="1603619" y="4020278"/>
                <a:ext cx="3168640" cy="223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I</a:t>
                </a:r>
                <a:r>
                  <a:rPr lang="en-US" altLang="zh-CN" sz="15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nterested services</a:t>
                </a:r>
                <a:endParaRPr lang="zh-CN" altLang="en-US" sz="15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4" name="组合 26"/>
            <p:cNvGrpSpPr/>
            <p:nvPr/>
          </p:nvGrpSpPr>
          <p:grpSpPr>
            <a:xfrm>
              <a:off x="2147822" y="3949604"/>
              <a:ext cx="2424178" cy="378625"/>
              <a:chOff x="1063148" y="3914177"/>
              <a:chExt cx="4140403" cy="262289"/>
            </a:xfrm>
          </p:grpSpPr>
          <p:sp>
            <p:nvSpPr>
              <p:cNvPr id="135" name="圆角矩形 134"/>
              <p:cNvSpPr/>
              <p:nvPr/>
            </p:nvSpPr>
            <p:spPr bwMode="auto">
              <a:xfrm rot="5400000">
                <a:off x="2763645" y="2213680"/>
                <a:ext cx="262289" cy="3663283"/>
              </a:xfrm>
              <a:prstGeom prst="roundRect">
                <a:avLst/>
              </a:prstGeom>
              <a:gradFill>
                <a:gsLst>
                  <a:gs pos="100000">
                    <a:srgbClr val="C00000"/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文本框 135"/>
              <p:cNvSpPr txBox="1"/>
              <p:nvPr/>
            </p:nvSpPr>
            <p:spPr>
              <a:xfrm>
                <a:off x="1074108" y="3924062"/>
                <a:ext cx="4129443" cy="223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W</a:t>
                </a:r>
                <a:r>
                  <a:rPr lang="en-US" altLang="zh-CN" sz="15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illingness/ability to pay</a:t>
                </a:r>
              </a:p>
            </p:txBody>
          </p:sp>
        </p:grpSp>
        <p:grpSp>
          <p:nvGrpSpPr>
            <p:cNvPr id="138" name="组合 26"/>
            <p:cNvGrpSpPr/>
            <p:nvPr/>
          </p:nvGrpSpPr>
          <p:grpSpPr>
            <a:xfrm>
              <a:off x="4572000" y="3949604"/>
              <a:ext cx="2201850" cy="378625"/>
              <a:chOff x="1603615" y="4034595"/>
              <a:chExt cx="3760674" cy="262289"/>
            </a:xfrm>
          </p:grpSpPr>
          <p:sp>
            <p:nvSpPr>
              <p:cNvPr id="139" name="圆角矩形 138"/>
              <p:cNvSpPr/>
              <p:nvPr/>
            </p:nvSpPr>
            <p:spPr bwMode="auto">
              <a:xfrm rot="5400000">
                <a:off x="3302687" y="2335814"/>
                <a:ext cx="261998" cy="3660142"/>
              </a:xfrm>
              <a:prstGeom prst="roundRect">
                <a:avLst/>
              </a:prstGeom>
              <a:gradFill>
                <a:gsLst>
                  <a:gs pos="100000">
                    <a:srgbClr val="C00000"/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文本框 139"/>
              <p:cNvSpPr txBox="1"/>
              <p:nvPr/>
            </p:nvSpPr>
            <p:spPr>
              <a:xfrm>
                <a:off x="1686367" y="4034595"/>
                <a:ext cx="3677922" cy="223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Network configurations </a:t>
                </a:r>
                <a:endParaRPr lang="en-US" altLang="zh-CN" sz="15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1" name="组合 26"/>
            <p:cNvGrpSpPr/>
            <p:nvPr/>
          </p:nvGrpSpPr>
          <p:grpSpPr>
            <a:xfrm>
              <a:off x="7020272" y="3933056"/>
              <a:ext cx="1855218" cy="395173"/>
              <a:chOff x="1603621" y="4010954"/>
              <a:chExt cx="3168639" cy="247806"/>
            </a:xfrm>
          </p:grpSpPr>
          <p:sp>
            <p:nvSpPr>
              <p:cNvPr id="142" name="圆角矩形 141"/>
              <p:cNvSpPr/>
              <p:nvPr/>
            </p:nvSpPr>
            <p:spPr bwMode="auto">
              <a:xfrm rot="5400000">
                <a:off x="2898790" y="2715786"/>
                <a:ext cx="247805" cy="2838143"/>
              </a:xfrm>
              <a:prstGeom prst="roundRect">
                <a:avLst/>
              </a:prstGeom>
              <a:gradFill>
                <a:gsLst>
                  <a:gs pos="100000">
                    <a:srgbClr val="C00000"/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文本框 142"/>
              <p:cNvSpPr txBox="1"/>
              <p:nvPr/>
            </p:nvSpPr>
            <p:spPr>
              <a:xfrm>
                <a:off x="1603621" y="4010954"/>
                <a:ext cx="3168639" cy="202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Business </a:t>
                </a:r>
                <a:r>
                  <a:rPr lang="en-US" altLang="zh-CN" sz="15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strategies </a:t>
                </a:r>
              </a:p>
            </p:txBody>
          </p:sp>
        </p:grpSp>
        <p:cxnSp>
          <p:nvCxnSpPr>
            <p:cNvPr id="161" name="直线连接符 160"/>
            <p:cNvCxnSpPr/>
            <p:nvPr/>
          </p:nvCxnSpPr>
          <p:spPr>
            <a:xfrm flipH="1">
              <a:off x="1741811" y="3312150"/>
              <a:ext cx="1" cy="554331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文本框 164"/>
            <p:cNvSpPr txBox="1"/>
            <p:nvPr/>
          </p:nvSpPr>
          <p:spPr>
            <a:xfrm>
              <a:off x="1942431" y="3407129"/>
              <a:ext cx="109331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kumimoji="1" lang="en-US" altLang="zh-CN" sz="1500" b="1" dirty="0" smtClean="0">
                  <a:ea typeface="Microsoft YaHei" charset="-122"/>
                </a:rPr>
                <a:t>Infer</a:t>
              </a:r>
              <a:endParaRPr kumimoji="1" lang="en-US" altLang="zh-CN" sz="1500" b="1" dirty="0">
                <a:ea typeface="Microsoft YaHei" charset="-122"/>
              </a:endParaRPr>
            </a:p>
          </p:txBody>
        </p:sp>
        <p:sp>
          <p:nvSpPr>
            <p:cNvPr id="176" name="文本框 175"/>
            <p:cNvSpPr txBox="1"/>
            <p:nvPr/>
          </p:nvSpPr>
          <p:spPr>
            <a:xfrm>
              <a:off x="6362761" y="3423943"/>
              <a:ext cx="109331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kumimoji="1" lang="en-US" altLang="zh-CN" sz="1500" b="1" dirty="0" smtClean="0">
                  <a:ea typeface="Microsoft YaHei" charset="-122"/>
                </a:rPr>
                <a:t>Infer</a:t>
              </a:r>
              <a:endParaRPr kumimoji="1" lang="en-US" altLang="zh-CN" sz="1500" b="1" dirty="0">
                <a:ea typeface="Microsoft YaHei" charset="-122"/>
              </a:endParaRPr>
            </a:p>
          </p:txBody>
        </p:sp>
        <p:cxnSp>
          <p:nvCxnSpPr>
            <p:cNvPr id="51" name="直线连接符 50"/>
            <p:cNvCxnSpPr/>
            <p:nvPr/>
          </p:nvCxnSpPr>
          <p:spPr>
            <a:xfrm flipH="1">
              <a:off x="2771141" y="3312150"/>
              <a:ext cx="1" cy="554331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/>
            <p:cNvCxnSpPr/>
            <p:nvPr/>
          </p:nvCxnSpPr>
          <p:spPr>
            <a:xfrm flipH="1">
              <a:off x="6098153" y="3276289"/>
              <a:ext cx="1" cy="554331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/>
            <p:cNvCxnSpPr/>
            <p:nvPr/>
          </p:nvCxnSpPr>
          <p:spPr>
            <a:xfrm flipH="1">
              <a:off x="7164288" y="3263002"/>
              <a:ext cx="1" cy="554331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矩形 58"/>
          <p:cNvSpPr/>
          <p:nvPr/>
        </p:nvSpPr>
        <p:spPr>
          <a:xfrm>
            <a:off x="176442" y="1082826"/>
            <a:ext cx="8996906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400" b="1" kern="0" dirty="0" smtClean="0">
                <a:solidFill>
                  <a:srgbClr val="0033CC"/>
                </a:solidFill>
                <a:ea typeface="微软雅黑" pitchFamily="34" charset="-122"/>
              </a:rPr>
              <a:t>Privacy </a:t>
            </a:r>
            <a:r>
              <a:rPr lang="en-US" altLang="zh-CN" sz="2400" b="1" kern="0" dirty="0">
                <a:solidFill>
                  <a:srgbClr val="0033CC"/>
                </a:solidFill>
                <a:ea typeface="微软雅黑" pitchFamily="34" charset="-122"/>
              </a:rPr>
              <a:t>Leakage: </a:t>
            </a:r>
            <a:r>
              <a:rPr lang="en-US" altLang="zh-CN" sz="2400" b="1" kern="0" dirty="0" smtClean="0">
                <a:solidFill>
                  <a:srgbClr val="0033CC"/>
                </a:solidFill>
                <a:ea typeface="微软雅黑" pitchFamily="34" charset="-122"/>
              </a:rPr>
              <a:t>multiple rounds of </a:t>
            </a:r>
            <a:r>
              <a:rPr lang="en-US" altLang="zh-CN" sz="2400" b="1" kern="0" dirty="0">
                <a:solidFill>
                  <a:srgbClr val="0033CC"/>
                </a:solidFill>
                <a:ea typeface="微软雅黑" pitchFamily="34" charset="-122"/>
              </a:rPr>
              <a:t>bidding</a:t>
            </a:r>
            <a:endParaRPr lang="zh-CN" altLang="en-US" sz="2400" b="1" kern="0" baseline="0" dirty="0" smtClean="0">
              <a:solidFill>
                <a:srgbClr val="0033CC"/>
              </a:solidFill>
              <a:ea typeface="微软雅黑" pitchFamily="34" charset="-122"/>
            </a:endParaRPr>
          </a:p>
          <a:p>
            <a:pPr marL="742950" lvl="1" indent="-285750">
              <a:spcBef>
                <a:spcPts val="60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b="1" dirty="0" smtClean="0">
                <a:solidFill>
                  <a:srgbClr val="FF0000"/>
                </a:solidFill>
              </a:rPr>
              <a:t>Honest-but-curious</a:t>
            </a:r>
            <a:r>
              <a:rPr lang="en-US" altLang="zh-CN" dirty="0" smtClean="0"/>
              <a:t> agents: follow market strictly</a:t>
            </a:r>
            <a:r>
              <a:rPr lang="en-US" altLang="zh-CN" dirty="0"/>
              <a:t>, but attempt to gain additional </a:t>
            </a:r>
            <a:r>
              <a:rPr lang="en-US" altLang="zh-CN" dirty="0" smtClean="0"/>
              <a:t>info</a:t>
            </a:r>
          </a:p>
          <a:p>
            <a:pPr marL="742950" lvl="1" indent="-285750"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dirty="0" smtClean="0"/>
              <a:t>The </a:t>
            </a:r>
            <a:r>
              <a:rPr lang="en-US" altLang="zh-CN" dirty="0"/>
              <a:t>change in a single bid </a:t>
            </a:r>
            <a:r>
              <a:rPr lang="en-US" altLang="zh-CN" dirty="0" smtClean="0"/>
              <a:t>may alter overall </a:t>
            </a:r>
            <a:r>
              <a:rPr lang="en-US" altLang="zh-CN" dirty="0"/>
              <a:t>auction outcomes. By </a:t>
            </a:r>
            <a:r>
              <a:rPr lang="en-US" altLang="zh-CN" b="1" dirty="0">
                <a:solidFill>
                  <a:srgbClr val="FF0000"/>
                </a:solidFill>
              </a:rPr>
              <a:t>regulating</a:t>
            </a:r>
            <a:r>
              <a:rPr lang="en-US" altLang="zh-CN" dirty="0"/>
              <a:t> its own bid in multiple rounds and comparing the outcomes, a curious agent could </a:t>
            </a:r>
            <a:r>
              <a:rPr lang="en-US" altLang="zh-CN" b="1" dirty="0">
                <a:solidFill>
                  <a:srgbClr val="FF0000"/>
                </a:solidFill>
              </a:rPr>
              <a:t>infer </a:t>
            </a:r>
            <a:r>
              <a:rPr lang="en-US" altLang="zh-CN" dirty="0" smtClean="0"/>
              <a:t>bidding info </a:t>
            </a:r>
            <a:r>
              <a:rPr lang="en-US" altLang="zh-CN" dirty="0"/>
              <a:t>about others even with trusted </a:t>
            </a:r>
            <a:r>
              <a:rPr lang="en-US" altLang="zh-CN" dirty="0" smtClean="0"/>
              <a:t>platform. </a:t>
            </a:r>
            <a:endParaRPr lang="en-US" altLang="zh-CN" kern="0" dirty="0" smtClean="0"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1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6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95536" y="2852936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200"/>
              </a:spcBef>
              <a:buClr>
                <a:srgbClr val="CC3300"/>
              </a:buClr>
              <a:buFont typeface="Wingdings" charset="2"/>
              <a:buChar char="u"/>
              <a:defRPr/>
            </a:pPr>
            <a:r>
              <a:rPr lang="en-US" altLang="zh-CN" sz="2000" b="1" dirty="0" smtClean="0">
                <a:solidFill>
                  <a:srgbClr val="FF0000"/>
                </a:solidFill>
              </a:rPr>
              <a:t>Online market</a:t>
            </a:r>
            <a:r>
              <a:rPr lang="en-US" altLang="zh-CN" dirty="0" smtClean="0"/>
              <a:t> </a:t>
            </a:r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dirty="0"/>
              <a:t>- Existing work: 1) resource trading under capacity constraints, 2) truthfulness</a:t>
            </a:r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dirty="0"/>
              <a:t>- Our work: 1) more complicated market under </a:t>
            </a:r>
            <a:r>
              <a:rPr lang="en-US" altLang="zh-CN" b="1" dirty="0"/>
              <a:t>energy</a:t>
            </a:r>
            <a:r>
              <a:rPr lang="en-US" altLang="zh-CN" dirty="0"/>
              <a:t>, </a:t>
            </a:r>
            <a:r>
              <a:rPr lang="en-US" altLang="zh-CN" b="1" dirty="0"/>
              <a:t>proximity</a:t>
            </a:r>
            <a:r>
              <a:rPr lang="en-US" altLang="zh-CN" dirty="0"/>
              <a:t>, capacity constraints; </a:t>
            </a:r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dirty="0"/>
              <a:t>2) truthfulness, as well as </a:t>
            </a:r>
            <a:r>
              <a:rPr lang="en-US" altLang="zh-CN" b="1" dirty="0" smtClean="0"/>
              <a:t>bid privacy</a:t>
            </a:r>
            <a:r>
              <a:rPr lang="zh-CN" altLang="en-US" b="1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b="1" dirty="0" smtClean="0"/>
              <a:t> </a:t>
            </a:r>
            <a:r>
              <a:rPr lang="en-US" altLang="zh-CN" b="1" dirty="0"/>
              <a:t>system </a:t>
            </a:r>
            <a:r>
              <a:rPr lang="en-US" altLang="zh-CN" b="1" dirty="0" smtClean="0"/>
              <a:t>uncertainty</a:t>
            </a:r>
            <a:r>
              <a:rPr lang="en-US" altLang="zh-CN" dirty="0" smtClean="0"/>
              <a:t>. </a:t>
            </a:r>
          </a:p>
          <a:p>
            <a:pPr marL="342900" lvl="1" indent="-342900">
              <a:spcBef>
                <a:spcPts val="1200"/>
              </a:spcBef>
              <a:buClr>
                <a:srgbClr val="CC3300"/>
              </a:buClr>
              <a:buFont typeface="Wingdings" charset="2"/>
              <a:buChar char="u"/>
              <a:defRPr/>
            </a:pPr>
            <a:r>
              <a:rPr lang="en-US" altLang="zh-CN" sz="2000" b="1" dirty="0">
                <a:solidFill>
                  <a:srgbClr val="FF0000"/>
                </a:solidFill>
              </a:rPr>
              <a:t>Bid privacy</a:t>
            </a:r>
            <a:endParaRPr lang="en-US" altLang="zh-CN" sz="2000" dirty="0"/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dirty="0" smtClean="0"/>
              <a:t>- Existing work: </a:t>
            </a:r>
            <a:r>
              <a:rPr lang="en-US" altLang="zh-CN" dirty="0"/>
              <a:t>1</a:t>
            </a:r>
            <a:r>
              <a:rPr lang="en-US" altLang="zh-CN" dirty="0" smtClean="0"/>
              <a:t>) </a:t>
            </a:r>
            <a:r>
              <a:rPr lang="en-US" altLang="zh-CN" b="1" dirty="0" smtClean="0"/>
              <a:t>single-sided</a:t>
            </a:r>
            <a:r>
              <a:rPr lang="en-US" altLang="zh-CN" dirty="0" smtClean="0"/>
              <a:t> </a:t>
            </a:r>
            <a:r>
              <a:rPr lang="en-US" altLang="zh-CN" dirty="0"/>
              <a:t>markets, </a:t>
            </a:r>
            <a:r>
              <a:rPr lang="en-US" altLang="zh-CN" dirty="0" smtClean="0"/>
              <a:t>2</a:t>
            </a:r>
            <a:r>
              <a:rPr lang="en-US" altLang="zh-CN" dirty="0"/>
              <a:t>) </a:t>
            </a:r>
            <a:r>
              <a:rPr lang="en-US" altLang="zh-CN" b="1" dirty="0" smtClean="0"/>
              <a:t>single-round</a:t>
            </a:r>
            <a:r>
              <a:rPr lang="en-US" altLang="zh-CN" dirty="0" smtClean="0"/>
              <a:t> </a:t>
            </a:r>
            <a:r>
              <a:rPr lang="en-US" altLang="zh-CN" dirty="0"/>
              <a:t>privacy </a:t>
            </a:r>
            <a:r>
              <a:rPr lang="en-US" altLang="zh-CN" dirty="0" smtClean="0"/>
              <a:t>concern</a:t>
            </a:r>
          </a:p>
          <a:p>
            <a:pPr lvl="1">
              <a:spcAft>
                <a:spcPts val="300"/>
              </a:spcAft>
              <a:buClr>
                <a:srgbClr val="CC3300"/>
              </a:buClr>
              <a:buSzPct val="70000"/>
              <a:defRPr/>
            </a:pPr>
            <a:r>
              <a:rPr lang="en-US" altLang="zh-CN" dirty="0" smtClean="0"/>
              <a:t>- Our work: 1) </a:t>
            </a:r>
            <a:r>
              <a:rPr lang="en-US" altLang="zh-CN" b="1" dirty="0" smtClean="0"/>
              <a:t>double-side</a:t>
            </a:r>
            <a:r>
              <a:rPr lang="en-US" altLang="zh-CN" dirty="0" smtClean="0"/>
              <a:t> </a:t>
            </a:r>
            <a:r>
              <a:rPr lang="en-US" altLang="zh-CN" dirty="0"/>
              <a:t>bidding </a:t>
            </a:r>
            <a:r>
              <a:rPr lang="en-US" altLang="zh-CN" dirty="0" smtClean="0"/>
              <a:t>market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offer </a:t>
            </a:r>
            <a:r>
              <a:rPr lang="en-US" altLang="zh-CN" dirty="0"/>
              <a:t>privacy guarantee for both agents; 2) </a:t>
            </a:r>
            <a:r>
              <a:rPr lang="en-US" altLang="zh-CN" b="1" dirty="0" smtClean="0"/>
              <a:t>real-time</a:t>
            </a:r>
            <a:r>
              <a:rPr lang="en-US" altLang="zh-CN" dirty="0" smtClean="0"/>
              <a:t> </a:t>
            </a:r>
            <a:r>
              <a:rPr lang="en-US" altLang="zh-CN" dirty="0"/>
              <a:t>privacy protection across multiple rounds. </a:t>
            </a:r>
            <a:endParaRPr lang="en-US" altLang="zh-CN" sz="28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331641" y="333399"/>
            <a:ext cx="2376264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smtClean="0">
                <a:ea typeface="+mj-ea"/>
                <a:cs typeface="+mj-cs"/>
              </a:rPr>
              <a:t>Our Focus</a:t>
            </a:r>
            <a:endParaRPr lang="en-US" altLang="zh-CN" sz="3600" kern="0" dirty="0">
              <a:ea typeface="+mj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2756" y="1665238"/>
            <a:ext cx="903751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Clr>
                <a:srgbClr val="CC3300"/>
              </a:buClr>
              <a:defRPr/>
            </a:pPr>
            <a:r>
              <a:rPr lang="en-US" altLang="zh-CN" sz="2100" kern="0" dirty="0" smtClean="0">
                <a:ea typeface="微软雅黑" pitchFamily="34" charset="-122"/>
              </a:rPr>
              <a:t>An </a:t>
            </a:r>
            <a:r>
              <a:rPr lang="en-US" altLang="zh-CN" sz="2100" b="1" kern="0" dirty="0">
                <a:solidFill>
                  <a:srgbClr val="FF0000"/>
                </a:solidFill>
                <a:ea typeface="微软雅黑" pitchFamily="34" charset="-122"/>
              </a:rPr>
              <a:t>online </a:t>
            </a:r>
            <a:r>
              <a:rPr lang="en-US" altLang="zh-CN" sz="2100" b="1" kern="0" dirty="0" smtClean="0">
                <a:solidFill>
                  <a:srgbClr val="FF0000"/>
                </a:solidFill>
                <a:ea typeface="微软雅黑" pitchFamily="34" charset="-122"/>
              </a:rPr>
              <a:t>privacy-preserving truthful </a:t>
            </a:r>
            <a:r>
              <a:rPr lang="en-US" altLang="zh-CN" sz="2100" b="1" kern="0" dirty="0">
                <a:solidFill>
                  <a:srgbClr val="FF0000"/>
                </a:solidFill>
                <a:ea typeface="微软雅黑" pitchFamily="34" charset="-122"/>
              </a:rPr>
              <a:t>double auction </a:t>
            </a:r>
            <a:r>
              <a:rPr lang="en-US" altLang="zh-CN" sz="2100" kern="0" dirty="0">
                <a:ea typeface="微软雅黑" pitchFamily="34" charset="-122"/>
              </a:rPr>
              <a:t>mechanism </a:t>
            </a:r>
            <a:r>
              <a:rPr lang="en-US" altLang="zh-CN" sz="2100" kern="0" dirty="0" smtClean="0">
                <a:ea typeface="微软雅黑" pitchFamily="34" charset="-122"/>
              </a:rPr>
              <a:t>that </a:t>
            </a:r>
            <a:r>
              <a:rPr lang="en-US" altLang="zh-CN" sz="2100" kern="0" dirty="0">
                <a:ea typeface="微软雅黑" pitchFamily="34" charset="-122"/>
              </a:rPr>
              <a:t>facilitates individual servers to pool </a:t>
            </a:r>
            <a:r>
              <a:rPr lang="en-US" altLang="zh-CN" sz="2100" kern="0" dirty="0" smtClean="0">
                <a:ea typeface="微软雅黑" pitchFamily="34" charset="-122"/>
              </a:rPr>
              <a:t>resources </a:t>
            </a:r>
            <a:r>
              <a:rPr lang="en-US" altLang="zh-CN" sz="2100" kern="0" dirty="0">
                <a:ea typeface="微软雅黑" pitchFamily="34" charset="-122"/>
              </a:rPr>
              <a:t>locally for </a:t>
            </a:r>
            <a:r>
              <a:rPr lang="en-US" altLang="zh-CN" sz="2100" kern="0" dirty="0" smtClean="0">
                <a:ea typeface="微软雅黑" pitchFamily="34" charset="-122"/>
              </a:rPr>
              <a:t>cooperative </a:t>
            </a:r>
            <a:r>
              <a:rPr lang="en-US" altLang="zh-CN" sz="2100" kern="0" dirty="0">
                <a:ea typeface="微软雅黑" pitchFamily="34" charset="-122"/>
              </a:rPr>
              <a:t>computation </a:t>
            </a:r>
            <a:r>
              <a:rPr lang="en-US" altLang="zh-CN" sz="2100" dirty="0"/>
              <a:t>with efficiency and privacy </a:t>
            </a:r>
            <a:r>
              <a:rPr lang="en-US" altLang="zh-CN" sz="2100" dirty="0" smtClean="0"/>
              <a:t>guarantee</a:t>
            </a:r>
            <a:endParaRPr lang="en-US" altLang="zh-CN" sz="2100" kern="0" dirty="0" smtClean="0"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17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418175" y="302350"/>
            <a:ext cx="2865793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smtClean="0">
                <a:ea typeface="+mj-ea"/>
                <a:cs typeface="+mj-cs"/>
              </a:rPr>
              <a:t>System Model</a:t>
            </a:r>
            <a:endParaRPr lang="en-US" altLang="zh-CN" sz="3600" kern="0" dirty="0">
              <a:ea typeface="+mj-ea"/>
              <a:cs typeface="+mj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7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07" name="组 106"/>
          <p:cNvGrpSpPr/>
          <p:nvPr/>
        </p:nvGrpSpPr>
        <p:grpSpPr>
          <a:xfrm>
            <a:off x="3470803" y="5466588"/>
            <a:ext cx="5345718" cy="693547"/>
            <a:chOff x="2651761" y="4718154"/>
            <a:chExt cx="6312355" cy="854318"/>
          </a:xfrm>
        </p:grpSpPr>
        <p:sp>
          <p:nvSpPr>
            <p:cNvPr id="164" name="圆角矩形 163"/>
            <p:cNvSpPr/>
            <p:nvPr/>
          </p:nvSpPr>
          <p:spPr>
            <a:xfrm>
              <a:off x="2651761" y="4718154"/>
              <a:ext cx="6312355" cy="848440"/>
            </a:xfrm>
            <a:prstGeom prst="round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5" name="矩形 164"/>
            <p:cNvSpPr/>
            <p:nvPr/>
          </p:nvSpPr>
          <p:spPr>
            <a:xfrm>
              <a:off x="3040008" y="4940835"/>
              <a:ext cx="707523" cy="39383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3011432" y="4965338"/>
              <a:ext cx="841341" cy="45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 smtClean="0">
                  <a:ea typeface="Times New Roman" charset="0"/>
                  <a:cs typeface="Times New Roman" charset="0"/>
                </a:rPr>
                <a:t>Users</a:t>
              </a:r>
              <a:endParaRPr kumimoji="1" lang="zh-CN" altLang="en-US" b="1" dirty="0">
                <a:ea typeface="Times New Roman" charset="0"/>
                <a:cs typeface="Times New Roman" charset="0"/>
              </a:endParaRPr>
            </a:p>
          </p:txBody>
        </p:sp>
        <p:grpSp>
          <p:nvGrpSpPr>
            <p:cNvPr id="167" name="组 166"/>
            <p:cNvGrpSpPr/>
            <p:nvPr/>
          </p:nvGrpSpPr>
          <p:grpSpPr>
            <a:xfrm>
              <a:off x="4562610" y="4741071"/>
              <a:ext cx="4361732" cy="831401"/>
              <a:chOff x="4562610" y="4674165"/>
              <a:chExt cx="4361732" cy="831401"/>
            </a:xfrm>
          </p:grpSpPr>
          <p:pic>
            <p:nvPicPr>
              <p:cNvPr id="168" name="图片 16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95286" y="4674165"/>
                <a:ext cx="829056" cy="829056"/>
              </a:xfrm>
              <a:prstGeom prst="rect">
                <a:avLst/>
              </a:prstGeom>
            </p:spPr>
          </p:pic>
          <p:pic>
            <p:nvPicPr>
              <p:cNvPr id="169" name="图片 16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63983" y="4676510"/>
                <a:ext cx="829056" cy="829056"/>
              </a:xfrm>
              <a:prstGeom prst="rect">
                <a:avLst/>
              </a:prstGeom>
            </p:spPr>
          </p:pic>
          <p:pic>
            <p:nvPicPr>
              <p:cNvPr id="170" name="图片 16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9305" y="4674165"/>
                <a:ext cx="829056" cy="829056"/>
              </a:xfrm>
              <a:prstGeom prst="rect">
                <a:avLst/>
              </a:prstGeom>
            </p:spPr>
          </p:pic>
          <p:pic>
            <p:nvPicPr>
              <p:cNvPr id="171" name="图片 17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5988" y="4869947"/>
                <a:ext cx="850643" cy="446588"/>
              </a:xfrm>
              <a:prstGeom prst="rect">
                <a:avLst/>
              </a:prstGeom>
            </p:spPr>
          </p:pic>
          <p:pic>
            <p:nvPicPr>
              <p:cNvPr id="172" name="图片 17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62610" y="4674165"/>
                <a:ext cx="829056" cy="829056"/>
              </a:xfrm>
              <a:prstGeom prst="rect">
                <a:avLst/>
              </a:prstGeom>
            </p:spPr>
          </p:pic>
        </p:grpSp>
      </p:grpSp>
      <p:grpSp>
        <p:nvGrpSpPr>
          <p:cNvPr id="108" name="组 107"/>
          <p:cNvGrpSpPr/>
          <p:nvPr/>
        </p:nvGrpSpPr>
        <p:grpSpPr>
          <a:xfrm>
            <a:off x="3412645" y="1628800"/>
            <a:ext cx="5403875" cy="814433"/>
            <a:chOff x="2651760" y="329184"/>
            <a:chExt cx="6216969" cy="969264"/>
          </a:xfrm>
        </p:grpSpPr>
        <p:sp>
          <p:nvSpPr>
            <p:cNvPr id="150" name="圆角矩形 149"/>
            <p:cNvSpPr/>
            <p:nvPr/>
          </p:nvSpPr>
          <p:spPr>
            <a:xfrm>
              <a:off x="2651760" y="329184"/>
              <a:ext cx="6216969" cy="969264"/>
            </a:xfrm>
            <a:prstGeom prst="round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1" name="矩形 150"/>
            <p:cNvSpPr/>
            <p:nvPr/>
          </p:nvSpPr>
          <p:spPr>
            <a:xfrm>
              <a:off x="2844352" y="590360"/>
              <a:ext cx="1462878" cy="422410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2" name="文本框 151"/>
            <p:cNvSpPr txBox="1"/>
            <p:nvPr/>
          </p:nvSpPr>
          <p:spPr>
            <a:xfrm>
              <a:off x="2832640" y="598826"/>
              <a:ext cx="1454114" cy="402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b="1" dirty="0" smtClean="0">
                  <a:ea typeface="Times New Roman" charset="0"/>
                  <a:cs typeface="Times New Roman" charset="0"/>
                </a:rPr>
                <a:t>Edge</a:t>
              </a:r>
              <a:r>
                <a:rPr kumimoji="1" lang="zh-CN" altLang="en-US" sz="1600" b="1" dirty="0" smtClean="0">
                  <a:ea typeface="Times New Roman" charset="0"/>
                  <a:cs typeface="Times New Roman" charset="0"/>
                </a:rPr>
                <a:t> </a:t>
              </a:r>
              <a:r>
                <a:rPr kumimoji="1" lang="en-US" altLang="zh-CN" sz="1600" b="1" dirty="0" smtClean="0">
                  <a:ea typeface="Times New Roman" charset="0"/>
                  <a:cs typeface="Times New Roman" charset="0"/>
                </a:rPr>
                <a:t>Servers</a:t>
              </a:r>
              <a:endParaRPr kumimoji="1" lang="zh-CN" altLang="en-US" sz="1600" b="1" dirty="0">
                <a:ea typeface="Times New Roman" charset="0"/>
                <a:cs typeface="Times New Roman" charset="0"/>
              </a:endParaRPr>
            </a:p>
          </p:txBody>
        </p:sp>
        <p:grpSp>
          <p:nvGrpSpPr>
            <p:cNvPr id="153" name="组 152"/>
            <p:cNvGrpSpPr/>
            <p:nvPr/>
          </p:nvGrpSpPr>
          <p:grpSpPr>
            <a:xfrm>
              <a:off x="4676285" y="399236"/>
              <a:ext cx="1400185" cy="850687"/>
              <a:chOff x="825232" y="2700874"/>
              <a:chExt cx="2336800" cy="1535797"/>
            </a:xfrm>
          </p:grpSpPr>
          <p:pic>
            <p:nvPicPr>
              <p:cNvPr id="160" name="图片 15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5232" y="2700874"/>
                <a:ext cx="2336800" cy="1535797"/>
              </a:xfrm>
              <a:prstGeom prst="rect">
                <a:avLst/>
              </a:prstGeom>
            </p:spPr>
          </p:pic>
          <p:pic>
            <p:nvPicPr>
              <p:cNvPr id="161" name="图片 16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4531" y="3173826"/>
                <a:ext cx="516810" cy="752987"/>
              </a:xfrm>
              <a:prstGeom prst="rect">
                <a:avLst/>
              </a:prstGeom>
            </p:spPr>
          </p:pic>
          <p:pic>
            <p:nvPicPr>
              <p:cNvPr id="162" name="图片 16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79367" y="3148650"/>
                <a:ext cx="675378" cy="778163"/>
              </a:xfrm>
              <a:prstGeom prst="rect">
                <a:avLst/>
              </a:prstGeom>
            </p:spPr>
          </p:pic>
          <p:cxnSp>
            <p:nvCxnSpPr>
              <p:cNvPr id="163" name="直线连接符 162"/>
              <p:cNvCxnSpPr/>
              <p:nvPr/>
            </p:nvCxnSpPr>
            <p:spPr>
              <a:xfrm flipV="1">
                <a:off x="1881343" y="3478983"/>
                <a:ext cx="257478" cy="14913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4" name="组 153"/>
            <p:cNvGrpSpPr/>
            <p:nvPr/>
          </p:nvGrpSpPr>
          <p:grpSpPr>
            <a:xfrm>
              <a:off x="7344447" y="388472"/>
              <a:ext cx="1400185" cy="850687"/>
              <a:chOff x="324466" y="2649284"/>
              <a:chExt cx="2336800" cy="1535797"/>
            </a:xfrm>
          </p:grpSpPr>
          <p:pic>
            <p:nvPicPr>
              <p:cNvPr id="156" name="图片 15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466" y="2649284"/>
                <a:ext cx="2336800" cy="1535797"/>
              </a:xfrm>
              <a:prstGeom prst="rect">
                <a:avLst/>
              </a:prstGeom>
            </p:spPr>
          </p:pic>
          <p:pic>
            <p:nvPicPr>
              <p:cNvPr id="157" name="图片 15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3765" y="3122236"/>
                <a:ext cx="516810" cy="752987"/>
              </a:xfrm>
              <a:prstGeom prst="rect">
                <a:avLst/>
              </a:prstGeom>
            </p:spPr>
          </p:pic>
          <p:pic>
            <p:nvPicPr>
              <p:cNvPr id="158" name="图片 15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8601" y="3097060"/>
                <a:ext cx="675378" cy="778163"/>
              </a:xfrm>
              <a:prstGeom prst="rect">
                <a:avLst/>
              </a:prstGeom>
            </p:spPr>
          </p:pic>
          <p:cxnSp>
            <p:nvCxnSpPr>
              <p:cNvPr id="159" name="直线连接符 158"/>
              <p:cNvCxnSpPr/>
              <p:nvPr/>
            </p:nvCxnSpPr>
            <p:spPr>
              <a:xfrm flipV="1">
                <a:off x="1380577" y="3427393"/>
                <a:ext cx="257478" cy="14913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503" y="592399"/>
              <a:ext cx="850643" cy="446588"/>
            </a:xfrm>
            <a:prstGeom prst="rect">
              <a:avLst/>
            </a:prstGeom>
          </p:spPr>
        </p:pic>
      </p:grpSp>
      <p:grpSp>
        <p:nvGrpSpPr>
          <p:cNvPr id="123" name="组 122"/>
          <p:cNvGrpSpPr/>
          <p:nvPr/>
        </p:nvGrpSpPr>
        <p:grpSpPr>
          <a:xfrm>
            <a:off x="4740471" y="3622507"/>
            <a:ext cx="2751122" cy="635793"/>
            <a:chOff x="3537135" y="2512357"/>
            <a:chExt cx="3007755" cy="756663"/>
          </a:xfrm>
        </p:grpSpPr>
        <p:sp>
          <p:nvSpPr>
            <p:cNvPr id="125" name="圆角矩形 124"/>
            <p:cNvSpPr/>
            <p:nvPr/>
          </p:nvSpPr>
          <p:spPr>
            <a:xfrm>
              <a:off x="3537135" y="2512357"/>
              <a:ext cx="3007755" cy="756663"/>
            </a:xfrm>
            <a:prstGeom prst="round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126" name="图片 12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979" y="2559520"/>
              <a:ext cx="915595" cy="686410"/>
            </a:xfrm>
            <a:prstGeom prst="rect">
              <a:avLst/>
            </a:prstGeom>
          </p:spPr>
        </p:pic>
        <p:sp>
          <p:nvSpPr>
            <p:cNvPr id="127" name="文本框 126"/>
            <p:cNvSpPr txBox="1"/>
            <p:nvPr/>
          </p:nvSpPr>
          <p:spPr>
            <a:xfrm>
              <a:off x="3599892" y="2695143"/>
              <a:ext cx="912231" cy="366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 smtClean="0">
                  <a:ea typeface="Times New Roman" charset="0"/>
                  <a:cs typeface="Times New Roman" charset="0"/>
                </a:rPr>
                <a:t>Platform</a:t>
              </a:r>
              <a:endParaRPr kumimoji="1" lang="zh-CN" altLang="en-US" sz="1400" b="1" dirty="0">
                <a:ea typeface="Times New Roman" charset="0"/>
                <a:cs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矩形 172"/>
              <p:cNvSpPr/>
              <p:nvPr/>
            </p:nvSpPr>
            <p:spPr>
              <a:xfrm>
                <a:off x="660102" y="1844824"/>
                <a:ext cx="18390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i="1" dirty="0">
                    <a:ea typeface="Cambria Math" charset="0"/>
                    <a:cs typeface="Cambria Math" charset="0"/>
                  </a:rPr>
                  <a:t>j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  <m:r>
                      <a:rPr lang="en-US" altLang="zh-CN" b="1" i="1" smtClean="0">
                        <a:latin typeface="Cambria Math" charset="0"/>
                      </a:rPr>
                      <m:t>𝑵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𝑁</m:t>
                        </m:r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3" name="矩形 1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102" y="1844824"/>
                <a:ext cx="1839030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49" t="-98333" b="-1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矩形 173"/>
              <p:cNvSpPr/>
              <p:nvPr/>
            </p:nvSpPr>
            <p:spPr>
              <a:xfrm>
                <a:off x="512351" y="5661248"/>
                <a:ext cx="21044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</m:t>
                      </m:r>
                      <m:r>
                        <a:rPr lang="en-US" altLang="zh-CN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∈</m:t>
                      </m:r>
                      <m:r>
                        <a:rPr lang="en-US" altLang="zh-CN" b="1" i="1" smtClean="0">
                          <a:latin typeface="Cambria Math" charset="0"/>
                        </a:rPr>
                        <m:t>𝑴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,…,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𝑀</m:t>
                          </m:r>
                          <m: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4" name="矩形 1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51" y="5661248"/>
                <a:ext cx="2104422" cy="369332"/>
              </a:xfrm>
              <a:prstGeom prst="rect">
                <a:avLst/>
              </a:prstGeom>
              <a:blipFill rotWithShape="0">
                <a:blip r:embed="rId10"/>
                <a:stretch>
                  <a:fillRect t="-98333" b="-1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639841" y="1218637"/>
                <a:ext cx="18015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i="1" dirty="0">
                    <a:ea typeface="Cambria Math" charset="0"/>
                    <a:cs typeface="Cambria Math" charset="0"/>
                  </a:rPr>
                  <a:t>t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𝑻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1,…,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𝑇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41" y="1218637"/>
                <a:ext cx="180158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3051" t="-98333" b="-1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4" name="组 183"/>
          <p:cNvGrpSpPr/>
          <p:nvPr/>
        </p:nvGrpSpPr>
        <p:grpSpPr>
          <a:xfrm>
            <a:off x="4041896" y="4360152"/>
            <a:ext cx="1881894" cy="1119540"/>
            <a:chOff x="3635896" y="4360152"/>
            <a:chExt cx="1881894" cy="1119540"/>
          </a:xfrm>
        </p:grpSpPr>
        <p:grpSp>
          <p:nvGrpSpPr>
            <p:cNvPr id="185" name="组 184"/>
            <p:cNvGrpSpPr/>
            <p:nvPr/>
          </p:nvGrpSpPr>
          <p:grpSpPr>
            <a:xfrm>
              <a:off x="3635896" y="4406216"/>
              <a:ext cx="1646348" cy="853687"/>
              <a:chOff x="1007734" y="3505620"/>
              <a:chExt cx="1894066" cy="1015980"/>
            </a:xfrm>
          </p:grpSpPr>
          <p:sp>
            <p:nvSpPr>
              <p:cNvPr id="187" name="圆角矩形 186"/>
              <p:cNvSpPr/>
              <p:nvPr/>
            </p:nvSpPr>
            <p:spPr>
              <a:xfrm>
                <a:off x="1021423" y="3544257"/>
                <a:ext cx="1822929" cy="977343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6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/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1663202" y="3505620"/>
                <a:ext cx="854233" cy="366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400" b="1" dirty="0" smtClean="0">
                    <a:ea typeface="Times New Roman" charset="0"/>
                    <a:cs typeface="Times New Roman" charset="0"/>
                  </a:rPr>
                  <a:t>(1) Bids</a:t>
                </a:r>
                <a:endParaRPr kumimoji="1" lang="zh-CN" altLang="en-US" sz="1400" b="1" dirty="0"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89" name="矩形 188"/>
              <p:cNvSpPr/>
              <p:nvPr/>
            </p:nvSpPr>
            <p:spPr>
              <a:xfrm>
                <a:off x="1082496" y="3785982"/>
                <a:ext cx="1677238" cy="311973"/>
              </a:xfrm>
              <a:prstGeom prst="rect">
                <a:avLst/>
              </a:prstGeom>
              <a:solidFill>
                <a:schemeClr val="bg2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/>
              </a:p>
            </p:txBody>
          </p:sp>
          <p:sp>
            <p:nvSpPr>
              <p:cNvPr id="190" name="矩形 189"/>
              <p:cNvSpPr/>
              <p:nvPr/>
            </p:nvSpPr>
            <p:spPr>
              <a:xfrm>
                <a:off x="1082495" y="4097956"/>
                <a:ext cx="1677239" cy="322978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/>
              </a:p>
            </p:txBody>
          </p:sp>
          <p:sp>
            <p:nvSpPr>
              <p:cNvPr id="191" name="文本框 190"/>
              <p:cNvSpPr txBox="1"/>
              <p:nvPr/>
            </p:nvSpPr>
            <p:spPr>
              <a:xfrm>
                <a:off x="1007734" y="3790178"/>
                <a:ext cx="1894066" cy="366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400" b="1" dirty="0" smtClean="0">
                    <a:ea typeface="Times New Roman" charset="0"/>
                    <a:cs typeface="Times New Roman" charset="0"/>
                  </a:rPr>
                  <a:t>Demand   Valuation</a:t>
                </a:r>
                <a:endParaRPr kumimoji="1" lang="zh-CN" altLang="en-US" sz="1400" b="1" dirty="0">
                  <a:ea typeface="Times New Roman" charset="0"/>
                  <a:cs typeface="Times New Roman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2" name="文本框 191"/>
                  <p:cNvSpPr txBox="1"/>
                  <p:nvPr/>
                </p:nvSpPr>
                <p:spPr>
                  <a:xfrm>
                    <a:off x="1292280" y="4139847"/>
                    <a:ext cx="1290352" cy="247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⟨"/>
                              <m:endChr m:val="⟩"/>
                              <m:ctrlPr>
                                <a:rPr kumimoji="1" lang="zh-CN" altLang="en-US" sz="14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kumimoji="1" lang="en-US" altLang="zh-CN" sz="1400" i="1" smtClean="0">
                                      <a:latin typeface="Cambria Math" charset="0"/>
                                    </a:rPr>
                                  </m:ctrlPr>
                                </m:sSubSupPr>
                                <m:e>
                                  <m:sSubSup>
                                    <m:sSubSupPr>
                                      <m:ctrlPr>
                                        <a:rPr kumimoji="1" lang="en-US" altLang="zh-CN" sz="1400" i="1" smtClean="0">
                                          <a:latin typeface="Cambria Math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kumimoji="1" lang="en-US" altLang="zh-CN" sz="140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kumimoji="1" lang="en-US" altLang="zh-CN" sz="140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𝛼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,1</m:t>
                                      </m:r>
                                    </m:sub>
                                    <m:sup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𝑡</m:t>
                                      </m:r>
                                    </m:sup>
                                  </m:sSubSup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,</m:t>
                                  </m:r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⋯</m:t>
                                  </m:r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,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kumimoji="1" lang="en-US" altLang="zh-CN" sz="140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kumimoji="1" lang="en-US" altLang="zh-CN" sz="140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𝛼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,</m:t>
                                  </m:r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𝑡</m:t>
                                  </m:r>
                                </m:sup>
                              </m:sSubSup>
                              <m:r>
                                <a:rPr kumimoji="1" lang="en-US" altLang="zh-CN" sz="1400" b="0" i="1" smtClean="0">
                                  <a:latin typeface="Cambria Math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kumimoji="1" lang="en-US" altLang="zh-CN" sz="1400" i="1" smtClean="0">
                                      <a:latin typeface="Cambria Math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𝑡</m:t>
                                  </m:r>
                                </m:sup>
                              </m:sSubSup>
                            </m:e>
                          </m:d>
                        </m:oMath>
                      </m:oMathPara>
                    </a14:m>
                    <a:endParaRPr kumimoji="1" lang="zh-CN" altLang="en-US" sz="1400" dirty="0"/>
                  </a:p>
                </p:txBody>
              </p:sp>
            </mc:Choice>
            <mc:Fallback xmlns="">
              <p:sp>
                <p:nvSpPr>
                  <p:cNvPr id="126" name="文本框 1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2281" y="4139846"/>
                    <a:ext cx="1290353" cy="247055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t="-4878" r="-9005" b="-1463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86" name="直线连接符 185"/>
            <p:cNvCxnSpPr/>
            <p:nvPr/>
          </p:nvCxnSpPr>
          <p:spPr>
            <a:xfrm>
              <a:off x="5517790" y="4360152"/>
              <a:ext cx="0" cy="1119540"/>
            </a:xfrm>
            <a:prstGeom prst="line">
              <a:avLst/>
            </a:prstGeom>
            <a:ln w="22225">
              <a:solidFill>
                <a:srgbClr val="C00000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组 192"/>
          <p:cNvGrpSpPr/>
          <p:nvPr/>
        </p:nvGrpSpPr>
        <p:grpSpPr>
          <a:xfrm>
            <a:off x="3472668" y="2484296"/>
            <a:ext cx="2467484" cy="1119540"/>
            <a:chOff x="3066668" y="2484296"/>
            <a:chExt cx="2467484" cy="1119540"/>
          </a:xfrm>
        </p:grpSpPr>
        <p:grpSp>
          <p:nvGrpSpPr>
            <p:cNvPr id="194" name="组 193"/>
            <p:cNvGrpSpPr/>
            <p:nvPr/>
          </p:nvGrpSpPr>
          <p:grpSpPr>
            <a:xfrm>
              <a:off x="3066668" y="2606940"/>
              <a:ext cx="2352831" cy="805338"/>
              <a:chOff x="758092" y="2117314"/>
              <a:chExt cx="2706850" cy="958440"/>
            </a:xfrm>
          </p:grpSpPr>
          <p:sp>
            <p:nvSpPr>
              <p:cNvPr id="196" name="圆角矩形 195"/>
              <p:cNvSpPr/>
              <p:nvPr/>
            </p:nvSpPr>
            <p:spPr>
              <a:xfrm>
                <a:off x="758092" y="2196308"/>
                <a:ext cx="2706850" cy="879446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6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/>
              </a:p>
            </p:txBody>
          </p:sp>
          <p:sp>
            <p:nvSpPr>
              <p:cNvPr id="197" name="文本框 196"/>
              <p:cNvSpPr txBox="1"/>
              <p:nvPr/>
            </p:nvSpPr>
            <p:spPr>
              <a:xfrm>
                <a:off x="1712337" y="2117314"/>
                <a:ext cx="882117" cy="366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400" b="1" dirty="0" smtClean="0">
                    <a:ea typeface="Times New Roman" charset="0"/>
                    <a:cs typeface="Times New Roman" charset="0"/>
                  </a:rPr>
                  <a:t>(1) Asks</a:t>
                </a:r>
                <a:endParaRPr kumimoji="1" lang="zh-CN" altLang="en-US" sz="1400" b="1" dirty="0">
                  <a:ea typeface="Times New Roman" charset="0"/>
                  <a:cs typeface="Times New Roman" charset="0"/>
                </a:endParaRPr>
              </a:p>
            </p:txBody>
          </p:sp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8696" y="2488035"/>
                <a:ext cx="707372" cy="371371"/>
              </a:xfrm>
              <a:prstGeom prst="rect">
                <a:avLst/>
              </a:prstGeom>
            </p:spPr>
          </p:pic>
          <p:grpSp>
            <p:nvGrpSpPr>
              <p:cNvPr id="199" name="组 198"/>
              <p:cNvGrpSpPr/>
              <p:nvPr/>
            </p:nvGrpSpPr>
            <p:grpSpPr>
              <a:xfrm>
                <a:off x="828300" y="2389733"/>
                <a:ext cx="1021577" cy="630147"/>
                <a:chOff x="757965" y="2279684"/>
                <a:chExt cx="1021577" cy="685296"/>
              </a:xfrm>
            </p:grpSpPr>
            <p:sp>
              <p:nvSpPr>
                <p:cNvPr id="207" name="矩形 206"/>
                <p:cNvSpPr/>
                <p:nvPr/>
              </p:nvSpPr>
              <p:spPr>
                <a:xfrm>
                  <a:off x="757966" y="2302834"/>
                  <a:ext cx="1021576" cy="331906"/>
                </a:xfrm>
                <a:prstGeom prst="rect">
                  <a:avLst/>
                </a:prstGeom>
                <a:solidFill>
                  <a:schemeClr val="bg2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1400"/>
                </a:p>
              </p:txBody>
            </p:sp>
            <p:sp>
              <p:nvSpPr>
                <p:cNvPr id="208" name="矩形 207"/>
                <p:cNvSpPr/>
                <p:nvPr/>
              </p:nvSpPr>
              <p:spPr>
                <a:xfrm>
                  <a:off x="757965" y="2642110"/>
                  <a:ext cx="1021577" cy="322870"/>
                </a:xfrm>
                <a:prstGeom prst="rect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1400"/>
                </a:p>
              </p:txBody>
            </p:sp>
            <p:sp>
              <p:nvSpPr>
                <p:cNvPr id="209" name="文本框 208"/>
                <p:cNvSpPr txBox="1"/>
                <p:nvPr/>
              </p:nvSpPr>
              <p:spPr>
                <a:xfrm>
                  <a:off x="789979" y="2279684"/>
                  <a:ext cx="770359" cy="3983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zh-CN" sz="1400" b="1" dirty="0" smtClean="0">
                      <a:ea typeface="Times New Roman" charset="0"/>
                      <a:cs typeface="Times New Roman" charset="0"/>
                    </a:rPr>
                    <a:t>Type 1</a:t>
                  </a:r>
                  <a:endParaRPr kumimoji="1" lang="zh-CN" altLang="en-US" sz="1400" b="1" dirty="0">
                    <a:ea typeface="Times New Roman" charset="0"/>
                    <a:cs typeface="Times New Roman" charset="0"/>
                  </a:endParaRPr>
                </a:p>
              </p:txBody>
            </p:sp>
            <p:pic>
              <p:nvPicPr>
                <p:cNvPr id="210" name="图片 209"/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46791" y="2340875"/>
                  <a:ext cx="270670" cy="2706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1" name="文本框 210"/>
                    <p:cNvSpPr txBox="1"/>
                    <p:nvPr/>
                  </p:nvSpPr>
                  <p:spPr>
                    <a:xfrm>
                      <a:off x="898108" y="2658648"/>
                      <a:ext cx="741293" cy="27969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begChr m:val="⟨"/>
                                <m:endChr m:val="⟩"/>
                                <m:ctrlPr>
                                  <a:rPr kumimoji="1" lang="zh-CN" altLang="en-US" sz="14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kumimoji="1" lang="en-US" altLang="zh-CN" sz="1400" i="1" smtClean="0"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kumimoji="1" lang="en-US" altLang="zh-CN" sz="1400" i="1" smtClean="0">
                                            <a:latin typeface="Cambria Math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zh-CN" sz="140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𝛽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𝑗</m:t>
                                    </m:r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,1</m:t>
                                    </m:r>
                                  </m:sub>
                                  <m:sup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𝑡</m:t>
                                    </m:r>
                                  </m:sup>
                                </m:sSubSup>
                                <m:r>
                                  <a:rPr kumimoji="1" lang="en-US" altLang="zh-CN" sz="1400" b="0" i="1" smtClean="0">
                                    <a:latin typeface="Cambria Math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kumimoji="1" lang="en-US" altLang="zh-CN" sz="1400" i="1" smtClean="0"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kumimoji="1" lang="en-US" altLang="zh-CN" sz="1400" i="1" smtClean="0">
                                            <a:latin typeface="Cambria Math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zh-CN" sz="1400" b="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𝑐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𝑗</m:t>
                                    </m:r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,1</m:t>
                                    </m:r>
                                  </m:sub>
                                  <m:sup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𝑡</m:t>
                                    </m:r>
                                  </m:sup>
                                </m:sSubSup>
                              </m:e>
                            </m:d>
                          </m:oMath>
                        </m:oMathPara>
                      </a14:m>
                      <a:endParaRPr kumimoji="1" lang="zh-CN" altLang="en-US" sz="1400" dirty="0"/>
                    </a:p>
                  </p:txBody>
                </p:sp>
              </mc:Choice>
              <mc:Fallback xmlns="">
                <p:sp>
                  <p:nvSpPr>
                    <p:cNvPr id="102" name="文本框 10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98108" y="2658646"/>
                      <a:ext cx="741293" cy="279694"/>
                    </a:xfrm>
                    <a:prstGeom prst="rect">
                      <a:avLst/>
                    </a:prstGeom>
                    <a:blipFill rotWithShape="0">
                      <a:blip r:embed="rId14"/>
                      <a:stretch>
                        <a:fillRect t="-16667" r="-1639" b="-2619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00" name="组 199"/>
              <p:cNvGrpSpPr/>
              <p:nvPr/>
            </p:nvGrpSpPr>
            <p:grpSpPr>
              <a:xfrm>
                <a:off x="2365215" y="2387626"/>
                <a:ext cx="1021577" cy="630146"/>
                <a:chOff x="2365215" y="2387626"/>
                <a:chExt cx="1021577" cy="630146"/>
              </a:xfrm>
            </p:grpSpPr>
            <p:grpSp>
              <p:nvGrpSpPr>
                <p:cNvPr id="201" name="组 200"/>
                <p:cNvGrpSpPr/>
                <p:nvPr/>
              </p:nvGrpSpPr>
              <p:grpSpPr>
                <a:xfrm>
                  <a:off x="2365215" y="2387626"/>
                  <a:ext cx="1021577" cy="630146"/>
                  <a:chOff x="757965" y="2279684"/>
                  <a:chExt cx="1021577" cy="685296"/>
                </a:xfrm>
              </p:grpSpPr>
              <p:sp>
                <p:nvSpPr>
                  <p:cNvPr id="203" name="矩形 202"/>
                  <p:cNvSpPr/>
                  <p:nvPr/>
                </p:nvSpPr>
                <p:spPr>
                  <a:xfrm>
                    <a:off x="757966" y="2302834"/>
                    <a:ext cx="1021576" cy="331906"/>
                  </a:xfrm>
                  <a:prstGeom prst="rect">
                    <a:avLst/>
                  </a:prstGeom>
                  <a:solidFill>
                    <a:schemeClr val="bg2"/>
                  </a:soli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 sz="1400"/>
                  </a:p>
                </p:txBody>
              </p:sp>
              <p:sp>
                <p:nvSpPr>
                  <p:cNvPr id="204" name="矩形 203"/>
                  <p:cNvSpPr/>
                  <p:nvPr/>
                </p:nvSpPr>
                <p:spPr>
                  <a:xfrm>
                    <a:off x="757965" y="2642110"/>
                    <a:ext cx="1021577" cy="322870"/>
                  </a:xfrm>
                  <a:prstGeom prst="rect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 sz="1400"/>
                  </a:p>
                </p:txBody>
              </p:sp>
              <p:sp>
                <p:nvSpPr>
                  <p:cNvPr id="205" name="文本框 204"/>
                  <p:cNvSpPr txBox="1"/>
                  <p:nvPr/>
                </p:nvSpPr>
                <p:spPr>
                  <a:xfrm>
                    <a:off x="789979" y="2279684"/>
                    <a:ext cx="777736" cy="39834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zh-CN" sz="1400" b="1" dirty="0" smtClean="0">
                        <a:ea typeface="Times New Roman" charset="0"/>
                        <a:cs typeface="Times New Roman" charset="0"/>
                      </a:rPr>
                      <a:t>Type K</a:t>
                    </a:r>
                    <a:endParaRPr kumimoji="1" lang="zh-CN" altLang="en-US" sz="1400" b="1" dirty="0">
                      <a:ea typeface="Times New Roman" charset="0"/>
                      <a:cs typeface="Times New Roman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06" name="文本框 205"/>
                      <p:cNvSpPr txBox="1"/>
                      <p:nvPr/>
                    </p:nvSpPr>
                    <p:spPr>
                      <a:xfrm>
                        <a:off x="898108" y="2658649"/>
                        <a:ext cx="787716" cy="27969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kumimoji="1" lang="zh-CN" altLang="en-US" sz="14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kumimoji="1" lang="en-US" altLang="zh-CN" sz="1400" i="1" smtClean="0">
                                          <a:latin typeface="Cambria Math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kumimoji="1" lang="en-US" altLang="zh-CN" sz="140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kumimoji="1" lang="en-US" altLang="zh-CN" sz="140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𝛽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𝑗</m:t>
                                      </m:r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,</m:t>
                                      </m:r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𝐾</m:t>
                                      </m:r>
                                    </m:sub>
                                    <m:sup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𝑡</m:t>
                                      </m:r>
                                    </m:sup>
                                  </m:sSubSup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kumimoji="1" lang="en-US" altLang="zh-CN" sz="1400" i="1" smtClean="0">
                                          <a:latin typeface="Cambria Math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kumimoji="1" lang="en-US" altLang="zh-CN" sz="1400" b="0" i="1" smtClean="0">
                                              <a:latin typeface="Cambria Math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kumimoji="1" lang="en-US" altLang="zh-CN" sz="1400" b="0" i="1" smtClean="0">
                                              <a:latin typeface="Cambria Math" charset="0"/>
                                            </a:rPr>
                                            <m:t>𝑐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𝑗</m:t>
                                      </m:r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,</m:t>
                                      </m:r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𝐾</m:t>
                                      </m:r>
                                    </m:sub>
                                    <m:sup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</a:rPr>
                                        <m:t>𝑡</m:t>
                                      </m:r>
                                    </m:sup>
                                  </m:sSubSup>
                                </m:e>
                              </m:d>
                            </m:oMath>
                          </m:oMathPara>
                        </a14:m>
                        <a:endParaRPr kumimoji="1" lang="zh-CN" altLang="en-US" sz="1400" dirty="0"/>
                      </a:p>
                    </p:txBody>
                  </p:sp>
                </mc:Choice>
                <mc:Fallback xmlns="">
                  <p:sp>
                    <p:nvSpPr>
                      <p:cNvPr id="116" name="文本框 11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98108" y="2658649"/>
                        <a:ext cx="787716" cy="279695"/>
                      </a:xfrm>
                      <a:prstGeom prst="rect">
                        <a:avLst/>
                      </a:prstGeom>
                      <a:blipFill rotWithShape="0">
                        <a:blip r:embed="rId15"/>
                        <a:stretch>
                          <a:fillRect t="-14286" b="-2619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pic>
              <p:nvPicPr>
                <p:cNvPr id="202" name="图片 201"/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3102" y="2431209"/>
                  <a:ext cx="242594" cy="242594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195" name="直线连接符 194"/>
            <p:cNvCxnSpPr/>
            <p:nvPr/>
          </p:nvCxnSpPr>
          <p:spPr>
            <a:xfrm>
              <a:off x="5534152" y="2484296"/>
              <a:ext cx="0" cy="1119540"/>
            </a:xfrm>
            <a:prstGeom prst="line">
              <a:avLst/>
            </a:prstGeom>
            <a:ln w="22225">
              <a:solidFill>
                <a:srgbClr val="C0000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矩形 211"/>
              <p:cNvSpPr/>
              <p:nvPr/>
            </p:nvSpPr>
            <p:spPr>
              <a:xfrm>
                <a:off x="-108520" y="3592693"/>
                <a:ext cx="3536495" cy="5693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i="1" dirty="0">
                    <a:solidFill>
                      <a:prstClr val="black"/>
                    </a:solidFill>
                    <a:ea typeface="Cambria Math" charset="0"/>
                    <a:cs typeface="Cambria Math" charset="0"/>
                  </a:rPr>
                  <a:t>k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  <m:r>
                      <a:rPr lang="en-US" altLang="zh-CN" b="1" i="1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𝑲</m:t>
                    </m:r>
                    <m:r>
                      <a:rPr lang="en-US" altLang="zh-CN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1,…,</m:t>
                        </m:r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𝐾</m:t>
                        </m:r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altLang="zh-CN" i="1" dirty="0" smtClean="0">
                  <a:solidFill>
                    <a:prstClr val="black"/>
                  </a:solidFill>
                  <a:latin typeface="Cambria Math" charset="0"/>
                </a:endParaRPr>
              </a:p>
              <a:p>
                <a:pPr algn="ctr"/>
                <a:r>
                  <a:rPr lang="en-US" altLang="zh-CN" sz="1300" dirty="0" smtClean="0"/>
                  <a:t>Multi-resource: CPU, memory, bandwidth</a:t>
                </a:r>
              </a:p>
            </p:txBody>
          </p:sp>
        </mc:Choice>
        <mc:Fallback xmlns="">
          <p:sp>
            <p:nvSpPr>
              <p:cNvPr id="212" name="矩形 2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520" y="3592693"/>
                <a:ext cx="3536495" cy="569387"/>
              </a:xfrm>
              <a:prstGeom prst="rect">
                <a:avLst/>
              </a:prstGeom>
              <a:blipFill rotWithShape="0">
                <a:blip r:embed="rId17"/>
                <a:stretch>
                  <a:fillRect t="-61702" b="-436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1" name="组 230"/>
          <p:cNvGrpSpPr/>
          <p:nvPr/>
        </p:nvGrpSpPr>
        <p:grpSpPr>
          <a:xfrm>
            <a:off x="-136829" y="3194331"/>
            <a:ext cx="3536495" cy="1063969"/>
            <a:chOff x="-188631" y="3459540"/>
            <a:chExt cx="3536495" cy="10639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矩形 231"/>
                <p:cNvSpPr/>
                <p:nvPr/>
              </p:nvSpPr>
              <p:spPr>
                <a:xfrm>
                  <a:off x="-188631" y="3754068"/>
                  <a:ext cx="3536495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CN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𝐺</m:t>
                            </m:r>
                          </m:e>
                          <m:sup>
                            <m:r>
                              <a:rPr kumimoji="1" lang="en-US" altLang="zh-CN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  <m:r>
                          <a:rPr kumimoji="1" lang="en-US" altLang="zh-CN" i="1" ker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latin typeface="Cambria Math" charset="0"/>
                              </a:rPr>
                              <m:t>𝑴</m:t>
                            </m:r>
                            <m:r>
                              <a:rPr lang="en-US" altLang="zh-CN" b="1" i="1">
                                <a:latin typeface="Cambria Math" charset="0"/>
                              </a:rPr>
                              <m:t>,</m:t>
                            </m:r>
                            <m:r>
                              <a:rPr lang="en-US" altLang="zh-CN" b="1" i="1">
                                <a:latin typeface="Cambria Math" charset="0"/>
                              </a:rPr>
                              <m:t>𝑵</m:t>
                            </m:r>
                            <m:r>
                              <a:rPr lang="en-US" altLang="zh-CN" b="1" i="1">
                                <a:latin typeface="Cambria Math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kumimoji="1" lang="en-US" altLang="zh-CN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ℇ</m:t>
                                </m:r>
                              </m:e>
                              <m:sup>
                                <m:r>
                                  <a:rPr kumimoji="1" lang="en-US" altLang="zh-CN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kumimoji="1" lang="en-US" altLang="zh-CN" i="1" kern="0" dirty="0" smtClean="0">
                    <a:solidFill>
                      <a:prstClr val="black"/>
                    </a:solidFill>
                    <a:latin typeface="Cambria Math" charset="0"/>
                    <a:ea typeface="Cambria Math" charset="0"/>
                    <a:cs typeface="Cambria Math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kumimoji="1" lang="en-US" altLang="zh-CN" sz="14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4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  <m:r>
                              <a:rPr kumimoji="1" lang="en-US" altLang="zh-CN" sz="14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kumimoji="1" lang="en-US" altLang="zh-CN" sz="14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𝑗</m:t>
                            </m:r>
                          </m:e>
                        </m:d>
                        <m:r>
                          <a:rPr kumimoji="1" lang="en-US" altLang="zh-CN" sz="14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sSup>
                          <m:sSupPr>
                            <m:ctrlPr>
                              <a:rPr kumimoji="1" lang="en-US" altLang="zh-CN" sz="14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4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ℇ</m:t>
                            </m:r>
                          </m:e>
                          <m:sup>
                            <m:r>
                              <a:rPr kumimoji="1" lang="en-US" altLang="zh-CN" sz="14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  <m:r>
                          <a:rPr kumimoji="1" lang="en-US" altLang="zh-CN" sz="14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kumimoji="1" lang="en-US" altLang="zh-CN" sz="14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𝑖𝑓</m:t>
                        </m:r>
                        <m:r>
                          <m:rPr>
                            <m:nor/>
                          </m:rPr>
                          <a:rPr lang="en-US" altLang="zh-CN" sz="1400"/>
                          <m:t> </m:t>
                        </m:r>
                        <m:r>
                          <m:rPr>
                            <m:nor/>
                          </m:rPr>
                          <a:rPr lang="en-US" altLang="zh-CN" sz="1400" b="0" i="0" smtClean="0"/>
                          <m:t> </m:t>
                        </m:r>
                        <m:r>
                          <m:rPr>
                            <m:nor/>
                          </m:rPr>
                          <a:rPr lang="en-US" altLang="zh-CN" sz="1400"/>
                          <m:t>j</m:t>
                        </m:r>
                        <m:r>
                          <m:rPr>
                            <m:nor/>
                          </m:rPr>
                          <a:rPr lang="en-US" altLang="zh-CN" sz="1400"/>
                          <m:t>  </m:t>
                        </m:r>
                        <m:r>
                          <m:rPr>
                            <m:nor/>
                          </m:rPr>
                          <a:rPr lang="en-US" altLang="zh-CN" sz="1400"/>
                          <m:t>is</m:t>
                        </m:r>
                        <m:r>
                          <m:rPr>
                            <m:nor/>
                          </m:rPr>
                          <a:rPr lang="en-US" altLang="zh-CN" sz="1400"/>
                          <m:t> </m:t>
                        </m:r>
                        <m:r>
                          <m:rPr>
                            <m:nor/>
                          </m:rPr>
                          <a:rPr lang="en-US" altLang="zh-CN" sz="1400"/>
                          <m:t>permitted</m:t>
                        </m:r>
                        <m:r>
                          <m:rPr>
                            <m:nor/>
                          </m:rPr>
                          <a:rPr lang="en-US" altLang="zh-CN" sz="1400"/>
                          <m:t> </m:t>
                        </m:r>
                        <m:r>
                          <m:rPr>
                            <m:nor/>
                          </m:rPr>
                          <a:rPr lang="en-US" altLang="zh-CN" sz="1400"/>
                          <m:t>to</m:t>
                        </m:r>
                        <m:r>
                          <m:rPr>
                            <m:nor/>
                          </m:rPr>
                          <a:rPr lang="en-US" altLang="zh-CN" sz="1400"/>
                          <m:t> </m:t>
                        </m:r>
                        <m:r>
                          <m:rPr>
                            <m:nor/>
                          </m:rPr>
                          <a:rPr lang="en-US" altLang="zh-CN" sz="1400"/>
                          <m:t>serve</m:t>
                        </m:r>
                        <m:r>
                          <m:rPr>
                            <m:nor/>
                          </m:rPr>
                          <a:rPr lang="en-US" altLang="zh-CN" sz="1400"/>
                          <m:t>  </m:t>
                        </m:r>
                        <m:r>
                          <a:rPr lang="en-US" altLang="zh-CN" sz="1400" b="0" i="1" smtClean="0">
                            <a:latin typeface="Cambria Math" charset="0"/>
                          </a:rPr>
                          <m:t>𝑖</m:t>
                        </m:r>
                        <m:r>
                          <m:rPr>
                            <m:nor/>
                          </m:rPr>
                          <a:rPr lang="en-US" altLang="zh-CN" sz="1400"/>
                          <m:t> </m:t>
                        </m:r>
                      </m:oMath>
                    </m:oMathPara>
                  </a14:m>
                  <a:endParaRPr lang="en-US" altLang="zh-CN" sz="1400" dirty="0"/>
                </a:p>
                <a:p>
                  <a:pPr algn="ctr"/>
                  <a:r>
                    <a:rPr lang="en-US" altLang="zh-CN" sz="1200" dirty="0" smtClean="0"/>
                    <a:t>latency/energy/geographic </a:t>
                  </a:r>
                  <a:r>
                    <a:rPr lang="en-US" altLang="zh-CN" sz="1200" dirty="0"/>
                    <a:t>region </a:t>
                  </a:r>
                  <a:r>
                    <a:rPr lang="en-US" altLang="zh-CN" sz="1200" dirty="0" smtClean="0"/>
                    <a:t>constraints</a:t>
                  </a:r>
                  <a:endParaRPr lang="en-US" altLang="zh-CN" sz="1200" dirty="0"/>
                </a:p>
              </p:txBody>
            </p:sp>
          </mc:Choice>
          <mc:Fallback xmlns="">
            <p:sp>
              <p:nvSpPr>
                <p:cNvPr id="232" name="矩形 2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88631" y="3754068"/>
                  <a:ext cx="3536495" cy="769441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1811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3" name="文本框 232"/>
            <p:cNvSpPr txBox="1"/>
            <p:nvPr/>
          </p:nvSpPr>
          <p:spPr>
            <a:xfrm>
              <a:off x="523314" y="3459540"/>
              <a:ext cx="19181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kumimoji="1" lang="en-US" altLang="zh-CN" sz="1600" b="1" dirty="0">
                  <a:solidFill>
                    <a:srgbClr val="FF0000"/>
                  </a:solidFill>
                  <a:ea typeface="Microsoft YaHei" charset="-122"/>
                </a:rPr>
                <a:t>B</a:t>
              </a:r>
              <a:r>
                <a:rPr kumimoji="1" lang="en-US" altLang="zh-CN" sz="1600" b="1" dirty="0" smtClean="0">
                  <a:solidFill>
                    <a:srgbClr val="FF0000"/>
                  </a:solidFill>
                  <a:ea typeface="Microsoft YaHei" charset="-122"/>
                </a:rPr>
                <a:t>ipartite graph</a:t>
              </a:r>
              <a:endParaRPr kumimoji="1" lang="en-US" altLang="zh-CN" sz="1600" b="1" dirty="0">
                <a:solidFill>
                  <a:srgbClr val="FF0000"/>
                </a:solidFill>
                <a:ea typeface="Microsoft YaHei" charset="-122"/>
              </a:endParaRPr>
            </a:p>
          </p:txBody>
        </p:sp>
      </p:grpSp>
      <p:cxnSp>
        <p:nvCxnSpPr>
          <p:cNvPr id="234" name="直线连接符 233"/>
          <p:cNvCxnSpPr/>
          <p:nvPr/>
        </p:nvCxnSpPr>
        <p:spPr>
          <a:xfrm flipH="1">
            <a:off x="5453270" y="2402460"/>
            <a:ext cx="327650" cy="3003986"/>
          </a:xfrm>
          <a:prstGeom prst="line">
            <a:avLst/>
          </a:prstGeom>
          <a:ln w="22225">
            <a:solidFill>
              <a:srgbClr val="FF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线连接符 234"/>
          <p:cNvCxnSpPr/>
          <p:nvPr/>
        </p:nvCxnSpPr>
        <p:spPr>
          <a:xfrm>
            <a:off x="5772133" y="2421064"/>
            <a:ext cx="515533" cy="3052980"/>
          </a:xfrm>
          <a:prstGeom prst="line">
            <a:avLst/>
          </a:prstGeom>
          <a:ln w="22225">
            <a:solidFill>
              <a:srgbClr val="FF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直线连接符 235"/>
          <p:cNvCxnSpPr/>
          <p:nvPr/>
        </p:nvCxnSpPr>
        <p:spPr>
          <a:xfrm flipH="1">
            <a:off x="6267216" y="2443233"/>
            <a:ext cx="1841476" cy="3041959"/>
          </a:xfrm>
          <a:prstGeom prst="line">
            <a:avLst/>
          </a:prstGeom>
          <a:ln w="22225">
            <a:solidFill>
              <a:srgbClr val="FF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线连接符 236"/>
          <p:cNvCxnSpPr/>
          <p:nvPr/>
        </p:nvCxnSpPr>
        <p:spPr>
          <a:xfrm>
            <a:off x="8108690" y="2452917"/>
            <a:ext cx="323098" cy="3003347"/>
          </a:xfrm>
          <a:prstGeom prst="line">
            <a:avLst/>
          </a:prstGeom>
          <a:ln w="22225">
            <a:solidFill>
              <a:srgbClr val="FF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直线连接符 237"/>
          <p:cNvCxnSpPr/>
          <p:nvPr/>
        </p:nvCxnSpPr>
        <p:spPr>
          <a:xfrm flipH="1">
            <a:off x="7643100" y="2471904"/>
            <a:ext cx="449630" cy="3015192"/>
          </a:xfrm>
          <a:prstGeom prst="line">
            <a:avLst/>
          </a:prstGeom>
          <a:ln w="22225">
            <a:solidFill>
              <a:srgbClr val="FF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线连接符 238"/>
          <p:cNvCxnSpPr/>
          <p:nvPr/>
        </p:nvCxnSpPr>
        <p:spPr>
          <a:xfrm>
            <a:off x="5772133" y="2421064"/>
            <a:ext cx="1870966" cy="3042656"/>
          </a:xfrm>
          <a:prstGeom prst="line">
            <a:avLst/>
          </a:prstGeom>
          <a:ln w="22225">
            <a:solidFill>
              <a:srgbClr val="FF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/>
              <p:cNvSpPr/>
              <p:nvPr/>
            </p:nvSpPr>
            <p:spPr>
              <a:xfrm>
                <a:off x="3495169" y="3563546"/>
                <a:ext cx="1267783" cy="4137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kumimoji="1" lang="en-US" altLang="zh-CN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𝑖𝑗</m:t>
                          </m:r>
                        </m:sub>
                        <m:sup>
                          <m:r>
                            <a:rPr kumimoji="1" lang="en-US" altLang="zh-CN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sup>
                      </m:sSubSup>
                      <m:r>
                        <a:rPr kumimoji="1" lang="en-US" altLang="zh-CN" i="1" kern="0">
                          <a:solidFill>
                            <a:prstClr val="black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kumimoji="1" lang="en-US" altLang="zh-CN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0,1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5" name="矩形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169" y="3563546"/>
                <a:ext cx="1267783" cy="413703"/>
              </a:xfrm>
              <a:prstGeom prst="rect">
                <a:avLst/>
              </a:prstGeom>
              <a:blipFill rotWithShape="0">
                <a:blip r:embed="rId19"/>
                <a:stretch>
                  <a:fillRect b="-10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0" name="下箭头 239"/>
          <p:cNvSpPr/>
          <p:nvPr/>
        </p:nvSpPr>
        <p:spPr>
          <a:xfrm rot="16200000">
            <a:off x="3046644" y="3341317"/>
            <a:ext cx="146098" cy="81480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 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74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0"/>
      <p:bldP spid="25" grpId="0"/>
      <p:bldP spid="240" grpId="0" animBg="1"/>
      <p:bldP spid="24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309125" y="302942"/>
            <a:ext cx="5242057" cy="688975"/>
          </a:xfrm>
          <a:prstGeom prst="rect">
            <a:avLst/>
          </a:prstGeom>
          <a:noFill/>
          <a:ln/>
        </p:spPr>
        <p:txBody>
          <a:bodyPr/>
          <a:lstStyle/>
          <a:p>
            <a:pPr marL="0" lvl="1" algn="ctr">
              <a:defRPr/>
            </a:pPr>
            <a:r>
              <a:rPr lang="en-US" altLang="zh-CN" sz="3600" kern="0" dirty="0" smtClean="0">
                <a:ea typeface="+mj-ea"/>
                <a:cs typeface="+mj-cs"/>
              </a:rPr>
              <a:t>Online </a:t>
            </a:r>
            <a:r>
              <a:rPr lang="en-US" altLang="zh-CN" sz="3600" kern="0" smtClean="0">
                <a:ea typeface="+mj-ea"/>
                <a:cs typeface="+mj-cs"/>
              </a:rPr>
              <a:t>Allocation Problem</a:t>
            </a:r>
            <a:endParaRPr lang="en-US" altLang="zh-CN" sz="3600" kern="0" dirty="0">
              <a:ea typeface="+mj-ea"/>
              <a:cs typeface="+mj-cs"/>
            </a:endParaRPr>
          </a:p>
          <a:p>
            <a:pPr marL="0" lvl="1" algn="ctr">
              <a:defRPr/>
            </a:pPr>
            <a:endParaRPr lang="en-US" altLang="zh-CN" sz="3600" kern="0" dirty="0">
              <a:ea typeface="+mj-ea"/>
              <a:cs typeface="+mj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</a:rPr>
              <a:t>8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343" name="图片 3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53" y="4306140"/>
            <a:ext cx="623307" cy="620405"/>
          </a:xfrm>
          <a:prstGeom prst="rect">
            <a:avLst/>
          </a:prstGeom>
        </p:spPr>
      </p:pic>
      <p:pic>
        <p:nvPicPr>
          <p:cNvPr id="344" name="图片 3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632" y="2850281"/>
            <a:ext cx="623307" cy="620405"/>
          </a:xfrm>
          <a:prstGeom prst="rect">
            <a:avLst/>
          </a:prstGeom>
        </p:spPr>
      </p:pic>
      <p:pic>
        <p:nvPicPr>
          <p:cNvPr id="345" name="图片 3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834" y="3867674"/>
            <a:ext cx="623307" cy="620405"/>
          </a:xfrm>
          <a:prstGeom prst="rect">
            <a:avLst/>
          </a:prstGeom>
        </p:spPr>
      </p:pic>
      <p:grpSp>
        <p:nvGrpSpPr>
          <p:cNvPr id="346" name="组 345"/>
          <p:cNvGrpSpPr/>
          <p:nvPr/>
        </p:nvGrpSpPr>
        <p:grpSpPr>
          <a:xfrm>
            <a:off x="539552" y="2765074"/>
            <a:ext cx="2728767" cy="2530640"/>
            <a:chOff x="505203" y="3156228"/>
            <a:chExt cx="3629515" cy="3381732"/>
          </a:xfrm>
        </p:grpSpPr>
        <p:grpSp>
          <p:nvGrpSpPr>
            <p:cNvPr id="404" name="组 403"/>
            <p:cNvGrpSpPr/>
            <p:nvPr/>
          </p:nvGrpSpPr>
          <p:grpSpPr>
            <a:xfrm>
              <a:off x="1549038" y="4479771"/>
              <a:ext cx="1400185" cy="850687"/>
              <a:chOff x="4676285" y="220820"/>
              <a:chExt cx="1400185" cy="850687"/>
            </a:xfrm>
          </p:grpSpPr>
          <p:pic>
            <p:nvPicPr>
              <p:cNvPr id="406" name="图片 40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6285" y="220820"/>
                <a:ext cx="1400185" cy="850687"/>
              </a:xfrm>
              <a:prstGeom prst="rect">
                <a:avLst/>
              </a:prstGeom>
            </p:spPr>
          </p:pic>
          <p:pic>
            <p:nvPicPr>
              <p:cNvPr id="407" name="图片 40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99427" y="482791"/>
                <a:ext cx="309667" cy="417084"/>
              </a:xfrm>
              <a:prstGeom prst="rect">
                <a:avLst/>
              </a:prstGeom>
            </p:spPr>
          </p:pic>
          <p:pic>
            <p:nvPicPr>
              <p:cNvPr id="408" name="图片 40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27749" y="468846"/>
                <a:ext cx="404679" cy="431029"/>
              </a:xfrm>
              <a:prstGeom prst="rect">
                <a:avLst/>
              </a:prstGeom>
            </p:spPr>
          </p:pic>
          <p:cxnSp>
            <p:nvCxnSpPr>
              <p:cNvPr id="409" name="直线连接符 408"/>
              <p:cNvCxnSpPr/>
              <p:nvPr/>
            </p:nvCxnSpPr>
            <p:spPr>
              <a:xfrm flipV="1">
                <a:off x="5309095" y="651819"/>
                <a:ext cx="154278" cy="82608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5" name="椭圆 404"/>
            <p:cNvSpPr/>
            <p:nvPr/>
          </p:nvSpPr>
          <p:spPr>
            <a:xfrm>
              <a:off x="505203" y="3156228"/>
              <a:ext cx="3629515" cy="3381732"/>
            </a:xfrm>
            <a:prstGeom prst="ellipse">
              <a:avLst/>
            </a:prstGeom>
            <a:noFill/>
            <a:ln w="44450"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7" name="文本框 346"/>
              <p:cNvSpPr txBox="1"/>
              <p:nvPr/>
            </p:nvSpPr>
            <p:spPr>
              <a:xfrm>
                <a:off x="1436599" y="3442044"/>
                <a:ext cx="269334" cy="322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8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𝑗</m:t>
                          </m:r>
                        </m:e>
                        <m: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347" name="文本框 3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599" y="3442044"/>
                <a:ext cx="269334" cy="322444"/>
              </a:xfrm>
              <a:prstGeom prst="rect">
                <a:avLst/>
              </a:prstGeom>
              <a:blipFill rotWithShape="0">
                <a:blip r:embed="rId7"/>
                <a:stretch>
                  <a:fillRect l="-11364" b="-283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" name="文本框 347"/>
              <p:cNvSpPr txBox="1"/>
              <p:nvPr/>
            </p:nvSpPr>
            <p:spPr>
              <a:xfrm>
                <a:off x="1175880" y="4752431"/>
                <a:ext cx="266490" cy="322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8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𝑖</m:t>
                          </m:r>
                        </m:e>
                        <m: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348" name="文本框 3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880" y="4752431"/>
                <a:ext cx="266490" cy="322444"/>
              </a:xfrm>
              <a:prstGeom prst="rect">
                <a:avLst/>
              </a:prstGeom>
              <a:blipFill rotWithShape="0">
                <a:blip r:embed="rId8"/>
                <a:stretch>
                  <a:fillRect b="-28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9" name="文本框 348"/>
              <p:cNvSpPr txBox="1"/>
              <p:nvPr/>
            </p:nvSpPr>
            <p:spPr>
              <a:xfrm>
                <a:off x="2214873" y="3300691"/>
                <a:ext cx="272709" cy="322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8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𝑖</m:t>
                          </m:r>
                        </m:e>
                        <m: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349" name="文本框 3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73" y="3300691"/>
                <a:ext cx="272709" cy="322444"/>
              </a:xfrm>
              <a:prstGeom prst="rect">
                <a:avLst/>
              </a:prstGeom>
              <a:blipFill rotWithShape="0">
                <a:blip r:embed="rId9"/>
                <a:stretch>
                  <a:fillRect b="-283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0" name="文本框 349"/>
              <p:cNvSpPr txBox="1"/>
              <p:nvPr/>
            </p:nvSpPr>
            <p:spPr>
              <a:xfrm>
                <a:off x="2824636" y="4341848"/>
                <a:ext cx="272709" cy="322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8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𝑖</m:t>
                          </m:r>
                        </m:e>
                        <m: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350" name="文本框 3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636" y="4341848"/>
                <a:ext cx="272709" cy="322444"/>
              </a:xfrm>
              <a:prstGeom prst="rect">
                <a:avLst/>
              </a:prstGeom>
              <a:blipFill rotWithShape="0">
                <a:blip r:embed="rId10"/>
                <a:stretch>
                  <a:fillRect b="-283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1" name="组 350"/>
          <p:cNvGrpSpPr/>
          <p:nvPr/>
        </p:nvGrpSpPr>
        <p:grpSpPr>
          <a:xfrm>
            <a:off x="2418882" y="2185650"/>
            <a:ext cx="1052697" cy="636592"/>
            <a:chOff x="4676285" y="237753"/>
            <a:chExt cx="1400185" cy="850687"/>
          </a:xfrm>
        </p:grpSpPr>
        <p:pic>
          <p:nvPicPr>
            <p:cNvPr id="400" name="图片 39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6285" y="237753"/>
              <a:ext cx="1400185" cy="850687"/>
            </a:xfrm>
            <a:prstGeom prst="rect">
              <a:avLst/>
            </a:prstGeom>
          </p:spPr>
        </p:pic>
        <p:pic>
          <p:nvPicPr>
            <p:cNvPr id="401" name="图片 40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9427" y="482791"/>
              <a:ext cx="309667" cy="417084"/>
            </a:xfrm>
            <a:prstGeom prst="rect">
              <a:avLst/>
            </a:prstGeom>
          </p:spPr>
        </p:pic>
        <p:pic>
          <p:nvPicPr>
            <p:cNvPr id="402" name="图片 40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7749" y="468846"/>
              <a:ext cx="404679" cy="431029"/>
            </a:xfrm>
            <a:prstGeom prst="rect">
              <a:avLst/>
            </a:prstGeom>
          </p:spPr>
        </p:pic>
        <p:cxnSp>
          <p:nvCxnSpPr>
            <p:cNvPr id="403" name="直线连接符 402"/>
            <p:cNvCxnSpPr/>
            <p:nvPr/>
          </p:nvCxnSpPr>
          <p:spPr>
            <a:xfrm flipV="1">
              <a:off x="5309095" y="651819"/>
              <a:ext cx="154278" cy="8260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2" name="图片 3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967" y="2911930"/>
            <a:ext cx="623307" cy="6204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3" name="文本框 352"/>
              <p:cNvSpPr txBox="1"/>
              <p:nvPr/>
            </p:nvSpPr>
            <p:spPr>
              <a:xfrm>
                <a:off x="3429346" y="3363552"/>
                <a:ext cx="272709" cy="322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8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𝑖</m:t>
                          </m:r>
                        </m:e>
                        <m: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353" name="文本框 3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346" y="3363552"/>
                <a:ext cx="272709" cy="322444"/>
              </a:xfrm>
              <a:prstGeom prst="rect">
                <a:avLst/>
              </a:prstGeom>
              <a:blipFill rotWithShape="0">
                <a:blip r:embed="rId11"/>
                <a:stretch>
                  <a:fillRect b="-264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4" name="组 353"/>
          <p:cNvGrpSpPr/>
          <p:nvPr/>
        </p:nvGrpSpPr>
        <p:grpSpPr>
          <a:xfrm>
            <a:off x="2668153" y="2845100"/>
            <a:ext cx="2663600" cy="2493917"/>
            <a:chOff x="3440101" y="3166804"/>
            <a:chExt cx="3542837" cy="3332659"/>
          </a:xfrm>
        </p:grpSpPr>
        <p:grpSp>
          <p:nvGrpSpPr>
            <p:cNvPr id="394" name="组 393"/>
            <p:cNvGrpSpPr/>
            <p:nvPr/>
          </p:nvGrpSpPr>
          <p:grpSpPr>
            <a:xfrm>
              <a:off x="4534735" y="4456481"/>
              <a:ext cx="1400185" cy="850687"/>
              <a:chOff x="4727084" y="186954"/>
              <a:chExt cx="1400185" cy="850687"/>
            </a:xfrm>
          </p:grpSpPr>
          <p:pic>
            <p:nvPicPr>
              <p:cNvPr id="396" name="图片 39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27084" y="186954"/>
                <a:ext cx="1400185" cy="850687"/>
              </a:xfrm>
              <a:prstGeom prst="rect">
                <a:avLst/>
              </a:prstGeom>
            </p:spPr>
          </p:pic>
          <p:pic>
            <p:nvPicPr>
              <p:cNvPr id="397" name="图片 39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33293" y="448925"/>
                <a:ext cx="309667" cy="417084"/>
              </a:xfrm>
              <a:prstGeom prst="rect">
                <a:avLst/>
              </a:prstGeom>
            </p:spPr>
          </p:pic>
          <p:pic>
            <p:nvPicPr>
              <p:cNvPr id="398" name="图片 39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61615" y="434980"/>
                <a:ext cx="404679" cy="431029"/>
              </a:xfrm>
              <a:prstGeom prst="rect">
                <a:avLst/>
              </a:prstGeom>
            </p:spPr>
          </p:pic>
          <p:cxnSp>
            <p:nvCxnSpPr>
              <p:cNvPr id="399" name="直线连接符 398"/>
              <p:cNvCxnSpPr/>
              <p:nvPr/>
            </p:nvCxnSpPr>
            <p:spPr>
              <a:xfrm flipV="1">
                <a:off x="5342961" y="617953"/>
                <a:ext cx="154278" cy="82608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5" name="椭圆 394"/>
            <p:cNvSpPr/>
            <p:nvPr/>
          </p:nvSpPr>
          <p:spPr>
            <a:xfrm>
              <a:off x="3440101" y="3166804"/>
              <a:ext cx="3542837" cy="3332659"/>
            </a:xfrm>
            <a:prstGeom prst="ellipse">
              <a:avLst/>
            </a:prstGeom>
            <a:noFill/>
            <a:ln w="44450"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8" name="文本框 357"/>
              <p:cNvSpPr txBox="1"/>
              <p:nvPr/>
            </p:nvSpPr>
            <p:spPr>
              <a:xfrm>
                <a:off x="2927322" y="1713852"/>
                <a:ext cx="275553" cy="322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8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𝑗</m:t>
                          </m:r>
                        </m:e>
                        <m: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358" name="文本框 3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322" y="1713852"/>
                <a:ext cx="275553" cy="322444"/>
              </a:xfrm>
              <a:prstGeom prst="rect">
                <a:avLst/>
              </a:prstGeom>
              <a:blipFill rotWithShape="0">
                <a:blip r:embed="rId12"/>
                <a:stretch>
                  <a:fillRect l="-11111" b="-283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9" name="文本框 358"/>
              <p:cNvSpPr txBox="1"/>
              <p:nvPr/>
            </p:nvSpPr>
            <p:spPr>
              <a:xfrm>
                <a:off x="4440463" y="3579611"/>
                <a:ext cx="275553" cy="322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8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𝑗</m:t>
                          </m:r>
                        </m:e>
                        <m: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359" name="文本框 3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463" y="3579611"/>
                <a:ext cx="275553" cy="322444"/>
              </a:xfrm>
              <a:prstGeom prst="rect">
                <a:avLst/>
              </a:prstGeom>
              <a:blipFill rotWithShape="0">
                <a:blip r:embed="rId13"/>
                <a:stretch>
                  <a:fillRect l="-10870" b="-283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4" name="组 363"/>
          <p:cNvGrpSpPr/>
          <p:nvPr/>
        </p:nvGrpSpPr>
        <p:grpSpPr>
          <a:xfrm>
            <a:off x="7178425" y="2577948"/>
            <a:ext cx="473480" cy="515135"/>
            <a:chOff x="7356864" y="4325865"/>
            <a:chExt cx="409903" cy="486352"/>
          </a:xfrm>
        </p:grpSpPr>
        <p:sp>
          <p:nvSpPr>
            <p:cNvPr id="392" name="椭圆 391"/>
            <p:cNvSpPr/>
            <p:nvPr/>
          </p:nvSpPr>
          <p:spPr>
            <a:xfrm>
              <a:off x="7356864" y="4381552"/>
              <a:ext cx="409903" cy="430665"/>
            </a:xfrm>
            <a:prstGeom prst="ellipse">
              <a:avLst/>
            </a:prstGeom>
            <a:solidFill>
              <a:schemeClr val="bg2"/>
            </a:solidFill>
            <a:ln w="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3" name="文本框 392"/>
                <p:cNvSpPr txBox="1"/>
                <p:nvPr/>
              </p:nvSpPr>
              <p:spPr>
                <a:xfrm>
                  <a:off x="7451956" y="4325865"/>
                  <a:ext cx="284449" cy="34791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32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3200" b="0" i="1" smtClean="0">
                                <a:latin typeface="Cambria Math" charset="0"/>
                              </a:rPr>
                              <m:t>𝑗</m:t>
                            </m:r>
                          </m:e>
                          <m:sub>
                            <m:r>
                              <a:rPr kumimoji="1" lang="en-US" altLang="zh-CN" sz="3200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3200" dirty="0"/>
                </a:p>
              </p:txBody>
            </p:sp>
          </mc:Choice>
          <mc:Fallback xmlns="">
            <p:sp>
              <p:nvSpPr>
                <p:cNvPr id="393" name="文本框 3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1956" y="4325865"/>
                  <a:ext cx="284449" cy="34791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9434" b="-3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5" name="组 364"/>
          <p:cNvGrpSpPr/>
          <p:nvPr/>
        </p:nvGrpSpPr>
        <p:grpSpPr>
          <a:xfrm>
            <a:off x="7182016" y="3370036"/>
            <a:ext cx="473480" cy="527197"/>
            <a:chOff x="7312780" y="4314477"/>
            <a:chExt cx="409903" cy="497740"/>
          </a:xfrm>
        </p:grpSpPr>
        <p:sp>
          <p:nvSpPr>
            <p:cNvPr id="390" name="椭圆 389"/>
            <p:cNvSpPr/>
            <p:nvPr/>
          </p:nvSpPr>
          <p:spPr>
            <a:xfrm>
              <a:off x="7312780" y="4381552"/>
              <a:ext cx="409903" cy="430665"/>
            </a:xfrm>
            <a:prstGeom prst="ellipse">
              <a:avLst/>
            </a:prstGeom>
            <a:solidFill>
              <a:schemeClr val="bg2"/>
            </a:solidFill>
            <a:ln w="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1" name="文本框 390"/>
                <p:cNvSpPr txBox="1"/>
                <p:nvPr/>
              </p:nvSpPr>
              <p:spPr>
                <a:xfrm>
                  <a:off x="7407872" y="4314477"/>
                  <a:ext cx="271147" cy="3479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32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3200" b="0" i="1" smtClean="0">
                                <a:latin typeface="Cambria Math" charset="0"/>
                              </a:rPr>
                              <m:t>𝑗</m:t>
                            </m:r>
                          </m:e>
                          <m:sub>
                            <m:r>
                              <a:rPr kumimoji="1" lang="en-US" altLang="zh-CN" sz="3200" b="0" i="1" smtClean="0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3200" dirty="0"/>
                </a:p>
              </p:txBody>
            </p:sp>
          </mc:Choice>
          <mc:Fallback xmlns="">
            <p:sp>
              <p:nvSpPr>
                <p:cNvPr id="391" name="文本框 3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7872" y="4314477"/>
                  <a:ext cx="271147" cy="34791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1538" b="-3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6" name="组 365"/>
          <p:cNvGrpSpPr/>
          <p:nvPr/>
        </p:nvGrpSpPr>
        <p:grpSpPr>
          <a:xfrm>
            <a:off x="7215518" y="4162124"/>
            <a:ext cx="473480" cy="552414"/>
            <a:chOff x="7312780" y="4290669"/>
            <a:chExt cx="409903" cy="521548"/>
          </a:xfrm>
        </p:grpSpPr>
        <p:sp>
          <p:nvSpPr>
            <p:cNvPr id="388" name="椭圆 387"/>
            <p:cNvSpPr/>
            <p:nvPr/>
          </p:nvSpPr>
          <p:spPr>
            <a:xfrm>
              <a:off x="7312780" y="4381552"/>
              <a:ext cx="409903" cy="430665"/>
            </a:xfrm>
            <a:prstGeom prst="ellipse">
              <a:avLst/>
            </a:prstGeom>
            <a:solidFill>
              <a:schemeClr val="bg2"/>
            </a:solidFill>
            <a:ln w="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9" name="文本框 388"/>
                <p:cNvSpPr txBox="1"/>
                <p:nvPr/>
              </p:nvSpPr>
              <p:spPr>
                <a:xfrm>
                  <a:off x="7418893" y="4290669"/>
                  <a:ext cx="271147" cy="3479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32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3200" b="0" i="1" smtClean="0">
                                <a:latin typeface="Cambria Math" charset="0"/>
                              </a:rPr>
                              <m:t>𝑗</m:t>
                            </m:r>
                          </m:e>
                          <m:sub>
                            <m:r>
                              <a:rPr kumimoji="1" lang="en-US" altLang="zh-CN" sz="3200" b="0" i="1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3200" dirty="0"/>
                </a:p>
              </p:txBody>
            </p:sp>
          </mc:Choice>
          <mc:Fallback xmlns="">
            <p:sp>
              <p:nvSpPr>
                <p:cNvPr id="389" name="文本框 3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18893" y="4290669"/>
                  <a:ext cx="271147" cy="34791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1765" b="-3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7" name="组 366"/>
          <p:cNvGrpSpPr/>
          <p:nvPr/>
        </p:nvGrpSpPr>
        <p:grpSpPr>
          <a:xfrm>
            <a:off x="5797666" y="2289920"/>
            <a:ext cx="473480" cy="522238"/>
            <a:chOff x="7356864" y="4319160"/>
            <a:chExt cx="409903" cy="493057"/>
          </a:xfrm>
        </p:grpSpPr>
        <p:sp>
          <p:nvSpPr>
            <p:cNvPr id="386" name="椭圆 385"/>
            <p:cNvSpPr/>
            <p:nvPr/>
          </p:nvSpPr>
          <p:spPr>
            <a:xfrm>
              <a:off x="7356864" y="4381552"/>
              <a:ext cx="409903" cy="430665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7" name="文本框 386"/>
                <p:cNvSpPr txBox="1"/>
                <p:nvPr/>
              </p:nvSpPr>
              <p:spPr>
                <a:xfrm>
                  <a:off x="7464640" y="4319160"/>
                  <a:ext cx="262633" cy="3479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320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3200" b="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e>
                          <m:sub>
                            <m:r>
                              <a:rPr kumimoji="1" lang="en-US" altLang="zh-CN" sz="3200" b="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3200" dirty="0"/>
                </a:p>
              </p:txBody>
            </p:sp>
          </mc:Choice>
          <mc:Fallback xmlns="">
            <p:sp>
              <p:nvSpPr>
                <p:cNvPr id="387" name="文本框 3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4640" y="4319160"/>
                  <a:ext cx="262633" cy="34791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28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8" name="组 367"/>
          <p:cNvGrpSpPr/>
          <p:nvPr/>
        </p:nvGrpSpPr>
        <p:grpSpPr>
          <a:xfrm>
            <a:off x="5797666" y="3009997"/>
            <a:ext cx="473480" cy="527864"/>
            <a:chOff x="7356864" y="4313848"/>
            <a:chExt cx="409903" cy="498369"/>
          </a:xfrm>
        </p:grpSpPr>
        <p:sp>
          <p:nvSpPr>
            <p:cNvPr id="384" name="椭圆 383"/>
            <p:cNvSpPr/>
            <p:nvPr/>
          </p:nvSpPr>
          <p:spPr>
            <a:xfrm>
              <a:off x="7356864" y="4381552"/>
              <a:ext cx="409903" cy="430665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5" name="文本框 384"/>
                <p:cNvSpPr txBox="1"/>
                <p:nvPr/>
              </p:nvSpPr>
              <p:spPr>
                <a:xfrm>
                  <a:off x="7453619" y="4313848"/>
                  <a:ext cx="268810" cy="3479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320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3200" b="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e>
                          <m:sub>
                            <m:r>
                              <a:rPr kumimoji="1" lang="en-US" altLang="zh-CN" sz="3200" b="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3200" dirty="0"/>
                </a:p>
              </p:txBody>
            </p:sp>
          </mc:Choice>
          <mc:Fallback xmlns="">
            <p:sp>
              <p:nvSpPr>
                <p:cNvPr id="385" name="文本框 38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3619" y="4313848"/>
                  <a:ext cx="268810" cy="34791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28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9" name="组 368"/>
          <p:cNvGrpSpPr/>
          <p:nvPr/>
        </p:nvGrpSpPr>
        <p:grpSpPr>
          <a:xfrm>
            <a:off x="5772205" y="3730072"/>
            <a:ext cx="473480" cy="555795"/>
            <a:chOff x="7334822" y="4287477"/>
            <a:chExt cx="409903" cy="524740"/>
          </a:xfrm>
        </p:grpSpPr>
        <p:sp>
          <p:nvSpPr>
            <p:cNvPr id="382" name="椭圆 381"/>
            <p:cNvSpPr/>
            <p:nvPr/>
          </p:nvSpPr>
          <p:spPr>
            <a:xfrm>
              <a:off x="7334822" y="4381552"/>
              <a:ext cx="409903" cy="430665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3" name="文本框 382"/>
                <p:cNvSpPr txBox="1"/>
                <p:nvPr/>
              </p:nvSpPr>
              <p:spPr>
                <a:xfrm>
                  <a:off x="7442599" y="4287477"/>
                  <a:ext cx="268810" cy="3479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320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3200" b="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e>
                          <m:sub>
                            <m:r>
                              <a:rPr kumimoji="1" lang="en-US" altLang="zh-CN" sz="3200" b="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3200" dirty="0"/>
                </a:p>
              </p:txBody>
            </p:sp>
          </mc:Choice>
          <mc:Fallback xmlns="">
            <p:sp>
              <p:nvSpPr>
                <p:cNvPr id="383" name="文本框 38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42599" y="4287477"/>
                  <a:ext cx="268810" cy="347917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3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0" name="组 369"/>
          <p:cNvGrpSpPr/>
          <p:nvPr/>
        </p:nvGrpSpPr>
        <p:grpSpPr>
          <a:xfrm>
            <a:off x="5794883" y="4513692"/>
            <a:ext cx="473480" cy="510004"/>
            <a:chOff x="7323801" y="4330709"/>
            <a:chExt cx="409903" cy="481508"/>
          </a:xfrm>
        </p:grpSpPr>
        <p:sp>
          <p:nvSpPr>
            <p:cNvPr id="380" name="椭圆 379"/>
            <p:cNvSpPr/>
            <p:nvPr/>
          </p:nvSpPr>
          <p:spPr>
            <a:xfrm>
              <a:off x="7323801" y="4381552"/>
              <a:ext cx="409903" cy="430665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1" name="文本框 380"/>
                <p:cNvSpPr txBox="1"/>
                <p:nvPr/>
              </p:nvSpPr>
              <p:spPr>
                <a:xfrm>
                  <a:off x="7431577" y="4330709"/>
                  <a:ext cx="268810" cy="3479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320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3200" b="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𝑖</m:t>
                            </m:r>
                          </m:e>
                          <m:sub>
                            <m:r>
                              <a:rPr kumimoji="1" lang="en-US" altLang="zh-CN" sz="3200" b="0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3200" dirty="0"/>
                </a:p>
              </p:txBody>
            </p:sp>
          </mc:Choice>
          <mc:Fallback xmlns="">
            <p:sp>
              <p:nvSpPr>
                <p:cNvPr id="381" name="文本框 3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31577" y="4330709"/>
                  <a:ext cx="268810" cy="34791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b="-2786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71" name="直线连接符 370"/>
          <p:cNvCxnSpPr/>
          <p:nvPr/>
        </p:nvCxnSpPr>
        <p:spPr>
          <a:xfrm>
            <a:off x="6271146" y="2584078"/>
            <a:ext cx="907279" cy="280930"/>
          </a:xfrm>
          <a:prstGeom prst="line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直线连接符 371"/>
          <p:cNvCxnSpPr/>
          <p:nvPr/>
        </p:nvCxnSpPr>
        <p:spPr>
          <a:xfrm>
            <a:off x="6220224" y="3339277"/>
            <a:ext cx="961792" cy="329881"/>
          </a:xfrm>
          <a:prstGeom prst="line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直线连接符 373"/>
          <p:cNvCxnSpPr/>
          <p:nvPr/>
        </p:nvCxnSpPr>
        <p:spPr>
          <a:xfrm>
            <a:off x="6245685" y="4057796"/>
            <a:ext cx="969833" cy="428666"/>
          </a:xfrm>
          <a:prstGeom prst="line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直线连接符 374"/>
          <p:cNvCxnSpPr/>
          <p:nvPr/>
        </p:nvCxnSpPr>
        <p:spPr>
          <a:xfrm flipV="1">
            <a:off x="6245685" y="2865008"/>
            <a:ext cx="932740" cy="1192789"/>
          </a:xfrm>
          <a:prstGeom prst="line">
            <a:avLst/>
          </a:prstGeom>
          <a:ln w="25400">
            <a:solidFill>
              <a:srgbClr val="C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直线连接符 375"/>
          <p:cNvCxnSpPr/>
          <p:nvPr/>
        </p:nvCxnSpPr>
        <p:spPr>
          <a:xfrm flipV="1">
            <a:off x="6268363" y="4486461"/>
            <a:ext cx="947154" cy="309169"/>
          </a:xfrm>
          <a:prstGeom prst="line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直线连接符 377"/>
          <p:cNvCxnSpPr/>
          <p:nvPr/>
        </p:nvCxnSpPr>
        <p:spPr>
          <a:xfrm>
            <a:off x="6271146" y="2584078"/>
            <a:ext cx="944372" cy="1902385"/>
          </a:xfrm>
          <a:prstGeom prst="line">
            <a:avLst/>
          </a:prstGeom>
          <a:ln w="25400">
            <a:solidFill>
              <a:srgbClr val="C00000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1" name="左右箭头 360"/>
          <p:cNvSpPr/>
          <p:nvPr/>
        </p:nvSpPr>
        <p:spPr>
          <a:xfrm>
            <a:off x="5370743" y="3476226"/>
            <a:ext cx="368326" cy="166018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 7"/>
          <p:cNvGrpSpPr/>
          <p:nvPr/>
        </p:nvGrpSpPr>
        <p:grpSpPr>
          <a:xfrm>
            <a:off x="1366904" y="4403302"/>
            <a:ext cx="3470979" cy="1001313"/>
            <a:chOff x="1366904" y="4678290"/>
            <a:chExt cx="3470979" cy="1001313"/>
          </a:xfrm>
        </p:grpSpPr>
        <p:pic>
          <p:nvPicPr>
            <p:cNvPr id="355" name="图片 35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576" y="4678290"/>
              <a:ext cx="623307" cy="620405"/>
            </a:xfrm>
            <a:prstGeom prst="rect">
              <a:avLst/>
            </a:prstGeom>
          </p:spPr>
        </p:pic>
        <p:grpSp>
          <p:nvGrpSpPr>
            <p:cNvPr id="6" name="组 5"/>
            <p:cNvGrpSpPr/>
            <p:nvPr/>
          </p:nvGrpSpPr>
          <p:grpSpPr>
            <a:xfrm>
              <a:off x="1366904" y="4747862"/>
              <a:ext cx="3416934" cy="931741"/>
              <a:chOff x="1366904" y="4747862"/>
              <a:chExt cx="3416934" cy="9317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6" name="文本框 355"/>
                  <p:cNvSpPr txBox="1"/>
                  <p:nvPr/>
                </p:nvSpPr>
                <p:spPr>
                  <a:xfrm>
                    <a:off x="4394315" y="5168964"/>
                    <a:ext cx="266490" cy="322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zh-CN" sz="280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800" b="0" i="1" smtClean="0">
                                  <a:latin typeface="Cambria Math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kumimoji="1" lang="en-US" altLang="zh-CN" sz="2800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kumimoji="1" lang="zh-CN" altLang="en-US" sz="2800" dirty="0"/>
                  </a:p>
                </p:txBody>
              </p:sp>
            </mc:Choice>
            <mc:Fallback xmlns="">
              <p:sp>
                <p:nvSpPr>
                  <p:cNvPr id="356" name="文本框 35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94315" y="5168964"/>
                    <a:ext cx="266490" cy="32244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 b="-2641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57" name="椭圆 356"/>
              <p:cNvSpPr/>
              <p:nvPr/>
            </p:nvSpPr>
            <p:spPr>
              <a:xfrm>
                <a:off x="4273779" y="4747862"/>
                <a:ext cx="510059" cy="461937"/>
              </a:xfrm>
              <a:prstGeom prst="ellipse">
                <a:avLst/>
              </a:prstGeom>
              <a:noFill/>
              <a:ln w="41275"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62" name="右弧形箭头 361"/>
              <p:cNvSpPr/>
              <p:nvPr/>
            </p:nvSpPr>
            <p:spPr>
              <a:xfrm rot="16200000">
                <a:off x="2656544" y="3913762"/>
                <a:ext cx="476201" cy="3055482"/>
              </a:xfrm>
              <a:prstGeom prst="curvedRightArrow">
                <a:avLst>
                  <a:gd name="adj1" fmla="val 0"/>
                  <a:gd name="adj2" fmla="val 15082"/>
                  <a:gd name="adj3" fmla="val 14803"/>
                </a:avLst>
              </a:prstGeom>
              <a:ln w="38100"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63" name="椭圆 362"/>
          <p:cNvSpPr/>
          <p:nvPr/>
        </p:nvSpPr>
        <p:spPr>
          <a:xfrm>
            <a:off x="1634099" y="1340768"/>
            <a:ext cx="2728767" cy="2555549"/>
          </a:xfrm>
          <a:prstGeom prst="ellipse">
            <a:avLst/>
          </a:prstGeom>
          <a:noFill/>
          <a:ln w="444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0" name="矩形 409"/>
          <p:cNvSpPr/>
          <p:nvPr/>
        </p:nvSpPr>
        <p:spPr>
          <a:xfrm>
            <a:off x="-19180" y="5705235"/>
            <a:ext cx="8996906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b="1" dirty="0" smtClean="0">
                <a:solidFill>
                  <a:srgbClr val="FF0000"/>
                </a:solidFill>
              </a:rPr>
              <a:t>Migration cost</a:t>
            </a:r>
            <a:r>
              <a:rPr lang="en-US" altLang="zh-CN" dirty="0" smtClean="0"/>
              <a:t>: </a:t>
            </a:r>
            <a:r>
              <a:rPr lang="en-US" altLang="zh-CN" dirty="0"/>
              <a:t>extra energy consumption due </a:t>
            </a:r>
            <a:r>
              <a:rPr lang="en-US" altLang="zh-CN" dirty="0" smtClean="0"/>
              <a:t>to connection re-establishment, etc</a:t>
            </a:r>
            <a:r>
              <a:rPr lang="en-US" altLang="zh-CN" dirty="0"/>
              <a:t>. </a:t>
            </a:r>
          </a:p>
          <a:p>
            <a:pPr marL="742950" lvl="1" indent="-285750"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dirty="0"/>
              <a:t>L</a:t>
            </a:r>
            <a:r>
              <a:rPr lang="en-US" altLang="zh-CN" dirty="0" smtClean="0"/>
              <a:t>ong-term performance is needed: optimize </a:t>
            </a:r>
            <a:r>
              <a:rPr lang="en-US" altLang="zh-CN" dirty="0"/>
              <a:t>allocation in </a:t>
            </a:r>
            <a:r>
              <a:rPr lang="en-US" altLang="zh-CN" dirty="0" smtClean="0"/>
              <a:t>multiple </a:t>
            </a:r>
            <a:r>
              <a:rPr lang="en-US" altLang="zh-CN" dirty="0"/>
              <a:t>rounds </a:t>
            </a:r>
            <a:r>
              <a:rPr lang="en-US" altLang="zh-CN" dirty="0" smtClean="0"/>
              <a:t>(not single round) by </a:t>
            </a:r>
            <a:r>
              <a:rPr lang="en-US" altLang="zh-CN" dirty="0"/>
              <a:t>incorporating </a:t>
            </a:r>
            <a:r>
              <a:rPr lang="en-US" altLang="zh-CN" dirty="0" smtClean="0"/>
              <a:t>energy efficiency</a:t>
            </a:r>
            <a:endParaRPr lang="en-US" altLang="zh-CN" dirty="0"/>
          </a:p>
        </p:txBody>
      </p:sp>
      <p:sp>
        <p:nvSpPr>
          <p:cNvPr id="411" name="文本框 410"/>
          <p:cNvSpPr txBox="1"/>
          <p:nvPr/>
        </p:nvSpPr>
        <p:spPr>
          <a:xfrm>
            <a:off x="5130360" y="1668457"/>
            <a:ext cx="4013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kumimoji="1" lang="en-US" altLang="zh-CN" sz="1600" b="1" dirty="0" smtClean="0">
                <a:solidFill>
                  <a:srgbClr val="FF0000"/>
                </a:solidFill>
                <a:ea typeface="Microsoft YaHei" charset="-122"/>
              </a:rPr>
              <a:t>Troublesome for devices running on battery!</a:t>
            </a:r>
            <a:endParaRPr kumimoji="1" lang="en-US" altLang="zh-CN" sz="1600" b="1" dirty="0">
              <a:solidFill>
                <a:srgbClr val="FF0000"/>
              </a:solidFill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2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" grpId="0"/>
      <p:bldP spid="4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 5"/>
          <p:cNvGrpSpPr/>
          <p:nvPr/>
        </p:nvGrpSpPr>
        <p:grpSpPr>
          <a:xfrm>
            <a:off x="391859" y="5125816"/>
            <a:ext cx="8875896" cy="1558039"/>
            <a:chOff x="104276" y="4999815"/>
            <a:chExt cx="8875896" cy="1558039"/>
          </a:xfrm>
        </p:grpSpPr>
        <p:sp>
          <p:nvSpPr>
            <p:cNvPr id="36" name="圆角矩形标注 35"/>
            <p:cNvSpPr/>
            <p:nvPr/>
          </p:nvSpPr>
          <p:spPr>
            <a:xfrm>
              <a:off x="506877" y="4999815"/>
              <a:ext cx="8104511" cy="1515926"/>
            </a:xfrm>
            <a:prstGeom prst="wedgeRoundRectCallout">
              <a:avLst>
                <a:gd name="adj1" fmla="val -33646"/>
                <a:gd name="adj2" fmla="val -72900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矩形 55"/>
                <p:cNvSpPr/>
                <p:nvPr/>
              </p:nvSpPr>
              <p:spPr>
                <a:xfrm>
                  <a:off x="104276" y="5040964"/>
                  <a:ext cx="8875896" cy="15168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742950" lvl="1" indent="-285750">
                    <a:spcAft>
                      <a:spcPts val="600"/>
                    </a:spcAft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600" dirty="0" smtClean="0"/>
                    <a:t>Inherent constraints: 1) </a:t>
                  </a:r>
                  <a:r>
                    <a:rPr lang="en-US" altLang="zh-CN" sz="1600" b="1" dirty="0" smtClean="0">
                      <a:solidFill>
                        <a:srgbClr val="FF0000"/>
                      </a:solidFill>
                    </a:rPr>
                    <a:t>truthfulness</a:t>
                  </a:r>
                  <a:r>
                    <a:rPr lang="en-US" altLang="zh-CN" sz="1600" dirty="0" smtClean="0"/>
                    <a:t>: agents’ </a:t>
                  </a:r>
                  <a:r>
                    <a:rPr kumimoji="1" lang="en-US" altLang="zh-CN" sz="1600" dirty="0" smtClean="0"/>
                    <a:t>strategic behaviors</a:t>
                  </a:r>
                  <a:r>
                    <a:rPr lang="en-US" altLang="zh-CN" sz="1600" dirty="0" smtClean="0"/>
                    <a:t>; 2) </a:t>
                  </a:r>
                  <a:r>
                    <a:rPr lang="en-US" altLang="zh-CN" sz="1600" b="1" dirty="0" smtClean="0">
                      <a:solidFill>
                        <a:srgbClr val="FF0000"/>
                      </a:solidFill>
                    </a:rPr>
                    <a:t>privacy</a:t>
                  </a:r>
                  <a:r>
                    <a:rPr lang="en-US" altLang="zh-CN" sz="1600" dirty="0" smtClean="0"/>
                    <a:t>: multi-round </a:t>
                  </a:r>
                  <a:r>
                    <a:rPr lang="en-US" altLang="zh-CN" sz="1600" dirty="0"/>
                    <a:t>truthful bidding may cause </a:t>
                  </a:r>
                  <a:r>
                    <a:rPr lang="en-US" altLang="zh-CN" sz="1600" dirty="0" smtClean="0"/>
                    <a:t>privacy </a:t>
                  </a:r>
                  <a:r>
                    <a:rPr lang="en-US" altLang="zh-CN" sz="1600" dirty="0"/>
                    <a:t>leakage, discourage agent </a:t>
                  </a:r>
                  <a:r>
                    <a:rPr lang="en-US" altLang="zh-CN" sz="1600" dirty="0" smtClean="0"/>
                    <a:t>participation;</a:t>
                  </a:r>
                  <a:endParaRPr kumimoji="1" lang="zh-CN" altLang="en-US" sz="1600" dirty="0"/>
                </a:p>
                <a:p>
                  <a:pPr marL="742950" lvl="1" indent="-285750">
                    <a:spcAft>
                      <a:spcPts val="600"/>
                    </a:spcAft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600" b="1" dirty="0" smtClean="0">
                      <a:solidFill>
                        <a:srgbClr val="FF0000"/>
                      </a:solidFill>
                    </a:rPr>
                    <a:t>NP-hard</a:t>
                  </a:r>
                  <a:r>
                    <a:rPr lang="en-US" altLang="zh-CN" sz="1600" dirty="0" smtClean="0"/>
                    <a:t> even if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600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kumimoji="1" lang="en-US" altLang="zh-CN" sz="1600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𝑤</m:t>
                          </m:r>
                        </m:e>
                        <m:sub>
                          <m:r>
                            <a:rPr kumimoji="1" lang="en-US" altLang="zh-CN" sz="1600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𝑖𝑗</m:t>
                          </m:r>
                        </m:sub>
                        <m:sup>
                          <m:r>
                            <a:rPr kumimoji="1" lang="en-US" altLang="zh-CN" sz="1600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sup>
                      </m:sSubSup>
                    </m:oMath>
                  </a14:m>
                  <a:r>
                    <a:rPr lang="en-US" altLang="zh-CN" sz="1600" dirty="0" smtClean="0"/>
                    <a:t>’s are known;</a:t>
                  </a:r>
                </a:p>
                <a:p>
                  <a:pPr marL="742950" lvl="1" indent="-285750">
                    <a:spcAft>
                      <a:spcPts val="600"/>
                    </a:spcAft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600" b="1" dirty="0" smtClean="0">
                      <a:solidFill>
                        <a:srgbClr val="FF0000"/>
                      </a:solidFill>
                    </a:rPr>
                    <a:t>System uncertainties</a:t>
                  </a:r>
                  <a:r>
                    <a:rPr lang="en-US" altLang="zh-CN" sz="1600" dirty="0" smtClean="0"/>
                    <a:t>: 1) decisions made without </a:t>
                  </a:r>
                  <a:r>
                    <a:rPr lang="en-US" altLang="zh-CN" sz="1600" dirty="0"/>
                    <a:t>future </a:t>
                  </a:r>
                  <a:r>
                    <a:rPr lang="en-US" altLang="zh-CN" sz="1600" dirty="0" smtClean="0"/>
                    <a:t>bid/ask </a:t>
                  </a:r>
                  <a:r>
                    <a:rPr lang="en-US" altLang="zh-CN" sz="1600" dirty="0"/>
                    <a:t>knowledge, </a:t>
                  </a:r>
                  <a:r>
                    <a:rPr lang="en-US" altLang="zh-CN" sz="1600" dirty="0" smtClean="0"/>
                    <a:t>sub-optimal allocation; 2) long-term </a:t>
                  </a:r>
                  <a:r>
                    <a:rPr lang="en-US" altLang="zh-CN" sz="1600" dirty="0"/>
                    <a:t>energy </a:t>
                  </a:r>
                  <a:r>
                    <a:rPr lang="en-US" altLang="zh-CN" sz="1600" dirty="0" smtClean="0"/>
                    <a:t>budget </a:t>
                  </a:r>
                  <a:r>
                    <a:rPr lang="en-US" altLang="zh-CN" sz="1600" dirty="0"/>
                    <a:t>imposed on users complicates </a:t>
                  </a:r>
                  <a:r>
                    <a:rPr lang="en-US" altLang="zh-CN" sz="1600" dirty="0" smtClean="0"/>
                    <a:t>decisions </a:t>
                  </a:r>
                  <a:r>
                    <a:rPr lang="en-US" altLang="zh-CN" sz="1600" dirty="0"/>
                    <a:t>across </a:t>
                  </a:r>
                  <a:r>
                    <a:rPr lang="en-US" altLang="zh-CN" sz="1600" dirty="0" smtClean="0"/>
                    <a:t>slots.  </a:t>
                  </a:r>
                  <a:endParaRPr lang="en-US" altLang="zh-CN" sz="1600" dirty="0"/>
                </a:p>
              </p:txBody>
            </p:sp>
          </mc:Choice>
          <mc:Fallback xmlns="">
            <p:sp>
              <p:nvSpPr>
                <p:cNvPr id="56" name="矩形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276" y="5040964"/>
                  <a:ext cx="8875896" cy="151689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1210" b="-483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组 1"/>
          <p:cNvGrpSpPr/>
          <p:nvPr/>
        </p:nvGrpSpPr>
        <p:grpSpPr>
          <a:xfrm>
            <a:off x="270371" y="1475278"/>
            <a:ext cx="8652650" cy="3210930"/>
            <a:chOff x="349594" y="1819347"/>
            <a:chExt cx="8652650" cy="3210930"/>
          </a:xfrm>
        </p:grpSpPr>
        <p:grpSp>
          <p:nvGrpSpPr>
            <p:cNvPr id="32" name="组合 7"/>
            <p:cNvGrpSpPr/>
            <p:nvPr/>
          </p:nvGrpSpPr>
          <p:grpSpPr>
            <a:xfrm>
              <a:off x="349594" y="1819347"/>
              <a:ext cx="8652650" cy="3210930"/>
              <a:chOff x="577709" y="3570867"/>
              <a:chExt cx="8652650" cy="3210930"/>
            </a:xfrm>
          </p:grpSpPr>
          <p:sp>
            <p:nvSpPr>
              <p:cNvPr id="58" name="同侧圆角矩形 57"/>
              <p:cNvSpPr/>
              <p:nvPr/>
            </p:nvSpPr>
            <p:spPr>
              <a:xfrm>
                <a:off x="577710" y="3570867"/>
                <a:ext cx="8545520" cy="506205"/>
              </a:xfrm>
              <a:prstGeom prst="round2SameRect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同侧圆角矩形 58"/>
              <p:cNvSpPr/>
              <p:nvPr/>
            </p:nvSpPr>
            <p:spPr>
              <a:xfrm rot="10800000">
                <a:off x="577709" y="4061004"/>
                <a:ext cx="8545520" cy="2720793"/>
              </a:xfrm>
              <a:prstGeom prst="round2SameRect">
                <a:avLst/>
              </a:prstGeom>
              <a:solidFill>
                <a:srgbClr val="70AD47">
                  <a:lumMod val="20000"/>
                  <a:lumOff val="8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637364" y="3580405"/>
                <a:ext cx="71411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kumimoji="1" lang="en-US" altLang="zh-CN" sz="2400" b="1" kern="0" dirty="0">
                    <a:solidFill>
                      <a:srgbClr val="0033CC"/>
                    </a:solidFill>
                    <a:ea typeface="STHeiti Light" charset="-122"/>
                    <a:cs typeface="STHeiti Light" charset="-122"/>
                  </a:rPr>
                  <a:t>Social welfare </a:t>
                </a:r>
                <a:r>
                  <a:rPr kumimoji="1" lang="en-US" altLang="zh-CN" sz="2400" b="1" kern="0" dirty="0" smtClean="0">
                    <a:solidFill>
                      <a:srgbClr val="0033CC"/>
                    </a:solidFill>
                    <a:ea typeface="STHeiti Light" charset="-122"/>
                    <a:cs typeface="STHeiti Light" charset="-122"/>
                  </a:rPr>
                  <a:t>maximization</a:t>
                </a:r>
                <a:endParaRPr kumimoji="1" lang="en-US" altLang="zh-CN" sz="2400" b="1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814215" y="4306359"/>
                <a:ext cx="12422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maximize</a:t>
                </a:r>
                <a:endParaRPr kumimoji="1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814215" y="4822579"/>
                <a:ext cx="12422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subject to</a:t>
                </a:r>
                <a:endParaRPr kumimoji="1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814215" y="6301721"/>
                <a:ext cx="12422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variables</a:t>
                </a:r>
                <a:endParaRPr kumimoji="1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2495760" y="4180697"/>
                    <a:ext cx="1786643" cy="70743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lvl="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nary>
                            <m:naryPr>
                              <m:chr m:val="∑"/>
                              <m:supHide m:val="on"/>
                              <m:ctrlPr>
                                <a:rPr kumimoji="1" lang="is-IS" altLang="zh-CN" i="1" kern="0" smtClean="0">
                                  <a:solidFill>
                                    <a:prstClr val="black"/>
                                  </a:solidFill>
                                  <a:latin typeface="Cambria Math" charset="0"/>
                                </a:rPr>
                              </m:ctrlPr>
                            </m:naryPr>
                            <m:sub>
                              <m:r>
                                <a:rPr kumimoji="1" lang="en-US" altLang="zh-CN" b="0" i="1" kern="0" smtClean="0">
                                  <a:solidFill>
                                    <a:prstClr val="black"/>
                                  </a:solidFill>
                                  <a:latin typeface="Cambria Math" charset="0"/>
                                </a:rPr>
                                <m:t>𝑡</m:t>
                              </m:r>
                              <m:r>
                                <a:rPr kumimoji="1" lang="en-US" altLang="zh-CN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∈</m:t>
                              </m:r>
                              <m:r>
                                <a:rPr kumimoji="1" lang="en-US" altLang="zh-CN" b="0" i="1" kern="0" smtClea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𝑇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kumimoji="1" lang="is-I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naryPr>
                                <m:sub>
                                  <m:r>
                                    <a:rPr kumimoji="1" lang="en-US" altLang="zh-CN" b="0" i="1" kern="0" smtClea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  <m:r>
                                    <a:rPr kumimoji="1" lang="en-U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∈</m:t>
                                  </m:r>
                                  <m:r>
                                    <a:rPr kumimoji="1" lang="en-US" altLang="zh-CN" b="0" i="1" kern="0" smtClea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𝑀</m:t>
                                  </m:r>
                                </m:sub>
                                <m:sup/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kumimoji="1" lang="is-IS" altLang="zh-CN" i="1" kern="0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kumimoji="1" lang="en-US" altLang="zh-CN" b="0" i="1" kern="0" smtClean="0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𝑗</m:t>
                                      </m:r>
                                      <m:r>
                                        <a:rPr kumimoji="1" lang="en-US" altLang="zh-CN" i="1" kern="0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∈</m:t>
                                      </m:r>
                                      <m:r>
                                        <a:rPr kumimoji="1" lang="en-US" altLang="zh-CN" i="1" kern="0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𝑁</m:t>
                                      </m:r>
                                    </m:sub>
                                    <m:sup/>
                                    <m:e>
                                      <m:sSubSup>
                                        <m:sSubSupPr>
                                          <m:ctrlPr>
                                            <a:rPr kumimoji="1" lang="en-US" altLang="zh-CN" i="1" kern="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1" lang="en-US" altLang="zh-CN" b="0" i="1" kern="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b="0" i="1" kern="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𝑖𝑗</m:t>
                                          </m:r>
                                        </m:sub>
                                        <m:sup>
                                          <m:r>
                                            <a:rPr kumimoji="1" lang="en-US" altLang="zh-CN" b="0" i="1" kern="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𝑡</m:t>
                                          </m:r>
                                        </m:sup>
                                      </m:sSubSup>
                                      <m:r>
                                        <a:rPr kumimoji="1" lang="en-US" altLang="zh-CN" i="1" kern="0" smtClean="0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∙</m:t>
                                      </m:r>
                                      <m:sSubSup>
                                        <m:sSubSupPr>
                                          <m:ctrlPr>
                                            <a:rPr kumimoji="1" lang="en-US" altLang="zh-CN" i="1" kern="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1" lang="en-US" altLang="zh-CN" b="0" i="1" kern="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b="0" i="1" kern="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𝑖𝑗</m:t>
                                          </m:r>
                                        </m:sub>
                                        <m:sup>
                                          <m:r>
                                            <a:rPr kumimoji="1" lang="en-US" altLang="zh-CN" b="0" i="1" kern="0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𝑡</m:t>
                                          </m:r>
                                        </m:sup>
                                      </m:sSubSup>
                                    </m:e>
                                  </m:nary>
                                </m:e>
                              </m:nary>
                            </m:e>
                          </m:nary>
                        </m:oMath>
                      </m:oMathPara>
                    </a14:m>
                    <a:endParaRPr kumimoji="1" lang="zh-CN" alt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等线" panose="0201060003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64" name="文本框 6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5760" y="4180697"/>
                    <a:ext cx="1872307" cy="703526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2496283" y="4989331"/>
                    <a:ext cx="37273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lvl="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ctrlP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1</m:t>
                              </m:r>
                            </m:e>
                          </m:d>
                        </m:oMath>
                      </m:oMathPara>
                    </a14:m>
                    <a:endParaRPr kumimoji="1" lang="zh-CN" alt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等线" panose="0201060003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65" name="文本框 6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6283" y="4989331"/>
                    <a:ext cx="372730" cy="276999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652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文本框 66"/>
                  <p:cNvSpPr txBox="1"/>
                  <p:nvPr/>
                </p:nvSpPr>
                <p:spPr>
                  <a:xfrm>
                    <a:off x="2496283" y="5427505"/>
                    <a:ext cx="37273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ctrlP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2</m:t>
                              </m:r>
                            </m:e>
                          </m:d>
                        </m:oMath>
                      </m:oMathPara>
                    </a14:m>
                    <a:endParaRPr kumimoji="1" lang="zh-CN" alt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等线" panose="0201060003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67" name="文本框 6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6283" y="5427505"/>
                    <a:ext cx="372730" cy="276999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b="-8889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8" name="文本框 67"/>
              <p:cNvSpPr txBox="1"/>
              <p:nvPr/>
            </p:nvSpPr>
            <p:spPr>
              <a:xfrm>
                <a:off x="6240275" y="4269350"/>
                <a:ext cx="26693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 </a:t>
                </a:r>
                <a:r>
                  <a:rPr kumimoji="1" lang="mr-IN" altLang="zh-CN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E3ECF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……</a:t>
                </a:r>
                <a:r>
                  <a:rPr kumimoji="1" lang="en-US" altLang="zh-CN" sz="1600" kern="0" dirty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S</a:t>
                </a:r>
                <a:r>
                  <a:rPr kumimoji="1" lang="en-US" altLang="zh-CN" sz="16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0E3ECF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ocial</a:t>
                </a:r>
                <a:r>
                  <a:rPr kumimoji="1" lang="en-US" altLang="zh-CN" sz="1600" b="0" i="0" u="none" strike="noStrike" kern="0" cap="none" spc="0" normalizeH="0" noProof="0" dirty="0" smtClean="0">
                    <a:ln>
                      <a:noFill/>
                    </a:ln>
                    <a:solidFill>
                      <a:srgbClr val="0E3ECF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 welfare</a:t>
                </a:r>
                <a:endParaRPr kumimoji="1" lang="zh-CN" alt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E3ECF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6240275" y="4761531"/>
                <a:ext cx="24055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kumimoji="1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 </a:t>
                </a:r>
                <a:r>
                  <a:rPr kumimoji="1" lang="mr-IN" altLang="zh-CN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E3ECF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……</a:t>
                </a:r>
                <a:r>
                  <a:rPr kumimoji="1" lang="en-US" altLang="zh-CN" sz="1600" kern="0" noProof="0" dirty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B</a:t>
                </a:r>
                <a:r>
                  <a:rPr kumimoji="1" lang="en-US" altLang="zh-CN" sz="1600" kern="0" dirty="0" err="1" smtClean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inary</a:t>
                </a:r>
                <a:r>
                  <a:rPr kumimoji="1" lang="en-US" altLang="zh-CN" sz="1600" kern="0" dirty="0" smtClean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 task </a:t>
                </a:r>
                <a:r>
                  <a:rPr kumimoji="1" lang="en-US" altLang="zh-CN" sz="1600" kern="0" dirty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ofﬂoading </a:t>
                </a:r>
                <a:endParaRPr kumimoji="1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E3ECF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6240275" y="5243516"/>
                <a:ext cx="26096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kumimoji="1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 </a:t>
                </a:r>
                <a:r>
                  <a:rPr kumimoji="1" lang="mr-IN" altLang="zh-CN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E3ECF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……</a:t>
                </a:r>
                <a:r>
                  <a:rPr kumimoji="1" lang="en-US" altLang="zh-CN" sz="1600" kern="0" dirty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S</a:t>
                </a:r>
                <a:r>
                  <a:rPr kumimoji="1" lang="en-US" altLang="zh-CN" sz="1600" kern="0" noProof="0" dirty="0" err="1" smtClean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erver</a:t>
                </a:r>
                <a:r>
                  <a:rPr kumimoji="1" lang="en-US" altLang="zh-CN" sz="1600" kern="0" noProof="0" dirty="0" smtClean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 capacity</a:t>
                </a:r>
                <a:endParaRPr kumimoji="1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E3ECF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6299922" y="5742263"/>
                <a:ext cx="29304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 </a:t>
                </a:r>
                <a:r>
                  <a:rPr kumimoji="1" lang="mr-IN" altLang="zh-CN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E3ECF"/>
                    </a:solidFill>
                    <a:effectLst/>
                    <a:uLnTx/>
                    <a:uFillTx/>
                    <a:ea typeface="STHeiti Light" charset="-122"/>
                    <a:cs typeface="STHeiti Light" charset="-122"/>
                  </a:rPr>
                  <a:t>……</a:t>
                </a:r>
                <a:r>
                  <a:rPr kumimoji="1" lang="en-US" altLang="zh-CN" sz="1600" kern="0" dirty="0" smtClean="0">
                    <a:solidFill>
                      <a:srgbClr val="0E3ECF"/>
                    </a:solidFill>
                    <a:ea typeface="STHeiti Light" charset="-122"/>
                    <a:cs typeface="STHeiti Light" charset="-122"/>
                  </a:rPr>
                  <a:t>Long-term migration budget</a:t>
                </a:r>
                <a:endParaRPr kumimoji="1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E3ECF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文本框 71"/>
                  <p:cNvSpPr txBox="1"/>
                  <p:nvPr/>
                </p:nvSpPr>
                <p:spPr>
                  <a:xfrm>
                    <a:off x="2495859" y="5839625"/>
                    <a:ext cx="37273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lvl="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ctrlP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3</m:t>
                              </m:r>
                            </m:e>
                          </m:d>
                        </m:oMath>
                      </m:oMathPara>
                    </a14:m>
                    <a:endParaRPr kumimoji="1" lang="zh-CN" alt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等线" panose="0201060003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72" name="文本框 7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5859" y="5839625"/>
                    <a:ext cx="372730" cy="276999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矩形 3"/>
                <p:cNvSpPr/>
                <p:nvPr/>
              </p:nvSpPr>
              <p:spPr>
                <a:xfrm>
                  <a:off x="2626630" y="3099810"/>
                  <a:ext cx="2323264" cy="54521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zh-CN" altLang="en-US" sz="1500" i="1" smtClean="0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altLang="zh-CN" sz="1500" b="0" i="1" smtClean="0">
                                <a:latin typeface="Cambria Math" charset="0"/>
                              </a:rPr>
                              <m:t>𝑗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kumimoji="1" lang="en-US" altLang="zh-CN" sz="1500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500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1" lang="en-US" altLang="zh-CN" sz="1500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kumimoji="1" lang="en-US" altLang="zh-CN" sz="1500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bSup>
                          </m:e>
                        </m:nary>
                        <m:r>
                          <a:rPr lang="en-US" altLang="zh-CN" sz="15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≤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1, ∀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𝑀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oMath>
                    </m:oMathPara>
                  </a14:m>
                  <a:endParaRPr lang="zh-CN" altLang="en-US" sz="1500" dirty="0"/>
                </a:p>
              </p:txBody>
            </p:sp>
          </mc:Choice>
          <mc:Fallback xmlns="">
            <p:sp>
              <p:nvSpPr>
                <p:cNvPr id="4" name="矩形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6630" y="3099810"/>
                  <a:ext cx="2323264" cy="54521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5984" t="-151685" b="-21348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矩形 113"/>
                <p:cNvSpPr/>
                <p:nvPr/>
              </p:nvSpPr>
              <p:spPr>
                <a:xfrm>
                  <a:off x="2637016" y="3541877"/>
                  <a:ext cx="3325847" cy="51905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zh-CN" altLang="en-US" sz="1500" i="1" smtClean="0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altLang="zh-CN" sz="1500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altLang="zh-CN" sz="1500" i="1" smtClean="0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5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1500" b="0" i="1" smtClean="0">
                                    <a:latin typeface="Cambria Math" charset="0"/>
                                  </a:rPr>
                                  <m:t>𝑖</m:t>
                                </m:r>
                                <m:r>
                                  <a:rPr lang="en-US" altLang="zh-CN" sz="1500" b="0" i="1" smtClean="0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lang="en-US" altLang="zh-CN" sz="1500" b="0" i="1" smtClean="0">
                                    <a:latin typeface="Cambria Math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altLang="zh-CN" sz="1500" b="0" i="1" smtClean="0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kumimoji="1" lang="en-US" altLang="zh-CN" sz="1500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500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1" lang="en-US" altLang="zh-CN" sz="1500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kumimoji="1" lang="en-US" altLang="zh-CN" sz="1500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bSup>
                          </m:e>
                        </m:nary>
                        <m:r>
                          <a:rPr lang="en-US" altLang="zh-CN" sz="15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≤</m:t>
                        </m:r>
                        <m:sSubSup>
                          <m:sSubSupPr>
                            <m:ctrlPr>
                              <a:rPr lang="en-US" altLang="zh-CN" sz="15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CN" sz="15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altLang="zh-CN" sz="15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𝑗</m:t>
                            </m:r>
                            <m:r>
                              <a:rPr lang="en-US" altLang="zh-CN" sz="15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lang="en-US" altLang="zh-CN" sz="15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altLang="zh-CN" sz="15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bSup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∀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𝐾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𝑗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𝑁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r>
                          <a:rPr lang="en-US" altLang="zh-CN" sz="15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oMath>
                    </m:oMathPara>
                  </a14:m>
                  <a:endParaRPr lang="zh-CN" altLang="en-US" sz="1500" dirty="0"/>
                </a:p>
              </p:txBody>
            </p:sp>
          </mc:Choice>
          <mc:Fallback xmlns="">
            <p:sp>
              <p:nvSpPr>
                <p:cNvPr id="114" name="矩形 1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7016" y="3541877"/>
                  <a:ext cx="3325847" cy="51905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7982" t="-158824" b="-22823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/>
                <p:cNvSpPr/>
                <p:nvPr/>
              </p:nvSpPr>
              <p:spPr>
                <a:xfrm>
                  <a:off x="2637016" y="3961152"/>
                  <a:ext cx="3306546" cy="54521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zh-CN" altLang="en-US" sz="1500" i="1" smtClean="0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altLang="zh-CN" sz="1500" b="0" i="1" smtClean="0">
                                <a:latin typeface="Cambria Math" charset="0"/>
                              </a:rPr>
                              <m:t>𝑡</m:t>
                            </m:r>
                          </m:sub>
                          <m:sup/>
                          <m:e>
                            <m:nary>
                              <m:naryPr>
                                <m:chr m:val="∑"/>
                                <m:limLoc m:val="subSup"/>
                                <m:supHide m:val="on"/>
                                <m:ctrlPr>
                                  <a:rPr lang="zh-CN" altLang="en-US" sz="1500" i="1">
                                    <a:latin typeface="Cambria Math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9"/>
                                  </m:rPr>
                                  <a:rPr lang="en-US" altLang="zh-CN" sz="1500" b="0" i="1" smtClean="0">
                                    <a:latin typeface="Cambria Math" charset="0"/>
                                  </a:rPr>
                                  <m:t>𝑗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altLang="zh-CN" sz="150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500" b="0" i="1" smtClean="0"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CN" sz="1500" b="0" i="1" smtClean="0">
                                        <a:latin typeface="Cambria Math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1500" b="0" i="1" smtClean="0">
                                    <a:latin typeface="Cambria Math" charset="0"/>
                                  </a:rPr>
                                  <m:t>(1−</m:t>
                                </m:r>
                                <m:sSubSup>
                                  <m:sSubSupPr>
                                    <m:ctrlPr>
                                      <a:rPr lang="en-US" altLang="zh-CN" sz="1500" i="1"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500" b="0" i="1" smtClean="0">
                                        <a:latin typeface="Cambria Math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1500" i="1">
                                        <a:latin typeface="Cambria Math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500" b="0" i="1" smtClean="0">
                                        <a:latin typeface="Cambria Math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altLang="zh-CN" sz="1500" i="1">
                                        <a:latin typeface="Cambria Math" charset="0"/>
                                      </a:rPr>
                                      <m:t>𝑡</m:t>
                                    </m:r>
                                    <m:r>
                                      <a:rPr lang="en-US" altLang="zh-CN" sz="1500" b="0" i="1" smtClean="0">
                                        <a:latin typeface="Cambria Math" charset="0"/>
                                      </a:rPr>
                                      <m:t>−1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kumimoji="1" lang="en-US" altLang="zh-CN" sz="1500" i="1" kern="0">
                                        <a:solidFill>
                                          <a:prstClr val="black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500" i="1" kern="0">
                                        <a:solidFill>
                                          <a:prstClr val="black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zh-CN" sz="1500" i="1" kern="0">
                                        <a:solidFill>
                                          <a:prstClr val="black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𝑖𝑗</m:t>
                                    </m:r>
                                  </m:sub>
                                  <m:sup>
                                    <m:r>
                                      <a:rPr kumimoji="1" lang="en-US" altLang="zh-CN" sz="1500" i="1" kern="0">
                                        <a:solidFill>
                                          <a:prstClr val="black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sup>
                                </m:sSubSup>
                                <m:r>
                                  <a:rPr kumimoji="1" lang="en-US" altLang="zh-CN" sz="1500" b="0" i="1" kern="0" smtClea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)</m:t>
                                </m:r>
                              </m:e>
                            </m:nary>
                            <m:r>
                              <a:rPr lang="en-US" altLang="zh-CN" sz="15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en-US" altLang="zh-CN" sz="15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5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altLang="zh-CN" sz="15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15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 ∀</m:t>
                            </m:r>
                            <m:r>
                              <a:rPr lang="en-US" altLang="zh-CN" sz="15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  <m:r>
                              <a:rPr lang="en-US" altLang="zh-CN" sz="15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∈</m:t>
                            </m:r>
                            <m:r>
                              <a:rPr lang="en-US" altLang="zh-CN" sz="15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𝑀</m:t>
                            </m:r>
                            <m:r>
                              <m:rPr>
                                <m:nor/>
                              </m:rPr>
                              <a:rPr lang="zh-CN" altLang="en-US" sz="1500" dirty="0"/>
                              <m:t> </m:t>
                            </m:r>
                          </m:e>
                        </m:nary>
                      </m:oMath>
                    </m:oMathPara>
                  </a14:m>
                  <a:endParaRPr lang="zh-CN" altLang="en-US" sz="1500" dirty="0"/>
                </a:p>
              </p:txBody>
            </p:sp>
          </mc:Choice>
          <mc:Fallback xmlns="">
            <p:sp>
              <p:nvSpPr>
                <p:cNvPr id="8" name="矩形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7016" y="3961152"/>
                  <a:ext cx="3306546" cy="54521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8081" t="-150000" b="-2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矩形 8"/>
                <p:cNvSpPr/>
                <p:nvPr/>
              </p:nvSpPr>
              <p:spPr>
                <a:xfrm>
                  <a:off x="2198141" y="4581005"/>
                  <a:ext cx="2503378" cy="3652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kumimoji="1" lang="en-US" altLang="zh-CN" sz="150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sz="15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15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kumimoji="1" lang="en-US" altLang="zh-CN" sz="15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bSup>
                        <m:r>
                          <a:rPr kumimoji="1" lang="en-US" altLang="zh-CN" sz="150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0,1</m:t>
                            </m:r>
                          </m:e>
                        </m:d>
                        <m:r>
                          <a:rPr kumimoji="1" lang="en-US" altLang="zh-CN" sz="15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,∀</m:t>
                        </m:r>
                        <m:d>
                          <m:dPr>
                            <m:ctrlP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  <m: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𝑗</m:t>
                            </m:r>
                          </m:e>
                        </m:d>
                        <m:r>
                          <a:rPr kumimoji="1" lang="en-US" altLang="zh-CN" sz="15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sSup>
                          <m:sSupPr>
                            <m:ctrlP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ℇ</m:t>
                            </m:r>
                          </m:e>
                          <m:sup>
                            <m:r>
                              <a:rPr kumimoji="1" lang="en-US" altLang="zh-CN" sz="15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  <m:r>
                          <a:rPr kumimoji="1" lang="en-US" altLang="zh-CN" sz="15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kumimoji="1" lang="en-US" altLang="zh-CN" sz="15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kumimoji="1" lang="en-US" altLang="zh-CN" sz="15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r>
                          <a:rPr kumimoji="1" lang="en-US" altLang="zh-CN" sz="1500" b="0" i="1" kern="0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oMath>
                    </m:oMathPara>
                  </a14:m>
                  <a:endParaRPr lang="zh-CN" altLang="en-US" sz="1500" dirty="0"/>
                </a:p>
              </p:txBody>
            </p:sp>
          </mc:Choice>
          <mc:Fallback xmlns="">
            <p:sp>
              <p:nvSpPr>
                <p:cNvPr id="9" name="矩形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8141" y="4581005"/>
                  <a:ext cx="2503378" cy="36522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直线连接符 11"/>
            <p:cNvCxnSpPr/>
            <p:nvPr/>
          </p:nvCxnSpPr>
          <p:spPr>
            <a:xfrm>
              <a:off x="3707904" y="4360075"/>
              <a:ext cx="86409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文本框 115"/>
            <p:cNvSpPr txBox="1"/>
            <p:nvPr/>
          </p:nvSpPr>
          <p:spPr>
            <a:xfrm>
              <a:off x="3547988" y="3833392"/>
              <a:ext cx="140190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1" lang="en-US" altLang="zh-CN" sz="1300" smtClean="0">
                  <a:solidFill>
                    <a:srgbClr val="FF0000"/>
                  </a:solidFill>
                  <a:ea typeface="Microsoft YaHei" charset="-122"/>
                  <a:cs typeface="Microsoft YaHei" charset="-122"/>
                </a:rPr>
                <a:t>Migration or not?</a:t>
              </a:r>
              <a:endParaRPr kumimoji="1" lang="zh-CN" alt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117" name="直线连接符 11"/>
            <p:cNvCxnSpPr/>
            <p:nvPr/>
          </p:nvCxnSpPr>
          <p:spPr>
            <a:xfrm flipV="1">
              <a:off x="3347864" y="2887162"/>
              <a:ext cx="241288" cy="67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文本框 117"/>
                <p:cNvSpPr txBox="1"/>
                <p:nvPr/>
              </p:nvSpPr>
              <p:spPr>
                <a:xfrm>
                  <a:off x="3278868" y="2906177"/>
                  <a:ext cx="2029488" cy="3245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30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kumimoji="1" lang="en-US" altLang="zh-CN" sz="13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Microsoft YaHei" charset="-122"/>
                                  <a:cs typeface="Microsoft YaHei" charset="-122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3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Microsoft YaHei" charset="-122"/>
                                  <a:cs typeface="Microsoft YaHei" charset="-122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3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Microsoft YaHei" charset="-122"/>
                                  <a:cs typeface="Microsoft YaHei" charset="-122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kumimoji="1" lang="en-US" altLang="zh-CN" sz="13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Microsoft YaHei" charset="-122"/>
                                  <a:cs typeface="Microsoft YaHei" charset="-122"/>
                                </a:rPr>
                                <m:t>𝑡</m:t>
                              </m:r>
                            </m:sup>
                          </m:sSubSup>
                          <m:r>
                            <a:rPr kumimoji="1" lang="en-US" altLang="zh-CN" sz="13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  <m:t>=</m:t>
                          </m:r>
                          <m:r>
                            <a:rPr kumimoji="1" lang="en-US" altLang="zh-CN" sz="13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13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  <m:t>𝑖</m:t>
                          </m:r>
                        </m:sub>
                        <m:sup>
                          <m:r>
                            <a:rPr kumimoji="1" lang="en-US" altLang="zh-CN" sz="13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  <m:t>𝑡</m:t>
                          </m:r>
                        </m:sup>
                      </m:sSubSup>
                    </m:oMath>
                  </a14:m>
                  <a:r>
                    <a:rPr kumimoji="1" lang="en-US" altLang="zh-CN" sz="1300" dirty="0" smtClean="0">
                      <a:solidFill>
                        <a:srgbClr val="FF0000"/>
                      </a:solidFill>
                      <a:ea typeface="Microsoft YaHei" charset="-122"/>
                      <a:cs typeface="Microsoft YaHei" charset="-122"/>
                    </a:rPr>
                    <a:t>-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3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</m:ctrlPr>
                        </m:sSubSupPr>
                        <m:e>
                          <m:r>
                            <a:rPr kumimoji="1" lang="en-US" altLang="zh-CN" sz="13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zh-CN" sz="13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  <m:t>𝑖</m:t>
                          </m:r>
                          <m:r>
                            <a:rPr kumimoji="1" lang="en-US" altLang="zh-CN" sz="13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  <m:t>𝑗</m:t>
                          </m:r>
                        </m:sub>
                        <m:sup>
                          <m:r>
                            <a:rPr kumimoji="1" lang="en-US" altLang="zh-CN" sz="13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Microsoft YaHei" charset="-122"/>
                              <a:cs typeface="Microsoft YaHei" charset="-122"/>
                            </a:rPr>
                            <m:t>𝑡</m:t>
                          </m:r>
                        </m:sup>
                      </m:sSubSup>
                    </m:oMath>
                  </a14:m>
                  <a:r>
                    <a:rPr kumimoji="1" lang="en-US" altLang="zh-CN" sz="1300" dirty="0" smtClean="0">
                      <a:solidFill>
                        <a:srgbClr val="FF0000"/>
                      </a:solidFill>
                      <a:ea typeface="Microsoft YaHei" charset="-122"/>
                      <a:cs typeface="Microsoft YaHei" charset="-122"/>
                    </a:rPr>
                    <a:t>: n</a:t>
                  </a:r>
                  <a:r>
                    <a:rPr kumimoji="1" lang="en-US" altLang="zh-CN" sz="1300" noProof="0" dirty="0" smtClean="0">
                      <a:solidFill>
                        <a:srgbClr val="FF0000"/>
                      </a:solidFill>
                      <a:ea typeface="Microsoft YaHei" charset="-122"/>
                      <a:cs typeface="Microsoft YaHei" charset="-122"/>
                    </a:rPr>
                    <a:t>et benefit </a:t>
                  </a:r>
                  <a:endParaRPr kumimoji="1" lang="zh-CN" altLang="en-US" sz="13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Microsoft YaHei" charset="-122"/>
                    <a:cs typeface="Microsoft YaHei" charset="-122"/>
                  </a:endParaRPr>
                </a:p>
              </p:txBody>
            </p:sp>
          </mc:Choice>
          <mc:Fallback xmlns="">
            <p:sp>
              <p:nvSpPr>
                <p:cNvPr id="118" name="文本框 1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8868" y="2906177"/>
                  <a:ext cx="2029488" cy="32451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0" name="文本框 119"/>
            <p:cNvSpPr txBox="1"/>
            <p:nvPr/>
          </p:nvSpPr>
          <p:spPr>
            <a:xfrm>
              <a:off x="6092888" y="4466162"/>
              <a:ext cx="2528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rPr>
                <a:t> </a:t>
              </a:r>
              <a:r>
                <a:rPr kumimoji="1" lang="mr-IN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E3ECF"/>
                  </a:solidFill>
                  <a:effectLst/>
                  <a:uLnTx/>
                  <a:uFillTx/>
                  <a:ea typeface="STHeiti Light" charset="-122"/>
                  <a:cs typeface="STHeiti Light" charset="-122"/>
                </a:rPr>
                <a:t>……</a:t>
              </a:r>
              <a:r>
                <a:rPr kumimoji="1" lang="en-US" altLang="zh-CN" sz="1600" kern="0" noProof="0" dirty="0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A</a:t>
              </a:r>
              <a:r>
                <a:rPr kumimoji="1" lang="en-US" altLang="zh-CN" sz="1600" kern="0" dirty="0" err="1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llocation</a:t>
              </a:r>
              <a:r>
                <a:rPr kumimoji="1" lang="en-US" altLang="zh-CN" sz="1600" kern="0" dirty="0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 decision</a:t>
              </a:r>
              <a:endParaRPr kumimoji="1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E3ECF"/>
                </a:solidFill>
                <a:effectLst/>
                <a:uLnTx/>
                <a:uFillTx/>
                <a:ea typeface="STHeiti Light" charset="-122"/>
                <a:cs typeface="STHeiti Light" charset="-122"/>
              </a:endParaRPr>
            </a:p>
          </p:txBody>
        </p:sp>
      </p:grpSp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1389116" y="333399"/>
            <a:ext cx="4263004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微软雅黑" pitchFamily="34" charset="-122"/>
              </a:rPr>
              <a:t>Problem Formulation</a:t>
            </a:r>
            <a:endParaRPr lang="en-US" altLang="zh-CN" sz="3600" kern="0" dirty="0">
              <a:ea typeface="微软雅黑" pitchFamily="34" charset="-122"/>
            </a:endParaRPr>
          </a:p>
        </p:txBody>
      </p:sp>
      <p:cxnSp>
        <p:nvCxnSpPr>
          <p:cNvPr id="37" name="直线连接符 11"/>
          <p:cNvCxnSpPr/>
          <p:nvPr/>
        </p:nvCxnSpPr>
        <p:spPr>
          <a:xfrm flipV="1">
            <a:off x="3322600" y="4016006"/>
            <a:ext cx="241288" cy="67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2657861" y="4016006"/>
            <a:ext cx="187957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en-US" altLang="zh-CN" sz="1300" noProof="0" dirty="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Per-time migration cost</a:t>
            </a:r>
            <a:endParaRPr kumimoji="1" lang="zh-CN" altLang="en-US" sz="13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Microsoft YaHei" charset="-122"/>
              <a:cs typeface="Microsoft YaHei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27584" y="447055"/>
            <a:ext cx="32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9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39" name="直线连接符 11"/>
          <p:cNvCxnSpPr/>
          <p:nvPr/>
        </p:nvCxnSpPr>
        <p:spPr>
          <a:xfrm flipV="1">
            <a:off x="4762760" y="3998328"/>
            <a:ext cx="241288" cy="67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4520748" y="3987646"/>
            <a:ext cx="12196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en-US" altLang="zh-CN" sz="1300" dirty="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Energy</a:t>
            </a:r>
            <a:r>
              <a:rPr kumimoji="1" lang="zh-CN" altLang="en-US" sz="1300" dirty="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 </a:t>
            </a:r>
            <a:r>
              <a:rPr kumimoji="1" lang="en-US" altLang="zh-CN" sz="1300" dirty="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budget</a:t>
            </a:r>
            <a:endParaRPr kumimoji="1" lang="zh-CN" altLang="en-US" sz="13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913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187624" y="404664"/>
            <a:ext cx="8084962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2900" kern="0" dirty="0" smtClean="0">
                <a:ea typeface="+mj-ea"/>
                <a:cs typeface="+mj-cs"/>
              </a:rPr>
              <a:t>Online Privacy-Preserving Truthful Double Auction</a:t>
            </a:r>
            <a:endParaRPr lang="en-US" altLang="zh-CN" sz="2900" kern="0" dirty="0">
              <a:ea typeface="+mj-ea"/>
              <a:cs typeface="+mj-cs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10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07" name="组 106"/>
          <p:cNvGrpSpPr/>
          <p:nvPr/>
        </p:nvGrpSpPr>
        <p:grpSpPr>
          <a:xfrm>
            <a:off x="1967740" y="5642462"/>
            <a:ext cx="5556588" cy="738866"/>
            <a:chOff x="2651761" y="4718154"/>
            <a:chExt cx="6312355" cy="854318"/>
          </a:xfrm>
        </p:grpSpPr>
        <p:sp>
          <p:nvSpPr>
            <p:cNvPr id="164" name="圆角矩形 163"/>
            <p:cNvSpPr/>
            <p:nvPr/>
          </p:nvSpPr>
          <p:spPr>
            <a:xfrm>
              <a:off x="2651761" y="4718154"/>
              <a:ext cx="6312355" cy="848440"/>
            </a:xfrm>
            <a:prstGeom prst="round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5" name="矩形 164"/>
            <p:cNvSpPr/>
            <p:nvPr/>
          </p:nvSpPr>
          <p:spPr>
            <a:xfrm>
              <a:off x="3040008" y="4940835"/>
              <a:ext cx="707523" cy="39383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3011432" y="4965338"/>
              <a:ext cx="841341" cy="45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 smtClean="0">
                  <a:ea typeface="Times New Roman" charset="0"/>
                  <a:cs typeface="Times New Roman" charset="0"/>
                </a:rPr>
                <a:t>Users</a:t>
              </a:r>
              <a:endParaRPr kumimoji="1" lang="zh-CN" altLang="en-US" b="1" dirty="0">
                <a:ea typeface="Times New Roman" charset="0"/>
                <a:cs typeface="Times New Roman" charset="0"/>
              </a:endParaRPr>
            </a:p>
          </p:txBody>
        </p:sp>
        <p:grpSp>
          <p:nvGrpSpPr>
            <p:cNvPr id="167" name="组 166"/>
            <p:cNvGrpSpPr/>
            <p:nvPr/>
          </p:nvGrpSpPr>
          <p:grpSpPr>
            <a:xfrm>
              <a:off x="4562610" y="4741071"/>
              <a:ext cx="4361732" cy="831401"/>
              <a:chOff x="4562610" y="4674165"/>
              <a:chExt cx="4361732" cy="831401"/>
            </a:xfrm>
          </p:grpSpPr>
          <p:pic>
            <p:nvPicPr>
              <p:cNvPr id="168" name="图片 16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95286" y="4674165"/>
                <a:ext cx="829056" cy="829056"/>
              </a:xfrm>
              <a:prstGeom prst="rect">
                <a:avLst/>
              </a:prstGeom>
            </p:spPr>
          </p:pic>
          <p:pic>
            <p:nvPicPr>
              <p:cNvPr id="169" name="图片 16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63983" y="4676510"/>
                <a:ext cx="829056" cy="829056"/>
              </a:xfrm>
              <a:prstGeom prst="rect">
                <a:avLst/>
              </a:prstGeom>
            </p:spPr>
          </p:pic>
          <p:pic>
            <p:nvPicPr>
              <p:cNvPr id="170" name="图片 16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9305" y="4674165"/>
                <a:ext cx="829056" cy="829056"/>
              </a:xfrm>
              <a:prstGeom prst="rect">
                <a:avLst/>
              </a:prstGeom>
            </p:spPr>
          </p:pic>
          <p:pic>
            <p:nvPicPr>
              <p:cNvPr id="171" name="图片 17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5988" y="4869947"/>
                <a:ext cx="850643" cy="446588"/>
              </a:xfrm>
              <a:prstGeom prst="rect">
                <a:avLst/>
              </a:prstGeom>
            </p:spPr>
          </p:pic>
          <p:pic>
            <p:nvPicPr>
              <p:cNvPr id="172" name="图片 17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62610" y="4674165"/>
                <a:ext cx="829056" cy="829056"/>
              </a:xfrm>
              <a:prstGeom prst="rect">
                <a:avLst/>
              </a:prstGeom>
            </p:spPr>
          </p:pic>
        </p:grpSp>
      </p:grpSp>
      <p:grpSp>
        <p:nvGrpSpPr>
          <p:cNvPr id="108" name="组 107"/>
          <p:cNvGrpSpPr/>
          <p:nvPr/>
        </p:nvGrpSpPr>
        <p:grpSpPr>
          <a:xfrm>
            <a:off x="1907289" y="1553899"/>
            <a:ext cx="5617038" cy="867651"/>
            <a:chOff x="2651760" y="329184"/>
            <a:chExt cx="6216969" cy="969264"/>
          </a:xfrm>
        </p:grpSpPr>
        <p:sp>
          <p:nvSpPr>
            <p:cNvPr id="150" name="圆角矩形 149"/>
            <p:cNvSpPr/>
            <p:nvPr/>
          </p:nvSpPr>
          <p:spPr>
            <a:xfrm>
              <a:off x="2651760" y="329184"/>
              <a:ext cx="6216969" cy="969264"/>
            </a:xfrm>
            <a:prstGeom prst="round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1" name="矩形 150"/>
            <p:cNvSpPr/>
            <p:nvPr/>
          </p:nvSpPr>
          <p:spPr>
            <a:xfrm>
              <a:off x="2844352" y="590360"/>
              <a:ext cx="1462878" cy="422410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2" name="文本框 151"/>
            <p:cNvSpPr txBox="1"/>
            <p:nvPr/>
          </p:nvSpPr>
          <p:spPr>
            <a:xfrm>
              <a:off x="2832640" y="598826"/>
              <a:ext cx="1454114" cy="402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b="1" dirty="0" smtClean="0">
                  <a:ea typeface="Times New Roman" charset="0"/>
                  <a:cs typeface="Times New Roman" charset="0"/>
                </a:rPr>
                <a:t>Edge</a:t>
              </a:r>
              <a:r>
                <a:rPr kumimoji="1" lang="zh-CN" altLang="en-US" sz="1600" b="1" dirty="0" smtClean="0">
                  <a:ea typeface="Times New Roman" charset="0"/>
                  <a:cs typeface="Times New Roman" charset="0"/>
                </a:rPr>
                <a:t> </a:t>
              </a:r>
              <a:r>
                <a:rPr kumimoji="1" lang="en-US" altLang="zh-CN" sz="1600" b="1" dirty="0" smtClean="0">
                  <a:ea typeface="Times New Roman" charset="0"/>
                  <a:cs typeface="Times New Roman" charset="0"/>
                </a:rPr>
                <a:t>Servers</a:t>
              </a:r>
              <a:endParaRPr kumimoji="1" lang="zh-CN" altLang="en-US" sz="1600" b="1" dirty="0">
                <a:ea typeface="Times New Roman" charset="0"/>
                <a:cs typeface="Times New Roman" charset="0"/>
              </a:endParaRPr>
            </a:p>
          </p:txBody>
        </p:sp>
        <p:grpSp>
          <p:nvGrpSpPr>
            <p:cNvPr id="153" name="组 152"/>
            <p:cNvGrpSpPr/>
            <p:nvPr/>
          </p:nvGrpSpPr>
          <p:grpSpPr>
            <a:xfrm>
              <a:off x="4676285" y="399236"/>
              <a:ext cx="1400185" cy="850687"/>
              <a:chOff x="825232" y="2700874"/>
              <a:chExt cx="2336800" cy="1535797"/>
            </a:xfrm>
          </p:grpSpPr>
          <p:pic>
            <p:nvPicPr>
              <p:cNvPr id="160" name="图片 15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5232" y="2700874"/>
                <a:ext cx="2336800" cy="1535797"/>
              </a:xfrm>
              <a:prstGeom prst="rect">
                <a:avLst/>
              </a:prstGeom>
            </p:spPr>
          </p:pic>
          <p:pic>
            <p:nvPicPr>
              <p:cNvPr id="161" name="图片 16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4531" y="3173826"/>
                <a:ext cx="516810" cy="752987"/>
              </a:xfrm>
              <a:prstGeom prst="rect">
                <a:avLst/>
              </a:prstGeom>
            </p:spPr>
          </p:pic>
          <p:pic>
            <p:nvPicPr>
              <p:cNvPr id="162" name="图片 16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79367" y="3148650"/>
                <a:ext cx="675378" cy="778163"/>
              </a:xfrm>
              <a:prstGeom prst="rect">
                <a:avLst/>
              </a:prstGeom>
            </p:spPr>
          </p:pic>
          <p:cxnSp>
            <p:nvCxnSpPr>
              <p:cNvPr id="163" name="直线连接符 162"/>
              <p:cNvCxnSpPr/>
              <p:nvPr/>
            </p:nvCxnSpPr>
            <p:spPr>
              <a:xfrm flipV="1">
                <a:off x="1881343" y="3478983"/>
                <a:ext cx="257478" cy="14913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4" name="组 153"/>
            <p:cNvGrpSpPr/>
            <p:nvPr/>
          </p:nvGrpSpPr>
          <p:grpSpPr>
            <a:xfrm>
              <a:off x="7344447" y="388472"/>
              <a:ext cx="1400185" cy="850687"/>
              <a:chOff x="324466" y="2649284"/>
              <a:chExt cx="2336800" cy="1535797"/>
            </a:xfrm>
          </p:grpSpPr>
          <p:pic>
            <p:nvPicPr>
              <p:cNvPr id="156" name="图片 15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466" y="2649284"/>
                <a:ext cx="2336800" cy="1535797"/>
              </a:xfrm>
              <a:prstGeom prst="rect">
                <a:avLst/>
              </a:prstGeom>
            </p:spPr>
          </p:pic>
          <p:pic>
            <p:nvPicPr>
              <p:cNvPr id="157" name="图片 15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3765" y="3122236"/>
                <a:ext cx="516810" cy="752987"/>
              </a:xfrm>
              <a:prstGeom prst="rect">
                <a:avLst/>
              </a:prstGeom>
            </p:spPr>
          </p:pic>
          <p:pic>
            <p:nvPicPr>
              <p:cNvPr id="158" name="图片 15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8601" y="3097060"/>
                <a:ext cx="675378" cy="778163"/>
              </a:xfrm>
              <a:prstGeom prst="rect">
                <a:avLst/>
              </a:prstGeom>
            </p:spPr>
          </p:pic>
          <p:cxnSp>
            <p:nvCxnSpPr>
              <p:cNvPr id="159" name="直线连接符 158"/>
              <p:cNvCxnSpPr/>
              <p:nvPr/>
            </p:nvCxnSpPr>
            <p:spPr>
              <a:xfrm flipV="1">
                <a:off x="1380577" y="3427393"/>
                <a:ext cx="257478" cy="14913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503" y="592399"/>
              <a:ext cx="850643" cy="446588"/>
            </a:xfrm>
            <a:prstGeom prst="rect">
              <a:avLst/>
            </a:prstGeom>
          </p:spPr>
        </p:pic>
      </p:grpSp>
      <p:cxnSp>
        <p:nvCxnSpPr>
          <p:cNvPr id="109" name="直线连接符 108"/>
          <p:cNvCxnSpPr/>
          <p:nvPr/>
        </p:nvCxnSpPr>
        <p:spPr>
          <a:xfrm flipV="1">
            <a:off x="7344324" y="2483692"/>
            <a:ext cx="0" cy="3177166"/>
          </a:xfrm>
          <a:prstGeom prst="line">
            <a:avLst/>
          </a:prstGeom>
          <a:ln w="22225">
            <a:solidFill>
              <a:schemeClr val="accent1"/>
            </a:solidFill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线连接符 109"/>
          <p:cNvCxnSpPr/>
          <p:nvPr/>
        </p:nvCxnSpPr>
        <p:spPr>
          <a:xfrm>
            <a:off x="6337534" y="2468824"/>
            <a:ext cx="0" cy="1192694"/>
          </a:xfrm>
          <a:prstGeom prst="line">
            <a:avLst/>
          </a:prstGeom>
          <a:ln w="22225">
            <a:solidFill>
              <a:srgbClr val="7030A0"/>
            </a:solidFill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组 110"/>
          <p:cNvGrpSpPr/>
          <p:nvPr/>
        </p:nvGrpSpPr>
        <p:grpSpPr>
          <a:xfrm>
            <a:off x="1547664" y="2595954"/>
            <a:ext cx="2445642" cy="857962"/>
            <a:chOff x="758092" y="2117314"/>
            <a:chExt cx="2706850" cy="958440"/>
          </a:xfrm>
        </p:grpSpPr>
        <p:sp>
          <p:nvSpPr>
            <p:cNvPr id="134" name="圆角矩形 133"/>
            <p:cNvSpPr/>
            <p:nvPr/>
          </p:nvSpPr>
          <p:spPr>
            <a:xfrm>
              <a:off x="758092" y="2196308"/>
              <a:ext cx="2706850" cy="87944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712337" y="2117314"/>
              <a:ext cx="882117" cy="366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 smtClean="0">
                  <a:ea typeface="Times New Roman" charset="0"/>
                  <a:cs typeface="Times New Roman" charset="0"/>
                </a:rPr>
                <a:t>(1) Asks</a:t>
              </a:r>
              <a:endParaRPr kumimoji="1" lang="zh-CN" altLang="en-US" sz="1400" b="1" dirty="0">
                <a:ea typeface="Times New Roman" charset="0"/>
                <a:cs typeface="Times New Roman" charset="0"/>
              </a:endParaRPr>
            </a:p>
          </p:txBody>
        </p:sp>
        <p:pic>
          <p:nvPicPr>
            <p:cNvPr id="136" name="图片 13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696" y="2488035"/>
              <a:ext cx="707372" cy="371371"/>
            </a:xfrm>
            <a:prstGeom prst="rect">
              <a:avLst/>
            </a:prstGeom>
          </p:spPr>
        </p:pic>
        <p:grpSp>
          <p:nvGrpSpPr>
            <p:cNvPr id="137" name="组 136"/>
            <p:cNvGrpSpPr/>
            <p:nvPr/>
          </p:nvGrpSpPr>
          <p:grpSpPr>
            <a:xfrm>
              <a:off x="828300" y="2389733"/>
              <a:ext cx="1021577" cy="630147"/>
              <a:chOff x="757965" y="2279684"/>
              <a:chExt cx="1021577" cy="685296"/>
            </a:xfrm>
          </p:grpSpPr>
          <p:sp>
            <p:nvSpPr>
              <p:cNvPr id="145" name="矩形 144"/>
              <p:cNvSpPr/>
              <p:nvPr/>
            </p:nvSpPr>
            <p:spPr>
              <a:xfrm>
                <a:off x="757966" y="2302834"/>
                <a:ext cx="1021576" cy="331906"/>
              </a:xfrm>
              <a:prstGeom prst="rect">
                <a:avLst/>
              </a:prstGeom>
              <a:solidFill>
                <a:schemeClr val="bg2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/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757965" y="2642110"/>
                <a:ext cx="1021577" cy="322870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/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789979" y="2279684"/>
                <a:ext cx="770359" cy="398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400" b="1" dirty="0" smtClean="0">
                    <a:ea typeface="Times New Roman" charset="0"/>
                    <a:cs typeface="Times New Roman" charset="0"/>
                  </a:rPr>
                  <a:t>Type 1</a:t>
                </a:r>
                <a:endParaRPr kumimoji="1" lang="zh-CN" altLang="en-US" sz="1400" b="1" dirty="0">
                  <a:ea typeface="Times New Roman" charset="0"/>
                  <a:cs typeface="Times New Roman" charset="0"/>
                </a:endParaRPr>
              </a:p>
            </p:txBody>
          </p:sp>
          <p:pic>
            <p:nvPicPr>
              <p:cNvPr id="148" name="图片 147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6791" y="2340875"/>
                <a:ext cx="270670" cy="27067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文本框 148"/>
                  <p:cNvSpPr txBox="1"/>
                  <p:nvPr/>
                </p:nvSpPr>
                <p:spPr>
                  <a:xfrm>
                    <a:off x="898108" y="2658648"/>
                    <a:ext cx="741293" cy="27969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⟨"/>
                              <m:endChr m:val="⟩"/>
                              <m:ctrlPr>
                                <a:rPr kumimoji="1" lang="zh-CN" altLang="en-US" sz="14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kumimoji="1" lang="en-US" altLang="zh-CN" sz="1400" i="1" smtClean="0">
                                      <a:latin typeface="Cambria Math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kumimoji="1" lang="en-US" altLang="zh-CN" sz="1400" i="1" smtClean="0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kumimoji="1" lang="en-US" altLang="zh-CN" sz="140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𝛽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𝑗</m:t>
                                  </m:r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,1</m:t>
                                  </m:r>
                                </m:sub>
                                <m:sup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𝑡</m:t>
                                  </m:r>
                                </m:sup>
                              </m:sSubSup>
                              <m:r>
                                <a:rPr kumimoji="1" lang="en-US" altLang="zh-CN" sz="1400" b="0" i="1" smtClean="0">
                                  <a:latin typeface="Cambria Math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kumimoji="1" lang="en-US" altLang="zh-CN" sz="1400" i="1" smtClean="0">
                                      <a:latin typeface="Cambria Math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kumimoji="1" lang="en-US" altLang="zh-CN" sz="1400" i="1" smtClean="0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kumimoji="1" lang="en-US" altLang="zh-CN" sz="14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𝑐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𝑗</m:t>
                                  </m:r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,1</m:t>
                                  </m:r>
                                </m:sub>
                                <m:sup>
                                  <m:r>
                                    <a:rPr kumimoji="1" lang="en-US" altLang="zh-CN" sz="1400" b="0" i="1" smtClean="0">
                                      <a:latin typeface="Cambria Math" charset="0"/>
                                    </a:rPr>
                                    <m:t>𝑡</m:t>
                                  </m:r>
                                </m:sup>
                              </m:sSubSup>
                            </m:e>
                          </m:d>
                        </m:oMath>
                      </m:oMathPara>
                    </a14:m>
                    <a:endParaRPr kumimoji="1" lang="zh-CN" altLang="en-US" sz="1400" dirty="0"/>
                  </a:p>
                </p:txBody>
              </p:sp>
            </mc:Choice>
            <mc:Fallback xmlns="">
              <p:sp>
                <p:nvSpPr>
                  <p:cNvPr id="102" name="文本框 10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8108" y="2658646"/>
                    <a:ext cx="741293" cy="279694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t="-16667" r="-1639" b="-261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8" name="组 137"/>
            <p:cNvGrpSpPr/>
            <p:nvPr/>
          </p:nvGrpSpPr>
          <p:grpSpPr>
            <a:xfrm>
              <a:off x="2365215" y="2387626"/>
              <a:ext cx="1021577" cy="630146"/>
              <a:chOff x="2365215" y="2387626"/>
              <a:chExt cx="1021577" cy="630146"/>
            </a:xfrm>
          </p:grpSpPr>
          <p:grpSp>
            <p:nvGrpSpPr>
              <p:cNvPr id="139" name="组 138"/>
              <p:cNvGrpSpPr/>
              <p:nvPr/>
            </p:nvGrpSpPr>
            <p:grpSpPr>
              <a:xfrm>
                <a:off x="2365215" y="2387626"/>
                <a:ext cx="1021577" cy="630146"/>
                <a:chOff x="757965" y="2279684"/>
                <a:chExt cx="1021577" cy="685296"/>
              </a:xfrm>
            </p:grpSpPr>
            <p:sp>
              <p:nvSpPr>
                <p:cNvPr id="141" name="矩形 140"/>
                <p:cNvSpPr/>
                <p:nvPr/>
              </p:nvSpPr>
              <p:spPr>
                <a:xfrm>
                  <a:off x="757966" y="2302834"/>
                  <a:ext cx="1021576" cy="331906"/>
                </a:xfrm>
                <a:prstGeom prst="rect">
                  <a:avLst/>
                </a:prstGeom>
                <a:solidFill>
                  <a:schemeClr val="bg2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1400"/>
                </a:p>
              </p:txBody>
            </p:sp>
            <p:sp>
              <p:nvSpPr>
                <p:cNvPr id="142" name="矩形 141"/>
                <p:cNvSpPr/>
                <p:nvPr/>
              </p:nvSpPr>
              <p:spPr>
                <a:xfrm>
                  <a:off x="757965" y="2642110"/>
                  <a:ext cx="1021577" cy="322870"/>
                </a:xfrm>
                <a:prstGeom prst="rect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1400"/>
                </a:p>
              </p:txBody>
            </p:sp>
            <p:sp>
              <p:nvSpPr>
                <p:cNvPr id="143" name="文本框 142"/>
                <p:cNvSpPr txBox="1"/>
                <p:nvPr/>
              </p:nvSpPr>
              <p:spPr>
                <a:xfrm>
                  <a:off x="789979" y="2279684"/>
                  <a:ext cx="777736" cy="3983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zh-CN" sz="1400" b="1" dirty="0" smtClean="0">
                      <a:ea typeface="Times New Roman" charset="0"/>
                      <a:cs typeface="Times New Roman" charset="0"/>
                    </a:rPr>
                    <a:t>Type K</a:t>
                  </a:r>
                  <a:endParaRPr kumimoji="1" lang="zh-CN" altLang="en-US" sz="1400" b="1" dirty="0">
                    <a:ea typeface="Times New Roman" charset="0"/>
                    <a:cs typeface="Times New Roman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4" name="文本框 143"/>
                    <p:cNvSpPr txBox="1"/>
                    <p:nvPr/>
                  </p:nvSpPr>
                  <p:spPr>
                    <a:xfrm>
                      <a:off x="898108" y="2658649"/>
                      <a:ext cx="787716" cy="27969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begChr m:val="⟨"/>
                                <m:endChr m:val="⟩"/>
                                <m:ctrlPr>
                                  <a:rPr kumimoji="1" lang="zh-CN" altLang="en-US" sz="14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kumimoji="1" lang="en-US" altLang="zh-CN" sz="1400" i="1" smtClean="0"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kumimoji="1" lang="en-US" altLang="zh-CN" sz="140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zh-CN" sz="140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𝛽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𝑗</m:t>
                                    </m:r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,</m:t>
                                    </m:r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𝑡</m:t>
                                    </m:r>
                                  </m:sup>
                                </m:sSubSup>
                                <m:r>
                                  <a:rPr kumimoji="1" lang="en-US" altLang="zh-CN" sz="1400" b="0" i="1" smtClean="0">
                                    <a:latin typeface="Cambria Math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kumimoji="1" lang="en-US" altLang="zh-CN" sz="1400" i="1" smtClean="0"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kumimoji="1" lang="en-US" altLang="zh-CN" sz="1400" b="0" i="1" smtClean="0">
                                            <a:latin typeface="Cambria Math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zh-CN" sz="1400" b="0" i="1" smtClean="0">
                                            <a:latin typeface="Cambria Math" charset="0"/>
                                          </a:rPr>
                                          <m:t>𝑐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𝑗</m:t>
                                    </m:r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,</m:t>
                                    </m:r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𝑡</m:t>
                                    </m:r>
                                  </m:sup>
                                </m:sSubSup>
                              </m:e>
                            </m:d>
                          </m:oMath>
                        </m:oMathPara>
                      </a14:m>
                      <a:endParaRPr kumimoji="1" lang="zh-CN" altLang="en-US" sz="1400" dirty="0"/>
                    </a:p>
                  </p:txBody>
                </p:sp>
              </mc:Choice>
              <mc:Fallback xmlns="">
                <p:sp>
                  <p:nvSpPr>
                    <p:cNvPr id="116" name="文本框 11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98108" y="2658649"/>
                      <a:ext cx="787716" cy="279695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t="-14286" b="-2619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pic>
            <p:nvPicPr>
              <p:cNvPr id="140" name="图片 139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3102" y="2431209"/>
                <a:ext cx="242594" cy="242594"/>
              </a:xfrm>
              <a:prstGeom prst="rect">
                <a:avLst/>
              </a:prstGeom>
            </p:spPr>
          </p:pic>
        </p:grpSp>
      </p:grpSp>
      <p:grpSp>
        <p:nvGrpSpPr>
          <p:cNvPr id="112" name="组 111"/>
          <p:cNvGrpSpPr/>
          <p:nvPr/>
        </p:nvGrpSpPr>
        <p:grpSpPr>
          <a:xfrm>
            <a:off x="2139346" y="4512801"/>
            <a:ext cx="1711291" cy="909470"/>
            <a:chOff x="1007734" y="3505620"/>
            <a:chExt cx="1894066" cy="1015980"/>
          </a:xfrm>
        </p:grpSpPr>
        <p:sp>
          <p:nvSpPr>
            <p:cNvPr id="128" name="圆角矩形 127"/>
            <p:cNvSpPr/>
            <p:nvPr/>
          </p:nvSpPr>
          <p:spPr>
            <a:xfrm>
              <a:off x="1021423" y="3544257"/>
              <a:ext cx="1822929" cy="977343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1663202" y="3505620"/>
              <a:ext cx="854233" cy="366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 smtClean="0">
                  <a:ea typeface="Times New Roman" charset="0"/>
                  <a:cs typeface="Times New Roman" charset="0"/>
                </a:rPr>
                <a:t>(1) Bids</a:t>
              </a:r>
              <a:endParaRPr kumimoji="1" lang="zh-CN" altLang="en-US" sz="1400" b="1" dirty="0">
                <a:ea typeface="Times New Roman" charset="0"/>
                <a:cs typeface="Times New Roman" charset="0"/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1082496" y="3785982"/>
              <a:ext cx="1677238" cy="311973"/>
            </a:xfrm>
            <a:prstGeom prst="rect">
              <a:avLst/>
            </a:prstGeom>
            <a:solidFill>
              <a:schemeClr val="bg2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1082495" y="4097956"/>
              <a:ext cx="1677239" cy="322978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0"/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1007734" y="3790178"/>
              <a:ext cx="1894066" cy="366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 smtClean="0">
                  <a:ea typeface="Times New Roman" charset="0"/>
                  <a:cs typeface="Times New Roman" charset="0"/>
                </a:rPr>
                <a:t>Demand   Valuation</a:t>
              </a:r>
              <a:endParaRPr kumimoji="1" lang="zh-CN" altLang="en-US" sz="1400" b="1" dirty="0">
                <a:ea typeface="Times New Roman" charset="0"/>
                <a:cs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文本框 132"/>
                <p:cNvSpPr txBox="1"/>
                <p:nvPr/>
              </p:nvSpPr>
              <p:spPr>
                <a:xfrm>
                  <a:off x="1292280" y="4139847"/>
                  <a:ext cx="1290352" cy="247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kumimoji="1" lang="zh-CN" altLang="en-US" sz="14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kumimoji="1" lang="en-US" altLang="zh-CN" sz="1400" i="1" smtClean="0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sSubSup>
                                  <m:sSubSupPr>
                                    <m:ctrlPr>
                                      <a:rPr kumimoji="1" lang="en-US" altLang="zh-CN" sz="1400" i="1" smtClean="0"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kumimoji="1" lang="en-US" altLang="zh-CN" sz="140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zh-CN" sz="140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𝛼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𝑖</m:t>
                                    </m:r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,1</m:t>
                                    </m:r>
                                  </m:sub>
                                  <m:sup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𝑡</m:t>
                                    </m:r>
                                  </m:sup>
                                </m:sSubSup>
                                <m:r>
                                  <a:rPr kumimoji="1" lang="en-US" altLang="zh-CN" sz="1400" b="0" i="1" smtClean="0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kumimoji="1" lang="en-US" altLang="zh-CN" sz="1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  <m:r>
                                  <a:rPr kumimoji="1" lang="en-US" altLang="zh-CN" sz="1400" b="0" i="1" smtClean="0">
                                    <a:latin typeface="Cambria Math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̂"/>
                                    <m:ctrlPr>
                                      <a:rPr kumimoji="1" lang="en-US" altLang="zh-CN" sz="14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14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𝛼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1" lang="en-US" altLang="zh-CN" sz="1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  <m:r>
                                  <a:rPr kumimoji="1" lang="en-US" altLang="zh-CN" sz="1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,</m:t>
                                </m:r>
                                <m:r>
                                  <a:rPr kumimoji="1" lang="en-US" altLang="zh-CN" sz="1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kumimoji="1" lang="en-US" altLang="zh-CN" sz="1400" b="0" i="1" smtClean="0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kumimoji="1" lang="en-US" altLang="zh-CN" sz="1400" b="0" i="1" smtClean="0">
                                <a:latin typeface="Cambria Math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kumimoji="1" lang="en-US" altLang="zh-CN" sz="1400" i="1" smtClean="0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̂"/>
                                    <m:ctrlP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1400" b="0" i="1" smtClean="0">
                                        <a:latin typeface="Cambria Math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1" lang="en-US" altLang="zh-CN" sz="1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kumimoji="1" lang="en-US" altLang="zh-CN" sz="1400" b="0" i="1" smtClean="0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kumimoji="1" lang="zh-CN" altLang="en-US" sz="1400" dirty="0"/>
                </a:p>
              </p:txBody>
            </p:sp>
          </mc:Choice>
          <mc:Fallback xmlns="">
            <p:sp>
              <p:nvSpPr>
                <p:cNvPr id="126" name="文本框 1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2281" y="4139846"/>
                  <a:ext cx="1290353" cy="247055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t="-4878" r="-9005" b="-1463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3" name="组 122"/>
          <p:cNvGrpSpPr/>
          <p:nvPr/>
        </p:nvGrpSpPr>
        <p:grpSpPr>
          <a:xfrm>
            <a:off x="3287493" y="3677882"/>
            <a:ext cx="3945146" cy="677338"/>
            <a:chOff x="3537135" y="2512357"/>
            <a:chExt cx="4149479" cy="756663"/>
          </a:xfrm>
        </p:grpSpPr>
        <p:sp>
          <p:nvSpPr>
            <p:cNvPr id="125" name="圆角矩形 124"/>
            <p:cNvSpPr/>
            <p:nvPr/>
          </p:nvSpPr>
          <p:spPr>
            <a:xfrm>
              <a:off x="3537135" y="2512357"/>
              <a:ext cx="4149479" cy="756663"/>
            </a:xfrm>
            <a:prstGeom prst="round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126" name="图片 125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979" y="2559520"/>
              <a:ext cx="915595" cy="686410"/>
            </a:xfrm>
            <a:prstGeom prst="rect">
              <a:avLst/>
            </a:prstGeom>
          </p:spPr>
        </p:pic>
        <p:sp>
          <p:nvSpPr>
            <p:cNvPr id="127" name="文本框 126"/>
            <p:cNvSpPr txBox="1"/>
            <p:nvPr/>
          </p:nvSpPr>
          <p:spPr>
            <a:xfrm>
              <a:off x="3599892" y="2695143"/>
              <a:ext cx="912231" cy="366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 smtClean="0">
                  <a:ea typeface="Times New Roman" charset="0"/>
                  <a:cs typeface="Times New Roman" charset="0"/>
                </a:rPr>
                <a:t>Platform</a:t>
              </a:r>
              <a:endParaRPr kumimoji="1" lang="zh-CN" altLang="en-US" sz="1400" b="1" dirty="0">
                <a:ea typeface="Times New Roman" charset="0"/>
                <a:cs typeface="Times New Roman" charset="0"/>
              </a:endParaRPr>
            </a:p>
          </p:txBody>
        </p:sp>
      </p:grpSp>
      <p:sp>
        <p:nvSpPr>
          <p:cNvPr id="124" name="文本框 123"/>
          <p:cNvSpPr txBox="1"/>
          <p:nvPr/>
        </p:nvSpPr>
        <p:spPr>
          <a:xfrm>
            <a:off x="5503704" y="3776443"/>
            <a:ext cx="1516568" cy="557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ea typeface="Times New Roman" charset="0"/>
                <a:cs typeface="Times New Roman" charset="0"/>
              </a:rPr>
              <a:t>(2) Allocation    </a:t>
            </a:r>
          </a:p>
          <a:p>
            <a:r>
              <a:rPr kumimoji="1" lang="en-US" altLang="zh-CN" sz="1400" b="1" dirty="0"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400" b="1" dirty="0" smtClean="0">
                <a:ea typeface="Times New Roman" charset="0"/>
                <a:cs typeface="Times New Roman" charset="0"/>
              </a:rPr>
              <a:t>   &amp; Pricing</a:t>
            </a:r>
            <a:endParaRPr kumimoji="1" lang="zh-CN" altLang="en-US" sz="1400" b="1" dirty="0">
              <a:ea typeface="Times New Roman" charset="0"/>
              <a:cs typeface="Times New Roman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4186386" y="2858024"/>
            <a:ext cx="1229135" cy="327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ea typeface="Times New Roman" charset="0"/>
                <a:cs typeface="Times New Roman" charset="0"/>
              </a:rPr>
              <a:t>(3) Outcome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6542559" y="2788043"/>
            <a:ext cx="981769" cy="557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ea typeface="Times New Roman" charset="0"/>
                <a:cs typeface="Times New Roman" charset="0"/>
              </a:rPr>
              <a:t>(4) </a:t>
            </a:r>
            <a:r>
              <a:rPr kumimoji="1" lang="en-US" altLang="zh-CN" sz="1400" b="1" smtClean="0">
                <a:ea typeface="Times New Roman" charset="0"/>
                <a:cs typeface="Times New Roman" charset="0"/>
              </a:rPr>
              <a:t>MEC service</a:t>
            </a:r>
            <a:endParaRPr kumimoji="1" lang="en-US" altLang="zh-CN" sz="1400" b="1" dirty="0" smtClean="0">
              <a:ea typeface="Times New Roman" charset="0"/>
              <a:cs typeface="Times New Roman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299032" y="2888952"/>
            <a:ext cx="1238208" cy="327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ea typeface="Times New Roman" charset="0"/>
                <a:cs typeface="Times New Roman" charset="0"/>
              </a:rPr>
              <a:t>(5) Payment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5415521" y="4744858"/>
            <a:ext cx="1002709" cy="327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ea typeface="Times New Roman" charset="0"/>
                <a:cs typeface="Times New Roman" charset="0"/>
              </a:rPr>
              <a:t>(5</a:t>
            </a:r>
            <a:r>
              <a:rPr kumimoji="1" lang="en-US" altLang="zh-CN" sz="1400" b="1" smtClean="0">
                <a:ea typeface="Times New Roman" charset="0"/>
                <a:cs typeface="Times New Roman" charset="0"/>
              </a:rPr>
              <a:t>) Charge</a:t>
            </a:r>
            <a:endParaRPr kumimoji="1" lang="en-US" altLang="zh-CN" sz="1400" b="1" dirty="0" smtClean="0">
              <a:ea typeface="Times New Roman" charset="0"/>
              <a:cs typeface="Times New Roman" charset="0"/>
            </a:endParaRPr>
          </a:p>
        </p:txBody>
      </p:sp>
      <p:cxnSp>
        <p:nvCxnSpPr>
          <p:cNvPr id="118" name="直线连接符 117"/>
          <p:cNvCxnSpPr/>
          <p:nvPr/>
        </p:nvCxnSpPr>
        <p:spPr>
          <a:xfrm>
            <a:off x="6361589" y="4409416"/>
            <a:ext cx="0" cy="1192694"/>
          </a:xfrm>
          <a:prstGeom prst="line">
            <a:avLst/>
          </a:prstGeom>
          <a:ln w="22225">
            <a:solidFill>
              <a:srgbClr val="7030A0"/>
            </a:solidFill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线连接符 118"/>
          <p:cNvCxnSpPr/>
          <p:nvPr/>
        </p:nvCxnSpPr>
        <p:spPr>
          <a:xfrm>
            <a:off x="5253835" y="2456336"/>
            <a:ext cx="0" cy="1192694"/>
          </a:xfrm>
          <a:prstGeom prst="line">
            <a:avLst/>
          </a:prstGeom>
          <a:ln w="22225">
            <a:solidFill>
              <a:srgbClr val="00B050"/>
            </a:solidFill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线连接符 119"/>
          <p:cNvCxnSpPr/>
          <p:nvPr/>
        </p:nvCxnSpPr>
        <p:spPr>
          <a:xfrm>
            <a:off x="5247157" y="4409416"/>
            <a:ext cx="0" cy="1192694"/>
          </a:xfrm>
          <a:prstGeom prst="line">
            <a:avLst/>
          </a:prstGeom>
          <a:ln w="22225">
            <a:solidFill>
              <a:srgbClr val="00B05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连接符 120"/>
          <p:cNvCxnSpPr/>
          <p:nvPr/>
        </p:nvCxnSpPr>
        <p:spPr>
          <a:xfrm>
            <a:off x="4095474" y="4463727"/>
            <a:ext cx="0" cy="1192694"/>
          </a:xfrm>
          <a:prstGeom prst="line">
            <a:avLst/>
          </a:prstGeom>
          <a:ln w="22225">
            <a:solidFill>
              <a:srgbClr val="C00000"/>
            </a:solidFill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线连接符 121"/>
          <p:cNvCxnSpPr/>
          <p:nvPr/>
        </p:nvCxnSpPr>
        <p:spPr>
          <a:xfrm>
            <a:off x="4112481" y="2465296"/>
            <a:ext cx="0" cy="1192694"/>
          </a:xfrm>
          <a:prstGeom prst="line">
            <a:avLst/>
          </a:prstGeom>
          <a:ln w="22225">
            <a:solidFill>
              <a:srgbClr val="C0000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本框 105"/>
          <p:cNvSpPr txBox="1"/>
          <p:nvPr/>
        </p:nvSpPr>
        <p:spPr>
          <a:xfrm>
            <a:off x="4186387" y="4760717"/>
            <a:ext cx="1179802" cy="327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ea typeface="Times New Roman" charset="0"/>
                <a:cs typeface="Times New Roman" charset="0"/>
              </a:rPr>
              <a:t>(3) Outcome</a:t>
            </a:r>
          </a:p>
        </p:txBody>
      </p:sp>
      <p:grpSp>
        <p:nvGrpSpPr>
          <p:cNvPr id="173" name="组 172"/>
          <p:cNvGrpSpPr/>
          <p:nvPr/>
        </p:nvGrpSpPr>
        <p:grpSpPr>
          <a:xfrm>
            <a:off x="1475656" y="3330441"/>
            <a:ext cx="1225506" cy="1395506"/>
            <a:chOff x="359478" y="2740452"/>
            <a:chExt cx="1202962" cy="1438843"/>
          </a:xfrm>
        </p:grpSpPr>
        <p:sp>
          <p:nvSpPr>
            <p:cNvPr id="174" name="椭圆 173"/>
            <p:cNvSpPr/>
            <p:nvPr/>
          </p:nvSpPr>
          <p:spPr>
            <a:xfrm>
              <a:off x="1106232" y="2740452"/>
              <a:ext cx="456208" cy="1438843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75" name="组 174"/>
            <p:cNvGrpSpPr/>
            <p:nvPr/>
          </p:nvGrpSpPr>
          <p:grpSpPr>
            <a:xfrm>
              <a:off x="359478" y="3171623"/>
              <a:ext cx="1040546" cy="727349"/>
              <a:chOff x="375418" y="4090779"/>
              <a:chExt cx="1213387" cy="809048"/>
            </a:xfrm>
            <a:solidFill>
              <a:schemeClr val="bg1"/>
            </a:solidFill>
          </p:grpSpPr>
          <p:sp>
            <p:nvSpPr>
              <p:cNvPr id="178" name="矩形 177"/>
              <p:cNvSpPr/>
              <p:nvPr/>
            </p:nvSpPr>
            <p:spPr>
              <a:xfrm>
                <a:off x="375418" y="4140457"/>
                <a:ext cx="1213387" cy="759370"/>
              </a:xfrm>
              <a:prstGeom prst="rect">
                <a:avLst/>
              </a:prstGeom>
              <a:grpFill/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375418" y="4090779"/>
                <a:ext cx="1158843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400" b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Bid</a:t>
                </a:r>
                <a:r>
                  <a:rPr kumimoji="1" lang="zh-CN" altLang="en-US" sz="1400" b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kumimoji="1" lang="en-US" altLang="zh-CN" sz="1400" b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privacy</a:t>
                </a:r>
              </a:p>
              <a:p>
                <a:r>
                  <a:rPr kumimoji="1" lang="en-US" altLang="zh-CN" sz="1400" b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       vs.</a:t>
                </a:r>
                <a:endParaRPr kumimoji="1" lang="zh-CN" altLang="en-US" sz="1400" b="1" dirty="0" smtClean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r>
                  <a:rPr kumimoji="1" lang="en-US" altLang="zh-CN" sz="1400" b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Truthfulness</a:t>
                </a:r>
                <a:endParaRPr kumimoji="1" lang="zh-CN" altLang="en-US" sz="1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p:grpSp>
        <p:cxnSp>
          <p:nvCxnSpPr>
            <p:cNvPr id="176" name="直线箭头连接符 175"/>
            <p:cNvCxnSpPr/>
            <p:nvPr/>
          </p:nvCxnSpPr>
          <p:spPr>
            <a:xfrm>
              <a:off x="1130057" y="3035988"/>
              <a:ext cx="0" cy="18353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线箭头连接符 176"/>
            <p:cNvCxnSpPr/>
            <p:nvPr/>
          </p:nvCxnSpPr>
          <p:spPr>
            <a:xfrm flipH="1" flipV="1">
              <a:off x="1136221" y="3822441"/>
              <a:ext cx="18981" cy="14981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 6"/>
          <p:cNvGrpSpPr/>
          <p:nvPr/>
        </p:nvGrpSpPr>
        <p:grpSpPr>
          <a:xfrm>
            <a:off x="7613447" y="3463845"/>
            <a:ext cx="1405779" cy="1126961"/>
            <a:chOff x="7600864" y="3732850"/>
            <a:chExt cx="1405779" cy="1126961"/>
          </a:xfrm>
        </p:grpSpPr>
        <p:sp>
          <p:nvSpPr>
            <p:cNvPr id="6" name="圆角矩形 5"/>
            <p:cNvSpPr/>
            <p:nvPr/>
          </p:nvSpPr>
          <p:spPr>
            <a:xfrm>
              <a:off x="7600864" y="3732850"/>
              <a:ext cx="1385089" cy="1126961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/>
                <p:cNvSpPr txBox="1"/>
                <p:nvPr/>
              </p:nvSpPr>
              <p:spPr>
                <a:xfrm>
                  <a:off x="7629952" y="3811260"/>
                  <a:ext cx="746743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15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500" b="0" i="1" smtClean="0">
                                <a:latin typeface="Cambria Math" charset="0"/>
                              </a:rPr>
                              <m:t>𝑊</m:t>
                            </m:r>
                          </m:e>
                          <m:sup>
                            <m:r>
                              <a:rPr kumimoji="1" lang="en-US" altLang="zh-CN" sz="1500" b="0" i="1" smtClean="0">
                                <a:latin typeface="Cambria Math" charset="0"/>
                              </a:rPr>
                              <m:t>𝑡</m:t>
                            </m:r>
                          </m:sup>
                        </m:sSup>
                        <m:r>
                          <a:rPr kumimoji="1" lang="en-US" altLang="zh-CN" sz="15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⊆</m:t>
                        </m:r>
                        <m:sSup>
                          <m:sSupPr>
                            <m:ctrlPr>
                              <a:rPr kumimoji="1" lang="en-US" altLang="zh-CN" sz="15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5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ℇ</m:t>
                            </m:r>
                          </m:e>
                          <m:sup>
                            <m:r>
                              <a:rPr kumimoji="1" lang="en-US" altLang="zh-CN" sz="15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1500" dirty="0"/>
                </a:p>
              </p:txBody>
            </p:sp>
          </mc:Choice>
          <mc:Fallback xmlns="">
            <p:sp>
              <p:nvSpPr>
                <p:cNvPr id="4" name="文本框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9952" y="3811260"/>
                  <a:ext cx="746743" cy="2308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5738" r="-1639" b="-526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文本框 179"/>
                <p:cNvSpPr txBox="1"/>
                <p:nvPr/>
              </p:nvSpPr>
              <p:spPr>
                <a:xfrm>
                  <a:off x="7620302" y="4115697"/>
                  <a:ext cx="1386341" cy="232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15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500" b="1" i="1" smtClean="0">
                                <a:latin typeface="Cambria Math" charset="0"/>
                              </a:rPr>
                              <m:t>𝒒</m:t>
                            </m:r>
                          </m:e>
                          <m:sup>
                            <m:r>
                              <a:rPr kumimoji="1" lang="en-US" altLang="zh-CN" sz="1500" b="0" i="1" smtClean="0">
                                <a:latin typeface="Cambria Math" charset="0"/>
                              </a:rPr>
                              <m:t>𝑡</m:t>
                            </m:r>
                          </m:sup>
                        </m:sSup>
                        <m:r>
                          <a:rPr kumimoji="1" lang="en-US" altLang="zh-CN" sz="1500" b="0" i="1" smtClean="0">
                            <a:latin typeface="Cambria Math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kumimoji="1" lang="en-US" altLang="zh-CN" sz="15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kumimoji="1" lang="en-US" altLang="zh-CN" sz="1500" b="0" i="1" smtClean="0">
                                <a:latin typeface="Cambria Math" charset="0"/>
                              </a:rPr>
                              <m:t>,</m:t>
                            </m:r>
                            <m:r>
                              <a:rPr kumimoji="1" lang="en-US" altLang="zh-CN" sz="15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⋯,</m:t>
                            </m:r>
                            <m:sSubSup>
                              <m:sSubSupPr>
                                <m:ctrlPr>
                                  <a:rPr kumimoji="1" lang="en-US" altLang="zh-CN" sz="15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500" i="1">
                                    <a:latin typeface="Cambria Math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𝑀</m:t>
                                </m:r>
                              </m:sub>
                              <m:sup>
                                <m:r>
                                  <a:rPr kumimoji="1" lang="en-US" altLang="zh-CN" sz="15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kumimoji="1" lang="zh-CN" altLang="en-US" sz="1500" dirty="0"/>
                </a:p>
              </p:txBody>
            </p:sp>
          </mc:Choice>
          <mc:Fallback xmlns="">
            <p:sp>
              <p:nvSpPr>
                <p:cNvPr id="180" name="文本框 1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0302" y="4115697"/>
                  <a:ext cx="1386341" cy="23243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632" b="-2894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文本框 180"/>
                <p:cNvSpPr txBox="1"/>
                <p:nvPr/>
              </p:nvSpPr>
              <p:spPr>
                <a:xfrm>
                  <a:off x="7633412" y="4537154"/>
                  <a:ext cx="1371979" cy="232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15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500" b="1" i="1" smtClean="0">
                                <a:latin typeface="Cambria Math" charset="0"/>
                              </a:rPr>
                              <m:t>𝒑</m:t>
                            </m:r>
                          </m:e>
                          <m:sup>
                            <m:r>
                              <a:rPr kumimoji="1" lang="en-US" altLang="zh-CN" sz="1500" b="0" i="1" smtClean="0">
                                <a:latin typeface="Cambria Math" charset="0"/>
                              </a:rPr>
                              <m:t>𝑡</m:t>
                            </m:r>
                          </m:sup>
                        </m:sSup>
                        <m:r>
                          <a:rPr kumimoji="1" lang="en-US" altLang="zh-CN" sz="1500" b="0" i="1" smtClean="0">
                            <a:latin typeface="Cambria Math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kumimoji="1" lang="en-US" altLang="zh-CN" sz="15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kumimoji="1" lang="en-US" altLang="zh-CN" sz="1500" b="0" i="1" smtClean="0">
                                <a:latin typeface="Cambria Math" charset="0"/>
                              </a:rPr>
                              <m:t>,</m:t>
                            </m:r>
                            <m:r>
                              <a:rPr kumimoji="1" lang="en-US" altLang="zh-CN" sz="15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⋯,</m:t>
                            </m:r>
                            <m:sSubSup>
                              <m:sSubSupPr>
                                <m:ctrlPr>
                                  <a:rPr kumimoji="1" lang="en-US" altLang="zh-CN" sz="15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kumimoji="1" lang="en-US" altLang="zh-CN" sz="1500" b="0" i="1" smtClean="0">
                                    <a:latin typeface="Cambria Math" charset="0"/>
                                  </a:rPr>
                                  <m:t>𝑁</m:t>
                                </m:r>
                              </m:sub>
                              <m:sup>
                                <m:r>
                                  <a:rPr kumimoji="1" lang="en-US" altLang="zh-CN" sz="15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kumimoji="1" lang="zh-CN" altLang="en-US" sz="1500" dirty="0"/>
                </a:p>
              </p:txBody>
            </p:sp>
          </mc:Choice>
          <mc:Fallback xmlns="">
            <p:sp>
              <p:nvSpPr>
                <p:cNvPr id="181" name="文本框 1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3412" y="4537154"/>
                  <a:ext cx="1371979" cy="232436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2667" b="-2894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985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14" grpId="0"/>
      <p:bldP spid="115" grpId="0"/>
      <p:bldP spid="116" grpId="0"/>
      <p:bldP spid="117" grpId="0"/>
      <p:bldP spid="1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11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97926" y="287288"/>
            <a:ext cx="5146282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smtClean="0">
                <a:ea typeface="+mj-ea"/>
                <a:cs typeface="+mj-cs"/>
              </a:rPr>
              <a:t>Design Objective of OPTA</a:t>
            </a:r>
            <a:endParaRPr lang="en-US" altLang="zh-CN" sz="3600" kern="0" dirty="0"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79512" y="3244890"/>
                <a:ext cx="9073008" cy="1621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/>
                  <a:t>Definition </a:t>
                </a:r>
                <a:r>
                  <a:rPr lang="en-US" altLang="zh-CN" b="1" dirty="0" smtClean="0">
                    <a:solidFill>
                      <a:schemeClr val="tx1"/>
                    </a:solidFill>
                  </a:rPr>
                  <a:t>1 (</a:t>
                </a:r>
                <a:r>
                  <a:rPr lang="en-US" altLang="zh-CN" b="1" dirty="0" smtClean="0"/>
                  <a:t>Differential Privacy</a:t>
                </a:r>
                <a:r>
                  <a:rPr lang="en-US" altLang="zh-CN" b="1" dirty="0" smtClean="0">
                    <a:solidFill>
                      <a:schemeClr val="tx1"/>
                    </a:solidFill>
                  </a:rPr>
                  <a:t>). </a:t>
                </a:r>
                <a:r>
                  <a:rPr lang="en-US" altLang="zh-CN" i="1" dirty="0"/>
                  <a:t>(revised from </a:t>
                </a:r>
                <a:r>
                  <a:rPr lang="en-US" altLang="zh-CN" i="1" dirty="0" smtClean="0"/>
                  <a:t>[</a:t>
                </a:r>
                <a:r>
                  <a:rPr lang="en-US" altLang="zh-CN" i="1" dirty="0" err="1"/>
                  <a:t>Dwork</a:t>
                </a:r>
                <a:r>
                  <a:rPr lang="en-US" altLang="zh-CN" i="1" dirty="0"/>
                  <a:t> et </a:t>
                </a:r>
                <a:r>
                  <a:rPr lang="en-US" altLang="zh-CN" i="1" dirty="0" smtClean="0"/>
                  <a:t>al, 1996]). Denote </a:t>
                </a:r>
                <a:r>
                  <a:rPr lang="en-US" altLang="zh-CN" i="1" dirty="0"/>
                  <a:t>the OPTA in </a:t>
                </a:r>
                <a:r>
                  <a:rPr lang="en-US" altLang="zh-CN" i="1" dirty="0" smtClean="0"/>
                  <a:t>slot</a:t>
                </a:r>
                <a:r>
                  <a:rPr lang="en-US" altLang="zh-CN" dirty="0" smtClean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en-US" altLang="zh-CN" i="1" dirty="0"/>
                  <a:t>as a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</m:e>
                      <m:sup>
                        <m:r>
                          <a:rPr lang="en-US" altLang="zh-CN" b="0" i="1" smtClean="0">
                            <a:latin typeface="Cambria Math" charset="0"/>
                          </a:rPr>
                          <m:t>𝑡</m:t>
                        </m:r>
                      </m:sup>
                    </m:sSup>
                    <m:r>
                      <a:rPr lang="en-US" altLang="zh-CN" b="0" i="1" smtClean="0">
                        <a:latin typeface="Cambria Math" charset="0"/>
                      </a:rPr>
                      <m:t>(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r>
                      <a:rPr lang="en-US" altLang="zh-CN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i="1" dirty="0" smtClean="0"/>
                  <a:t> that </a:t>
                </a:r>
                <a:r>
                  <a:rPr lang="en-US" altLang="zh-CN" i="1" dirty="0"/>
                  <a:t>maps </a:t>
                </a:r>
                <a:r>
                  <a:rPr lang="en-US" altLang="zh-CN" i="1" dirty="0" smtClean="0"/>
                  <a:t>input </a:t>
                </a:r>
                <a:r>
                  <a:rPr lang="en-US" altLang="zh-CN" i="1" dirty="0"/>
                  <a:t>bids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𝒃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altLang="zh-CN" dirty="0" smtClean="0"/>
                  <a:t> </a:t>
                </a:r>
                <a:r>
                  <a:rPr lang="en-US" altLang="zh-CN" i="1" dirty="0"/>
                  <a:t>and asks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𝒂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altLang="zh-CN" dirty="0" smtClean="0"/>
                  <a:t> </a:t>
                </a:r>
                <a:r>
                  <a:rPr lang="en-US" altLang="zh-CN" i="1" dirty="0"/>
                  <a:t>to outcome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7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US" altLang="zh-CN" sz="17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p>
                      <m:sSupPr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7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𝒑</m:t>
                        </m:r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altLang="zh-CN" sz="1700" i="1" dirty="0" smtClean="0"/>
                  <a:t>,</a:t>
                </a:r>
                <a:r>
                  <a:rPr lang="en-US" altLang="zh-CN" sz="17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7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𝒒</m:t>
                        </m:r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altLang="zh-CN" sz="1700" i="1" dirty="0" smtClean="0"/>
                  <a:t>).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7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</m:e>
                      <m:sup>
                        <m:r>
                          <a:rPr lang="en-US" altLang="zh-CN" sz="1700" i="1">
                            <a:latin typeface="Cambria Math" charset="0"/>
                          </a:rPr>
                          <m:t>𝑡</m:t>
                        </m:r>
                      </m:sup>
                    </m:sSup>
                    <m:r>
                      <a:rPr lang="en-US" altLang="zh-CN" sz="1700" i="1">
                        <a:latin typeface="Cambria Math" charset="0"/>
                      </a:rPr>
                      <m:t>(</m:t>
                    </m:r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r>
                      <a:rPr lang="en-US" altLang="zh-CN" sz="17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sz="1700" i="1" dirty="0" smtClean="0"/>
                  <a:t> </a:t>
                </a:r>
                <a:r>
                  <a:rPr lang="en-US" altLang="zh-CN" i="1" dirty="0"/>
                  <a:t>gives </a:t>
                </a:r>
                <a14:m>
                  <m:oMath xmlns:m="http://schemas.openxmlformats.org/officeDocument/2006/math">
                    <m:r>
                      <a:rPr lang="en-US" altLang="zh-CN" sz="1700" b="0" i="1" smtClean="0">
                        <a:latin typeface="Cambria Math" charset="0"/>
                      </a:rPr>
                      <m:t>(</m:t>
                    </m:r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𝜖</m:t>
                    </m:r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𝛿</m:t>
                    </m:r>
                    <m:r>
                      <a:rPr lang="en-US" altLang="zh-CN" sz="1700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sz="1700" i="1" dirty="0" smtClean="0"/>
                  <a:t>-</a:t>
                </a:r>
                <a:r>
                  <a:rPr lang="en-US" altLang="zh-CN" i="1" dirty="0"/>
                  <a:t>differential privacy, if and only if for any two input sets,</a:t>
                </a:r>
                <a:r>
                  <a:rPr lang="en-US" altLang="zh-CN" i="1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700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US" altLang="zh-CN" sz="17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𝒃</m:t>
                        </m:r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p>
                      <m:sSupPr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7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𝒂</m:t>
                        </m:r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altLang="zh-CN" sz="1700" i="1" dirty="0" smtClean="0"/>
                  <a:t>) </a:t>
                </a:r>
                <a:r>
                  <a:rPr lang="en-US" altLang="zh-CN" i="1" dirty="0" smtClean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7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700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acc>
                          <m:accPr>
                            <m:chr m:val="̃"/>
                            <m:ctrlPr>
                              <a:rPr lang="en-US" altLang="zh-CN" sz="1700" b="1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1700" b="1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𝒃</m:t>
                            </m:r>
                          </m:e>
                        </m:acc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p>
                      <m:sSupPr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altLang="zh-CN" sz="17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1700" b="1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𝒂</m:t>
                            </m:r>
                          </m:e>
                        </m:acc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altLang="zh-CN" sz="1700" i="1" dirty="0" smtClean="0"/>
                  <a:t>) </a:t>
                </a:r>
                <a:r>
                  <a:rPr lang="en-US" altLang="zh-CN" i="1" dirty="0"/>
                  <a:t>differing in only one bid or one ask, and for any possible set of </a:t>
                </a:r>
                <a:r>
                  <a:rPr lang="en-US" altLang="zh-CN" i="1" dirty="0" smtClean="0"/>
                  <a:t>outcomes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7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𝑺</m:t>
                        </m:r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  <m:r>
                      <a:rPr lang="en-US" altLang="zh-CN" sz="17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⊆</m:t>
                    </m:r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𝑅𝑎𝑛𝑔𝑒</m:t>
                    </m:r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sSup>
                      <m:sSupPr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700" b="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</m:e>
                      <m:sup>
                        <m: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altLang="zh-CN" sz="1700" dirty="0" smtClean="0"/>
                  <a:t> </a:t>
                </a:r>
                <a:r>
                  <a:rPr lang="en-US" altLang="zh-CN" i="1" dirty="0" smtClean="0"/>
                  <a:t>, </a:t>
                </a:r>
                <a:r>
                  <a:rPr lang="en-US" altLang="zh-CN" i="1" dirty="0"/>
                  <a:t>it satisfies </a:t>
                </a:r>
                <a:endParaRPr lang="en-US" altLang="zh-CN" dirty="0"/>
              </a:p>
              <a:p>
                <a:pPr algn="ctr"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Pr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altLang="zh-CN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  <m:d>
                          <m:dPr>
                            <m:ctrlP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𝒃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  <m:r>
                          <a:rPr lang="en-US" altLang="zh-CN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𝑺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  <m:sSup>
                      <m:sSupPr>
                        <m:ctrlPr>
                          <a:rPr lang="en-US" altLang="zh-CN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sup>
                    </m:sSup>
                    <m:r>
                      <a:rPr lang="en-US" altLang="zh-CN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r>
                      <m:rPr>
                        <m:sty m:val="p"/>
                      </m:rPr>
                      <a:rPr lang="en-US" altLang="zh-CN" i="0">
                        <a:latin typeface="Cambria Math" charset="0"/>
                        <a:ea typeface="Cambria Math" charset="0"/>
                        <a:cs typeface="Cambria Math" charset="0"/>
                      </a:rPr>
                      <m:t>Pr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  <m:d>
                          <m:dPr>
                            <m:ctrlP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𝒃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𝒂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𝑺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</m:oMath>
                </a14:m>
                <a:r>
                  <a:rPr lang="en-US" altLang="zh-CN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𝛿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244890"/>
                <a:ext cx="9073008" cy="1621726"/>
              </a:xfrm>
              <a:prstGeom prst="rect">
                <a:avLst/>
              </a:prstGeom>
              <a:blipFill rotWithShape="0">
                <a:blip r:embed="rId3"/>
                <a:stretch>
                  <a:fillRect l="-672" t="-1880" b="-15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 12"/>
          <p:cNvGrpSpPr/>
          <p:nvPr/>
        </p:nvGrpSpPr>
        <p:grpSpPr>
          <a:xfrm>
            <a:off x="2231538" y="1076242"/>
            <a:ext cx="4492858" cy="2043878"/>
            <a:chOff x="2143867" y="3789040"/>
            <a:chExt cx="4300341" cy="219673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3867" y="3789040"/>
              <a:ext cx="4300341" cy="213436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7" y="3789040"/>
              <a:ext cx="216024" cy="100480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7" y="4980974"/>
              <a:ext cx="216024" cy="100480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/>
                <p:cNvSpPr/>
                <p:nvPr/>
              </p:nvSpPr>
              <p:spPr>
                <a:xfrm>
                  <a:off x="2843808" y="3963528"/>
                  <a:ext cx="46480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" name="矩形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808" y="3963528"/>
                  <a:ext cx="464806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矩形 11"/>
                <p:cNvSpPr/>
                <p:nvPr/>
              </p:nvSpPr>
              <p:spPr>
                <a:xfrm>
                  <a:off x="2843808" y="4271034"/>
                  <a:ext cx="46801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1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2" name="矩形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808" y="4271034"/>
                  <a:ext cx="46801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矩形 10"/>
                <p:cNvSpPr/>
                <p:nvPr/>
              </p:nvSpPr>
              <p:spPr>
                <a:xfrm>
                  <a:off x="2843808" y="5051600"/>
                  <a:ext cx="464806" cy="38375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𝒃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1" name="矩形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808" y="5051600"/>
                  <a:ext cx="464806" cy="38375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t="-3390" r="-1250" b="-169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矩形 13"/>
                <p:cNvSpPr/>
                <p:nvPr/>
              </p:nvSpPr>
              <p:spPr>
                <a:xfrm>
                  <a:off x="2843808" y="5373216"/>
                  <a:ext cx="46801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𝒂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4" name="矩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808" y="5373216"/>
                  <a:ext cx="468013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6" name="直线连接符 11"/>
          <p:cNvCxnSpPr/>
          <p:nvPr/>
        </p:nvCxnSpPr>
        <p:spPr>
          <a:xfrm>
            <a:off x="4572000" y="4662938"/>
            <a:ext cx="11393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236606" y="4797161"/>
            <a:ext cx="3058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en-US" altLang="zh-CN" sz="130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P</a:t>
            </a:r>
            <a:r>
              <a:rPr kumimoji="1" lang="en-US" altLang="zh-CN" sz="130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rivacy budget: control </a:t>
            </a:r>
            <a:r>
              <a:rPr kumimoji="1" lang="en-US" altLang="zh-CN" sz="1300" dirty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privacy </a:t>
            </a:r>
            <a:r>
              <a:rPr kumimoji="1" lang="en-US" altLang="zh-CN" sz="130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guarantee </a:t>
            </a:r>
            <a:endParaRPr kumimoji="1" lang="en-US" altLang="zh-CN" sz="1300" dirty="0">
              <a:solidFill>
                <a:srgbClr val="FF0000"/>
              </a:solidFill>
              <a:ea typeface="Microsoft YaHei" charset="-122"/>
              <a:cs typeface="Microsoft YaHei" charset="-122"/>
            </a:endParaRPr>
          </a:p>
        </p:txBody>
      </p:sp>
      <p:cxnSp>
        <p:nvCxnSpPr>
          <p:cNvPr id="19" name="直线连接符 11"/>
          <p:cNvCxnSpPr/>
          <p:nvPr/>
        </p:nvCxnSpPr>
        <p:spPr>
          <a:xfrm>
            <a:off x="6876256" y="4791119"/>
            <a:ext cx="288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484976" y="4821104"/>
            <a:ext cx="17709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en-US" altLang="zh-CN" sz="130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Residual </a:t>
            </a:r>
            <a:r>
              <a:rPr kumimoji="1" lang="en-US" altLang="zh-CN" sz="1300" dirty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probability </a:t>
            </a:r>
            <a:r>
              <a:rPr kumimoji="1" lang="en-US" altLang="zh-CN" sz="1300" dirty="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 </a:t>
            </a:r>
            <a:endParaRPr kumimoji="1" lang="en-US" altLang="zh-CN" sz="1300" dirty="0">
              <a:solidFill>
                <a:srgbClr val="FF0000"/>
              </a:solidFill>
              <a:ea typeface="Microsoft YaHei" charset="-122"/>
              <a:cs typeface="Microsoft YaHei" charset="-122"/>
            </a:endParaRPr>
          </a:p>
        </p:txBody>
      </p:sp>
      <p:grpSp>
        <p:nvGrpSpPr>
          <p:cNvPr id="25" name="组 24"/>
          <p:cNvGrpSpPr/>
          <p:nvPr/>
        </p:nvGrpSpPr>
        <p:grpSpPr>
          <a:xfrm>
            <a:off x="134052" y="5260662"/>
            <a:ext cx="9009948" cy="1768738"/>
            <a:chOff x="104276" y="4999815"/>
            <a:chExt cx="9009948" cy="1768738"/>
          </a:xfrm>
        </p:grpSpPr>
        <p:sp>
          <p:nvSpPr>
            <p:cNvPr id="26" name="圆角矩形标注 25"/>
            <p:cNvSpPr/>
            <p:nvPr/>
          </p:nvSpPr>
          <p:spPr>
            <a:xfrm>
              <a:off x="506877" y="4999815"/>
              <a:ext cx="8427835" cy="1515926"/>
            </a:xfrm>
            <a:prstGeom prst="wedgeRoundRectCallout">
              <a:avLst>
                <a:gd name="adj1" fmla="val -9440"/>
                <a:gd name="adj2" fmla="val -61933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矩形 26"/>
                <p:cNvSpPr/>
                <p:nvPr/>
              </p:nvSpPr>
              <p:spPr>
                <a:xfrm>
                  <a:off x="104276" y="5040964"/>
                  <a:ext cx="9009948" cy="172758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742950" lvl="1" indent="-285750">
                    <a:spcAft>
                      <a:spcPts val="300"/>
                    </a:spcAft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600" dirty="0" smtClean="0"/>
                    <a:t>Add </a:t>
                  </a:r>
                  <a:r>
                    <a:rPr lang="en-US" altLang="zh-CN" sz="1600" dirty="0"/>
                    <a:t>noise to the </a:t>
                  </a:r>
                  <a:r>
                    <a:rPr lang="en-US" altLang="zh-CN" sz="1600" dirty="0" smtClean="0"/>
                    <a:t>output: infeasible </a:t>
                  </a:r>
                  <a:r>
                    <a:rPr lang="en-US" altLang="zh-CN" sz="1600" dirty="0"/>
                    <a:t>after adding noise </a:t>
                  </a:r>
                </a:p>
                <a:p>
                  <a:pPr marL="742950" lvl="1" indent="-285750">
                    <a:spcAft>
                      <a:spcPts val="200"/>
                    </a:spcAft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600" dirty="0" smtClean="0"/>
                    <a:t>Exponential mechanism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sz="160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altLang="zh-CN" sz="16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charset="0"/>
                            </a:rPr>
                            <m:t>𝑓</m:t>
                          </m:r>
                        </m:sub>
                        <m:sup>
                          <m:r>
                            <a:rPr lang="en-US" altLang="zh-CN" sz="16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𝜖</m:t>
                          </m:r>
                        </m:sup>
                      </m:sSubSup>
                      <m:r>
                        <a:rPr lang="en-US" altLang="zh-CN" sz="1600" b="0" i="1" smtClean="0"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𝒜</m:t>
                      </m:r>
                      <m:r>
                        <a:rPr lang="en-US" altLang="zh-CN" sz="1600" b="0" i="1" smtClean="0">
                          <a:latin typeface="Cambria Math" charset="0"/>
                        </a:rPr>
                        <m:t>)</m:t>
                      </m:r>
                    </m:oMath>
                  </a14:m>
                  <a:endParaRPr lang="en-US" altLang="zh-CN" sz="1600" dirty="0" smtClean="0"/>
                </a:p>
                <a:p>
                  <a:pPr lvl="1">
                    <a:buClr>
                      <a:srgbClr val="CC3300"/>
                    </a:buClr>
                    <a:buSzPct val="70000"/>
                    <a:defRPr/>
                  </a:pPr>
                  <a:r>
                    <a:rPr lang="en-US" altLang="zh-CN" sz="1600" dirty="0"/>
                    <a:t> </a:t>
                  </a:r>
                  <a:r>
                    <a:rPr lang="en-US" altLang="zh-CN" sz="1600" dirty="0" smtClean="0"/>
                    <a:t>      - score function </a:t>
                  </a:r>
                  <a14:m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16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CN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𝒜</m:t>
                          </m:r>
                          <m:r>
                            <a:rPr lang="en-US" altLang="zh-CN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lang="en-US" altLang="zh-CN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ℬ</m:t>
                          </m:r>
                        </m:e>
                      </m:d>
                      <m:r>
                        <a:rPr lang="en-US" altLang="zh-CN" sz="16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: </m:t>
                      </m:r>
                    </m:oMath>
                  </a14:m>
                  <a:r>
                    <a:rPr lang="en-US" altLang="zh-CN" sz="1600" dirty="0" smtClean="0"/>
                    <a:t>map </a:t>
                  </a:r>
                  <a:r>
                    <a:rPr lang="en-US" altLang="zh-CN" sz="1600" dirty="0"/>
                    <a:t>a pair of input set </a:t>
                  </a:r>
                  <a14:m>
                    <m:oMath xmlns:m="http://schemas.openxmlformats.org/officeDocument/2006/math">
                      <m:r>
                        <a:rPr lang="en-US" altLang="zh-CN" sz="16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𝒜</m:t>
                      </m:r>
                    </m:oMath>
                  </a14:m>
                  <a:r>
                    <a:rPr lang="en-US" altLang="zh-CN" sz="1600" dirty="0" smtClean="0"/>
                    <a:t> </a:t>
                  </a:r>
                  <a:r>
                    <a:rPr lang="en-US" altLang="zh-CN" sz="1600" dirty="0"/>
                    <a:t>and possible outcome </a:t>
                  </a:r>
                  <a14:m>
                    <m:oMath xmlns:m="http://schemas.openxmlformats.org/officeDocument/2006/math">
                      <m:r>
                        <a:rPr lang="en-US" altLang="zh-CN" sz="16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ℬ</m:t>
                      </m:r>
                    </m:oMath>
                  </a14:m>
                  <a:r>
                    <a:rPr lang="en-US" altLang="zh-CN" sz="1600" dirty="0" smtClean="0"/>
                    <a:t> </a:t>
                  </a:r>
                  <a:r>
                    <a:rPr lang="en-US" altLang="zh-CN" sz="1600" dirty="0"/>
                    <a:t>to a </a:t>
                  </a:r>
                  <a:r>
                    <a:rPr lang="en-US" altLang="zh-CN" sz="1600" dirty="0" smtClean="0"/>
                    <a:t>score </a:t>
                  </a:r>
                </a:p>
                <a:p>
                  <a:pPr lvl="1">
                    <a:buClr>
                      <a:srgbClr val="CC3300"/>
                    </a:buClr>
                    <a:buSzPct val="70000"/>
                    <a:defRPr/>
                  </a:pPr>
                  <a:r>
                    <a:rPr lang="en-US" altLang="zh-CN" sz="1600" dirty="0" smtClean="0"/>
                    <a:t>       - </a:t>
                  </a:r>
                  <a14:m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charset="0"/>
                        </a:rPr>
                        <m:t>2</m:t>
                      </m:r>
                      <m:r>
                        <a:rPr lang="en-US" altLang="zh-CN" sz="16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𝜖</m:t>
                      </m:r>
                      <m:r>
                        <a:rPr lang="en-US" altLang="zh-CN" sz="16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∆</m:t>
                      </m:r>
                    </m:oMath>
                  </a14:m>
                  <a:r>
                    <a:rPr lang="en-US" altLang="zh-CN" sz="1600" dirty="0"/>
                    <a:t>-differential privacy if it </a:t>
                  </a:r>
                  <a:r>
                    <a:rPr lang="en-US" altLang="zh-CN" sz="1600" dirty="0" smtClean="0"/>
                    <a:t>generates outcome by probability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500">
                          <a:latin typeface="Cambria Math" charset="0"/>
                          <a:ea typeface="Cambria Math" charset="0"/>
                          <a:cs typeface="Cambria Math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15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1500" i="1">
                                  <a:latin typeface="Cambria Math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5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altLang="zh-CN" sz="1500" i="1">
                                  <a:latin typeface="Cambria Math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altLang="zh-CN" sz="15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𝜖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15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altLang="zh-CN" sz="15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𝒜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altLang="zh-CN" sz="1500" dirty="0"/>
                            <m:t> </m:t>
                          </m:r>
                          <m:r>
                            <a:rPr lang="en-US" altLang="zh-CN" sz="1500" b="0" i="1" dirty="0" smtClean="0">
                              <a:latin typeface="Cambria Math" charset="0"/>
                            </a:rPr>
                            <m:t>=</m:t>
                          </m:r>
                          <m:r>
                            <a:rPr lang="en-US" altLang="zh-CN" sz="15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ℬ</m:t>
                          </m:r>
                        </m:e>
                      </m:d>
                      <m:r>
                        <a:rPr lang="en-US" altLang="zh-CN" sz="15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∝</m:t>
                      </m:r>
                      <m:r>
                        <m:rPr>
                          <m:sty m:val="p"/>
                        </m:rPr>
                        <a:rPr lang="en-US" altLang="zh-CN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exp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⁡(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𝜖</m:t>
                      </m:r>
                      <m:r>
                        <a:rPr lang="en-US" altLang="zh-CN" sz="1500" i="1">
                          <a:latin typeface="Cambria Math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15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CN" sz="15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𝒜</m:t>
                          </m:r>
                          <m:r>
                            <a:rPr lang="en-US" altLang="zh-CN" sz="15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lang="en-US" altLang="zh-CN" sz="15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ℬ</m:t>
                          </m:r>
                        </m:e>
                      </m:d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a14:m>
                  <a:endParaRPr lang="en-US" altLang="zh-CN" sz="1500" dirty="0" smtClean="0"/>
                </a:p>
                <a:p>
                  <a:pPr lvl="1">
                    <a:buClr>
                      <a:srgbClr val="CC3300"/>
                    </a:buClr>
                    <a:buSzPct val="70000"/>
                    <a:defRPr/>
                  </a:pPr>
                  <a:r>
                    <a:rPr lang="en-US" altLang="zh-CN" sz="1600" dirty="0"/>
                    <a:t>       </a:t>
                  </a:r>
                  <a:r>
                    <a:rPr lang="en-US" altLang="zh-CN" sz="1600" dirty="0" smtClean="0"/>
                    <a:t>- the higher scores, the larger selection probability: final outcome </a:t>
                  </a:r>
                  <a:r>
                    <a:rPr lang="en-US" altLang="zh-CN" sz="1600" dirty="0"/>
                    <a:t>close to the optimum </a:t>
                  </a:r>
                </a:p>
                <a:p>
                  <a:pPr lvl="1">
                    <a:spcAft>
                      <a:spcPts val="600"/>
                    </a:spcAft>
                    <a:buClr>
                      <a:srgbClr val="CC3300"/>
                    </a:buClr>
                    <a:buSzPct val="70000"/>
                    <a:defRPr/>
                  </a:pPr>
                  <a:endParaRPr lang="en-US" altLang="zh-CN" sz="1600" dirty="0"/>
                </a:p>
              </p:txBody>
            </p:sp>
          </mc:Choice>
          <mc:Fallback xmlns="">
            <p:sp>
              <p:nvSpPr>
                <p:cNvPr id="27" name="矩形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276" y="5040964"/>
                  <a:ext cx="9009948" cy="172758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t="-106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8" name="直线连接符 11"/>
          <p:cNvCxnSpPr/>
          <p:nvPr/>
        </p:nvCxnSpPr>
        <p:spPr>
          <a:xfrm>
            <a:off x="1259633" y="6453336"/>
            <a:ext cx="288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22803" y="6299447"/>
                <a:ext cx="17709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 smtClean="0">
                    <a:solidFill>
                      <a:srgbClr val="FF0000"/>
                    </a:solidFill>
                  </a:rPr>
                  <a:t>sensitivity of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solidFill>
                          <a:srgbClr val="FF0000"/>
                        </a:solidFill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altLang="zh-CN" sz="1400" dirty="0" smtClean="0">
                    <a:solidFill>
                      <a:srgbClr val="FF0000"/>
                    </a:solidFill>
                  </a:rPr>
                  <a:t>  </a:t>
                </a:r>
                <a:endParaRPr lang="en-US" altLang="zh-CN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3" y="6299447"/>
                <a:ext cx="1770991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034" t="-1961" b="-196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238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297926" y="287288"/>
            <a:ext cx="5146282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+mj-ea"/>
                <a:cs typeface="+mj-cs"/>
              </a:rPr>
              <a:t>Design Objective of OPTA</a:t>
            </a:r>
            <a:endParaRPr lang="en-US" altLang="zh-CN" sz="3600" kern="0" dirty="0">
              <a:ea typeface="+mj-ea"/>
              <a:cs typeface="+mj-cs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12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51520" y="5536073"/>
                <a:ext cx="8892480" cy="721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en-US" altLang="zh-CN" sz="2000" b="1" dirty="0" smtClean="0"/>
                  <a:t>Definition </a:t>
                </a:r>
                <a:r>
                  <a:rPr lang="en-US" altLang="zh-CN" sz="2000" b="1" dirty="0"/>
                  <a:t>4</a:t>
                </a:r>
                <a:r>
                  <a:rPr lang="en-US" altLang="zh-CN" sz="2000" b="1" dirty="0" smtClean="0"/>
                  <a:t> </a:t>
                </a:r>
                <a:r>
                  <a:rPr lang="en-US" altLang="zh-CN" sz="2000" b="1" dirty="0"/>
                  <a:t>(Budget Balance). </a:t>
                </a:r>
                <a:r>
                  <a:rPr lang="en-US" altLang="zh-CN" sz="2000" i="1" dirty="0"/>
                  <a:t>OPTA achieves budget balance if the total charge from users is exactly sufficient to cover overall payment for servers, i.e.,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zh-CN" i="1" smtClean="0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𝑡</m:t>
                            </m:r>
                          </m:sup>
                        </m:sSubSup>
                      </m:e>
                    </m:nary>
                    <m:r>
                      <a:rPr lang="en-US" altLang="zh-CN" b="0" i="1" smtClean="0">
                        <a:latin typeface="Cambria Math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𝑡</m:t>
                            </m:r>
                          </m:sup>
                        </m:sSubSup>
                      </m:e>
                    </m:nary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536073"/>
                <a:ext cx="8892480" cy="721480"/>
              </a:xfrm>
              <a:prstGeom prst="rect">
                <a:avLst/>
              </a:prstGeom>
              <a:blipFill rotWithShape="0">
                <a:blip r:embed="rId3"/>
                <a:stretch>
                  <a:fillRect l="-685" t="-16807" r="-4044" b="-899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251520" y="4279481"/>
                <a:ext cx="8892480" cy="7143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/>
                  <a:t>Definition </a:t>
                </a:r>
                <a:r>
                  <a:rPr lang="en-US" altLang="zh-CN" b="1" dirty="0"/>
                  <a:t>3</a:t>
                </a:r>
                <a:r>
                  <a:rPr lang="en-US" altLang="zh-CN" b="1" dirty="0" smtClean="0"/>
                  <a:t> (IR). </a:t>
                </a:r>
                <a:r>
                  <a:rPr lang="en-US" altLang="zh-CN" i="1" dirty="0"/>
                  <a:t>OPTA achieve IR </a:t>
                </a:r>
                <a:r>
                  <a:rPr lang="en-US" altLang="zh-CN" i="1" dirty="0" smtClean="0"/>
                  <a:t>only </a:t>
                </a:r>
                <a:r>
                  <a:rPr lang="en-US" altLang="zh-CN" i="1" dirty="0"/>
                  <a:t>if all agents have non-negative expected utilities, i.e., </a:t>
                </a:r>
                <a:endParaRPr lang="en-US" altLang="zh-CN" dirty="0"/>
              </a:p>
              <a:p>
                <a:pPr marL="0" lvl="1"/>
                <a14:m>
                  <m:oMath xmlns:m="http://schemas.openxmlformats.org/officeDocument/2006/math">
                    <m:r>
                      <a:rPr lang="en-US" altLang="zh-CN" sz="17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7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7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17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7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7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17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𝒃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sz="17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altLang="zh-CN" sz="17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𝒂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≥0</m:t>
                    </m:r>
                  </m:oMath>
                </a14:m>
                <a:r>
                  <a:rPr lang="en-US" altLang="zh-CN" sz="1700" dirty="0" smtClean="0"/>
                  <a:t> </a:t>
                </a:r>
                <a:r>
                  <a:rPr lang="en-US" altLang="zh-CN" dirty="0" smtClean="0"/>
                  <a:t>for </a:t>
                </a:r>
                <a14:m>
                  <m:oMath xmlns:m="http://schemas.openxmlformats.org/officeDocument/2006/math">
                    <m:r>
                      <a:rPr lang="en-US" altLang="zh-CN" sz="1700" b="0" i="1" smtClean="0">
                        <a:latin typeface="Cambria Math" charset="0"/>
                      </a:rPr>
                      <m:t>𝑖</m:t>
                    </m:r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  <m:r>
                      <a:rPr lang="en-US" altLang="zh-CN" sz="17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𝑴</m:t>
                    </m:r>
                  </m:oMath>
                </a14:m>
                <a:r>
                  <a:rPr lang="en-US" altLang="zh-CN" sz="1700" b="1" dirty="0" smtClean="0"/>
                  <a:t> </a:t>
                </a:r>
                <a:r>
                  <a:rPr lang="en-US" altLang="zh-CN" dirty="0" smtClean="0"/>
                  <a:t>and </a:t>
                </a:r>
                <a14:m>
                  <m:oMath xmlns:m="http://schemas.openxmlformats.org/officeDocument/2006/math"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7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𝒃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𝒂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≥0</m:t>
                    </m:r>
                  </m:oMath>
                </a14:m>
                <a:r>
                  <a:rPr lang="en-US" altLang="zh-CN" sz="1700" dirty="0"/>
                  <a:t> </a:t>
                </a:r>
                <a:r>
                  <a:rPr lang="en-US" altLang="zh-CN" dirty="0"/>
                  <a:t>for </a:t>
                </a:r>
                <a14:m>
                  <m:oMath xmlns:m="http://schemas.openxmlformats.org/officeDocument/2006/math">
                    <m:r>
                      <a:rPr lang="en-US" altLang="zh-CN" sz="1700" b="0" i="1" smtClean="0">
                        <a:latin typeface="Cambria Math" charset="0"/>
                      </a:rPr>
                      <m:t>𝑗</m:t>
                    </m:r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  <m:r>
                      <a:rPr lang="en-US" altLang="zh-CN" sz="17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𝑵</m:t>
                    </m:r>
                  </m:oMath>
                </a14:m>
                <a:r>
                  <a:rPr lang="en-US" altLang="zh-CN" sz="1700" b="1" dirty="0"/>
                  <a:t> </a:t>
                </a: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279481"/>
                <a:ext cx="8892480" cy="714363"/>
              </a:xfrm>
              <a:prstGeom prst="rect">
                <a:avLst/>
              </a:prstGeom>
              <a:blipFill rotWithShape="0">
                <a:blip r:embed="rId4"/>
                <a:stretch>
                  <a:fillRect l="-685" t="-4274" b="-94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251520" y="1556792"/>
                <a:ext cx="8892480" cy="2019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/>
                  <a:t>Definition </a:t>
                </a:r>
                <a:r>
                  <a:rPr lang="en-US" altLang="zh-CN" b="1" dirty="0" smtClean="0">
                    <a:solidFill>
                      <a:schemeClr val="tx1"/>
                    </a:solidFill>
                  </a:rPr>
                  <a:t>2 (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altLang="zh-CN" b="1" dirty="0" smtClean="0">
                    <a:solidFill>
                      <a:schemeClr val="tx1"/>
                    </a:solidFill>
                  </a:rPr>
                  <a:t>-Truthfulness). </a:t>
                </a:r>
                <a:r>
                  <a:rPr lang="en-US" altLang="zh-CN" i="1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𝑏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altLang="zh-CN" b="0" i="1" smtClean="0">
                            <a:latin typeface="Cambria Math" charset="0"/>
                          </a:rPr>
                          <m:t>𝑡</m:t>
                        </m:r>
                      </m:sup>
                    </m:sSubSup>
                  </m:oMath>
                </a14:m>
                <a:r>
                  <a:rPr lang="en-US" altLang="zh-CN" dirty="0" smtClean="0"/>
                  <a:t> </a:t>
                </a:r>
                <a:r>
                  <a:rPr lang="en-US" altLang="zh-CN" i="1" dirty="0"/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altLang="zh-CN" i="1">
                            <a:latin typeface="Cambria Math" charset="0"/>
                          </a:rPr>
                          <m:t>𝑡</m:t>
                        </m:r>
                      </m:sup>
                    </m:sSubSup>
                  </m:oMath>
                </a14:m>
                <a:r>
                  <a:rPr lang="en-US" altLang="zh-CN" dirty="0"/>
                  <a:t> </a:t>
                </a:r>
                <a:r>
                  <a:rPr lang="en-US" altLang="zh-CN" i="1" dirty="0"/>
                  <a:t>denote the truthful strategies for user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𝑖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𝑴</m:t>
                    </m:r>
                  </m:oMath>
                </a14:m>
                <a:r>
                  <a:rPr lang="en-US" altLang="zh-CN" b="1" dirty="0"/>
                  <a:t> </a:t>
                </a:r>
                <a:r>
                  <a:rPr lang="en-US" altLang="zh-CN" i="1" dirty="0"/>
                  <a:t>and server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𝑗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𝑵</m:t>
                    </m:r>
                  </m:oMath>
                </a14:m>
                <a:r>
                  <a:rPr lang="en-US" altLang="zh-CN" b="1" dirty="0"/>
                  <a:t> </a:t>
                </a:r>
                <a:r>
                  <a:rPr lang="en-US" altLang="zh-CN" i="1" dirty="0" smtClean="0"/>
                  <a:t>. </a:t>
                </a:r>
                <a:r>
                  <a:rPr lang="en-US" altLang="zh-CN" i="1" dirty="0"/>
                  <a:t>For any small positive constant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altLang="zh-CN" i="1" dirty="0" smtClean="0"/>
                  <a:t>, </a:t>
                </a:r>
                <a:r>
                  <a:rPr lang="en-US" altLang="zh-CN" i="1" dirty="0"/>
                  <a:t>OPTA achieves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altLang="zh-CN" i="1" dirty="0" smtClean="0"/>
                  <a:t>-</a:t>
                </a:r>
                <a:r>
                  <a:rPr lang="en-US" altLang="zh-CN" i="1" dirty="0"/>
                  <a:t>truthfulness in expectation, if and only if, for any </a:t>
                </a:r>
                <a:r>
                  <a:rPr lang="en-US" altLang="zh-CN" i="1" dirty="0" smtClean="0"/>
                  <a:t>strategy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altLang="zh-CN" i="1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𝑏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altLang="zh-CN" i="1">
                            <a:latin typeface="Cambria Math" charset="0"/>
                          </a:rPr>
                          <m:t>𝑡</m:t>
                        </m:r>
                      </m:sup>
                    </m:sSubSup>
                    <m:r>
                      <a:rPr lang="en-US" altLang="zh-CN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≠</m:t>
                    </m:r>
                    <m:sSubSup>
                      <m:sSubSup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altLang="zh-CN" i="1">
                            <a:latin typeface="Cambria Math" charset="0"/>
                          </a:rPr>
                          <m:t>𝑡</m:t>
                        </m:r>
                      </m:sup>
                    </m:sSubSup>
                  </m:oMath>
                </a14:m>
                <a:r>
                  <a:rPr lang="en-US" altLang="zh-CN" i="1" dirty="0" smtClean="0"/>
                  <a:t>, </a:t>
                </a:r>
              </a:p>
              <a:p>
                <a:pPr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altLang="zh-CN" sz="1700" dirty="0" smtClean="0">
                    <a:ea typeface="Cambria Math" charset="0"/>
                    <a:cs typeface="Cambria Math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altLang="zh-CN" sz="17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altLang="zh-CN" sz="1700" b="0" i="1" smtClean="0">
                                <a:latin typeface="Cambria Math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altLang="zh-CN" sz="17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</a:rPr>
                                      <m:t>𝒃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700" b="0" i="1" smtClean="0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𝒂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≥</m:t>
                    </m:r>
                  </m:oMath>
                </a14:m>
                <a:r>
                  <a:rPr lang="en-US" altLang="zh-CN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altLang="zh-CN" sz="17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i="1">
                                        <a:latin typeface="Cambria Math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altLang="zh-CN" sz="1700" b="0" i="1" smtClean="0">
                                <a:latin typeface="Cambria Math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altLang="zh-CN" sz="17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</a:rPr>
                                      <m:t>𝒃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𝒂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altLang="zh-CN" sz="17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altLang="zh-CN" sz="1700" dirty="0" smtClean="0"/>
                  <a:t> </a:t>
                </a:r>
              </a:p>
              <a:p>
                <a:r>
                  <a:rPr lang="en-US" altLang="zh-CN" dirty="0" smtClean="0"/>
                  <a:t>and for any strategy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altLang="zh-CN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  <m:sup>
                        <m:r>
                          <a:rPr lang="en-US" altLang="zh-CN" i="1">
                            <a:latin typeface="Cambria Math" charset="0"/>
                          </a:rPr>
                          <m:t>𝑡</m:t>
                        </m:r>
                      </m:sup>
                    </m:sSubSup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≠</m:t>
                    </m:r>
                    <m:sSubSup>
                      <m:sSubSup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  <m:sup>
                        <m:r>
                          <a:rPr lang="en-US" altLang="zh-CN" i="1">
                            <a:latin typeface="Cambria Math" charset="0"/>
                          </a:rPr>
                          <m:t>𝑡</m:t>
                        </m:r>
                      </m:sup>
                    </m:sSubSup>
                  </m:oMath>
                </a14:m>
                <a:r>
                  <a:rPr lang="en-US" altLang="zh-CN" i="1" dirty="0"/>
                  <a:t>, </a:t>
                </a:r>
                <a:endParaRPr lang="en-US" altLang="zh-CN" i="1" dirty="0" smtClean="0"/>
              </a:p>
              <a:p>
                <a:pPr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altLang="zh-CN" sz="1700" dirty="0" smtClean="0">
                    <a:ea typeface="Cambria Math" charset="0"/>
                    <a:cs typeface="Cambria Math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7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𝒃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altLang="zh-CN" sz="17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altLang="zh-CN" sz="17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700" b="0" i="1" smtClean="0">
                                    <a:latin typeface="Cambria Math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zh-CN" sz="1700" b="0" i="1" smtClean="0">
                                    <a:latin typeface="Cambria Math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altLang="zh-CN" sz="1700" i="1">
                                <a:latin typeface="Cambria Math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altLang="zh-CN" sz="17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 smtClean="0">
                                        <a:latin typeface="Cambria Math" charset="0"/>
                                      </a:rPr>
                                      <m:t>𝒂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altLang="zh-CN" sz="1700" b="0" i="1" smtClean="0">
                                    <a:latin typeface="Cambria Math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altLang="zh-CN" sz="17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</m:e>
                        </m:d>
                      </m:e>
                    </m:d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≥</m:t>
                    </m:r>
                  </m:oMath>
                </a14:m>
                <a:r>
                  <a:rPr lang="en-US" altLang="zh-CN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7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𝒃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altLang="zh-CN" sz="17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i="1">
                                        <a:latin typeface="Cambria Math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altLang="zh-CN" sz="1700" i="1">
                                <a:latin typeface="Cambria Math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altLang="zh-CN" sz="1700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altLang="zh-CN" sz="1700" i="1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700" b="1" i="1">
                                        <a:latin typeface="Cambria Math" charset="0"/>
                                      </a:rPr>
                                      <m:t>𝒂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altLang="zh-CN" sz="17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altLang="zh-CN" sz="17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</m:e>
                        </m:d>
                      </m:e>
                    </m:d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altLang="zh-CN" sz="1700" i="1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endParaRPr lang="en-US" altLang="zh-CN" sz="17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556792"/>
                <a:ext cx="8892480" cy="2019527"/>
              </a:xfrm>
              <a:prstGeom prst="rect">
                <a:avLst/>
              </a:prstGeom>
              <a:blipFill rotWithShape="0">
                <a:blip r:embed="rId5"/>
                <a:stretch>
                  <a:fillRect l="-685" t="-2410" r="-891" b="-180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圆角矩形 12"/>
              <p:cNvSpPr/>
              <p:nvPr/>
            </p:nvSpPr>
            <p:spPr>
              <a:xfrm>
                <a:off x="6551712" y="2307597"/>
                <a:ext cx="2382090" cy="126802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20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altLang="zh-CN" sz="12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sz="12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12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𝑡</m:t>
                          </m:r>
                        </m:sup>
                      </m:sSubSup>
                      <m:r>
                        <a:rPr lang="en-US" altLang="zh-CN" sz="12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12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mr-IN" altLang="zh-CN" sz="12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limLoc m:val="subSup"/>
                                    <m:supHide m:val="on"/>
                                    <m:ctrlPr>
                                      <a:rPr lang="mr-IN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9"/>
                                      </m:rP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𝑗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  <m:sSubSup>
                                      <m:sSubSupPr>
                                        <m:ctrlP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altLang="zh-CN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  <m: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  <m: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, </m:t>
                                    </m:r>
                                    <m: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𝑖𝑓</m:t>
                                    </m:r>
                                    <m: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 </m:t>
                                    </m:r>
                                    <m: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 </m:t>
                                    </m:r>
                                    <m: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𝑤𝑖𝑛𝑠</m:t>
                                    </m:r>
                                  </m:e>
                                </m:nary>
                              </m:e>
                            </m:mr>
                            <m:mr>
                              <m:e>
                                <m:r>
                                  <a:rPr lang="en-US" altLang="zh-CN" sz="12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             0,   </m:t>
                                </m:r>
                                <m:r>
                                  <a:rPr lang="en-US" altLang="zh-CN" sz="12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𝑜𝑡h𝑒𝑟𝑤𝑖𝑠𝑒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1200" b="0" i="1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2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altLang="zh-CN" sz="12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sz="12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2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𝑡</m:t>
                          </m:r>
                        </m:sup>
                      </m:sSubSup>
                      <m:r>
                        <a:rPr lang="en-US" altLang="zh-CN" sz="12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12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mr-IN" altLang="zh-CN" sz="120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𝑡</m:t>
                                    </m:r>
                                  </m:sup>
                                </m:sSubSup>
                                <m:r>
                                  <a:rPr lang="en-US" altLang="zh-CN" sz="12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−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supHide m:val="on"/>
                                    <m:ctrlPr>
                                      <a:rPr lang="mr-IN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9"/>
                                      </m:rP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altLang="zh-CN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  <m:sSubSup>
                                      <m:sSubSupPr>
                                        <m:ctrlP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𝑖𝑗</m:t>
                                        </m:r>
                                      </m:sub>
                                      <m:sup>
                                        <m:r>
                                          <a:rPr lang="en-US" altLang="zh-CN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charset="0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  <m: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, </m:t>
                                    </m:r>
                                    <m: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𝑖𝑓</m:t>
                                    </m:r>
                                    <m: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 </m:t>
                                    </m:r>
                                    <m:r>
                                      <a:rPr lang="en-US" altLang="zh-CN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𝑗</m:t>
                                    </m:r>
                                    <m: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 </m:t>
                                    </m:r>
                                    <m:r>
                                      <a:rPr lang="en-US" altLang="zh-CN" sz="1200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𝑤𝑖𝑛𝑠</m:t>
                                    </m:r>
                                  </m:e>
                                </m:nary>
                              </m:e>
                            </m:mr>
                            <m:mr>
                              <m:e>
                                <m:r>
                                  <a:rPr lang="en-US" altLang="zh-CN" sz="1200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             0,   </m:t>
                                </m:r>
                                <m:r>
                                  <a:rPr lang="en-US" altLang="zh-CN" sz="1200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𝑜𝑡h𝑒𝑟𝑤𝑖𝑠𝑒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zh-CN" altLang="en-US" sz="1200" dirty="0"/>
              </a:p>
            </p:txBody>
          </p:sp>
        </mc:Choice>
        <mc:Fallback xmlns="">
          <p:sp>
            <p:nvSpPr>
              <p:cNvPr id="13" name="圆角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1712" y="2307597"/>
                <a:ext cx="2382090" cy="1268022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358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13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253086" y="312204"/>
            <a:ext cx="5335138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微软雅黑" pitchFamily="34" charset="-122"/>
              </a:rPr>
              <a:t>Mechanism </a:t>
            </a:r>
            <a:r>
              <a:rPr lang="en-US" altLang="zh-CN" sz="3600" kern="0" smtClean="0">
                <a:ea typeface="微软雅黑" pitchFamily="34" charset="-122"/>
              </a:rPr>
              <a:t>Design- OPTA</a:t>
            </a:r>
            <a:endParaRPr lang="en-US" altLang="zh-CN" sz="3600" kern="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92" y="2872530"/>
            <a:ext cx="3660446" cy="386883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11560" y="4875024"/>
            <a:ext cx="309634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0" name="组 39"/>
          <p:cNvGrpSpPr/>
          <p:nvPr/>
        </p:nvGrpSpPr>
        <p:grpSpPr>
          <a:xfrm>
            <a:off x="611560" y="5091048"/>
            <a:ext cx="8494912" cy="1537320"/>
            <a:chOff x="611560" y="5013176"/>
            <a:chExt cx="8494912" cy="1537320"/>
          </a:xfrm>
        </p:grpSpPr>
        <p:sp>
          <p:nvSpPr>
            <p:cNvPr id="11" name="矩形 10"/>
            <p:cNvSpPr/>
            <p:nvPr/>
          </p:nvSpPr>
          <p:spPr>
            <a:xfrm>
              <a:off x="611560" y="5013176"/>
              <a:ext cx="3096344" cy="153732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3731277" y="5346594"/>
              <a:ext cx="5375195" cy="1166345"/>
              <a:chOff x="-55596" y="4574755"/>
              <a:chExt cx="8119217" cy="1166345"/>
            </a:xfrm>
          </p:grpSpPr>
          <p:sp>
            <p:nvSpPr>
              <p:cNvPr id="17" name="圆角矩形标注 16"/>
              <p:cNvSpPr/>
              <p:nvPr/>
            </p:nvSpPr>
            <p:spPr>
              <a:xfrm>
                <a:off x="709020" y="4594991"/>
                <a:ext cx="7149508" cy="1125875"/>
              </a:xfrm>
              <a:prstGeom prst="wedgeRoundRectCallout">
                <a:avLst>
                  <a:gd name="adj1" fmla="val -60079"/>
                  <a:gd name="adj2" fmla="val -15836"/>
                  <a:gd name="adj3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矩形 17"/>
                  <p:cNvSpPr/>
                  <p:nvPr/>
                </p:nvSpPr>
                <p:spPr>
                  <a:xfrm>
                    <a:off x="-55596" y="4574755"/>
                    <a:ext cx="8119217" cy="116634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742950" lvl="1" indent="-285750">
                      <a:buClr>
                        <a:srgbClr val="CC3300"/>
                      </a:buClr>
                      <a:buSzPct val="70000"/>
                      <a:buFont typeface="Wingdings" charset="2"/>
                      <a:buChar char="u"/>
                      <a:defRPr/>
                    </a:pPr>
                    <a:r>
                      <a:rPr lang="en-US" altLang="zh-CN" sz="1300" dirty="0" smtClean="0"/>
                      <a:t>Update </a:t>
                    </a:r>
                    <a:r>
                      <a:rPr lang="en-US" altLang="zh-CN" sz="1300" b="1" dirty="0" smtClean="0">
                        <a:solidFill>
                          <a:srgbClr val="FF0000"/>
                        </a:solidFill>
                      </a:rPr>
                      <a:t>regulation </a:t>
                    </a:r>
                    <a:r>
                      <a:rPr lang="en-US" altLang="zh-CN" sz="1300" b="1" dirty="0">
                        <a:solidFill>
                          <a:srgbClr val="FF0000"/>
                        </a:solidFill>
                      </a:rPr>
                      <a:t>factor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300" i="1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CN" sz="1300" b="0" i="1" smtClean="0">
                                <a:latin typeface="Cambria Math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zh-CN" sz="130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altLang="zh-CN" sz="1300" b="0" i="1" smtClean="0">
                                <a:latin typeface="Cambria Math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zh-CN" sz="1300" i="1">
                                <a:latin typeface="Cambria Math" charset="0"/>
                              </a:rPr>
                              <m:t>𝑡</m:t>
                            </m:r>
                          </m:sup>
                        </m:sSubSup>
                      </m:oMath>
                    </a14:m>
                    <a:r>
                      <a:rPr lang="en-US" altLang="zh-CN" sz="1300" dirty="0" smtClean="0"/>
                      <a:t> if there </a:t>
                    </a:r>
                    <a:r>
                      <a:rPr lang="en-US" altLang="zh-CN" sz="1300" dirty="0"/>
                      <a:t>exists a </a:t>
                    </a:r>
                    <a:r>
                      <a:rPr lang="en-US" altLang="zh-CN" sz="1300" dirty="0" smtClean="0"/>
                      <a:t>migration, </a:t>
                    </a:r>
                    <a:r>
                      <a:rPr lang="en-US" altLang="zh-CN" sz="1300" dirty="0"/>
                      <a:t>and remains unchanged otherwise </a:t>
                    </a:r>
                    <a:endParaRPr lang="en-US" altLang="zh-CN" sz="1300" dirty="0" smtClean="0"/>
                  </a:p>
                  <a:p>
                    <a:pPr marL="742950" lvl="1" indent="-285750">
                      <a:buClr>
                        <a:srgbClr val="CC3300"/>
                      </a:buClr>
                      <a:buSzPct val="70000"/>
                      <a:buFont typeface="Wingdings" charset="2"/>
                      <a:buChar char="u"/>
                      <a:defRPr/>
                    </a:pP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300" i="1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CN" sz="1300" i="1">
                                <a:latin typeface="Cambria Math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zh-CN" sz="1300" i="1">
                                <a:latin typeface="Cambria Math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altLang="zh-CN" sz="1300" i="1">
                                <a:latin typeface="Cambria Math" charset="0"/>
                              </a:rPr>
                              <m:t>𝑡</m:t>
                            </m:r>
                          </m:sup>
                        </m:sSubSup>
                      </m:oMath>
                    </a14:m>
                    <a:r>
                      <a:rPr lang="en-US" altLang="zh-CN" sz="1300" dirty="0" smtClean="0"/>
                      <a:t> : adjust </a:t>
                    </a:r>
                    <a:r>
                      <a:rPr lang="en-US" altLang="zh-CN" sz="1300" dirty="0"/>
                      <a:t>net </a:t>
                    </a:r>
                    <a:r>
                      <a:rPr lang="en-US" altLang="zh-CN" sz="1300" dirty="0" smtClean="0"/>
                      <a:t>benefit for each pair; start </a:t>
                    </a:r>
                    <a:r>
                      <a:rPr lang="en-US" altLang="zh-CN" sz="1300" dirty="0"/>
                      <a:t>at </a:t>
                    </a:r>
                    <a:r>
                      <a:rPr lang="en-US" altLang="zh-CN" sz="1300" dirty="0" smtClean="0"/>
                      <a:t>0, increase as residual budget decreases, reach </a:t>
                    </a:r>
                    <a:r>
                      <a:rPr lang="en-US" altLang="zh-CN" sz="1300" dirty="0"/>
                      <a:t>1 when </a:t>
                    </a:r>
                    <a:r>
                      <a:rPr lang="en-US" altLang="zh-CN" sz="1300" dirty="0" smtClean="0"/>
                      <a:t>budget is </a:t>
                    </a:r>
                    <a:r>
                      <a:rPr lang="en-US" altLang="zh-CN" sz="1300" dirty="0"/>
                      <a:t>exhausted </a:t>
                    </a:r>
                    <a:endParaRPr lang="en-US" altLang="zh-CN" sz="1300" dirty="0" smtClean="0"/>
                  </a:p>
                  <a:p>
                    <a:pPr marL="742950" lvl="1" indent="-285750">
                      <a:buClr>
                        <a:srgbClr val="CC3300"/>
                      </a:buClr>
                      <a:buSzPct val="70000"/>
                      <a:buFont typeface="Wingdings" charset="2"/>
                      <a:buChar char="u"/>
                      <a:defRPr/>
                    </a:pP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300" i="1" smtClean="0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altLang="zh-CN" sz="1300" b="0" i="1" smtClean="0">
                                <a:latin typeface="Cambria Math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en-US" altLang="zh-CN" sz="1300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sz="1300" b="0" i="1" smtClean="0">
                                <a:latin typeface="Cambria Math" charset="0"/>
                              </a:rPr>
                              <m:t>𝑡</m:t>
                            </m:r>
                          </m:sup>
                        </m:sSubSup>
                      </m:oMath>
                    </a14:m>
                    <a:r>
                      <a:rPr lang="en-US" altLang="zh-CN" sz="1300" dirty="0" smtClean="0"/>
                      <a:t> store which server that user </a:t>
                    </a:r>
                    <a14:m>
                      <m:oMath xmlns:m="http://schemas.openxmlformats.org/officeDocument/2006/math">
                        <m:r>
                          <a:rPr lang="en-US" altLang="zh-CN" sz="1300" b="0" i="1" smtClean="0">
                            <a:latin typeface="Cambria Math" charset="0"/>
                          </a:rPr>
                          <m:t>𝑖</m:t>
                        </m:r>
                      </m:oMath>
                    </a14:m>
                    <a:r>
                      <a:rPr lang="en-US" altLang="zh-CN" sz="1300" dirty="0" smtClean="0"/>
                      <a:t> is allocated in slot </a:t>
                    </a:r>
                    <a14:m>
                      <m:oMath xmlns:m="http://schemas.openxmlformats.org/officeDocument/2006/math">
                        <m:r>
                          <a:rPr lang="en-US" altLang="zh-CN" sz="1300" b="0" i="1" smtClean="0">
                            <a:latin typeface="Cambria Math" charset="0"/>
                          </a:rPr>
                          <m:t>𝑡</m:t>
                        </m:r>
                      </m:oMath>
                    </a14:m>
                    <a:r>
                      <a:rPr lang="en-US" altLang="zh-CN" sz="1300" dirty="0" smtClean="0"/>
                      <a:t>.</a:t>
                    </a:r>
                  </a:p>
                </p:txBody>
              </p:sp>
            </mc:Choice>
            <mc:Fallback xmlns="">
              <p:sp>
                <p:nvSpPr>
                  <p:cNvPr id="18" name="矩形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55596" y="4574755"/>
                    <a:ext cx="8119217" cy="116634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366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9" name="组 38"/>
          <p:cNvGrpSpPr/>
          <p:nvPr/>
        </p:nvGrpSpPr>
        <p:grpSpPr>
          <a:xfrm>
            <a:off x="599987" y="3815773"/>
            <a:ext cx="8467034" cy="1052225"/>
            <a:chOff x="899592" y="-537916"/>
            <a:chExt cx="8467034" cy="1052225"/>
          </a:xfrm>
        </p:grpSpPr>
        <p:sp>
          <p:nvSpPr>
            <p:cNvPr id="12" name="矩形 11"/>
            <p:cNvSpPr/>
            <p:nvPr/>
          </p:nvSpPr>
          <p:spPr>
            <a:xfrm>
              <a:off x="899592" y="-537916"/>
              <a:ext cx="3096344" cy="104190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2" name="组 21"/>
            <p:cNvGrpSpPr/>
            <p:nvPr/>
          </p:nvGrpSpPr>
          <p:grpSpPr>
            <a:xfrm>
              <a:off x="4137921" y="-474616"/>
              <a:ext cx="5228705" cy="988925"/>
              <a:chOff x="141394" y="4907929"/>
              <a:chExt cx="7897944" cy="988925"/>
            </a:xfrm>
          </p:grpSpPr>
          <p:sp>
            <p:nvSpPr>
              <p:cNvPr id="23" name="圆角矩形标注 22"/>
              <p:cNvSpPr/>
              <p:nvPr/>
            </p:nvSpPr>
            <p:spPr>
              <a:xfrm>
                <a:off x="726848" y="4914822"/>
                <a:ext cx="7184154" cy="898405"/>
              </a:xfrm>
              <a:prstGeom prst="wedgeRoundRectCallout">
                <a:avLst>
                  <a:gd name="adj1" fmla="val -59707"/>
                  <a:gd name="adj2" fmla="val -6765"/>
                  <a:gd name="adj3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矩形 23"/>
                  <p:cNvSpPr/>
                  <p:nvPr/>
                </p:nvSpPr>
                <p:spPr>
                  <a:xfrm>
                    <a:off x="141394" y="4907929"/>
                    <a:ext cx="7897944" cy="98892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742950" lvl="1" indent="-285750">
                      <a:buClr>
                        <a:srgbClr val="CC3300"/>
                      </a:buClr>
                      <a:buSzPct val="70000"/>
                      <a:buFont typeface="Wingdings" charset="2"/>
                      <a:buChar char="u"/>
                      <a:defRPr/>
                    </a:pPr>
                    <a:r>
                      <a:rPr lang="en-US" altLang="zh-CN" sz="1300" dirty="0" smtClean="0"/>
                      <a:t>Introduce a </a:t>
                    </a:r>
                    <a:r>
                      <a:rPr lang="en-US" altLang="zh-CN" sz="1300" b="1" dirty="0">
                        <a:solidFill>
                          <a:srgbClr val="FF0000"/>
                        </a:solidFill>
                      </a:rPr>
                      <a:t>scaled </a:t>
                    </a:r>
                    <a:r>
                      <a:rPr lang="en-US" altLang="zh-CN" sz="1300" b="1" dirty="0" smtClean="0">
                        <a:solidFill>
                          <a:srgbClr val="FF0000"/>
                        </a:solidFill>
                      </a:rPr>
                      <a:t>benefit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300" i="1">
                                <a:latin typeface="Cambria Math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1300" i="1">
                                    <a:latin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300" i="1">
                                    <a:latin typeface="Cambria Math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300" i="1">
                                <a:latin typeface="Cambria Math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altLang="zh-CN" sz="1300" i="1">
                                <a:latin typeface="Cambria Math" charset="0"/>
                              </a:rPr>
                              <m:t>𝑡</m:t>
                            </m:r>
                          </m:sup>
                        </m:sSubSup>
                      </m:oMath>
                    </a14:m>
                    <a:r>
                      <a:rPr lang="en-US" altLang="zh-CN" sz="1300" dirty="0" smtClean="0"/>
                      <a:t> for each bid-ask pair</a:t>
                    </a:r>
                  </a:p>
                  <a:p>
                    <a:pPr marL="742950" lvl="1" indent="-285750">
                      <a:buClr>
                        <a:srgbClr val="CC3300"/>
                      </a:buClr>
                      <a:buSzPct val="70000"/>
                      <a:buFont typeface="Wingdings" charset="2"/>
                      <a:buChar char="u"/>
                      <a:defRPr/>
                    </a:pPr>
                    <a:r>
                      <a:rPr lang="en-US" altLang="zh-CN" sz="1300" dirty="0" smtClean="0"/>
                      <a:t>Iteratively </a:t>
                    </a:r>
                    <a:r>
                      <a:rPr lang="en-US" altLang="zh-CN" sz="1300" dirty="0"/>
                      <a:t>adjust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300" i="1">
                                <a:latin typeface="Cambria Math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1300" i="1">
                                    <a:latin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300" i="1">
                                    <a:latin typeface="Cambria Math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300" i="1">
                                <a:latin typeface="Cambria Math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altLang="zh-CN" sz="1300" i="1">
                                <a:latin typeface="Cambria Math" charset="0"/>
                              </a:rPr>
                              <m:t>𝑡</m:t>
                            </m:r>
                          </m:sup>
                        </m:sSubSup>
                      </m:oMath>
                    </a14:m>
                    <a:r>
                      <a:rPr lang="en-US" altLang="zh-CN" sz="1300" dirty="0" smtClean="0"/>
                      <a:t> </a:t>
                    </a:r>
                    <a:r>
                      <a:rPr lang="en-US" altLang="zh-CN" sz="1300" dirty="0"/>
                      <a:t>based on user </a:t>
                    </a:r>
                    <a:r>
                      <a:rPr lang="en-US" altLang="zh-CN" sz="1300" b="1" dirty="0">
                        <a:solidFill>
                          <a:srgbClr val="FF0000"/>
                        </a:solidFill>
                      </a:rPr>
                      <a:t>residual energy </a:t>
                    </a:r>
                    <a:r>
                      <a:rPr lang="en-US" altLang="zh-CN" sz="1300" b="1" dirty="0" smtClean="0">
                        <a:solidFill>
                          <a:srgbClr val="FF0000"/>
                        </a:solidFill>
                      </a:rPr>
                      <a:t>budget</a:t>
                    </a:r>
                    <a:r>
                      <a:rPr lang="en-US" altLang="zh-CN" sz="1300" dirty="0" smtClean="0"/>
                      <a:t>, the smaller </a:t>
                    </a:r>
                    <a:r>
                      <a:rPr lang="en-US" altLang="zh-CN" sz="1300" dirty="0"/>
                      <a:t>residual </a:t>
                    </a:r>
                    <a:r>
                      <a:rPr lang="en-US" altLang="zh-CN" sz="1300" dirty="0" smtClean="0"/>
                      <a:t>budget, the smaller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300" i="1">
                                <a:latin typeface="Cambria Math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1300" i="1">
                                    <a:latin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300" i="1">
                                    <a:latin typeface="Cambria Math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300" i="1">
                                <a:latin typeface="Cambria Math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altLang="zh-CN" sz="1300" i="1">
                                <a:latin typeface="Cambria Math" charset="0"/>
                              </a:rPr>
                              <m:t>𝑡</m:t>
                            </m:r>
                          </m:sup>
                        </m:sSubSup>
                      </m:oMath>
                    </a14:m>
                    <a:r>
                      <a:rPr lang="en-US" altLang="zh-CN" sz="1300" dirty="0"/>
                      <a:t>, reducing </a:t>
                    </a:r>
                    <a:r>
                      <a:rPr lang="en-US" altLang="zh-CN" sz="1300" dirty="0" smtClean="0"/>
                      <a:t>winning chance</a:t>
                    </a:r>
                  </a:p>
                </p:txBody>
              </p:sp>
            </mc:Choice>
            <mc:Fallback xmlns="">
              <p:sp>
                <p:nvSpPr>
                  <p:cNvPr id="24" name="矩形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1394" y="4907929"/>
                    <a:ext cx="7897944" cy="98892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r="-583" b="-493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8" name="组 37"/>
          <p:cNvGrpSpPr/>
          <p:nvPr/>
        </p:nvGrpSpPr>
        <p:grpSpPr>
          <a:xfrm>
            <a:off x="412589" y="3308669"/>
            <a:ext cx="5353116" cy="334836"/>
            <a:chOff x="395536" y="3166172"/>
            <a:chExt cx="5353116" cy="334836"/>
          </a:xfrm>
        </p:grpSpPr>
        <p:sp>
          <p:nvSpPr>
            <p:cNvPr id="7" name="矩形 6"/>
            <p:cNvSpPr/>
            <p:nvPr/>
          </p:nvSpPr>
          <p:spPr>
            <a:xfrm>
              <a:off x="395536" y="3284984"/>
              <a:ext cx="3312368" cy="21602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5" name="组 24"/>
            <p:cNvGrpSpPr/>
            <p:nvPr/>
          </p:nvGrpSpPr>
          <p:grpSpPr>
            <a:xfrm>
              <a:off x="3816815" y="3166172"/>
              <a:ext cx="1931837" cy="312309"/>
              <a:chOff x="73609" y="5086277"/>
              <a:chExt cx="2918032" cy="312309"/>
            </a:xfrm>
          </p:grpSpPr>
          <p:sp>
            <p:nvSpPr>
              <p:cNvPr id="26" name="圆角矩形标注 25"/>
              <p:cNvSpPr/>
              <p:nvPr/>
            </p:nvSpPr>
            <p:spPr>
              <a:xfrm>
                <a:off x="778737" y="5107297"/>
                <a:ext cx="2212904" cy="291289"/>
              </a:xfrm>
              <a:prstGeom prst="wedgeRoundRectCallout">
                <a:avLst>
                  <a:gd name="adj1" fmla="val -82724"/>
                  <a:gd name="adj2" fmla="val 38007"/>
                  <a:gd name="adj3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73609" y="5086277"/>
                <a:ext cx="2753522" cy="292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spcAft>
                    <a:spcPts val="600"/>
                  </a:spcAft>
                  <a:buClr>
                    <a:srgbClr val="CC3300"/>
                  </a:buClr>
                  <a:buSzPct val="70000"/>
                  <a:buFont typeface="Wingdings" charset="2"/>
                  <a:buChar char="u"/>
                  <a:defRPr/>
                </a:pPr>
                <a:r>
                  <a:rPr lang="en-US" altLang="zh-CN" sz="1300" smtClean="0"/>
                  <a:t>Initialization</a:t>
                </a:r>
                <a:endParaRPr lang="en-US" altLang="zh-CN" sz="1300" dirty="0" smtClean="0"/>
              </a:p>
            </p:txBody>
          </p:sp>
        </p:grpSp>
      </p:grpSp>
      <p:sp>
        <p:nvSpPr>
          <p:cNvPr id="42" name="矩形 41"/>
          <p:cNvSpPr/>
          <p:nvPr/>
        </p:nvSpPr>
        <p:spPr>
          <a:xfrm>
            <a:off x="395536" y="3614884"/>
            <a:ext cx="331236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6" name="组 45"/>
          <p:cNvGrpSpPr/>
          <p:nvPr/>
        </p:nvGrpSpPr>
        <p:grpSpPr>
          <a:xfrm>
            <a:off x="3835949" y="3714342"/>
            <a:ext cx="5256584" cy="1092607"/>
            <a:chOff x="3817728" y="2471238"/>
            <a:chExt cx="5256584" cy="1092607"/>
          </a:xfrm>
        </p:grpSpPr>
        <p:sp>
          <p:nvSpPr>
            <p:cNvPr id="44" name="圆角矩形标注 43"/>
            <p:cNvSpPr/>
            <p:nvPr/>
          </p:nvSpPr>
          <p:spPr>
            <a:xfrm>
              <a:off x="4253400" y="2477444"/>
              <a:ext cx="4708067" cy="1066165"/>
            </a:xfrm>
            <a:prstGeom prst="wedgeRoundRectCallout">
              <a:avLst>
                <a:gd name="adj1" fmla="val -61982"/>
                <a:gd name="adj2" fmla="val -51743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817728" y="2471238"/>
              <a:ext cx="5256584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42950" lvl="1" indent="-285750">
                <a:buClr>
                  <a:srgbClr val="CC3300"/>
                </a:buClr>
                <a:buSzPct val="70000"/>
                <a:buFont typeface="Wingdings" charset="2"/>
                <a:buChar char="u"/>
                <a:defRPr/>
              </a:pPr>
              <a:r>
                <a:rPr lang="en-US" altLang="zh-CN" sz="1300" dirty="0" smtClean="0"/>
                <a:t>Use </a:t>
              </a:r>
              <a:r>
                <a:rPr lang="en-US" altLang="zh-CN" sz="1300" b="1" dirty="0" smtClean="0">
                  <a:solidFill>
                    <a:srgbClr val="FF0000"/>
                  </a:solidFill>
                </a:rPr>
                <a:t>competitive </a:t>
              </a:r>
              <a:r>
                <a:rPr lang="en-US" altLang="zh-CN" sz="1300" b="1" dirty="0">
                  <a:solidFill>
                    <a:srgbClr val="FF0000"/>
                  </a:solidFill>
                </a:rPr>
                <a:t>analysis </a:t>
              </a:r>
              <a:r>
                <a:rPr lang="en-US" altLang="zh-CN" sz="1300" dirty="0"/>
                <a:t>(neither exact values nor distribution of future input is known in advance</a:t>
              </a:r>
              <a:r>
                <a:rPr lang="en-US" altLang="zh-CN" sz="1300" dirty="0" smtClean="0"/>
                <a:t>) </a:t>
              </a:r>
              <a:r>
                <a:rPr lang="en-US" altLang="zh-CN" sz="1300" dirty="0"/>
                <a:t>to </a:t>
              </a:r>
              <a:r>
                <a:rPr lang="en-US" altLang="zh-CN" sz="1300" b="1" dirty="0">
                  <a:solidFill>
                    <a:srgbClr val="FF0000"/>
                  </a:solidFill>
                </a:rPr>
                <a:t>decompose</a:t>
              </a:r>
              <a:r>
                <a:rPr lang="en-US" altLang="zh-CN" sz="1300" dirty="0"/>
                <a:t> the </a:t>
              </a:r>
              <a:r>
                <a:rPr lang="en-US" altLang="zh-CN" sz="1300" b="1" dirty="0">
                  <a:solidFill>
                    <a:srgbClr val="FF0000"/>
                  </a:solidFill>
                </a:rPr>
                <a:t>online</a:t>
              </a:r>
              <a:r>
                <a:rPr lang="en-US" altLang="zh-CN" sz="1300" dirty="0"/>
                <a:t> allocation problem into a series of </a:t>
              </a:r>
              <a:r>
                <a:rPr lang="en-US" altLang="zh-CN" sz="1300" b="1" dirty="0">
                  <a:solidFill>
                    <a:srgbClr val="FF0000"/>
                  </a:solidFill>
                </a:rPr>
                <a:t>single-round</a:t>
              </a:r>
              <a:r>
                <a:rPr lang="en-US" altLang="zh-CN" sz="1300" dirty="0"/>
                <a:t> </a:t>
              </a:r>
              <a:r>
                <a:rPr lang="en-US" altLang="zh-CN" sz="1300" dirty="0" smtClean="0"/>
                <a:t>auctions, </a:t>
              </a:r>
              <a:r>
                <a:rPr lang="en-US" altLang="zh-CN" sz="1300" dirty="0" err="1" smtClean="0"/>
                <a:t>sPTA</a:t>
              </a:r>
              <a:endParaRPr lang="en-US" altLang="zh-CN" sz="1300" dirty="0"/>
            </a:p>
            <a:p>
              <a:pPr marL="742950" lvl="1" indent="-285750">
                <a:buClr>
                  <a:srgbClr val="CC3300"/>
                </a:buClr>
                <a:buSzPct val="70000"/>
                <a:buFont typeface="Wingdings" charset="2"/>
                <a:buChar char="u"/>
                <a:defRPr/>
              </a:pPr>
              <a:r>
                <a:rPr lang="en-US" altLang="zh-CN" sz="1300" dirty="0" smtClean="0"/>
                <a:t>Repeatedly invoke </a:t>
              </a:r>
              <a:r>
                <a:rPr lang="en-US" altLang="zh-CN" sz="1300" dirty="0" err="1" smtClean="0"/>
                <a:t>sPTA</a:t>
              </a:r>
              <a:r>
                <a:rPr lang="en-US" altLang="zh-CN" sz="1300" dirty="0" smtClean="0"/>
                <a:t> </a:t>
              </a:r>
              <a:r>
                <a:rPr lang="en-US" altLang="zh-CN" sz="1300" dirty="0"/>
                <a:t>to derive </a:t>
              </a:r>
              <a:r>
                <a:rPr lang="en-US" altLang="zh-CN" sz="1300" dirty="0" smtClean="0"/>
                <a:t>optimal </a:t>
              </a:r>
              <a:r>
                <a:rPr lang="en-US" altLang="zh-CN" sz="1300" dirty="0"/>
                <a:t>outcomes of all slots jointly</a:t>
              </a:r>
            </a:p>
          </p:txBody>
        </p:sp>
      </p:grpSp>
      <p:grpSp>
        <p:nvGrpSpPr>
          <p:cNvPr id="53" name="组 52"/>
          <p:cNvGrpSpPr/>
          <p:nvPr/>
        </p:nvGrpSpPr>
        <p:grpSpPr>
          <a:xfrm>
            <a:off x="4271621" y="1196752"/>
            <a:ext cx="4872379" cy="1626070"/>
            <a:chOff x="4271621" y="1394965"/>
            <a:chExt cx="4872379" cy="1626070"/>
          </a:xfrm>
        </p:grpSpPr>
        <p:grpSp>
          <p:nvGrpSpPr>
            <p:cNvPr id="35" name="组 34"/>
            <p:cNvGrpSpPr/>
            <p:nvPr/>
          </p:nvGrpSpPr>
          <p:grpSpPr>
            <a:xfrm>
              <a:off x="4283634" y="1394965"/>
              <a:ext cx="4687060" cy="506205"/>
              <a:chOff x="295817" y="1298772"/>
              <a:chExt cx="2542017" cy="506205"/>
            </a:xfrm>
          </p:grpSpPr>
          <p:sp>
            <p:nvSpPr>
              <p:cNvPr id="36" name="同侧圆角矩形 35"/>
              <p:cNvSpPr/>
              <p:nvPr/>
            </p:nvSpPr>
            <p:spPr>
              <a:xfrm>
                <a:off x="295817" y="1298772"/>
                <a:ext cx="2542017" cy="506205"/>
              </a:xfrm>
              <a:prstGeom prst="round2SameRect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06577" y="1324385"/>
                <a:ext cx="253125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000" b="1" kern="0" dirty="0" smtClean="0">
                    <a:solidFill>
                      <a:srgbClr val="0033CC"/>
                    </a:solidFill>
                    <a:ea typeface="微软雅黑" pitchFamily="34" charset="-122"/>
                  </a:rPr>
                  <a:t>Inter-Round Coupling</a:t>
                </a:r>
                <a:r>
                  <a:rPr kumimoji="1" lang="en-US" altLang="zh-CN" sz="2200" b="1" kern="0" dirty="0" smtClean="0">
                    <a:solidFill>
                      <a:srgbClr val="0033CC"/>
                    </a:solidFill>
                    <a:ea typeface="STHeiti Light" charset="-122"/>
                    <a:cs typeface="STHeiti Light" charset="-122"/>
                  </a:rPr>
                  <a:t> </a:t>
                </a:r>
                <a:endParaRPr kumimoji="1" lang="en-US" altLang="zh-CN" sz="2200" b="1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endParaRPr>
              </a:p>
            </p:txBody>
          </p:sp>
        </p:grpSp>
        <p:sp>
          <p:nvSpPr>
            <p:cNvPr id="47" name="同侧圆角矩形 46"/>
            <p:cNvSpPr/>
            <p:nvPr/>
          </p:nvSpPr>
          <p:spPr>
            <a:xfrm rot="10800000">
              <a:off x="4271621" y="1891777"/>
              <a:ext cx="4699071" cy="1103653"/>
            </a:xfrm>
            <a:prstGeom prst="round2Same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03472" y="1851484"/>
              <a:ext cx="484052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1" lang="en-US" altLang="zh-CN" sz="1400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- </a:t>
              </a:r>
              <a:r>
                <a:rPr kumimoji="1" lang="en-US" altLang="zh-CN" sz="1400" b="1" kern="0" dirty="0" smtClean="0">
                  <a:solidFill>
                    <a:srgbClr val="FF0000"/>
                  </a:solidFill>
                  <a:ea typeface="STHeiti Light" charset="-122"/>
                  <a:cs typeface="STHeiti Light" charset="-122"/>
                </a:rPr>
                <a:t>Long-term </a:t>
              </a:r>
              <a:r>
                <a:rPr kumimoji="1" lang="en-US" altLang="zh-CN" sz="1400" b="1" kern="0" dirty="0">
                  <a:solidFill>
                    <a:srgbClr val="FF0000"/>
                  </a:solidFill>
                  <a:ea typeface="STHeiti Light" charset="-122"/>
                  <a:cs typeface="STHeiti Light" charset="-122"/>
                </a:rPr>
                <a:t>budget </a:t>
              </a:r>
              <a:r>
                <a:rPr kumimoji="1" lang="en-US" altLang="zh-CN" sz="1400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constraint affects </a:t>
              </a:r>
              <a:r>
                <a:rPr kumimoji="1" lang="en-US" altLang="zh-CN" sz="1400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allocation decisions </a:t>
              </a:r>
              <a:r>
                <a:rPr kumimoji="1" lang="en-US" altLang="zh-CN" sz="1400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over </a:t>
              </a:r>
              <a:r>
                <a:rPr kumimoji="1" lang="en-US" altLang="zh-CN" sz="1400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time. </a:t>
              </a:r>
              <a:r>
                <a:rPr kumimoji="1" lang="en-US" altLang="zh-CN" sz="1400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If </a:t>
              </a:r>
              <a:r>
                <a:rPr kumimoji="1" lang="en-US" altLang="zh-CN" sz="1400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budget </a:t>
              </a:r>
              <a:r>
                <a:rPr kumimoji="1" lang="en-US" altLang="zh-CN" sz="1400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runs out, </a:t>
              </a:r>
              <a:r>
                <a:rPr kumimoji="1" lang="en-US" altLang="zh-CN" sz="1400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feasible pairs may </a:t>
              </a:r>
              <a:r>
                <a:rPr kumimoji="1" lang="en-US" altLang="zh-CN" sz="1400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become invalid, negatively </a:t>
              </a:r>
              <a:r>
                <a:rPr kumimoji="1" lang="en-US" altLang="zh-CN" sz="1400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impacting social </a:t>
              </a:r>
              <a:r>
                <a:rPr kumimoji="1" lang="en-US" altLang="zh-CN" sz="1400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welfare</a:t>
              </a:r>
              <a:endParaRPr kumimoji="1" lang="en-US" altLang="zh-CN" sz="1400" kern="0" dirty="0" smtClean="0">
                <a:solidFill>
                  <a:srgbClr val="0033CC"/>
                </a:solidFill>
                <a:ea typeface="STHeiti Light" charset="-122"/>
                <a:cs typeface="STHeiti Light" charset="-122"/>
              </a:endParaRPr>
            </a:p>
            <a:p>
              <a:pPr>
                <a:defRPr/>
              </a:pPr>
              <a:r>
                <a:rPr kumimoji="1" lang="en-US" altLang="zh-CN" sz="14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-</a:t>
              </a:r>
              <a:r>
                <a:rPr kumimoji="1" lang="en-US" altLang="zh-CN" sz="1400" kern="0" dirty="0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 Ideal: user budget is </a:t>
              </a:r>
              <a:r>
                <a:rPr kumimoji="1" lang="en-US" altLang="zh-CN" sz="1400" b="1" kern="0" dirty="0">
                  <a:solidFill>
                    <a:srgbClr val="FF0000"/>
                  </a:solidFill>
                  <a:ea typeface="STHeiti Light" charset="-122"/>
                  <a:cs typeface="STHeiti Light" charset="-122"/>
                </a:rPr>
                <a:t>sufficient</a:t>
              </a:r>
              <a:r>
                <a:rPr kumimoji="1" lang="en-US" altLang="zh-CN" sz="14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 for all </a:t>
              </a:r>
              <a:r>
                <a:rPr kumimoji="1" lang="en-US" altLang="zh-CN" sz="1400" kern="0" dirty="0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slots so that </a:t>
              </a:r>
              <a:r>
                <a:rPr kumimoji="1" lang="en-US" altLang="zh-CN" sz="14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the best </a:t>
              </a:r>
              <a:r>
                <a:rPr kumimoji="1" lang="en-US" altLang="zh-CN" sz="1400" kern="0" dirty="0" smtClean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decisions can be chose </a:t>
              </a:r>
              <a:r>
                <a:rPr kumimoji="1" lang="en-US" altLang="zh-CN" sz="1400" kern="0" dirty="0">
                  <a:solidFill>
                    <a:srgbClr val="0E3ECF"/>
                  </a:solidFill>
                  <a:ea typeface="STHeiti Light" charset="-122"/>
                  <a:cs typeface="STHeiti Light" charset="-122"/>
                </a:rPr>
                <a:t>from all feasible pairs</a:t>
              </a:r>
              <a:endParaRPr kumimoji="1" lang="zh-CN" altLang="en-US" sz="1400" i="0" u="none" strike="noStrike" kern="0" cap="none" spc="0" normalizeH="0" baseline="0" noProof="0" dirty="0" smtClean="0">
                <a:ln>
                  <a:noFill/>
                </a:ln>
                <a:solidFill>
                  <a:srgbClr val="0E3ECF"/>
                </a:solidFill>
                <a:effectLst/>
                <a:uLnTx/>
                <a:uFillTx/>
                <a:ea typeface="STHeiti Light" charset="-122"/>
                <a:cs typeface="STHeiti Light" charset="-122"/>
              </a:endParaRPr>
            </a:p>
          </p:txBody>
        </p:sp>
      </p:grpSp>
      <p:grpSp>
        <p:nvGrpSpPr>
          <p:cNvPr id="54" name="组 53"/>
          <p:cNvGrpSpPr/>
          <p:nvPr/>
        </p:nvGrpSpPr>
        <p:grpSpPr>
          <a:xfrm>
            <a:off x="175825" y="1196752"/>
            <a:ext cx="3489633" cy="785203"/>
            <a:chOff x="175825" y="1366995"/>
            <a:chExt cx="3489633" cy="785203"/>
          </a:xfrm>
        </p:grpSpPr>
        <p:grpSp>
          <p:nvGrpSpPr>
            <p:cNvPr id="10" name="组 9"/>
            <p:cNvGrpSpPr/>
            <p:nvPr/>
          </p:nvGrpSpPr>
          <p:grpSpPr>
            <a:xfrm>
              <a:off x="175825" y="1366995"/>
              <a:ext cx="3418845" cy="506205"/>
              <a:chOff x="295817" y="1298772"/>
              <a:chExt cx="4348193" cy="506205"/>
            </a:xfrm>
          </p:grpSpPr>
          <p:sp>
            <p:nvSpPr>
              <p:cNvPr id="31" name="同侧圆角矩形 30"/>
              <p:cNvSpPr/>
              <p:nvPr/>
            </p:nvSpPr>
            <p:spPr>
              <a:xfrm>
                <a:off x="295817" y="1298772"/>
                <a:ext cx="4348192" cy="506205"/>
              </a:xfrm>
              <a:prstGeom prst="round2SameRect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306577" y="1324385"/>
                <a:ext cx="4337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000" b="1" kern="0" dirty="0" smtClean="0">
                    <a:solidFill>
                      <a:srgbClr val="0033CC"/>
                    </a:solidFill>
                    <a:ea typeface="微软雅黑" pitchFamily="34" charset="-122"/>
                  </a:rPr>
                  <a:t>System Uncertainty</a:t>
                </a:r>
                <a:endParaRPr kumimoji="1" lang="en-US" altLang="zh-CN" sz="2200" b="1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endParaRPr>
              </a:p>
            </p:txBody>
          </p:sp>
        </p:grpSp>
        <p:sp>
          <p:nvSpPr>
            <p:cNvPr id="51" name="同侧圆角矩形 50"/>
            <p:cNvSpPr/>
            <p:nvPr/>
          </p:nvSpPr>
          <p:spPr>
            <a:xfrm rot="10800000">
              <a:off x="184285" y="1799043"/>
              <a:ext cx="3410385" cy="353155"/>
            </a:xfrm>
            <a:prstGeom prst="round2Same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46612" y="1799043"/>
              <a:ext cx="3418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1" lang="en-US" altLang="zh-CN" sz="1400" kern="0" dirty="0" smtClean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- Future </a:t>
              </a:r>
              <a:r>
                <a:rPr kumimoji="1" lang="en-US" altLang="zh-CN" sz="1400" kern="0" dirty="0">
                  <a:solidFill>
                    <a:srgbClr val="0033CC"/>
                  </a:solidFill>
                  <a:ea typeface="STHeiti Light" charset="-122"/>
                  <a:cs typeface="STHeiti Light" charset="-122"/>
                </a:rPr>
                <a:t>Market Behaviors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748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42" grpId="0" animBg="1"/>
      <p:bldP spid="4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同侧圆角矩形 61"/>
          <p:cNvSpPr/>
          <p:nvPr/>
        </p:nvSpPr>
        <p:spPr>
          <a:xfrm>
            <a:off x="558404" y="1475278"/>
            <a:ext cx="5453756" cy="506205"/>
          </a:xfrm>
          <a:prstGeom prst="round2Same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sp>
        <p:nvSpPr>
          <p:cNvPr id="63" name="同侧圆角矩形 62"/>
          <p:cNvSpPr/>
          <p:nvPr/>
        </p:nvSpPr>
        <p:spPr>
          <a:xfrm rot="10800000">
            <a:off x="558403" y="1965413"/>
            <a:ext cx="5453757" cy="2183665"/>
          </a:xfrm>
          <a:prstGeom prst="round2Same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18059" y="1484816"/>
            <a:ext cx="3017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en-US" altLang="zh-CN" sz="2400" b="1" kern="0" dirty="0" smtClean="0">
                <a:solidFill>
                  <a:srgbClr val="0033CC"/>
                </a:solidFill>
                <a:ea typeface="STHeiti Light" charset="-122"/>
                <a:cs typeface="STHeiti Light" charset="-122"/>
              </a:rPr>
              <a:t>Single-round </a:t>
            </a:r>
            <a:r>
              <a:rPr kumimoji="1" lang="en-US" altLang="zh-CN" sz="2400" b="1" kern="0" dirty="0">
                <a:solidFill>
                  <a:srgbClr val="0033CC"/>
                </a:solidFill>
                <a:ea typeface="STHeiti Light" charset="-122"/>
                <a:cs typeface="STHeiti Light" charset="-122"/>
              </a:rPr>
              <a:t>problem 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794909" y="2210770"/>
            <a:ext cx="124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STHeiti Light" charset="-122"/>
                <a:cs typeface="STHeiti Light" charset="-122"/>
              </a:rPr>
              <a:t>maximize</a:t>
            </a:r>
            <a:endParaRPr kumimoji="1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STHeiti Light" charset="-122"/>
              <a:cs typeface="STHeiti Light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94909" y="2726990"/>
            <a:ext cx="124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STHeiti Light" charset="-122"/>
                <a:cs typeface="STHeiti Light" charset="-122"/>
              </a:rPr>
              <a:t>subject to</a:t>
            </a:r>
            <a:endParaRPr kumimoji="1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STHeiti Light" charset="-122"/>
              <a:cs typeface="STHeiti Light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94909" y="3758113"/>
            <a:ext cx="124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STHeiti Light" charset="-122"/>
                <a:cs typeface="STHeiti Light" charset="-122"/>
              </a:rPr>
              <a:t>variables</a:t>
            </a:r>
            <a:endParaRPr kumimoji="1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STHeiti Light" charset="-122"/>
              <a:cs typeface="STHeiti Light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/>
              <p:cNvSpPr txBox="1"/>
              <p:nvPr/>
            </p:nvSpPr>
            <p:spPr>
              <a:xfrm>
                <a:off x="2476454" y="2085108"/>
                <a:ext cx="1442190" cy="707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kumimoji="1" lang="is-IS" altLang="zh-CN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a:rPr kumimoji="1" lang="en-US" altLang="zh-CN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∈</m:t>
                          </m:r>
                          <m:r>
                            <a:rPr kumimoji="1" lang="en-US" altLang="zh-CN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𝑀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1" lang="is-IS" altLang="zh-CN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naryPr>
                            <m:sub>
                              <m:r>
                                <a:rPr kumimoji="1" lang="en-US" altLang="zh-CN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𝑗</m:t>
                              </m:r>
                              <m:r>
                                <a:rPr kumimoji="1" lang="en-US" altLang="zh-CN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∈</m:t>
                              </m:r>
                              <m:r>
                                <a:rPr kumimoji="1" lang="en-US" altLang="zh-CN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𝑁</m:t>
                              </m:r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kumimoji="1" lang="en-U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kumimoji="1" lang="en-US" altLang="zh-CN" i="1" kern="0" smtClean="0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kumimoji="1" lang="en-US" altLang="zh-CN" b="0" i="1" kern="0" smtClean="0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𝑤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kumimoji="1" lang="en-U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kumimoji="1" lang="en-U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sup>
                              </m:sSubSup>
                              <m:r>
                                <a:rPr kumimoji="1" lang="en-US" altLang="zh-CN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∙</m:t>
                              </m:r>
                              <m:sSubSup>
                                <m:sSubSupPr>
                                  <m:ctrlPr>
                                    <a:rPr kumimoji="1" lang="en-U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kumimoji="1" lang="en-US" altLang="zh-CN" i="1" kern="0">
                                      <a:solidFill>
                                        <a:prstClr val="black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sup>
                              </m:sSubSup>
                            </m:e>
                          </m:nary>
                        </m:e>
                      </m:nary>
                    </m:oMath>
                  </m:oMathPara>
                </a14:m>
                <a:endParaRPr kumimoji="1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等线" panose="02010600030101010101" pitchFamily="2" charset="-122"/>
                </a:endParaRPr>
              </a:p>
            </p:txBody>
          </p:sp>
        </mc:Choice>
        <mc:Fallback xmlns="">
          <p:sp>
            <p:nvSpPr>
              <p:cNvPr id="68" name="文本框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454" y="2085108"/>
                <a:ext cx="1442190" cy="707438"/>
              </a:xfrm>
              <a:prstGeom prst="rect">
                <a:avLst/>
              </a:prstGeom>
              <a:blipFill rotWithShape="0">
                <a:blip r:embed="rId3"/>
                <a:stretch>
                  <a:fillRect b="-8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/>
              <p:cNvSpPr txBox="1"/>
              <p:nvPr/>
            </p:nvSpPr>
            <p:spPr>
              <a:xfrm>
                <a:off x="2476977" y="2893742"/>
                <a:ext cx="372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kumimoji="1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等线" panose="02010600030101010101" pitchFamily="2" charset="-122"/>
                </a:endParaRPr>
              </a:p>
            </p:txBody>
          </p:sp>
        </mc:Choice>
        <mc:Fallback xmlns="">
          <p:sp>
            <p:nvSpPr>
              <p:cNvPr id="69" name="文本框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77" y="2893742"/>
                <a:ext cx="372730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/>
              <p:cNvSpPr txBox="1"/>
              <p:nvPr/>
            </p:nvSpPr>
            <p:spPr>
              <a:xfrm>
                <a:off x="2476977" y="3331916"/>
                <a:ext cx="372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kumimoji="1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等线" panose="02010600030101010101" pitchFamily="2" charset="-122"/>
                </a:endParaRPr>
              </a:p>
            </p:txBody>
          </p:sp>
        </mc:Choice>
        <mc:Fallback xmlns="">
          <p:sp>
            <p:nvSpPr>
              <p:cNvPr id="70" name="文本框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77" y="3331916"/>
                <a:ext cx="372730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矩形 52"/>
              <p:cNvSpPr/>
              <p:nvPr/>
            </p:nvSpPr>
            <p:spPr>
              <a:xfrm>
                <a:off x="2835439" y="2755741"/>
                <a:ext cx="1770613" cy="548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zh-CN" altLang="en-US" sz="150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altLang="zh-CN" sz="1500" b="0" i="1" smtClean="0">
                              <a:latin typeface="Cambria Math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kumimoji="1" lang="en-US" altLang="zh-CN" sz="1500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500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sz="1500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kumimoji="1" lang="en-US" altLang="zh-CN" sz="1500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sup>
                          </m:sSubSup>
                        </m:e>
                      </m:nary>
                      <m:r>
                        <a:rPr lang="en-US" altLang="zh-CN" sz="15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≤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1, ∀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∈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𝑀</m:t>
                      </m:r>
                    </m:oMath>
                  </m:oMathPara>
                </a14:m>
                <a:endParaRPr lang="zh-CN" altLang="en-US" sz="1500" dirty="0"/>
              </a:p>
            </p:txBody>
          </p:sp>
        </mc:Choice>
        <mc:Fallback xmlns="">
          <p:sp>
            <p:nvSpPr>
              <p:cNvPr id="53" name="矩形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439" y="2755741"/>
                <a:ext cx="1770613" cy="548483"/>
              </a:xfrm>
              <a:prstGeom prst="rect">
                <a:avLst/>
              </a:prstGeom>
              <a:blipFill rotWithShape="0">
                <a:blip r:embed="rId6"/>
                <a:stretch>
                  <a:fillRect l="-33677" t="-150000" b="-21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矩形 53"/>
              <p:cNvSpPr/>
              <p:nvPr/>
            </p:nvSpPr>
            <p:spPr>
              <a:xfrm>
                <a:off x="2845825" y="3197808"/>
                <a:ext cx="2739853" cy="518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zh-CN" altLang="en-US" sz="150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altLang="zh-CN" sz="1500" b="0" i="1" smtClean="0">
                              <a:latin typeface="Cambria Math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sz="1500" i="1" smtClean="0">
                                  <a:latin typeface="Cambria Math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5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sz="1500" b="0" i="1" smtClean="0"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sz="1500" b="0" i="1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lang="en-US" altLang="zh-CN" sz="1500" b="0" i="1" smtClean="0">
                                  <a:latin typeface="Cambria Math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1500" b="0" i="1" smtClean="0">
                                  <a:latin typeface="Cambria Math" charset="0"/>
                                </a:rPr>
                                <m:t>𝑡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kumimoji="1" lang="en-US" altLang="zh-CN" sz="1500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500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sz="1500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kumimoji="1" lang="en-US" altLang="zh-CN" sz="1500" i="1" kern="0">
                                  <a:solidFill>
                                    <a:prstClr val="black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sup>
                          </m:sSubSup>
                        </m:e>
                      </m:nary>
                      <m:r>
                        <a:rPr lang="en-US" altLang="zh-CN" sz="15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≤</m:t>
                      </m:r>
                      <m:sSubSup>
                        <m:sSubSupPr>
                          <m:ctrlPr>
                            <a:rPr lang="en-US" altLang="zh-CN" sz="15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lang="en-US" altLang="zh-CN" sz="15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𝛽</m:t>
                          </m:r>
                        </m:e>
                        <m:sub>
                          <m:r>
                            <a:rPr lang="en-US" altLang="zh-CN" sz="15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𝑗</m:t>
                          </m:r>
                          <m:r>
                            <a:rPr lang="en-US" altLang="zh-CN" sz="15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lang="en-US" altLang="zh-CN" sz="15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</m:sub>
                        <m:sup>
                          <m:r>
                            <a:rPr lang="en-US" altLang="zh-CN" sz="15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sup>
                      </m:sSubSup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∀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𝑘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∈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𝐾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𝑗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∈</m:t>
                      </m:r>
                      <m:r>
                        <a:rPr lang="en-US" altLang="zh-CN" sz="15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𝑁</m:t>
                      </m:r>
                    </m:oMath>
                  </m:oMathPara>
                </a14:m>
                <a:endParaRPr lang="zh-CN" altLang="en-US" sz="1500" dirty="0"/>
              </a:p>
            </p:txBody>
          </p:sp>
        </mc:Choice>
        <mc:Fallback xmlns="">
          <p:sp>
            <p:nvSpPr>
              <p:cNvPr id="54" name="矩形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825" y="3197808"/>
                <a:ext cx="2739853" cy="518988"/>
              </a:xfrm>
              <a:prstGeom prst="rect">
                <a:avLst/>
              </a:prstGeom>
              <a:blipFill rotWithShape="0">
                <a:blip r:embed="rId7"/>
                <a:stretch>
                  <a:fillRect l="-21826" t="-158824" b="-2282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矩形 55"/>
              <p:cNvSpPr/>
              <p:nvPr/>
            </p:nvSpPr>
            <p:spPr>
              <a:xfrm>
                <a:off x="2406950" y="3788917"/>
                <a:ext cx="2015039" cy="3652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50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kumimoji="1" lang="en-US" altLang="zh-CN" sz="1500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sz="1500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𝑖𝑗</m:t>
                          </m:r>
                        </m:sub>
                        <m:sup>
                          <m:r>
                            <a:rPr kumimoji="1" lang="en-US" altLang="zh-CN" sz="1500" i="1" ker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sup>
                      </m:sSubSup>
                      <m:r>
                        <a:rPr kumimoji="1" lang="en-US" altLang="zh-CN" sz="1500" i="1" kern="0" smtClean="0">
                          <a:solidFill>
                            <a:prstClr val="black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0,1</m:t>
                          </m:r>
                        </m:e>
                      </m:d>
                      <m:r>
                        <a:rPr kumimoji="1" lang="en-US" altLang="zh-CN" sz="1500" b="0" i="1" kern="0" smtClean="0">
                          <a:solidFill>
                            <a:prstClr val="black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,∀</m:t>
                      </m:r>
                      <m:d>
                        <m:dPr>
                          <m:ctrlP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𝑗</m:t>
                          </m:r>
                        </m:e>
                      </m:d>
                      <m:r>
                        <a:rPr kumimoji="1" lang="en-US" altLang="zh-CN" sz="1500" b="0" i="1" kern="0" smtClean="0">
                          <a:solidFill>
                            <a:prstClr val="black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∈</m:t>
                      </m:r>
                      <m:sSup>
                        <m:sSupPr>
                          <m:ctrlP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ℇ</m:t>
                          </m:r>
                        </m:e>
                        <m:sup>
                          <m:r>
                            <a:rPr kumimoji="1" lang="en-US" altLang="zh-CN" sz="1500" b="0" i="1" kern="0" smtClean="0">
                              <a:solidFill>
                                <a:prstClr val="black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CN" altLang="en-US" sz="1500" dirty="0"/>
              </a:p>
            </p:txBody>
          </p:sp>
        </mc:Choice>
        <mc:Fallback xmlns="">
          <p:sp>
            <p:nvSpPr>
              <p:cNvPr id="56" name="矩形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950" y="3788917"/>
                <a:ext cx="2015039" cy="365228"/>
              </a:xfrm>
              <a:prstGeom prst="rect">
                <a:avLst/>
              </a:prstGeom>
              <a:blipFill rotWithShape="0">
                <a:blip r:embed="rId8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直线连接符 11"/>
          <p:cNvCxnSpPr/>
          <p:nvPr/>
        </p:nvCxnSpPr>
        <p:spPr>
          <a:xfrm flipV="1">
            <a:off x="3250592" y="2543093"/>
            <a:ext cx="241288" cy="67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3206533" y="2577410"/>
            <a:ext cx="15723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en-US" altLang="zh-CN" sz="1300" dirty="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Given scaled</a:t>
            </a:r>
            <a:r>
              <a:rPr kumimoji="1" lang="en-US" altLang="zh-CN" sz="1300" noProof="0" dirty="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 benefit </a:t>
            </a:r>
            <a:endParaRPr kumimoji="1" lang="zh-CN" altLang="en-US" sz="13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Microsoft YaHei" charset="-122"/>
              <a:cs typeface="Microsoft YaHei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491880" y="1576596"/>
            <a:ext cx="174940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1" lang="en-US" altLang="zh-CN" sz="1700" b="1" kern="0" dirty="0" smtClean="0">
                <a:solidFill>
                  <a:srgbClr val="FF0000"/>
                </a:solidFill>
                <a:ea typeface="Microsoft YaHei" charset="-122"/>
                <a:cs typeface="Microsoft YaHei" charset="-122"/>
              </a:rPr>
              <a:t>NP-hard</a:t>
            </a:r>
            <a:endParaRPr kumimoji="1" lang="zh-CN" altLang="en-US" sz="17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Microsoft YaHei" charset="-122"/>
              <a:cs typeface="Microsoft YaHei" charset="-122"/>
            </a:endParaRPr>
          </a:p>
        </p:txBody>
      </p:sp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14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1112165" y="333399"/>
            <a:ext cx="5116019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400" kern="0" dirty="0" smtClean="0">
                <a:ea typeface="微软雅黑" pitchFamily="34" charset="-122"/>
              </a:rPr>
              <a:t>Mechanism Design- </a:t>
            </a:r>
            <a:r>
              <a:rPr lang="en-US" altLang="zh-CN" sz="3400" kern="0" dirty="0" err="1" smtClean="0">
                <a:ea typeface="微软雅黑" pitchFamily="34" charset="-122"/>
              </a:rPr>
              <a:t>sPTA</a:t>
            </a:r>
            <a:endParaRPr lang="en-US" altLang="zh-CN" sz="3400" kern="0" dirty="0"/>
          </a:p>
        </p:txBody>
      </p:sp>
      <p:grpSp>
        <p:nvGrpSpPr>
          <p:cNvPr id="83" name="组 82"/>
          <p:cNvGrpSpPr/>
          <p:nvPr/>
        </p:nvGrpSpPr>
        <p:grpSpPr>
          <a:xfrm>
            <a:off x="6087592" y="2018995"/>
            <a:ext cx="2933478" cy="850803"/>
            <a:chOff x="5994898" y="2038801"/>
            <a:chExt cx="2933478" cy="850803"/>
          </a:xfrm>
        </p:grpSpPr>
        <p:sp>
          <p:nvSpPr>
            <p:cNvPr id="49" name="圆角矩形标注 48"/>
            <p:cNvSpPr/>
            <p:nvPr/>
          </p:nvSpPr>
          <p:spPr>
            <a:xfrm>
              <a:off x="6048498" y="2038801"/>
              <a:ext cx="2879878" cy="850803"/>
            </a:xfrm>
            <a:prstGeom prst="wedgeRoundRectCallout">
              <a:avLst>
                <a:gd name="adj1" fmla="val -72121"/>
                <a:gd name="adj2" fmla="val -14627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5994898" y="2038801"/>
              <a:ext cx="28975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kumimoji="1" lang="en-US" altLang="zh-CN" sz="1600" b="1" kern="0" dirty="0">
                  <a:solidFill>
                    <a:srgbClr val="FF0000"/>
                  </a:solidFill>
                  <a:ea typeface="Microsoft YaHei" charset="-122"/>
                  <a:cs typeface="Microsoft YaHei" charset="-122"/>
                </a:rPr>
                <a:t>O</a:t>
              </a:r>
              <a:r>
                <a:rPr kumimoji="1" lang="en-US" altLang="zh-CN" sz="1600" b="1" kern="0" dirty="0" smtClean="0">
                  <a:solidFill>
                    <a:srgbClr val="FF0000"/>
                  </a:solidFill>
                  <a:ea typeface="Microsoft YaHei" charset="-122"/>
                  <a:cs typeface="Microsoft YaHei" charset="-122"/>
                </a:rPr>
                <a:t>bjectives </a:t>
              </a:r>
              <a:r>
                <a:rPr kumimoji="1" lang="en-US" altLang="zh-CN" sz="1600" b="1" kern="0" dirty="0">
                  <a:solidFill>
                    <a:srgbClr val="FF0000"/>
                  </a:solidFill>
                  <a:ea typeface="Microsoft YaHei" charset="-122"/>
                  <a:cs typeface="Microsoft YaHei" charset="-122"/>
                </a:rPr>
                <a:t>are iteratively adjusted to capture </a:t>
              </a:r>
              <a:r>
                <a:rPr kumimoji="1" lang="en-US" altLang="zh-CN" sz="1600" b="1" kern="0" dirty="0" smtClean="0">
                  <a:solidFill>
                    <a:srgbClr val="FF0000"/>
                  </a:solidFill>
                  <a:ea typeface="Microsoft YaHei" charset="-122"/>
                  <a:cs typeface="Microsoft YaHei" charset="-122"/>
                </a:rPr>
                <a:t>temporally-coupled </a:t>
              </a:r>
              <a:r>
                <a:rPr kumimoji="1" lang="en-US" altLang="zh-CN" sz="1600" b="1" kern="0" dirty="0">
                  <a:solidFill>
                    <a:srgbClr val="FF0000"/>
                  </a:solidFill>
                  <a:ea typeface="Microsoft YaHei" charset="-122"/>
                  <a:cs typeface="Microsoft YaHei" charset="-122"/>
                </a:rPr>
                <a:t>nature </a:t>
              </a:r>
              <a:r>
                <a:rPr kumimoji="1" lang="en-US" altLang="zh-CN" sz="1600" b="1" kern="0" dirty="0" smtClean="0">
                  <a:solidFill>
                    <a:srgbClr val="FF0000"/>
                  </a:solidFill>
                  <a:ea typeface="Microsoft YaHei" charset="-122"/>
                  <a:cs typeface="Microsoft YaHei" charset="-122"/>
                </a:rPr>
                <a:t>of SWM</a:t>
              </a:r>
              <a:endPara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86" name="组 85"/>
          <p:cNvGrpSpPr/>
          <p:nvPr/>
        </p:nvGrpSpPr>
        <p:grpSpPr>
          <a:xfrm>
            <a:off x="5351816" y="4756073"/>
            <a:ext cx="3177881" cy="1828265"/>
            <a:chOff x="5351816" y="4756073"/>
            <a:chExt cx="3177881" cy="1828265"/>
          </a:xfrm>
        </p:grpSpPr>
        <p:grpSp>
          <p:nvGrpSpPr>
            <p:cNvPr id="42" name="组合 26"/>
            <p:cNvGrpSpPr/>
            <p:nvPr/>
          </p:nvGrpSpPr>
          <p:grpSpPr>
            <a:xfrm>
              <a:off x="5850507" y="6130226"/>
              <a:ext cx="2679190" cy="454112"/>
              <a:chOff x="1719971" y="3931834"/>
              <a:chExt cx="2700610" cy="454112"/>
            </a:xfrm>
          </p:grpSpPr>
          <p:sp>
            <p:nvSpPr>
              <p:cNvPr id="43" name="圆角矩形 42"/>
              <p:cNvSpPr/>
              <p:nvPr/>
            </p:nvSpPr>
            <p:spPr bwMode="auto">
              <a:xfrm rot="5400000">
                <a:off x="2843220" y="2808585"/>
                <a:ext cx="454112" cy="2700610"/>
              </a:xfrm>
              <a:prstGeom prst="roundRect">
                <a:avLst/>
              </a:prstGeom>
              <a:gradFill>
                <a:gsLst>
                  <a:gs pos="100000">
                    <a:srgbClr val="C00000"/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719971" y="3970062"/>
                <a:ext cx="26735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Critical-Value Pricing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policy</a:t>
                </a:r>
                <a:endPara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组合 26"/>
            <p:cNvGrpSpPr/>
            <p:nvPr/>
          </p:nvGrpSpPr>
          <p:grpSpPr>
            <a:xfrm>
              <a:off x="5807944" y="4963658"/>
              <a:ext cx="2721753" cy="678374"/>
              <a:chOff x="1603618" y="4010953"/>
              <a:chExt cx="2743512" cy="589066"/>
            </a:xfrm>
          </p:grpSpPr>
          <p:sp>
            <p:nvSpPr>
              <p:cNvPr id="46" name="圆角矩形 45"/>
              <p:cNvSpPr/>
              <p:nvPr/>
            </p:nvSpPr>
            <p:spPr bwMode="auto">
              <a:xfrm rot="5400000">
                <a:off x="2667330" y="2947241"/>
                <a:ext cx="589066" cy="2716489"/>
              </a:xfrm>
              <a:prstGeom prst="roundRect">
                <a:avLst/>
              </a:prstGeom>
              <a:gradFill>
                <a:gsLst>
                  <a:gs pos="100000">
                    <a:srgbClr val="C00000"/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  <a:buClr>
                    <a:prstClr val="white"/>
                  </a:buClr>
                  <a:buSzPct val="100000"/>
                  <a:defRPr/>
                </a:pPr>
                <a:endParaRPr lang="zh-CN" altLang="en-US" b="1" dirty="0">
                  <a:solidFill>
                    <a:prstClr val="white"/>
                  </a:solidFill>
                  <a:ea typeface="黑体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610440" y="4028088"/>
                <a:ext cx="2736690" cy="507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euristic-based Differentially </a:t>
                </a:r>
                <a:r>
                  <a:rPr lang="en-US" altLang="zh-CN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Private Allocation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policy</a:t>
                </a:r>
                <a:endPara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object 16"/>
            <p:cNvSpPr/>
            <p:nvPr/>
          </p:nvSpPr>
          <p:spPr>
            <a:xfrm rot="16200000">
              <a:off x="5018297" y="5219686"/>
              <a:ext cx="1035636" cy="108409"/>
            </a:xfrm>
            <a:custGeom>
              <a:avLst/>
              <a:gdLst/>
              <a:ahLst/>
              <a:cxnLst/>
              <a:rect l="l" t="t" r="r" b="b"/>
              <a:pathLst>
                <a:path w="2268220" h="453389">
                  <a:moveTo>
                    <a:pt x="2268186" y="0"/>
                  </a:moveTo>
                  <a:lnTo>
                    <a:pt x="2267595" y="40549"/>
                  </a:lnTo>
                  <a:lnTo>
                    <a:pt x="2265890" y="78797"/>
                  </a:lnTo>
                  <a:lnTo>
                    <a:pt x="2261464" y="130525"/>
                  </a:lnTo>
                  <a:lnTo>
                    <a:pt x="2255096" y="173667"/>
                  </a:lnTo>
                  <a:lnTo>
                    <a:pt x="2244172" y="214301"/>
                  </a:lnTo>
                  <a:lnTo>
                    <a:pt x="1172684" y="231393"/>
                  </a:lnTo>
                  <a:lnTo>
                    <a:pt x="1169258" y="232291"/>
                  </a:lnTo>
                  <a:lnTo>
                    <a:pt x="1150907" y="271680"/>
                  </a:lnTo>
                  <a:lnTo>
                    <a:pt x="1143712" y="309839"/>
                  </a:lnTo>
                  <a:lnTo>
                    <a:pt x="1138290" y="357591"/>
                  </a:lnTo>
                  <a:lnTo>
                    <a:pt x="1134978" y="412900"/>
                  </a:lnTo>
                  <a:lnTo>
                    <a:pt x="1134111" y="452965"/>
                  </a:lnTo>
                  <a:lnTo>
                    <a:pt x="1133942" y="433139"/>
                  </a:lnTo>
                  <a:lnTo>
                    <a:pt x="1132673" y="394695"/>
                  </a:lnTo>
                  <a:lnTo>
                    <a:pt x="1128652" y="341494"/>
                  </a:lnTo>
                  <a:lnTo>
                    <a:pt x="1122432" y="295966"/>
                  </a:lnTo>
                  <a:lnTo>
                    <a:pt x="1111381" y="251702"/>
                  </a:lnTo>
                  <a:lnTo>
                    <a:pt x="38574" y="231393"/>
                  </a:lnTo>
                  <a:lnTo>
                    <a:pt x="35147" y="230495"/>
                  </a:lnTo>
                  <a:lnTo>
                    <a:pt x="16787" y="191073"/>
                  </a:lnTo>
                  <a:lnTo>
                    <a:pt x="9591" y="152892"/>
                  </a:lnTo>
                  <a:lnTo>
                    <a:pt x="4169" y="105120"/>
                  </a:lnTo>
                  <a:lnTo>
                    <a:pt x="862" y="49803"/>
                  </a:lnTo>
                  <a:lnTo>
                    <a:pt x="288" y="30041"/>
                  </a:lnTo>
                  <a:lnTo>
                    <a:pt x="0" y="9742"/>
                  </a:lnTo>
                </a:path>
              </a:pathLst>
            </a:custGeom>
            <a:ln w="38100">
              <a:solidFill>
                <a:srgbClr val="0E3E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cxnSp>
          <p:nvCxnSpPr>
            <p:cNvPr id="9" name="直线箭头连接符 8"/>
            <p:cNvCxnSpPr/>
            <p:nvPr/>
          </p:nvCxnSpPr>
          <p:spPr>
            <a:xfrm>
              <a:off x="5351816" y="6333398"/>
              <a:ext cx="368597" cy="0"/>
            </a:xfrm>
            <a:prstGeom prst="straightConnector1">
              <a:avLst/>
            </a:prstGeom>
            <a:ln w="25400">
              <a:solidFill>
                <a:srgbClr val="0033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 84"/>
          <p:cNvGrpSpPr/>
          <p:nvPr/>
        </p:nvGrpSpPr>
        <p:grpSpPr>
          <a:xfrm>
            <a:off x="206016" y="4677944"/>
            <a:ext cx="5048145" cy="1891400"/>
            <a:chOff x="206016" y="4677944"/>
            <a:chExt cx="5048145" cy="1891400"/>
          </a:xfrm>
        </p:grpSpPr>
        <p:sp>
          <p:nvSpPr>
            <p:cNvPr id="35" name="圆角矩形 34"/>
            <p:cNvSpPr/>
            <p:nvPr/>
          </p:nvSpPr>
          <p:spPr bwMode="auto">
            <a:xfrm>
              <a:off x="206016" y="5244130"/>
              <a:ext cx="3044576" cy="648072"/>
            </a:xfrm>
            <a:prstGeom prst="roundRect">
              <a:avLst/>
            </a:prstGeom>
            <a:gradFill>
              <a:gsLst>
                <a:gs pos="100000">
                  <a:srgbClr val="C00000"/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ts val="0"/>
                </a:spcBef>
                <a:buClr>
                  <a:prstClr val="white"/>
                </a:buClr>
                <a:buSzPct val="100000"/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>
                  <a:solidFill>
                    <a:srgbClr val="FFFFFF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S</a:t>
              </a:r>
              <a:r>
                <a:rPr lang="en-US" altLang="zh-CN" sz="1600" b="1" dirty="0" smtClean="0">
                  <a:solidFill>
                    <a:srgbClr val="FFFFFF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ingle-round privacy-preserving truthful double auction</a:t>
              </a:r>
              <a:endParaRPr lang="en-US" altLang="zh-CN" sz="1600" b="1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圆角矩形 31"/>
            <p:cNvSpPr/>
            <p:nvPr/>
          </p:nvSpPr>
          <p:spPr bwMode="auto">
            <a:xfrm>
              <a:off x="3623537" y="4677944"/>
              <a:ext cx="1630624" cy="418536"/>
            </a:xfrm>
            <a:prstGeom prst="roundRect">
              <a:avLst/>
            </a:prstGeom>
            <a:gradFill>
              <a:gsLst>
                <a:gs pos="100000">
                  <a:srgbClr val="C00000"/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ts val="0"/>
                </a:spcBef>
                <a:buClr>
                  <a:prstClr val="white"/>
                </a:buClr>
                <a:buSzPct val="100000"/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Efficiency</a:t>
              </a:r>
              <a:r>
                <a:rPr lang="en-US" altLang="zh-CN" sz="1500" b="1" dirty="0" smtClean="0">
                  <a:solidFill>
                    <a:srgbClr val="FFFFFF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endParaRPr lang="zh-CN" altLang="en-US" sz="1500" b="1" dirty="0">
                <a:solidFill>
                  <a:prstClr val="white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圆角矩形 32"/>
            <p:cNvSpPr/>
            <p:nvPr/>
          </p:nvSpPr>
          <p:spPr bwMode="auto">
            <a:xfrm>
              <a:off x="3623537" y="5386850"/>
              <a:ext cx="1630623" cy="391349"/>
            </a:xfrm>
            <a:prstGeom prst="roundRect">
              <a:avLst/>
            </a:prstGeom>
            <a:gradFill>
              <a:gsLst>
                <a:gs pos="100000">
                  <a:srgbClr val="C00000"/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ts val="0"/>
                </a:spcBef>
                <a:buClr>
                  <a:prstClr val="white"/>
                </a:buClr>
                <a:buSzPct val="100000"/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Privacy </a:t>
              </a:r>
              <a:endParaRPr lang="en-US" altLang="zh-CN" sz="1700" b="1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ctr">
                <a:spcBef>
                  <a:spcPts val="0"/>
                </a:spcBef>
                <a:buClr>
                  <a:prstClr val="white"/>
                </a:buClr>
                <a:buSzPct val="100000"/>
                <a:defRPr/>
              </a:pPr>
              <a:endParaRPr lang="en-US" altLang="zh-CN" sz="1700" b="1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lvl="0" algn="ctr">
                <a:spcBef>
                  <a:spcPts val="0"/>
                </a:spcBef>
                <a:buClr>
                  <a:prstClr val="white"/>
                </a:buClr>
                <a:buSzPct val="100000"/>
                <a:defRPr/>
              </a:pPr>
              <a:endParaRPr lang="zh-CN" altLang="en-US" sz="1700" b="1" dirty="0">
                <a:solidFill>
                  <a:prstClr val="white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圆角矩形 33"/>
            <p:cNvSpPr/>
            <p:nvPr/>
          </p:nvSpPr>
          <p:spPr bwMode="auto">
            <a:xfrm>
              <a:off x="3623537" y="6130226"/>
              <a:ext cx="1630623" cy="439118"/>
            </a:xfrm>
            <a:prstGeom prst="roundRect">
              <a:avLst/>
            </a:prstGeom>
            <a:gradFill>
              <a:gsLst>
                <a:gs pos="100000">
                  <a:srgbClr val="C00000"/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ts val="0"/>
                </a:spcBef>
                <a:buClr>
                  <a:prstClr val="white"/>
                </a:buClr>
                <a:buSzPct val="100000"/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Truthfulness</a:t>
              </a:r>
              <a:endParaRPr lang="en-US" altLang="zh-CN" sz="1700" b="1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4" name="AutoShape 4"/>
            <p:cNvSpPr>
              <a:spLocks noChangeArrowheads="1"/>
            </p:cNvSpPr>
            <p:nvPr/>
          </p:nvSpPr>
          <p:spPr bwMode="auto">
            <a:xfrm rot="10800000" flipH="1">
              <a:off x="3285281" y="5410217"/>
              <a:ext cx="288030" cy="380041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033CC"/>
            </a:solidFill>
            <a:ln w="9525" algn="ctr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60000"/>
                </a:lnSpc>
                <a:spcBef>
                  <a:spcPct val="50000"/>
                </a:spcBef>
                <a:spcAft>
                  <a:spcPts val="0"/>
                </a:spcAft>
                <a:buClr>
                  <a:prstClr val="white"/>
                </a:buClr>
                <a:buSzPct val="100000"/>
                <a:buFont typeface="Wingdings" pitchFamily="2" charset="2"/>
                <a:buChar char="p"/>
                <a:tabLst/>
                <a:defRPr/>
              </a:pPr>
              <a:endPara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101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15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27" y="3140968"/>
            <a:ext cx="3864269" cy="357444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34172" y="3795979"/>
            <a:ext cx="3498186" cy="35310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 11"/>
          <p:cNvGrpSpPr/>
          <p:nvPr/>
        </p:nvGrpSpPr>
        <p:grpSpPr>
          <a:xfrm>
            <a:off x="4139952" y="3654239"/>
            <a:ext cx="4872382" cy="358828"/>
            <a:chOff x="-211133" y="5077590"/>
            <a:chExt cx="7359719" cy="358819"/>
          </a:xfrm>
        </p:grpSpPr>
        <p:sp>
          <p:nvSpPr>
            <p:cNvPr id="17" name="圆角矩形标注 16"/>
            <p:cNvSpPr/>
            <p:nvPr/>
          </p:nvSpPr>
          <p:spPr>
            <a:xfrm>
              <a:off x="506879" y="5077590"/>
              <a:ext cx="6405517" cy="358819"/>
            </a:xfrm>
            <a:prstGeom prst="wedgeRoundRectCallout">
              <a:avLst>
                <a:gd name="adj1" fmla="val -53880"/>
                <a:gd name="adj2" fmla="val 31002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 19"/>
                <p:cNvSpPr/>
                <p:nvPr/>
              </p:nvSpPr>
              <p:spPr>
                <a:xfrm>
                  <a:off x="-211133" y="5091582"/>
                  <a:ext cx="7359719" cy="31507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742950" lvl="1" indent="-285750">
                    <a:spcAft>
                      <a:spcPts val="600"/>
                    </a:spcAft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300" dirty="0" smtClean="0"/>
                    <a:t>Initialization: construct list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sz="1400" i="1" smtClean="0">
                              <a:latin typeface="Cambria Math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altLang="zh-CN" sz="1400" i="1" smtClean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ℒ</m:t>
                              </m:r>
                            </m:e>
                          </m:acc>
                        </m:e>
                        <m:sup>
                          <m:r>
                            <a:rPr lang="en-US" altLang="zh-CN" sz="1400" b="0" i="1" smtClean="0">
                              <a:latin typeface="Cambria Math" charset="0"/>
                            </a:rPr>
                            <m:t>𝑡</m:t>
                          </m:r>
                        </m:sup>
                      </m:sSup>
                    </m:oMath>
                  </a14:m>
                  <a:r>
                    <a:rPr lang="en-US" altLang="zh-CN" sz="1300" dirty="0" smtClean="0"/>
                    <a:t> </a:t>
                  </a:r>
                  <a:r>
                    <a:rPr lang="en-US" altLang="zh-CN" sz="1300" dirty="0"/>
                    <a:t>containing </a:t>
                  </a:r>
                  <a:r>
                    <a:rPr lang="en-US" altLang="zh-CN" sz="1300" dirty="0" smtClean="0"/>
                    <a:t>all </a:t>
                  </a:r>
                  <a:r>
                    <a:rPr lang="en-US" altLang="zh-CN" sz="1300" dirty="0"/>
                    <a:t>feasible </a:t>
                  </a:r>
                  <a:r>
                    <a:rPr lang="en-US" altLang="zh-CN" sz="1300" dirty="0" smtClean="0"/>
                    <a:t>pairs </a:t>
                  </a:r>
                  <a:endParaRPr lang="en-US" altLang="zh-CN" sz="1300" dirty="0"/>
                </a:p>
              </p:txBody>
            </p:sp>
          </mc:Choice>
          <mc:Fallback xmlns="">
            <p:sp>
              <p:nvSpPr>
                <p:cNvPr id="20" name="矩形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11133" y="5091582"/>
                  <a:ext cx="7359719" cy="31507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38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矩形 24"/>
          <p:cNvSpPr/>
          <p:nvPr/>
        </p:nvSpPr>
        <p:spPr>
          <a:xfrm>
            <a:off x="834171" y="4149080"/>
            <a:ext cx="3498187" cy="2376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 25"/>
          <p:cNvGrpSpPr/>
          <p:nvPr/>
        </p:nvGrpSpPr>
        <p:grpSpPr>
          <a:xfrm>
            <a:off x="4211960" y="4657452"/>
            <a:ext cx="4848154" cy="1508105"/>
            <a:chOff x="462657" y="4593799"/>
            <a:chExt cx="7627096" cy="1508105"/>
          </a:xfrm>
        </p:grpSpPr>
        <p:sp>
          <p:nvSpPr>
            <p:cNvPr id="27" name="圆角矩形标注 26"/>
            <p:cNvSpPr/>
            <p:nvPr/>
          </p:nvSpPr>
          <p:spPr>
            <a:xfrm>
              <a:off x="1192017" y="4602597"/>
              <a:ext cx="6651741" cy="1499307"/>
            </a:xfrm>
            <a:prstGeom prst="wedgeRoundRectCallout">
              <a:avLst>
                <a:gd name="adj1" fmla="val -53597"/>
                <a:gd name="adj2" fmla="val -18501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/>
                <p:cNvSpPr/>
                <p:nvPr/>
              </p:nvSpPr>
              <p:spPr>
                <a:xfrm>
                  <a:off x="462657" y="4593799"/>
                  <a:ext cx="7627096" cy="150810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742950" lvl="1" indent="-285750"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300" dirty="0" smtClean="0"/>
                    <a:t>Iteratively select winners </a:t>
                  </a:r>
                  <a:r>
                    <a:rPr lang="en-US" altLang="zh-CN" sz="1300" dirty="0"/>
                    <a:t>until no </a:t>
                  </a:r>
                  <a:r>
                    <a:rPr lang="en-US" altLang="zh-CN" sz="1300" dirty="0" smtClean="0"/>
                    <a:t>pairs </a:t>
                  </a:r>
                  <a:r>
                    <a:rPr lang="en-US" altLang="zh-CN" sz="1300" dirty="0"/>
                    <a:t>can be selected</a:t>
                  </a:r>
                  <a:endParaRPr lang="en-US" altLang="zh-CN" sz="1300" dirty="0" smtClean="0"/>
                </a:p>
                <a:p>
                  <a:pPr marL="742950" lvl="1" indent="-285750"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300" dirty="0" smtClean="0"/>
                    <a:t>In each </a:t>
                  </a:r>
                  <a:r>
                    <a:rPr lang="en-US" altLang="zh-CN" sz="1300" dirty="0"/>
                    <a:t>iteration, </a:t>
                  </a:r>
                  <a:r>
                    <a:rPr lang="en-US" altLang="zh-CN" sz="1300" dirty="0" smtClean="0"/>
                    <a:t>eliminate redundant pairs, assign each </a:t>
                  </a:r>
                  <a:r>
                    <a:rPr lang="en-US" altLang="zh-CN" sz="1300" dirty="0"/>
                    <a:t>remaining pair </a:t>
                  </a:r>
                  <a:r>
                    <a:rPr lang="en-US" altLang="zh-CN" sz="1300" dirty="0" smtClean="0"/>
                    <a:t>a </a:t>
                  </a:r>
                  <a:r>
                    <a:rPr lang="en-US" altLang="zh-CN" sz="1300" dirty="0"/>
                    <a:t>selection </a:t>
                  </a:r>
                  <a:r>
                    <a:rPr lang="en-US" altLang="zh-CN" sz="1300" dirty="0" smtClean="0"/>
                    <a:t>probability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300" b="0" i="0" smtClean="0">
                          <a:latin typeface="Cambria Math" charset="0"/>
                        </a:rPr>
                        <m:t>Pr</m:t>
                      </m:r>
                      <m:r>
                        <a:rPr lang="en-US" altLang="zh-CN" sz="1300" b="0" i="1" smtClean="0">
                          <a:latin typeface="Cambria Math" charset="0"/>
                        </a:rPr>
                        <m:t>⁡[</m:t>
                      </m:r>
                      <m:sSup>
                        <m:sSupPr>
                          <m:ctrlPr>
                            <a:rPr lang="en-US" altLang="zh-CN" sz="13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sz="13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𝒲</m:t>
                          </m:r>
                        </m:e>
                        <m:sup>
                          <m:r>
                            <a:rPr lang="en-US" altLang="zh-CN" sz="1300" b="0" i="1" smtClean="0">
                              <a:latin typeface="Cambria Math" charset="0"/>
                            </a:rPr>
                            <m:t>𝑡</m:t>
                          </m:r>
                        </m:sup>
                      </m:sSup>
                      <m:r>
                        <a:rPr lang="en-US" altLang="zh-CN" sz="13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←</m:t>
                      </m:r>
                      <m:sSup>
                        <m:sSupPr>
                          <m:ctrlPr>
                            <a:rPr lang="en-US" altLang="zh-CN" sz="13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sz="13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𝒲</m:t>
                          </m:r>
                        </m:e>
                        <m:sup>
                          <m:r>
                            <a:rPr lang="en-US" altLang="zh-CN" sz="1300" i="1">
                              <a:latin typeface="Cambria Math" charset="0"/>
                            </a:rPr>
                            <m:t>𝑡</m:t>
                          </m:r>
                        </m:sup>
                      </m:sSup>
                      <m:r>
                        <a:rPr lang="en-US" altLang="zh-CN" sz="13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∪</m:t>
                      </m:r>
                      <m:r>
                        <a:rPr lang="en-US" altLang="zh-CN" sz="13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{(</m:t>
                      </m:r>
                      <m:r>
                        <a:rPr lang="en-US" altLang="zh-CN" sz="13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</m:t>
                      </m:r>
                      <m:r>
                        <a:rPr lang="en-US" altLang="zh-CN" sz="13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a:rPr lang="en-US" altLang="zh-CN" sz="13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𝑗</m:t>
                      </m:r>
                      <m:r>
                        <a:rPr lang="en-US" altLang="zh-CN" sz="13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)}]</m:t>
                      </m:r>
                    </m:oMath>
                  </a14:m>
                  <a:endParaRPr lang="en-US" altLang="zh-CN" sz="1300" dirty="0" smtClean="0"/>
                </a:p>
                <a:p>
                  <a:pPr marL="742950" lvl="1" indent="-285750"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300" dirty="0"/>
                    <a:t>R</a:t>
                  </a:r>
                  <a:r>
                    <a:rPr lang="en-US" altLang="zh-CN" sz="1300" dirty="0" smtClean="0"/>
                    <a:t>andomly </a:t>
                  </a:r>
                  <a:r>
                    <a:rPr lang="en-US" altLang="zh-CN" sz="1300" dirty="0"/>
                    <a:t>select one </a:t>
                  </a:r>
                  <a:r>
                    <a:rPr lang="en-US" altLang="zh-CN" sz="1300" dirty="0" smtClean="0"/>
                    <a:t>pair by the selection </a:t>
                  </a:r>
                  <a:r>
                    <a:rPr lang="en-US" altLang="zh-CN" sz="1300" dirty="0"/>
                    <a:t>probability</a:t>
                  </a:r>
                  <a:endParaRPr lang="en-US" altLang="zh-CN" sz="1300" dirty="0" smtClean="0"/>
                </a:p>
                <a:p>
                  <a:pPr marL="742950" lvl="1" indent="-285750"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300" dirty="0" smtClean="0"/>
                    <a:t>Once selecting, update </a:t>
                  </a:r>
                  <a:r>
                    <a:rPr lang="en-US" altLang="zh-CN" sz="1300" dirty="0"/>
                    <a:t>server capacity, feasible pair set and allocation </a:t>
                  </a:r>
                  <a:r>
                    <a:rPr lang="en-US" altLang="zh-CN" sz="1300" dirty="0" smtClean="0"/>
                    <a:t>outcome</a:t>
                  </a:r>
                  <a:endParaRPr lang="en-US" altLang="zh-CN" sz="1300" dirty="0"/>
                </a:p>
              </p:txBody>
            </p:sp>
          </mc:Choice>
          <mc:Fallback xmlns="">
            <p:sp>
              <p:nvSpPr>
                <p:cNvPr id="28" name="矩形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657" y="4593799"/>
                  <a:ext cx="7627096" cy="150810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t="-405" b="-161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112165" y="333399"/>
            <a:ext cx="5116019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400" kern="0" dirty="0" smtClean="0">
                <a:ea typeface="微软雅黑" pitchFamily="34" charset="-122"/>
              </a:rPr>
              <a:t>Mechanism Design- </a:t>
            </a:r>
            <a:r>
              <a:rPr lang="en-US" altLang="zh-CN" sz="3400" kern="0" dirty="0" err="1" smtClean="0">
                <a:ea typeface="微软雅黑" pitchFamily="34" charset="-122"/>
              </a:rPr>
              <a:t>sPTA</a:t>
            </a:r>
            <a:endParaRPr lang="en-US" altLang="zh-CN" sz="3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107504" y="1139645"/>
                <a:ext cx="9125961" cy="1756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Clr>
                    <a:srgbClr val="CC3300"/>
                  </a:buClr>
                  <a:buFont typeface="Wingdings" pitchFamily="2" charset="2"/>
                  <a:buChar char="q"/>
                  <a:defRPr/>
                </a:pPr>
                <a:r>
                  <a:rPr lang="en-US" altLang="zh-CN" sz="2400" b="1" kern="0" dirty="0" smtClean="0">
                    <a:solidFill>
                      <a:srgbClr val="0033CC"/>
                    </a:solidFill>
                    <a:ea typeface="微软雅黑" pitchFamily="34" charset="-122"/>
                  </a:rPr>
                  <a:t>Differentially </a:t>
                </a:r>
                <a:r>
                  <a:rPr lang="en-US" altLang="zh-CN" sz="2400" b="1" kern="0" dirty="0">
                    <a:solidFill>
                      <a:srgbClr val="0033CC"/>
                    </a:solidFill>
                    <a:ea typeface="微软雅黑" pitchFamily="34" charset="-122"/>
                  </a:rPr>
                  <a:t>Private </a:t>
                </a:r>
                <a:r>
                  <a:rPr lang="en-US" altLang="zh-CN" sz="2400" b="1" kern="0" dirty="0" smtClean="0">
                    <a:solidFill>
                      <a:srgbClr val="0033CC"/>
                    </a:solidFill>
                    <a:ea typeface="微软雅黑" pitchFamily="34" charset="-122"/>
                  </a:rPr>
                  <a:t>Allocation</a:t>
                </a:r>
                <a:r>
                  <a:rPr lang="en-US" altLang="zh-CN" sz="2400" b="1" kern="0" dirty="0">
                    <a:solidFill>
                      <a:srgbClr val="0033CC"/>
                    </a:solidFill>
                    <a:ea typeface="微软雅黑" pitchFamily="34" charset="-122"/>
                  </a:rPr>
                  <a:t>: e</a:t>
                </a:r>
                <a:r>
                  <a:rPr lang="en-US" altLang="zh-CN" sz="2400" b="1" kern="0" dirty="0" smtClean="0">
                    <a:solidFill>
                      <a:srgbClr val="0033CC"/>
                    </a:solidFill>
                    <a:ea typeface="微软雅黑" pitchFamily="34" charset="-122"/>
                  </a:rPr>
                  <a:t>fficiency &amp; privacy</a:t>
                </a:r>
                <a:endParaRPr lang="zh-CN" altLang="en-US" sz="2400" b="1" kern="0" baseline="0" dirty="0" smtClean="0">
                  <a:solidFill>
                    <a:srgbClr val="0033CC"/>
                  </a:solidFill>
                  <a:ea typeface="微软雅黑" pitchFamily="34" charset="-122"/>
                </a:endParaRPr>
              </a:p>
              <a:p>
                <a:pPr marL="742950" lvl="1" indent="-285750">
                  <a:spcBef>
                    <a:spcPts val="900"/>
                  </a:spcBef>
                  <a:buClr>
                    <a:srgbClr val="CC3300"/>
                  </a:buClr>
                  <a:buSzPct val="70000"/>
                  <a:buFont typeface="Wingdings" charset="2"/>
                  <a:buChar char="u"/>
                  <a:defRPr/>
                </a:pPr>
                <a:r>
                  <a:rPr lang="en-US" altLang="zh-CN" sz="2000" dirty="0" smtClean="0"/>
                  <a:t>Exponential mechanism to randomize: 1) pricing: </a:t>
                </a:r>
                <a:r>
                  <a:rPr lang="en-US" altLang="zh-CN" sz="1700" dirty="0"/>
                  <a:t>uniform clearing pricing</a:t>
                </a:r>
                <a:r>
                  <a:rPr lang="en-US" altLang="zh-CN" sz="1700" dirty="0" smtClean="0"/>
                  <a:t> </a:t>
                </a:r>
                <a:endParaRPr lang="en-US" altLang="zh-CN" sz="1700" dirty="0"/>
              </a:p>
              <a:p>
                <a:pPr lvl="1">
                  <a:buClr>
                    <a:srgbClr val="CC3300"/>
                  </a:buClr>
                  <a:buSzPct val="70000"/>
                  <a:defRPr/>
                </a:pPr>
                <a:r>
                  <a:rPr lang="en-US" altLang="zh-CN" sz="2000" dirty="0" smtClean="0"/>
                  <a:t>    2) </a:t>
                </a:r>
                <a:r>
                  <a:rPr lang="en-US" altLang="zh-CN" sz="2000" b="1" dirty="0" smtClean="0"/>
                  <a:t>winner selection</a:t>
                </a:r>
                <a:r>
                  <a:rPr lang="en-US" altLang="zh-CN" sz="2000" dirty="0" smtClean="0"/>
                  <a:t>: </a:t>
                </a:r>
                <a:r>
                  <a:rPr lang="en-US" altLang="zh-CN" sz="1700" dirty="0" smtClean="0"/>
                  <a:t>assign </a:t>
                </a:r>
                <a:r>
                  <a:rPr lang="en-US" altLang="zh-CN" sz="1700" dirty="0"/>
                  <a:t>a higher selection probability to </a:t>
                </a:r>
                <a:r>
                  <a:rPr lang="en-US" altLang="zh-CN" sz="1700" dirty="0" smtClean="0"/>
                  <a:t>pair </a:t>
                </a:r>
                <a:r>
                  <a:rPr lang="en-US" altLang="zh-CN" sz="1700" dirty="0"/>
                  <a:t>contributing more </a:t>
                </a:r>
                <a:r>
                  <a:rPr lang="en-US" altLang="zh-CN" sz="1700" dirty="0" smtClean="0"/>
                  <a:t>to SW</a:t>
                </a:r>
              </a:p>
              <a:p>
                <a:pPr marL="742950" lvl="1" indent="-285750">
                  <a:buClr>
                    <a:srgbClr val="CC3300"/>
                  </a:buClr>
                  <a:buSzPct val="70000"/>
                  <a:buFont typeface="Wingdings" charset="2"/>
                  <a:buChar char="u"/>
                  <a:defRPr/>
                </a:pPr>
                <a:r>
                  <a:rPr lang="en-US" altLang="zh-CN" sz="2000" dirty="0" smtClean="0"/>
                  <a:t>Score function: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latin typeface="Cambria Math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𝜌</m:t>
                        </m:r>
                      </m:e>
                      <m:sub>
                        <m:r>
                          <a:rPr kumimoji="1" lang="en-US" altLang="zh-CN" i="1">
                            <a:latin typeface="Cambria Math" charset="0"/>
                          </a:rPr>
                          <m:t>𝑖𝑗</m:t>
                        </m:r>
                      </m:sub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𝑡</m:t>
                        </m:r>
                      </m:sup>
                    </m:sSubSup>
                    <m:r>
                      <a:rPr kumimoji="1" lang="en-US" altLang="zh-CN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kumimoji="1" lang="mr-IN" altLang="zh-CN" i="1">
                            <a:latin typeface="Cambria Math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kumimoji="1" lang="en-US" altLang="zh-CN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kumimoji="1" lang="en-US" altLang="zh-CN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i="1" kern="0">
                                    <a:solidFill>
                                      <a:prstClr val="black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kumimoji="1" lang="en-US" altLang="zh-CN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p>
                        </m:sSubSup>
                      </m:num>
                      <m:den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kumimoji="1" lang="mr-IN" altLang="zh-CN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kumimoji="1" lang="en-US" altLang="zh-CN" i="1">
                                <a:latin typeface="Cambria Math" charset="0"/>
                              </a:rPr>
                              <m:t>𝑘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kumimoji="1" lang="en-US" altLang="zh-CN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𝑗</m:t>
                                </m:r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kumimoji="1" lang="en-US" altLang="zh-CN" i="1">
                                    <a:latin typeface="Cambria Math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𝑖</m:t>
                                </m:r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kumimoji="1" lang="en-US" altLang="zh-CN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bSup>
                          </m:e>
                        </m:nary>
                      </m:den>
                    </m:f>
                    <m:r>
                      <a:rPr kumimoji="1" lang="en-US" altLang="zh-CN" i="1">
                        <a:latin typeface="Cambria Math" charset="0"/>
                      </a:rPr>
                      <m:t>, </m:t>
                    </m:r>
                    <m:r>
                      <a:rPr kumimoji="1" lang="mr-IN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∀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𝑗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)∈</m:t>
                    </m:r>
                    <m:sSup>
                      <m:sSupPr>
                        <m:ctrlP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ℒ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altLang="zh-CN" sz="1700" dirty="0" smtClean="0"/>
                  <a:t> </a:t>
                </a:r>
                <a:endParaRPr lang="en-US" altLang="zh-CN" sz="1700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39645"/>
                <a:ext cx="9125961" cy="1756699"/>
              </a:xfrm>
              <a:prstGeom prst="rect">
                <a:avLst/>
              </a:prstGeom>
              <a:blipFill rotWithShape="0">
                <a:blip r:embed="rId6"/>
                <a:stretch>
                  <a:fillRect l="-935" t="-2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5858107" y="1180452"/>
                <a:ext cx="349187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7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 </m:t>
                      </m:r>
                    </m:oMath>
                  </m:oMathPara>
                </a14:m>
                <a:endParaRPr lang="en-US" altLang="zh-CN" sz="1700" b="0" dirty="0" smtClean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US" altLang="zh-CN" sz="1600" dirty="0" smtClean="0">
                    <a:solidFill>
                      <a:srgbClr val="FF0000"/>
                    </a:solidFill>
                    <a:ea typeface="微软雅黑" pitchFamily="34" charset="-122"/>
                  </a:rPr>
                  <a:t>two-sided </a:t>
                </a:r>
                <a:r>
                  <a:rPr lang="en-US" altLang="zh-CN" sz="1600" dirty="0">
                    <a:solidFill>
                      <a:srgbClr val="FF0000"/>
                    </a:solidFill>
                    <a:ea typeface="微软雅黑" pitchFamily="34" charset="-122"/>
                  </a:rPr>
                  <a:t>combinatorial edge </a:t>
                </a:r>
                <a:r>
                  <a:rPr lang="en-US" altLang="zh-CN" sz="1600" dirty="0" smtClean="0">
                    <a:solidFill>
                      <a:srgbClr val="FF0000"/>
                    </a:solidFill>
                    <a:ea typeface="微软雅黑" pitchFamily="34" charset="-122"/>
                  </a:rPr>
                  <a:t>markets</a:t>
                </a:r>
                <a:endParaRPr lang="en-US" altLang="zh-CN" sz="1600" dirty="0">
                  <a:solidFill>
                    <a:srgbClr val="FF0000"/>
                  </a:solidFill>
                  <a:ea typeface="微软雅黑" pitchFamily="34" charset="-122"/>
                </a:endParaRPr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8107" y="1180452"/>
                <a:ext cx="3491879" cy="600164"/>
              </a:xfrm>
              <a:prstGeom prst="rect">
                <a:avLst/>
              </a:prstGeom>
              <a:blipFill rotWithShape="0">
                <a:blip r:embed="rId7"/>
                <a:stretch>
                  <a:fillRect l="-1047" t="-54082" b="-275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/>
          <p:cNvSpPr txBox="1"/>
          <p:nvPr/>
        </p:nvSpPr>
        <p:spPr>
          <a:xfrm>
            <a:off x="5220072" y="2341576"/>
            <a:ext cx="4303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  <a:ea typeface="微软雅黑" pitchFamily="34" charset="-122"/>
              </a:rPr>
              <a:t>more </a:t>
            </a:r>
            <a:r>
              <a:rPr lang="en-US" altLang="zh-CN" sz="1600" dirty="0">
                <a:solidFill>
                  <a:srgbClr val="FF0000"/>
                </a:solidFill>
                <a:ea typeface="微软雅黑" pitchFamily="34" charset="-122"/>
              </a:rPr>
              <a:t>socially-efficient </a:t>
            </a:r>
            <a:r>
              <a:rPr lang="en-US" altLang="zh-CN" sz="1600" dirty="0" smtClean="0">
                <a:solidFill>
                  <a:srgbClr val="FF0000"/>
                </a:solidFill>
                <a:ea typeface="微软雅黑" pitchFamily="34" charset="-122"/>
              </a:rPr>
              <a:t>pairs generating greater SW with </a:t>
            </a:r>
            <a:r>
              <a:rPr lang="en-US" altLang="zh-CN" sz="1600" dirty="0">
                <a:solidFill>
                  <a:srgbClr val="FF0000"/>
                </a:solidFill>
                <a:ea typeface="微软雅黑" pitchFamily="34" charset="-122"/>
              </a:rPr>
              <a:t>less resources </a:t>
            </a:r>
            <a:r>
              <a:rPr lang="en-US" altLang="zh-CN" sz="1600" dirty="0" smtClean="0">
                <a:solidFill>
                  <a:srgbClr val="FF0000"/>
                </a:solidFill>
                <a:ea typeface="微软雅黑" pitchFamily="34" charset="-122"/>
              </a:rPr>
              <a:t>are more preferred</a:t>
            </a:r>
            <a:endParaRPr lang="en-US" altLang="zh-CN" sz="1600" dirty="0">
              <a:solidFill>
                <a:srgbClr val="FF0000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089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16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6" y="2636912"/>
            <a:ext cx="4163051" cy="371885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08134" y="3308814"/>
            <a:ext cx="3819850" cy="16837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 8"/>
          <p:cNvGrpSpPr/>
          <p:nvPr/>
        </p:nvGrpSpPr>
        <p:grpSpPr>
          <a:xfrm>
            <a:off x="4346255" y="2930294"/>
            <a:ext cx="4618233" cy="506436"/>
            <a:chOff x="-211133" y="5077590"/>
            <a:chExt cx="6975828" cy="506422"/>
          </a:xfrm>
        </p:grpSpPr>
        <p:sp>
          <p:nvSpPr>
            <p:cNvPr id="10" name="圆角矩形标注 9"/>
            <p:cNvSpPr/>
            <p:nvPr/>
          </p:nvSpPr>
          <p:spPr>
            <a:xfrm>
              <a:off x="506879" y="5077590"/>
              <a:ext cx="6257816" cy="496305"/>
            </a:xfrm>
            <a:prstGeom prst="wedgeRoundRectCallout">
              <a:avLst>
                <a:gd name="adj1" fmla="val -53880"/>
                <a:gd name="adj2" fmla="val 31002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-211133" y="5091582"/>
              <a:ext cx="6975828" cy="492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42950" lvl="1" indent="-285750">
                <a:spcAft>
                  <a:spcPts val="600"/>
                </a:spcAft>
                <a:buClr>
                  <a:srgbClr val="CC3300"/>
                </a:buClr>
                <a:buSzPct val="70000"/>
                <a:buFont typeface="Wingdings" charset="2"/>
                <a:buChar char="u"/>
                <a:defRPr/>
              </a:pPr>
              <a:r>
                <a:rPr lang="en-US" altLang="zh-CN" sz="1300" dirty="0"/>
                <a:t>Initialization</a:t>
              </a:r>
              <a:r>
                <a:rPr lang="en-US" altLang="zh-CN" sz="1300"/>
                <a:t>: </a:t>
              </a:r>
              <a:r>
                <a:rPr lang="en-US" altLang="zh-CN" sz="1300" smtClean="0"/>
                <a:t>sort </a:t>
              </a:r>
              <a:r>
                <a:rPr lang="en-US" altLang="zh-CN" sz="1300" dirty="0"/>
                <a:t>all feasible pairs in descending order of allocation efficiency 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598920" y="3514695"/>
            <a:ext cx="3819850" cy="23526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4" name="组 13"/>
          <p:cNvGrpSpPr/>
          <p:nvPr/>
        </p:nvGrpSpPr>
        <p:grpSpPr>
          <a:xfrm>
            <a:off x="4420807" y="3803829"/>
            <a:ext cx="4723193" cy="1576143"/>
            <a:chOff x="403736" y="4594991"/>
            <a:chExt cx="7454792" cy="1576143"/>
          </a:xfrm>
        </p:grpSpPr>
        <p:sp>
          <p:nvSpPr>
            <p:cNvPr id="15" name="圆角矩形标注 14"/>
            <p:cNvSpPr/>
            <p:nvPr/>
          </p:nvSpPr>
          <p:spPr>
            <a:xfrm>
              <a:off x="1050110" y="4594991"/>
              <a:ext cx="6538870" cy="1576143"/>
            </a:xfrm>
            <a:prstGeom prst="wedgeRoundRectCallout">
              <a:avLst>
                <a:gd name="adj1" fmla="val -55575"/>
                <a:gd name="adj2" fmla="val -19354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 16"/>
                <p:cNvSpPr/>
                <p:nvPr/>
              </p:nvSpPr>
              <p:spPr>
                <a:xfrm>
                  <a:off x="403736" y="4616524"/>
                  <a:ext cx="7454792" cy="151830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742950" lvl="1" indent="-285750"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300" dirty="0" smtClean="0"/>
                    <a:t>Compute the charge for each winning user </a:t>
                  </a:r>
                  <a:r>
                    <a:rPr lang="en-US" altLang="zh-CN" sz="1300" dirty="0"/>
                    <a:t>by </a:t>
                  </a:r>
                  <a:r>
                    <a:rPr lang="en-US" altLang="zh-CN" sz="1300" dirty="0" smtClean="0"/>
                    <a:t>calculating prices </a:t>
                  </a:r>
                  <a:r>
                    <a:rPr lang="en-US" altLang="zh-CN" sz="1300" dirty="0"/>
                    <a:t>of losing competitors for its desired bundle, and </a:t>
                  </a:r>
                  <a:r>
                    <a:rPr lang="en-US" altLang="zh-CN" sz="1300" dirty="0" smtClean="0"/>
                    <a:t>selecting </a:t>
                  </a:r>
                  <a:r>
                    <a:rPr lang="en-US" altLang="zh-CN" sz="1300" dirty="0"/>
                    <a:t>the smallest </a:t>
                  </a:r>
                  <a:r>
                    <a:rPr lang="en-US" altLang="zh-CN" sz="1300" dirty="0" smtClean="0"/>
                    <a:t>one</a:t>
                  </a:r>
                </a:p>
                <a:p>
                  <a:pPr marL="742950" lvl="1" indent="-285750"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300" dirty="0" smtClean="0"/>
                    <a:t>Construct a new sorted list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altLang="zh-CN" sz="1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altLang="zh-CN" sz="1400" i="1">
                              <a:latin typeface="Cambria Math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charset="0"/>
                            </a:rPr>
                            <m:t>𝑡</m:t>
                          </m:r>
                        </m:sup>
                      </m:sSubSup>
                    </m:oMath>
                  </a14:m>
                  <a:r>
                    <a:rPr lang="en-US" altLang="zh-CN" sz="1300" dirty="0" smtClean="0"/>
                    <a:t> </a:t>
                  </a:r>
                  <a:r>
                    <a:rPr lang="en-US" altLang="zh-CN" sz="1300" dirty="0"/>
                    <a:t>containing all </a:t>
                  </a:r>
                  <a:r>
                    <a:rPr lang="en-US" altLang="zh-CN" sz="1300" dirty="0" smtClean="0"/>
                    <a:t>feasible </a:t>
                  </a:r>
                  <a:r>
                    <a:rPr lang="en-US" altLang="zh-CN" sz="1300" dirty="0"/>
                    <a:t>pairs, except for redundant ones with </a:t>
                  </a:r>
                  <a14:m>
                    <m:oMath xmlns:m="http://schemas.openxmlformats.org/officeDocument/2006/math">
                      <m:r>
                        <a:rPr lang="en-US" altLang="zh-CN" sz="1300" i="1">
                          <a:latin typeface="Cambria Math" charset="0"/>
                        </a:rPr>
                        <m:t>𝑖</m:t>
                      </m:r>
                    </m:oMath>
                  </a14:m>
                  <a:r>
                    <a:rPr lang="en-US" altLang="zh-CN" sz="1300" dirty="0"/>
                    <a:t> </a:t>
                  </a:r>
                  <a:endParaRPr lang="en-US" altLang="zh-CN" sz="1300" dirty="0" smtClean="0"/>
                </a:p>
                <a:p>
                  <a:pPr marL="742950" lvl="1" indent="-285750">
                    <a:buClr>
                      <a:srgbClr val="CC3300"/>
                    </a:buClr>
                    <a:buSzPct val="70000"/>
                    <a:buFont typeface="Wingdings" charset="2"/>
                    <a:buChar char="u"/>
                    <a:defRPr/>
                  </a:pPr>
                  <a:r>
                    <a:rPr lang="en-US" altLang="zh-CN" sz="1300" dirty="0" smtClean="0"/>
                    <a:t>For each competitor among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sz="1200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altLang="zh-CN" sz="1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sz="1200" i="1">
                              <a:latin typeface="Cambria Math" charset="0"/>
                            </a:rPr>
                            <m:t>−</m:t>
                          </m:r>
                          <m:r>
                            <a:rPr lang="en-US" altLang="zh-CN" sz="1200" i="1">
                              <a:latin typeface="Cambria Math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1200" i="1">
                              <a:latin typeface="Cambria Math" charset="0"/>
                            </a:rPr>
                            <m:t>𝑡</m:t>
                          </m:r>
                        </m:sup>
                      </m:sSubSup>
                    </m:oMath>
                  </a14:m>
                  <a:r>
                    <a:rPr lang="en-US" altLang="zh-CN" sz="1300" dirty="0" smtClean="0"/>
                    <a:t>, </a:t>
                  </a:r>
                  <a:r>
                    <a:rPr lang="en-US" altLang="zh-CN" sz="1300" dirty="0"/>
                    <a:t>update the minimum price set and ongoing resource </a:t>
                  </a:r>
                  <a:r>
                    <a:rPr lang="en-US" altLang="zh-CN" sz="1300" dirty="0" smtClean="0"/>
                    <a:t>capacity</a:t>
                  </a:r>
                </a:p>
              </p:txBody>
            </p:sp>
          </mc:Choice>
          <mc:Fallback xmlns="">
            <p:sp>
              <p:nvSpPr>
                <p:cNvPr id="17" name="矩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736" y="4616524"/>
                  <a:ext cx="7454792" cy="151830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402" b="-28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矩形 17"/>
          <p:cNvSpPr/>
          <p:nvPr/>
        </p:nvSpPr>
        <p:spPr>
          <a:xfrm>
            <a:off x="611560" y="5880066"/>
            <a:ext cx="3819850" cy="3681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4354987" y="5755182"/>
            <a:ext cx="4859922" cy="505188"/>
            <a:chOff x="4354987" y="6020156"/>
            <a:chExt cx="4859922" cy="505188"/>
          </a:xfrm>
        </p:grpSpPr>
        <p:sp>
          <p:nvSpPr>
            <p:cNvPr id="19" name="圆角矩形标注 18"/>
            <p:cNvSpPr/>
            <p:nvPr/>
          </p:nvSpPr>
          <p:spPr>
            <a:xfrm>
              <a:off x="4830335" y="6040390"/>
              <a:ext cx="4142886" cy="484954"/>
            </a:xfrm>
            <a:prstGeom prst="wedgeRoundRectCallout">
              <a:avLst>
                <a:gd name="adj1" fmla="val -54129"/>
                <a:gd name="adj2" fmla="val 2966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354987" y="6020156"/>
              <a:ext cx="485992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42950" lvl="1" indent="-285750">
                <a:spcAft>
                  <a:spcPts val="600"/>
                </a:spcAft>
                <a:buClr>
                  <a:srgbClr val="CC3300"/>
                </a:buClr>
                <a:buSzPct val="70000"/>
                <a:buFont typeface="Wingdings" charset="2"/>
                <a:buChar char="u"/>
                <a:defRPr/>
              </a:pPr>
              <a:r>
                <a:rPr lang="en-US" altLang="zh-CN" sz="1300" dirty="0" smtClean="0"/>
                <a:t>Compute the </a:t>
              </a:r>
              <a:r>
                <a:rPr lang="en-US" altLang="zh-CN" sz="1300" dirty="0"/>
                <a:t>payment for each winning server </a:t>
              </a:r>
              <a:r>
                <a:rPr lang="en-US" altLang="zh-CN" sz="1300" dirty="0" smtClean="0"/>
                <a:t>by </a:t>
              </a:r>
              <a:r>
                <a:rPr lang="en-US" altLang="zh-CN" sz="1300" dirty="0"/>
                <a:t>accumulating the charges of associated users </a:t>
              </a:r>
              <a:r>
                <a:rPr lang="en-US" altLang="zh-CN" sz="1300" dirty="0" smtClean="0"/>
                <a:t>;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107504" y="1161182"/>
            <a:ext cx="9103233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400" b="1" kern="0" dirty="0" smtClean="0">
                <a:solidFill>
                  <a:srgbClr val="0033CC"/>
                </a:solidFill>
                <a:ea typeface="微软雅黑" pitchFamily="34" charset="-122"/>
              </a:rPr>
              <a:t>Critical-Value </a:t>
            </a:r>
            <a:r>
              <a:rPr lang="en-US" altLang="zh-CN" sz="2400" b="1" kern="0" dirty="0">
                <a:solidFill>
                  <a:srgbClr val="0033CC"/>
                </a:solidFill>
                <a:ea typeface="微软雅黑" pitchFamily="34" charset="-122"/>
              </a:rPr>
              <a:t>Pricing: </a:t>
            </a:r>
            <a:r>
              <a:rPr lang="en-US" altLang="zh-CN" sz="2400" b="1" kern="0" dirty="0" smtClean="0">
                <a:solidFill>
                  <a:srgbClr val="0033CC"/>
                </a:solidFill>
                <a:ea typeface="微软雅黑" pitchFamily="34" charset="-122"/>
              </a:rPr>
              <a:t>truthfulness</a:t>
            </a:r>
            <a:r>
              <a:rPr lang="en-US" altLang="zh-CN" sz="2000" dirty="0" smtClean="0"/>
              <a:t> </a:t>
            </a:r>
            <a:endParaRPr lang="en-US" altLang="zh-CN" sz="2000" dirty="0"/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sz="2000" dirty="0"/>
              <a:t>C</a:t>
            </a:r>
            <a:r>
              <a:rPr lang="en-US" altLang="zh-CN" sz="2000" dirty="0" smtClean="0"/>
              <a:t>harge </a:t>
            </a:r>
            <a:r>
              <a:rPr lang="en-US" altLang="zh-CN" sz="2000" dirty="0"/>
              <a:t>the winner the highest price of losing </a:t>
            </a:r>
            <a:r>
              <a:rPr lang="en-US" altLang="zh-CN" sz="2000" dirty="0" smtClean="0"/>
              <a:t>competitors. </a:t>
            </a:r>
            <a:r>
              <a:rPr lang="en-US" altLang="zh-CN" sz="2000" dirty="0"/>
              <a:t>If one bids higher than critical value, it wins; otherwise it loses. 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1112165" y="333399"/>
            <a:ext cx="5116019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400" kern="0" dirty="0" smtClean="0">
                <a:ea typeface="微软雅黑" pitchFamily="34" charset="-122"/>
              </a:rPr>
              <a:t>Mechanism Design- </a:t>
            </a:r>
            <a:r>
              <a:rPr lang="en-US" altLang="zh-CN" sz="3400" kern="0" dirty="0" err="1" smtClean="0">
                <a:ea typeface="微软雅黑" pitchFamily="34" charset="-122"/>
              </a:rPr>
              <a:t>sPTA</a:t>
            </a:r>
            <a:endParaRPr lang="en-US" altLang="zh-CN" sz="3400" kern="0" dirty="0"/>
          </a:p>
        </p:txBody>
      </p:sp>
    </p:spTree>
    <p:extLst>
      <p:ext uri="{BB962C8B-B14F-4D97-AF65-F5344CB8AC3E}">
        <p14:creationId xmlns:p14="http://schemas.microsoft.com/office/powerpoint/2010/main" val="88351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17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317108" y="333399"/>
            <a:ext cx="4263004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smtClean="0">
                <a:ea typeface="微软雅黑" pitchFamily="34" charset="-122"/>
              </a:rPr>
              <a:t>Mechanism Analysis</a:t>
            </a:r>
            <a:endParaRPr lang="en-US" altLang="zh-CN" sz="36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559416" y="1987480"/>
                <a:ext cx="8388425" cy="769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en-US" altLang="zh-CN" sz="2000" b="1" dirty="0" smtClean="0">
                    <a:solidFill>
                      <a:prstClr val="black"/>
                    </a:solidFill>
                    <a:ea typeface="微软雅黑" pitchFamily="34" charset="-122"/>
                  </a:rPr>
                  <a:t>Theorem </a:t>
                </a:r>
                <a:r>
                  <a:rPr lang="en-US" altLang="zh-CN" sz="2000" b="1" dirty="0">
                    <a:solidFill>
                      <a:prstClr val="black"/>
                    </a:solidFill>
                    <a:ea typeface="微软雅黑" pitchFamily="34" charset="-122"/>
                  </a:rPr>
                  <a:t>1. 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O</a:t>
                </a:r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PTA 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provides </a:t>
                </a:r>
                <a14:m>
                  <m:oMath xmlns:m="http://schemas.openxmlformats.org/officeDocument/2006/math">
                    <m:r>
                      <a:rPr lang="en-US" altLang="zh-CN" sz="1700" b="0" i="1" smtClean="0">
                        <a:solidFill>
                          <a:prstClr val="black"/>
                        </a:solidFill>
                        <a:latin typeface="Cambria Math" charset="0"/>
                        <a:ea typeface="微软雅黑" pitchFamily="34" charset="-122"/>
                      </a:rPr>
                      <m:t>(</m:t>
                    </m:r>
                    <m:acc>
                      <m:accPr>
                        <m:chr m:val="̃"/>
                        <m:ctrlPr>
                          <a:rPr lang="en-US" altLang="zh-CN" sz="17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微软雅黑" pitchFamily="34" charset="-122"/>
                          </a:rPr>
                        </m:ctrlPr>
                      </m:accPr>
                      <m:e>
                        <m:r>
                          <a:rPr lang="en-US" altLang="zh-CN" sz="17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e>
                    </m:acc>
                    <m:r>
                      <a:rPr lang="en-US" altLang="zh-CN" sz="1700" b="0" i="1" smtClean="0">
                        <a:solidFill>
                          <a:prstClr val="black"/>
                        </a:solidFill>
                        <a:latin typeface="Cambria Math" charset="0"/>
                        <a:ea typeface="微软雅黑" pitchFamily="34" charset="-122"/>
                      </a:rPr>
                      <m:t>𝑇</m:t>
                    </m:r>
                    <m:r>
                      <a:rPr lang="en-US" altLang="zh-CN" sz="1700" b="0" i="1" smtClean="0">
                        <a:solidFill>
                          <a:prstClr val="black"/>
                        </a:solidFill>
                        <a:latin typeface="Cambria Math" charset="0"/>
                        <a:ea typeface="微软雅黑" pitchFamily="34" charset="-122"/>
                      </a:rPr>
                      <m:t>, </m:t>
                    </m:r>
                    <m:r>
                      <a:rPr lang="en-US" altLang="zh-CN" sz="170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𝛿</m:t>
                    </m:r>
                    <m:r>
                      <a:rPr lang="en-US" altLang="zh-CN" sz="1700" i="1">
                        <a:solidFill>
                          <a:prstClr val="black"/>
                        </a:solidFill>
                        <a:latin typeface="Cambria Math" charset="0"/>
                        <a:ea typeface="微软雅黑" pitchFamily="34" charset="-122"/>
                      </a:rPr>
                      <m:t>𝑇</m:t>
                    </m:r>
                    <m:r>
                      <a:rPr lang="en-US" altLang="zh-CN" sz="1700" b="0" i="1" smtClean="0">
                        <a:solidFill>
                          <a:prstClr val="black"/>
                        </a:solidFill>
                        <a:latin typeface="Cambria Math" charset="0"/>
                        <a:ea typeface="微软雅黑" pitchFamily="34" charset="-122"/>
                      </a:rPr>
                      <m:t>)</m:t>
                    </m:r>
                  </m:oMath>
                </a14:m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-differential 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privacy for </a:t>
                </a:r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both 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user valuation and server cost, where </a:t>
                </a:r>
                <a14:m>
                  <m:oMath xmlns:m="http://schemas.openxmlformats.org/officeDocument/2006/math">
                    <m:r>
                      <a:rPr lang="en-US" altLang="zh-CN" sz="160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𝛿</m:t>
                    </m:r>
                    <m:r>
                      <a:rPr lang="en-US" altLang="zh-CN" sz="160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  <m:d>
                      <m:dPr>
                        <m:endChr m:val="]"/>
                        <m:ctrlP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0,</m:t>
                        </m:r>
                        <m:f>
                          <m:fPr>
                            <m:type m:val="lin"/>
                            <m:ctrlPr>
                              <a:rPr lang="en-US" altLang="zh-CN" sz="16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16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zh-CN" sz="16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微软雅黑" pitchFamily="34" charset="-122"/>
                          </a:rPr>
                        </m:ctrlPr>
                      </m:accPr>
                      <m:e>
                        <m: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e>
                    </m:acc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𝑒</m:t>
                    </m:r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</m:t>
                    </m:r>
                    <m:acc>
                      <m:accPr>
                        <m:chr m:val="̂"/>
                        <m:ctrlP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accPr>
                      <m:e>
                        <m: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e>
                    </m:acc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微软雅黑" pitchFamily="34" charset="-122"/>
                      </a:rPr>
                      <m:t>𝑙𝑛</m:t>
                    </m:r>
                    <m:d>
                      <m:dPr>
                        <m:ctrlPr>
                          <a:rPr lang="mr-IN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微软雅黑" pitchFamily="34" charset="-12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mr-IN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微软雅黑" pitchFamily="34" charset="-122"/>
                              </a:rPr>
                            </m:ctrlPr>
                          </m:fPr>
                          <m:num>
                            <m:r>
                              <a:rPr lang="en-US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微软雅黑" pitchFamily="34" charset="-122"/>
                              </a:rPr>
                              <m:t>𝑒</m:t>
                            </m:r>
                          </m:num>
                          <m:den>
                            <m:r>
                              <a:rPr lang="mr-IN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𝛿</m:t>
                            </m:r>
                          </m:den>
                        </m:f>
                      </m:e>
                    </m:d>
                    <m:f>
                      <m:fPr>
                        <m:ctrlPr>
                          <a:rPr lang="mr-IN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微软雅黑" pitchFamily="34" charset="-12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微软雅黑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微软雅黑" pitchFamily="34" charset="-122"/>
                              </a:rPr>
                              <m:t>𝑚𝑎𝑥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微软雅黑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sz="1500" b="0" i="1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微软雅黑" pitchFamily="34" charset="-122"/>
                              </a:rPr>
                              <m:t>𝑚𝑖𝑛</m:t>
                            </m:r>
                          </m:sub>
                        </m:sSub>
                      </m:den>
                    </m:f>
                    <m:r>
                      <a:rPr lang="mr-IN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r>
                      <m:rPr>
                        <m:sty m:val="p"/>
                      </m:rPr>
                      <a:rPr lang="en-US" altLang="zh-CN" sz="1500" b="0" i="0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max</m:t>
                    </m:r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⁡{</m:t>
                    </m:r>
                    <m:sSub>
                      <m:sSubPr>
                        <m:ctrlP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𝑣</m:t>
                        </m:r>
                      </m:e>
                      <m:sub>
                        <m: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𝑚𝑎𝑥</m:t>
                        </m:r>
                      </m:sub>
                    </m:sSub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>
                      <m:sSubPr>
                        <m:ctrlP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𝑣</m:t>
                        </m:r>
                      </m:e>
                      <m:sub>
                        <m: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  <m: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𝑚𝑎𝑥</m:t>
                        </m:r>
                      </m:sub>
                    </m:sSub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>
                      <m:sSubPr>
                        <m:ctrlP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5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  <m:r>
                          <a:rPr lang="en-US" altLang="zh-CN" sz="15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sz="15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altLang="zh-CN" sz="15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.  </a:t>
                </a:r>
                <a:endParaRPr lang="en-US" altLang="zh-CN" sz="1500" i="1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16" y="1987480"/>
                <a:ext cx="8388425" cy="769826"/>
              </a:xfrm>
              <a:prstGeom prst="rect">
                <a:avLst/>
              </a:prstGeom>
              <a:blipFill rotWithShape="0">
                <a:blip r:embed="rId3"/>
                <a:stretch>
                  <a:fillRect l="-799" t="-3968" r="-945" b="-650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559416" y="3230468"/>
                <a:ext cx="83084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en-US" altLang="zh-CN" sz="2000" b="1" dirty="0" smtClean="0">
                    <a:solidFill>
                      <a:prstClr val="black"/>
                    </a:solidFill>
                    <a:ea typeface="微软雅黑" pitchFamily="34" charset="-122"/>
                  </a:rPr>
                  <a:t>Theorem 2. 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OPTA is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</m:oMath>
                </a14:m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-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truthful for both agents, </a:t>
                </a:r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where </a:t>
                </a:r>
                <a14:m>
                  <m:oMath xmlns:m="http://schemas.openxmlformats.org/officeDocument/2006/math">
                    <m:r>
                      <a:rPr lang="en-US" altLang="zh-CN" sz="160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  <m:r>
                      <a:rPr lang="en-US" altLang="zh-CN" sz="16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acc>
                      <m:accPr>
                        <m:chr m:val="̂"/>
                        <m:ctrlP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e>
                    </m:acc>
                    <m:r>
                      <a:rPr lang="en-US" altLang="zh-CN" sz="16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US" altLang="zh-CN" sz="16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𝛿</m:t>
                    </m:r>
                    <m:sSup>
                      <m:sSupPr>
                        <m:ctrlP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altLang="zh-CN" sz="1600" i="1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𝜖</m:t>
                            </m:r>
                          </m:e>
                        </m:acc>
                      </m:sup>
                    </m:sSup>
                    <m:r>
                      <a:rPr lang="en-US" altLang="zh-CN" sz="16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)∙</m:t>
                    </m:r>
                    <m:r>
                      <m:rPr>
                        <m:sty m:val="p"/>
                      </m:rPr>
                      <a:rPr lang="en-US" altLang="zh-CN" sz="1600" b="0" i="0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max</m:t>
                    </m:r>
                    <m:r>
                      <a:rPr lang="en-US" altLang="zh-CN" sz="16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⁡{</m:t>
                    </m:r>
                    <m:sSub>
                      <m:sSubPr>
                        <m:ctrlP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𝑣</m:t>
                        </m:r>
                      </m:e>
                      <m:sub>
                        <m: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𝑚𝑎𝑥</m:t>
                        </m:r>
                      </m:sub>
                    </m:sSub>
                    <m:r>
                      <a:rPr lang="en-US" altLang="zh-CN" sz="1600" i="1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>
                      <m:sSubPr>
                        <m:ctrlP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𝑚𝑖𝑛</m:t>
                        </m:r>
                      </m:sub>
                    </m:sSub>
                    <m:r>
                      <a:rPr lang="en-US" altLang="zh-CN" sz="1600" i="1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𝑚𝑎𝑥</m:t>
                        </m:r>
                      </m:sub>
                    </m:sSub>
                    <m:r>
                      <a:rPr lang="en-US" altLang="zh-CN" sz="1600" i="1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>
                      <m:sSubPr>
                        <m:ctrlP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600" i="1">
                            <a:solidFill>
                              <a:prstClr val="black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𝑚𝑖𝑛</m:t>
                        </m:r>
                      </m:sub>
                    </m:sSub>
                    <m:r>
                      <a:rPr lang="en-US" altLang="zh-CN" sz="1600" b="0" i="1" smtClean="0">
                        <a:solidFill>
                          <a:prstClr val="black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. </a:t>
                </a:r>
                <a:endParaRPr lang="en-US" altLang="zh-CN" sz="2000" i="1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16" y="3230468"/>
                <a:ext cx="8308464" cy="707886"/>
              </a:xfrm>
              <a:prstGeom prst="rect">
                <a:avLst/>
              </a:prstGeom>
              <a:blipFill rotWithShape="0">
                <a:blip r:embed="rId4"/>
                <a:stretch>
                  <a:fillRect l="-807" t="-36207" b="-146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559416" y="4509120"/>
                <a:ext cx="8424937" cy="744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en-US" altLang="zh-CN" sz="2000" b="1" dirty="0" smtClean="0">
                    <a:solidFill>
                      <a:prstClr val="black"/>
                    </a:solidFill>
                    <a:ea typeface="微软雅黑" pitchFamily="34" charset="-122"/>
                  </a:rPr>
                  <a:t>Theorem 3. 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OPTA is </a:t>
                </a:r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an IR 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and budget-balanced online double auction that gives </a:t>
                </a:r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a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mr-IN" altLang="zh-CN" sz="14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mr-IN" altLang="zh-CN" sz="1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𝜂</m:t>
                        </m:r>
                      </m:num>
                      <m:den>
                        <m:r>
                          <a:rPr kumimoji="1" lang="mr-IN" altLang="zh-CN" sz="1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𝜂</m:t>
                        </m:r>
                        <m:r>
                          <a:rPr kumimoji="1" lang="en-US" altLang="zh-CN" sz="1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den>
                    </m:f>
                    <m:f>
                      <m:fPr>
                        <m:ctrlPr>
                          <a:rPr kumimoji="1" lang="mr-IN" altLang="zh-CN" sz="1400" i="1">
                            <a:latin typeface="Cambria Math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zh-CN" sz="1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𝛽</m:t>
                            </m:r>
                          </m:e>
                          <m:sub>
                            <m:r>
                              <a:rPr kumimoji="1" lang="en-US" altLang="zh-CN" sz="1400" i="1">
                                <a:latin typeface="Cambria Math" charset="0"/>
                              </a:rPr>
                              <m:t>𝑚𝑎𝑥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1" lang="en-US" altLang="zh-CN" sz="1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e>
                          <m:sub>
                            <m:r>
                              <a:rPr kumimoji="1" lang="en-US" altLang="zh-CN" sz="1400" i="1">
                                <a:latin typeface="Cambria Math" charset="0"/>
                              </a:rPr>
                              <m:t>𝑚𝑖𝑛</m:t>
                            </m:r>
                          </m:sub>
                        </m:sSub>
                      </m:den>
                    </m:f>
                    <m:r>
                      <a:rPr kumimoji="1" lang="en-US" altLang="zh-CN" sz="1400" i="1">
                        <a:latin typeface="Cambria Math" charset="0"/>
                      </a:rPr>
                      <m:t>𝑀</m:t>
                    </m:r>
                    <m:r>
                      <a:rPr kumimoji="1" lang="en-US" altLang="zh-CN" sz="1400" i="1" smtClean="0">
                        <a:latin typeface="Cambria Math" charset="0"/>
                      </a:rPr>
                      <m:t>𝐾</m:t>
                    </m:r>
                  </m:oMath>
                </a14:m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-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competitive solution to SWM in</a:t>
                </a:r>
                <a14:m>
                  <m:oMath xmlns:m="http://schemas.openxmlformats.org/officeDocument/2006/math">
                    <m:r>
                      <a:rPr kumimoji="1" lang="en-US" altLang="zh-CN" sz="16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kumimoji="1" lang="en-US" altLang="zh-CN" sz="16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𝑂</m:t>
                    </m:r>
                    <m:r>
                      <a:rPr kumimoji="1" lang="en-US" altLang="zh-CN" sz="1600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kumimoji="1" lang="en-US" altLang="zh-CN" sz="1600" i="1">
                        <a:latin typeface="Cambria Math" charset="0"/>
                        <a:ea typeface="Cambria Math" charset="0"/>
                        <a:cs typeface="Cambria Math" charset="0"/>
                      </a:rPr>
                      <m:t>𝑚𝑎𝑥</m:t>
                    </m:r>
                    <m:d>
                      <m:dPr>
                        <m:begChr m:val="{"/>
                        <m:endChr m:val="}"/>
                        <m:ctrlPr>
                          <a:rPr kumimoji="1" lang="en-US" altLang="zh-CN" sz="16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kumimoji="1" lang="en-US" altLang="zh-CN" sz="16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𝑀𝑁𝐾</m:t>
                        </m:r>
                        <m:r>
                          <a:rPr kumimoji="1" lang="en-US" altLang="zh-CN" sz="16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func>
                          <m:funcPr>
                            <m:ctrlPr>
                              <a:rPr kumimoji="1" lang="en-US" altLang="zh-CN" sz="16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1" lang="en-US" altLang="zh-CN" sz="160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kumimoji="1" lang="en-US" altLang="zh-CN" sz="16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6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𝑀𝑁</m:t>
                                </m:r>
                              </m:e>
                            </m:d>
                          </m:e>
                        </m:func>
                        <m:r>
                          <a:rPr kumimoji="1" lang="en-US" altLang="zh-CN" sz="16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kumimoji="1" lang="en-US" altLang="zh-CN" sz="16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𝑀</m:t>
                        </m:r>
                      </m:e>
                    </m:d>
                    <m:r>
                      <a:rPr kumimoji="1" lang="en-US" altLang="zh-CN" sz="1600" i="1">
                        <a:latin typeface="Cambria Math" charset="0"/>
                        <a:ea typeface="Cambria Math" charset="0"/>
                        <a:cs typeface="Cambria Math" charset="0"/>
                      </a:rPr>
                      <m:t>𝑇𝑀𝑁</m:t>
                    </m:r>
                    <m:r>
                      <a:rPr kumimoji="1" lang="en-US" altLang="zh-CN" sz="1600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altLang="zh-CN" sz="2000" i="1" dirty="0" smtClean="0">
                    <a:solidFill>
                      <a:prstClr val="black"/>
                    </a:solidFill>
                    <a:ea typeface="微软雅黑" pitchFamily="34" charset="-122"/>
                  </a:rPr>
                  <a:t> time</a:t>
                </a:r>
                <a:r>
                  <a:rPr lang="en-US" altLang="zh-CN" sz="2000" i="1" dirty="0">
                    <a:solidFill>
                      <a:prstClr val="black"/>
                    </a:solidFill>
                    <a:ea typeface="微软雅黑" pitchFamily="34" charset="-122"/>
                  </a:rPr>
                  <a:t>. </a:t>
                </a:r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16" y="4509120"/>
                <a:ext cx="8424937" cy="744756"/>
              </a:xfrm>
              <a:prstGeom prst="rect">
                <a:avLst/>
              </a:prstGeom>
              <a:blipFill rotWithShape="0">
                <a:blip r:embed="rId5"/>
                <a:stretch>
                  <a:fillRect l="-796" t="-4918" r="-651" b="-426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404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51520" y="1052736"/>
            <a:ext cx="910323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400" b="1" kern="0" baseline="0" dirty="0" smtClean="0">
                <a:solidFill>
                  <a:srgbClr val="0033CC"/>
                </a:solidFill>
                <a:ea typeface="微软雅黑" pitchFamily="34" charset="-122"/>
              </a:rPr>
              <a:t>Simulation Setup</a:t>
            </a:r>
            <a:endParaRPr lang="zh-CN" altLang="en-US" sz="2400" b="1" kern="0" baseline="0" dirty="0" smtClean="0">
              <a:solidFill>
                <a:srgbClr val="0033CC"/>
              </a:solidFill>
              <a:ea typeface="微软雅黑" pitchFamily="34" charset="-122"/>
            </a:endParaRPr>
          </a:p>
          <a:p>
            <a:pPr marL="742950" lvl="1" indent="-285750">
              <a:spcBef>
                <a:spcPts val="600"/>
              </a:spcBef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kern="0" dirty="0" smtClean="0">
                <a:ea typeface="微软雅黑" pitchFamily="34" charset="-122"/>
              </a:rPr>
              <a:t>Open market: 40 servers, 150 </a:t>
            </a:r>
            <a:r>
              <a:rPr lang="en-US" altLang="zh-CN" kern="0" dirty="0">
                <a:ea typeface="微软雅黑" pitchFamily="34" charset="-122"/>
              </a:rPr>
              <a:t>users </a:t>
            </a:r>
            <a:r>
              <a:rPr lang="en-US" altLang="zh-CN" kern="0" dirty="0" smtClean="0">
                <a:ea typeface="微软雅黑" pitchFamily="34" charset="-122"/>
              </a:rPr>
              <a:t>whose trajectory follows random walk process</a:t>
            </a:r>
          </a:p>
          <a:p>
            <a:pPr marL="742950" lvl="1" indent="-285750"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kumimoji="1" lang="en-US" altLang="zh-CN" dirty="0" smtClean="0"/>
              <a:t>Resource: </a:t>
            </a:r>
            <a:r>
              <a:rPr lang="en-US" altLang="zh-CN" kern="0" dirty="0" smtClean="0">
                <a:ea typeface="微软雅黑" pitchFamily="34" charset="-122"/>
              </a:rPr>
              <a:t>CPU/RAM/BW, </a:t>
            </a:r>
            <a:r>
              <a:rPr kumimoji="1" lang="en-US" altLang="zh-CN" dirty="0" smtClean="0"/>
              <a:t>supply-Amazon EC2 M5 instance</a:t>
            </a:r>
          </a:p>
          <a:p>
            <a:pPr marL="742950" lvl="1" indent="-285750">
              <a:spcAft>
                <a:spcPts val="3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kumimoji="1" lang="en-US" altLang="zh-CN" dirty="0"/>
              <a:t>Time </a:t>
            </a:r>
            <a:r>
              <a:rPr kumimoji="1" lang="en-US" altLang="zh-CN" dirty="0" smtClean="0"/>
              <a:t>horizon: </a:t>
            </a:r>
            <a:r>
              <a:rPr lang="en-US" altLang="zh-CN" dirty="0"/>
              <a:t>28 </a:t>
            </a:r>
            <a:r>
              <a:rPr lang="en-US" altLang="zh-CN" dirty="0" smtClean="0"/>
              <a:t>rounds, each of which lasts for 15 minutes</a:t>
            </a:r>
            <a:endParaRPr kumimoji="1" lang="en-US" altLang="zh-CN" dirty="0" smtClean="0"/>
          </a:p>
        </p:txBody>
      </p:sp>
      <p:sp>
        <p:nvSpPr>
          <p:cNvPr id="16" name="文本框 15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18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317108" y="333399"/>
            <a:ext cx="2750836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微软雅黑" pitchFamily="34" charset="-122"/>
              </a:rPr>
              <a:t>Simulations</a:t>
            </a:r>
            <a:endParaRPr lang="en-US" altLang="zh-CN" sz="3600" kern="0" dirty="0"/>
          </a:p>
        </p:txBody>
      </p:sp>
      <p:sp>
        <p:nvSpPr>
          <p:cNvPr id="7" name="矩形 6"/>
          <p:cNvSpPr/>
          <p:nvPr/>
        </p:nvSpPr>
        <p:spPr>
          <a:xfrm>
            <a:off x="246787" y="2535287"/>
            <a:ext cx="8069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300"/>
              </a:spcAft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kumimoji="1" lang="en-US" altLang="zh-CN" sz="2400" b="1" dirty="0" smtClean="0">
                <a:solidFill>
                  <a:srgbClr val="0033CC"/>
                </a:solidFill>
              </a:rPr>
              <a:t>Single-Round Auction: Social Welfare</a:t>
            </a:r>
            <a:endParaRPr kumimoji="1" lang="en-US" altLang="zh-CN" sz="2400" b="1" dirty="0">
              <a:solidFill>
                <a:srgbClr val="0033CC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7" y="3300152"/>
            <a:ext cx="3808974" cy="20855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123" y="3284984"/>
            <a:ext cx="4007504" cy="21729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79785" y="5526051"/>
            <a:ext cx="794819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6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sz="1600" dirty="0" smtClean="0"/>
              <a:t>OPT: the </a:t>
            </a:r>
            <a:r>
              <a:rPr lang="en-US" altLang="zh-CN" sz="1600" dirty="0"/>
              <a:t>optimal </a:t>
            </a:r>
            <a:r>
              <a:rPr lang="en-US" altLang="zh-CN" sz="1600" dirty="0" smtClean="0"/>
              <a:t>allocation is obtained </a:t>
            </a:r>
            <a:r>
              <a:rPr lang="en-US" altLang="zh-CN" sz="1600" dirty="0"/>
              <a:t>using </a:t>
            </a:r>
            <a:r>
              <a:rPr lang="en-US" altLang="zh-CN" sz="1600" dirty="0" smtClean="0"/>
              <a:t>an efficient MIP solver; </a:t>
            </a:r>
            <a:endParaRPr lang="en-US" altLang="zh-CN" sz="1600" dirty="0"/>
          </a:p>
          <a:p>
            <a:pPr marL="742950" lvl="1" indent="-285750">
              <a:spcAft>
                <a:spcPts val="6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sz="1600" dirty="0" smtClean="0"/>
              <a:t>Greedy-SW: allocate users to </a:t>
            </a:r>
            <a:r>
              <a:rPr lang="en-US" altLang="zh-CN" sz="1600" dirty="0"/>
              <a:t>pursue maximum social welfare via greedy heuristic; </a:t>
            </a:r>
          </a:p>
          <a:p>
            <a:pPr marL="742950" lvl="1" indent="-285750">
              <a:spcAft>
                <a:spcPts val="600"/>
              </a:spcAft>
              <a:buClr>
                <a:srgbClr val="CC3300"/>
              </a:buClr>
              <a:buSzPct val="70000"/>
              <a:buFont typeface="Wingdings" charset="2"/>
              <a:buChar char="u"/>
              <a:defRPr/>
            </a:pPr>
            <a:r>
              <a:rPr lang="en-US" altLang="zh-CN" sz="1600" dirty="0" smtClean="0"/>
              <a:t>Greedy-A: a greedy </a:t>
            </a:r>
            <a:r>
              <a:rPr lang="en-US" altLang="zh-CN" sz="1600" dirty="0"/>
              <a:t>algorithm is performed to allocate as many users as possible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92379" y="2780928"/>
            <a:ext cx="316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ea typeface="微软雅黑" pitchFamily="34" charset="-122"/>
              </a:rPr>
              <a:t>Near-optimal</a:t>
            </a:r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a typeface="微软雅黑" pitchFamily="34" charset="-122"/>
              </a:rPr>
              <a:t>social </a:t>
            </a:r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welfare</a:t>
            </a:r>
            <a:r>
              <a:rPr kumimoji="1" lang="en-US" altLang="zh-CN" sz="2000" dirty="0" smtClean="0">
                <a:solidFill>
                  <a:srgbClr val="FF0000"/>
                </a:solidFill>
              </a:rPr>
              <a:t>!</a:t>
            </a:r>
            <a:endParaRPr lang="en-US" altLang="zh-CN" sz="2000" dirty="0">
              <a:solidFill>
                <a:srgbClr val="FF0000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89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90325" y="1052736"/>
            <a:ext cx="91782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300"/>
              </a:spcAft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kumimoji="1" lang="en-US" altLang="zh-CN" sz="2400" b="1" dirty="0" smtClean="0">
                <a:solidFill>
                  <a:srgbClr val="0033CC"/>
                </a:solidFill>
              </a:rPr>
              <a:t>Single-Round Auction: </a:t>
            </a:r>
            <a:r>
              <a:rPr kumimoji="1" lang="en-US" altLang="zh-CN" sz="2400" b="1" dirty="0">
                <a:solidFill>
                  <a:srgbClr val="0033CC"/>
                </a:solidFill>
              </a:rPr>
              <a:t>User Satisfaction &amp;</a:t>
            </a:r>
            <a:r>
              <a:rPr kumimoji="1" lang="en-US" altLang="zh-CN" sz="2400" b="1" dirty="0" smtClean="0">
                <a:solidFill>
                  <a:srgbClr val="0033CC"/>
                </a:solidFill>
              </a:rPr>
              <a:t> </a:t>
            </a:r>
            <a:r>
              <a:rPr kumimoji="1" lang="en-US" altLang="zh-CN" sz="2400" b="1" dirty="0">
                <a:solidFill>
                  <a:srgbClr val="0033CC"/>
                </a:solidFill>
              </a:rPr>
              <a:t>Computation </a:t>
            </a:r>
            <a:r>
              <a:rPr kumimoji="1" lang="en-US" altLang="zh-CN" sz="2400" b="1" dirty="0" smtClean="0">
                <a:solidFill>
                  <a:srgbClr val="0033CC"/>
                </a:solidFill>
              </a:rPr>
              <a:t>Efficiency</a:t>
            </a:r>
            <a:endParaRPr kumimoji="1" lang="en-US" altLang="zh-CN" sz="2400" b="1" dirty="0">
              <a:solidFill>
                <a:srgbClr val="0033CC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19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317108" y="333399"/>
            <a:ext cx="2750836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微软雅黑" pitchFamily="34" charset="-122"/>
              </a:rPr>
              <a:t>Simulations</a:t>
            </a:r>
            <a:endParaRPr lang="en-US" altLang="zh-CN" sz="3600" kern="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21" y="1703823"/>
            <a:ext cx="3803843" cy="20614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39" y="1658417"/>
            <a:ext cx="3730219" cy="206143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521" y="4811737"/>
            <a:ext cx="4302686" cy="150594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253086" y="3878124"/>
            <a:ext cx="74763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1) </a:t>
            </a:r>
            <a:r>
              <a:rPr lang="en-US" altLang="zh-CN" sz="2000" b="1" dirty="0" smtClean="0">
                <a:solidFill>
                  <a:srgbClr val="FF0000"/>
                </a:solidFill>
                <a:ea typeface="微软雅黑" pitchFamily="34" charset="-122"/>
              </a:rPr>
              <a:t>High</a:t>
            </a:r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a typeface="微软雅黑" pitchFamily="34" charset="-122"/>
              </a:rPr>
              <a:t>user </a:t>
            </a:r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satisfaction: </a:t>
            </a:r>
            <a:r>
              <a:rPr lang="en-US" altLang="zh-CN" sz="1600" dirty="0" smtClean="0">
                <a:ea typeface="微软雅黑" pitchFamily="34" charset="-122"/>
              </a:rPr>
              <a:t>number </a:t>
            </a:r>
            <a:r>
              <a:rPr lang="en-US" altLang="zh-CN" sz="1600" dirty="0">
                <a:ea typeface="微软雅黑" pitchFamily="34" charset="-122"/>
              </a:rPr>
              <a:t>of allocated requests/number of total </a:t>
            </a:r>
            <a:r>
              <a:rPr lang="en-US" altLang="zh-CN" sz="1600" dirty="0" smtClean="0">
                <a:ea typeface="微软雅黑" pitchFamily="34" charset="-122"/>
              </a:rPr>
              <a:t>requests</a:t>
            </a:r>
            <a:endParaRPr lang="en-US" altLang="zh-CN" sz="2000" dirty="0">
              <a:solidFill>
                <a:srgbClr val="FF0000"/>
              </a:solidFill>
              <a:ea typeface="微软雅黑" pitchFamily="34" charset="-122"/>
            </a:endParaRPr>
          </a:p>
          <a:p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2) Good </a:t>
            </a:r>
            <a:r>
              <a:rPr lang="en-US" altLang="zh-CN" sz="2000" b="1" dirty="0">
                <a:solidFill>
                  <a:srgbClr val="FF0000"/>
                </a:solidFill>
                <a:ea typeface="微软雅黑" pitchFamily="34" charset="-122"/>
              </a:rPr>
              <a:t>trade-off</a:t>
            </a:r>
            <a:r>
              <a:rPr lang="en-US" altLang="zh-CN" sz="2000" dirty="0">
                <a:solidFill>
                  <a:srgbClr val="FF0000"/>
                </a:solidFill>
                <a:ea typeface="微软雅黑" pitchFamily="34" charset="-122"/>
              </a:rPr>
              <a:t> between </a:t>
            </a:r>
            <a:r>
              <a:rPr lang="en-US" altLang="zh-CN" sz="2000" b="1" dirty="0">
                <a:solidFill>
                  <a:srgbClr val="FF0000"/>
                </a:solidFill>
                <a:ea typeface="微软雅黑" pitchFamily="34" charset="-122"/>
              </a:rPr>
              <a:t>performance</a:t>
            </a:r>
            <a:r>
              <a:rPr lang="en-US" altLang="zh-CN" sz="2000" dirty="0">
                <a:solidFill>
                  <a:srgbClr val="FF0000"/>
                </a:solidFill>
                <a:ea typeface="微软雅黑" pitchFamily="34" charset="-122"/>
              </a:rPr>
              <a:t> and </a:t>
            </a:r>
            <a:r>
              <a:rPr lang="en-US" altLang="zh-CN" sz="2000" b="1" dirty="0">
                <a:solidFill>
                  <a:srgbClr val="FF0000"/>
                </a:solidFill>
                <a:ea typeface="微软雅黑" pitchFamily="34" charset="-122"/>
              </a:rPr>
              <a:t>efficiency</a:t>
            </a:r>
            <a:r>
              <a:rPr kumimoji="1" lang="en-US" altLang="zh-CN" sz="2000" dirty="0" smtClean="0">
                <a:solidFill>
                  <a:srgbClr val="FF0000"/>
                </a:solidFill>
              </a:rPr>
              <a:t>!</a:t>
            </a:r>
            <a:endParaRPr lang="en-US" altLang="zh-CN" sz="2000" dirty="0">
              <a:solidFill>
                <a:srgbClr val="FF0000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85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3303" y="1023119"/>
            <a:ext cx="85991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300"/>
              </a:spcAft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400" b="1" kern="0" dirty="0" smtClean="0">
                <a:solidFill>
                  <a:srgbClr val="0033CC"/>
                </a:solidFill>
                <a:ea typeface="微软雅黑" pitchFamily="34" charset="-122"/>
              </a:rPr>
              <a:t>Online Auction: Competitiveness &amp; </a:t>
            </a:r>
            <a:r>
              <a:rPr lang="en-US" altLang="zh-CN" sz="2400" b="1" kern="0" dirty="0">
                <a:solidFill>
                  <a:srgbClr val="0033CC"/>
                </a:solidFill>
                <a:ea typeface="微软雅黑" pitchFamily="34" charset="-122"/>
              </a:rPr>
              <a:t>Privacy Preservation</a:t>
            </a:r>
            <a:endParaRPr lang="zh-CN" altLang="en-US" sz="2400" b="1" kern="0" baseline="0" dirty="0" smtClean="0">
              <a:solidFill>
                <a:srgbClr val="0033CC"/>
              </a:solidFill>
              <a:ea typeface="微软雅黑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20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317108" y="333399"/>
            <a:ext cx="2750836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微软雅黑" pitchFamily="34" charset="-122"/>
              </a:rPr>
              <a:t>Simulations</a:t>
            </a:r>
            <a:endParaRPr lang="en-US" altLang="zh-CN" sz="3600" kern="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7" y="1935154"/>
            <a:ext cx="3494918" cy="194162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81" y="1942634"/>
            <a:ext cx="3555652" cy="193944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815088" y="3873242"/>
            <a:ext cx="6179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1) </a:t>
            </a:r>
            <a:r>
              <a:rPr lang="en-US" altLang="zh-CN" sz="2000" b="1" dirty="0" smtClean="0">
                <a:solidFill>
                  <a:srgbClr val="FF0000"/>
                </a:solidFill>
                <a:ea typeface="微软雅黑" pitchFamily="34" charset="-122"/>
              </a:rPr>
              <a:t>Near-optimal</a:t>
            </a:r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a typeface="微软雅黑" pitchFamily="34" charset="-122"/>
              </a:rPr>
              <a:t>social </a:t>
            </a:r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welfare, performance </a:t>
            </a:r>
            <a:r>
              <a:rPr lang="en-US" altLang="zh-CN" sz="2000" b="1" dirty="0" smtClean="0">
                <a:solidFill>
                  <a:srgbClr val="FF0000"/>
                </a:solidFill>
                <a:ea typeface="微软雅黑" pitchFamily="34" charset="-122"/>
              </a:rPr>
              <a:t>stability</a:t>
            </a:r>
            <a:r>
              <a:rPr kumimoji="1" lang="en-US" altLang="zh-CN" sz="2000" dirty="0" smtClean="0">
                <a:solidFill>
                  <a:srgbClr val="FF0000"/>
                </a:solidFill>
              </a:rPr>
              <a:t>;</a:t>
            </a:r>
          </a:p>
          <a:p>
            <a:r>
              <a:rPr kumimoji="1"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2) </a:t>
            </a:r>
            <a:r>
              <a:rPr lang="en-US" altLang="zh-CN" sz="2000" b="1" dirty="0">
                <a:solidFill>
                  <a:srgbClr val="FF0000"/>
                </a:solidFill>
                <a:ea typeface="微软雅黑" pitchFamily="34" charset="-122"/>
              </a:rPr>
              <a:t>Trade-off </a:t>
            </a:r>
            <a:r>
              <a:rPr lang="en-US" altLang="zh-CN" sz="2000" dirty="0">
                <a:solidFill>
                  <a:srgbClr val="FF0000"/>
                </a:solidFill>
                <a:ea typeface="微软雅黑" pitchFamily="34" charset="-122"/>
              </a:rPr>
              <a:t>between</a:t>
            </a:r>
            <a:r>
              <a:rPr lang="en-US" altLang="zh-CN" sz="2000" b="1" dirty="0">
                <a:solidFill>
                  <a:srgbClr val="FF0000"/>
                </a:solidFill>
                <a:ea typeface="微软雅黑" pitchFamily="34" charset="-122"/>
              </a:rPr>
              <a:t> social welfare </a:t>
            </a:r>
            <a:r>
              <a:rPr lang="en-US" altLang="zh-CN" sz="2000" dirty="0">
                <a:solidFill>
                  <a:srgbClr val="FF0000"/>
                </a:solidFill>
                <a:ea typeface="微软雅黑" pitchFamily="34" charset="-122"/>
              </a:rPr>
              <a:t>and </a:t>
            </a:r>
            <a:r>
              <a:rPr lang="en-US" altLang="zh-CN" sz="2000" b="1" dirty="0">
                <a:solidFill>
                  <a:srgbClr val="FF0000"/>
                </a:solidFill>
                <a:ea typeface="微软雅黑" pitchFamily="34" charset="-122"/>
              </a:rPr>
              <a:t>privacy </a:t>
            </a:r>
            <a:r>
              <a:rPr lang="en-US" altLang="zh-CN" sz="2000" b="1" dirty="0" smtClean="0">
                <a:solidFill>
                  <a:srgbClr val="FF0000"/>
                </a:solidFill>
                <a:ea typeface="微软雅黑" pitchFamily="34" charset="-122"/>
              </a:rPr>
              <a:t>leakage</a:t>
            </a:r>
            <a:r>
              <a:rPr kumimoji="1" lang="en-US" altLang="zh-CN" sz="2000" dirty="0" smtClean="0">
                <a:solidFill>
                  <a:srgbClr val="FF0000"/>
                </a:solidFill>
              </a:rPr>
              <a:t>!</a:t>
            </a:r>
            <a:endParaRPr lang="en-US" altLang="zh-CN" sz="2000" dirty="0">
              <a:solidFill>
                <a:srgbClr val="FF0000"/>
              </a:solidFill>
              <a:ea typeface="微软雅黑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677603"/>
            <a:ext cx="4061810" cy="2086655"/>
          </a:xfrm>
          <a:prstGeom prst="rect">
            <a:avLst/>
          </a:prstGeom>
        </p:spPr>
      </p:pic>
      <p:grpSp>
        <p:nvGrpSpPr>
          <p:cNvPr id="7" name="组 6"/>
          <p:cNvGrpSpPr/>
          <p:nvPr/>
        </p:nvGrpSpPr>
        <p:grpSpPr>
          <a:xfrm>
            <a:off x="4937141" y="5435366"/>
            <a:ext cx="3499106" cy="847320"/>
            <a:chOff x="5440836" y="5006001"/>
            <a:chExt cx="3499106" cy="847320"/>
          </a:xfrm>
        </p:grpSpPr>
        <p:sp>
          <p:nvSpPr>
            <p:cNvPr id="17" name="圆角矩形标注 16"/>
            <p:cNvSpPr/>
            <p:nvPr/>
          </p:nvSpPr>
          <p:spPr>
            <a:xfrm>
              <a:off x="5526306" y="5015406"/>
              <a:ext cx="3413636" cy="837915"/>
            </a:xfrm>
            <a:prstGeom prst="wedgeRoundRectCallout">
              <a:avLst>
                <a:gd name="adj1" fmla="val -59231"/>
                <a:gd name="adj2" fmla="val -52793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440836" y="5006001"/>
              <a:ext cx="349910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dirty="0" err="1">
                  <a:solidFill>
                    <a:srgbClr val="FF0000"/>
                  </a:solidFill>
                </a:rPr>
                <a:t>Kullback-Leibler</a:t>
              </a:r>
              <a:r>
                <a:rPr lang="en-US" altLang="zh-CN" sz="1300" dirty="0">
                  <a:solidFill>
                    <a:srgbClr val="FF0000"/>
                  </a:solidFill>
                </a:rPr>
                <a:t> divergence of two outcome probability distributions</a:t>
              </a:r>
              <a:endParaRPr lang="en-US" altLang="zh-CN" sz="1300" dirty="0">
                <a:solidFill>
                  <a:srgbClr val="FF0000"/>
                </a:solidFill>
                <a:ea typeface="微软雅黑" pitchFamily="34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/>
                <p:cNvSpPr txBox="1"/>
                <p:nvPr/>
              </p:nvSpPr>
              <p:spPr>
                <a:xfrm>
                  <a:off x="5538883" y="5404721"/>
                  <a:ext cx="3401059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11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1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  <m:sup>
                            <m:r>
                              <a:rPr kumimoji="1" lang="en-US" altLang="zh-CN" sz="1100" b="0" i="1" smtClean="0">
                                <a:latin typeface="Cambria Math" charset="0"/>
                              </a:rPr>
                              <m:t>𝑡</m:t>
                            </m:r>
                          </m:sup>
                        </m:sSup>
                        <m:r>
                          <a:rPr kumimoji="1" lang="en-US" altLang="zh-CN" sz="1100" b="0" i="1" smtClean="0">
                            <a:latin typeface="Cambria Math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kumimoji="1" lang="en-US" altLang="zh-CN" sz="1100" b="0" i="1" smtClean="0">
                                <a:latin typeface="Cambria Math" charset="0"/>
                              </a:rPr>
                            </m:ctrlPr>
                          </m:naryPr>
                          <m:sub>
                            <m:sSup>
                              <m:sSupPr>
                                <m:ctrlPr>
                                  <a:rPr kumimoji="1" lang="en-US" altLang="zh-CN" sz="11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1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𝒲</m:t>
                                </m:r>
                              </m:e>
                              <m:sup>
                                <m:r>
                                  <a:rPr kumimoji="1" lang="en-US" altLang="zh-CN" sz="11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kumimoji="1" lang="en-US" altLang="zh-CN" sz="11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∈</m:t>
                            </m:r>
                            <m:sSup>
                              <m:sSupPr>
                                <m:ctrlPr>
                                  <a:rPr kumimoji="1" lang="en-US" altLang="zh-CN" sz="11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1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𝑆</m:t>
                                </m:r>
                              </m:e>
                              <m:sup>
                                <m:r>
                                  <a:rPr kumimoji="1" lang="en-US" altLang="zh-CN" sz="1100" i="1">
                                    <a:latin typeface="Cambria Math" charset="0"/>
                                  </a:rPr>
                                  <m:t>𝑡</m:t>
                                </m:r>
                              </m:sup>
                            </m:sSup>
                          </m:sub>
                          <m:sup/>
                          <m:e>
                            <m:func>
                              <m:funcPr>
                                <m:ctrlPr>
                                  <a:rPr kumimoji="1" lang="en-US" altLang="zh-CN" sz="11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kumimoji="1" lang="en-US" altLang="zh-CN" sz="1100" b="0" i="0" smtClean="0">
                                    <a:latin typeface="Cambria Math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kumimoji="1" lang="en-US" altLang="zh-CN" sz="1100" b="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zh-CN" sz="11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𝜓</m:t>
                                    </m:r>
                                    <m:d>
                                      <m:dPr>
                                        <m:ctrlPr>
                                          <a:rPr kumimoji="1" lang="en-US" altLang="zh-CN" sz="1100" b="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kumimoji="1" lang="en-US" altLang="zh-CN" sz="1100" i="1">
                                                <a:latin typeface="Cambria Math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kumimoji="1" lang="en-US" altLang="zh-CN" sz="1100" b="0" i="1" smtClean="0">
                                                <a:latin typeface="Cambria Math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kumimoji="1" lang="en-US" altLang="zh-CN" sz="1100" i="1">
                                                <a:latin typeface="Cambria Math" charset="0"/>
                                              </a:rPr>
                                              <m:t>𝑡</m:t>
                                            </m:r>
                                          </m:sup>
                                        </m:sSup>
                                        <m:r>
                                          <a:rPr kumimoji="1" lang="en-US" altLang="zh-CN" sz="1100" b="0" i="1" smtClean="0">
                                            <a:latin typeface="Cambria Math" charset="0"/>
                                          </a:rPr>
                                          <m:t>,</m:t>
                                        </m:r>
                                        <m:sSup>
                                          <m:sSupPr>
                                            <m:ctrlPr>
                                              <a:rPr kumimoji="1" lang="en-US" altLang="zh-CN" sz="1100" i="1">
                                                <a:latin typeface="Cambria Math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kumimoji="1" lang="en-US" altLang="zh-CN" sz="1100" b="0" i="1" smtClean="0">
                                                <a:latin typeface="Cambria Math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kumimoji="1" lang="en-US" altLang="zh-CN" sz="1100" i="1">
                                                <a:latin typeface="Cambria Math" charset="0"/>
                                              </a:rPr>
                                              <m:t>𝑡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  <m:r>
                                      <a:rPr kumimoji="1" lang="en-US" altLang="zh-CN" sz="11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=</m:t>
                                    </m:r>
                                    <m:sSup>
                                      <m:sSupPr>
                                        <m:ctrlPr>
                                          <a:rPr kumimoji="1" lang="en-US" altLang="zh-CN" sz="1100" i="1">
                                            <a:latin typeface="Cambria Math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sz="11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𝒲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1100" i="1">
                                            <a:latin typeface="Cambria Math" charset="0"/>
                                          </a:rPr>
                                          <m:t>𝑡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  <m:r>
                              <a:rPr kumimoji="1" lang="en-US" altLang="zh-CN" sz="1100" b="0" i="1" smtClean="0">
                                <a:latin typeface="Cambria Math" charset="0"/>
                              </a:rPr>
                              <m:t>𝑙𝑛</m:t>
                            </m:r>
                            <m:d>
                              <m:dPr>
                                <m:ctrlPr>
                                  <a:rPr kumimoji="1" lang="mr-IN" altLang="zh-CN" sz="11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kumimoji="1" lang="mr-IN" altLang="zh-CN" sz="11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func>
                                      <m:funcPr>
                                        <m:ctrlPr>
                                          <a:rPr kumimoji="1" lang="en-US" altLang="zh-CN" sz="1100" i="1">
                                            <a:latin typeface="Cambria Math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1100">
                                            <a:latin typeface="Cambria Math" charset="0"/>
                                          </a:rPr>
                                          <m:t>Pr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kumimoji="1" lang="en-US" altLang="zh-CN" sz="1100" i="1">
                                                <a:latin typeface="Cambria Math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1" lang="en-US" altLang="zh-CN" sz="11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𝜓</m:t>
                                            </m:r>
                                            <m:d>
                                              <m:dPr>
                                                <m:ctrlPr>
                                                  <a:rPr kumimoji="1" lang="en-US" altLang="zh-CN" sz="1100" i="1">
                                                    <a:latin typeface="Cambria Math" charset="0"/>
                                                    <a:ea typeface="Cambria Math" charset="0"/>
                                                    <a:cs typeface="Cambria Math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  <m:t>𝑡</m:t>
                                                    </m:r>
                                                  </m:sup>
                                                </m:sSup>
                                                <m:r>
                                                  <a:rPr kumimoji="1" lang="en-US" altLang="zh-CN" sz="1100" i="1">
                                                    <a:latin typeface="Cambria Math" charset="0"/>
                                                  </a:rPr>
                                                  <m:t>,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  <m:t>𝑎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  <m:t>𝑡</m:t>
                                                    </m:r>
                                                  </m:sup>
                                                </m:sSup>
                                              </m:e>
                                            </m:d>
                                            <m:r>
                                              <a:rPr kumimoji="1" lang="en-US" altLang="zh-CN" sz="11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=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kumimoji="1" lang="en-US" altLang="zh-CN" sz="1100" i="1">
                                                    <a:latin typeface="Cambria Math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kumimoji="1" lang="en-US" altLang="zh-CN" sz="1100" i="1">
                                                    <a:latin typeface="Cambria Math" charset="0"/>
                                                    <a:ea typeface="Cambria Math" charset="0"/>
                                                    <a:cs typeface="Cambria Math" charset="0"/>
                                                  </a:rPr>
                                                  <m:t>𝒲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kumimoji="1" lang="en-US" altLang="zh-CN" sz="1100" i="1">
                                                    <a:latin typeface="Cambria Math" charset="0"/>
                                                  </a:rPr>
                                                  <m:t>𝑡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</m:func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kumimoji="1" lang="en-US" altLang="zh-CN" sz="1100" i="1">
                                            <a:latin typeface="Cambria Math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1100">
                                            <a:latin typeface="Cambria Math" charset="0"/>
                                          </a:rPr>
                                          <m:t>Pr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kumimoji="1" lang="en-US" altLang="zh-CN" sz="1100" i="1">
                                                <a:latin typeface="Cambria Math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1" lang="en-US" altLang="zh-CN" sz="11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𝜓</m:t>
                                            </m:r>
                                            <m:d>
                                              <m:dPr>
                                                <m:ctrlPr>
                                                  <a:rPr kumimoji="1" lang="en-US" altLang="zh-CN" sz="1100" i="1">
                                                    <a:latin typeface="Cambria Math" charset="0"/>
                                                    <a:ea typeface="Cambria Math" charset="0"/>
                                                    <a:cs typeface="Cambria Math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acc>
                                                      <m:accPr>
                                                        <m:chr m:val="̃"/>
                                                        <m:ctrlPr>
                                                          <a:rPr kumimoji="1" lang="en-US" altLang="zh-CN" sz="1100" i="1" smtClean="0">
                                                            <a:latin typeface="Cambria Math" charset="0"/>
                                                          </a:rPr>
                                                        </m:ctrlPr>
                                                      </m:accPr>
                                                      <m:e>
                                                        <m:r>
                                                          <a:rPr kumimoji="1" lang="en-US" altLang="zh-CN" sz="1100" b="0" i="1" smtClean="0">
                                                            <a:latin typeface="Cambria Math" charset="0"/>
                                                          </a:rPr>
                                                          <m:t>𝑏</m:t>
                                                        </m:r>
                                                      </m:e>
                                                    </m:acc>
                                                  </m:e>
                                                  <m:sup>
                                                    <m: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  <m:t>𝑡</m:t>
                                                    </m:r>
                                                  </m:sup>
                                                </m:sSup>
                                                <m:r>
                                                  <a:rPr kumimoji="1" lang="en-US" altLang="zh-CN" sz="1100" i="1">
                                                    <a:latin typeface="Cambria Math" charset="0"/>
                                                  </a:rPr>
                                                  <m:t>,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acc>
                                                      <m:accPr>
                                                        <m:chr m:val="̃"/>
                                                        <m:ctrlPr>
                                                          <a:rPr kumimoji="1" lang="en-US" altLang="zh-CN" sz="1100" i="1" smtClean="0">
                                                            <a:latin typeface="Cambria Math" charset="0"/>
                                                          </a:rPr>
                                                        </m:ctrlPr>
                                                      </m:accPr>
                                                      <m:e>
                                                        <m:r>
                                                          <a:rPr kumimoji="1" lang="en-US" altLang="zh-CN" sz="1100" b="0" i="1" smtClean="0">
                                                            <a:latin typeface="Cambria Math" charset="0"/>
                                                          </a:rPr>
                                                          <m:t>𝑎</m:t>
                                                        </m:r>
                                                      </m:e>
                                                    </m:acc>
                                                  </m:e>
                                                  <m:sup>
                                                    <m:r>
                                                      <a:rPr kumimoji="1" lang="en-US" altLang="zh-CN" sz="1100" i="1">
                                                        <a:latin typeface="Cambria Math" charset="0"/>
                                                      </a:rPr>
                                                      <m:t>𝑡</m:t>
                                                    </m:r>
                                                  </m:sup>
                                                </m:sSup>
                                              </m:e>
                                            </m:d>
                                            <m:r>
                                              <a:rPr kumimoji="1" lang="en-US" altLang="zh-CN" sz="11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=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kumimoji="1" lang="en-US" altLang="zh-CN" sz="1100" i="1">
                                                    <a:latin typeface="Cambria Math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kumimoji="1" lang="en-US" altLang="zh-CN" sz="1100" i="1">
                                                    <a:latin typeface="Cambria Math" charset="0"/>
                                                    <a:ea typeface="Cambria Math" charset="0"/>
                                                    <a:cs typeface="Cambria Math" charset="0"/>
                                                  </a:rPr>
                                                  <m:t>𝒲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kumimoji="1" lang="en-US" altLang="zh-CN" sz="1100" i="1">
                                                    <a:latin typeface="Cambria Math" charset="0"/>
                                                  </a:rPr>
                                                  <m:t>𝑡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</m:func>
                                  </m:den>
                                </m:f>
                              </m:e>
                            </m:d>
                          </m:e>
                        </m:nary>
                      </m:oMath>
                    </m:oMathPara>
                  </a14:m>
                  <a:endParaRPr kumimoji="1" lang="zh-CN" altLang="en-US" sz="1100" dirty="0"/>
                </a:p>
              </p:txBody>
            </p:sp>
          </mc:Choice>
          <mc:Fallback xmlns="">
            <p:sp>
              <p:nvSpPr>
                <p:cNvPr id="20" name="文本框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8883" y="5404721"/>
                  <a:ext cx="3401059" cy="43088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226" t="-140845" b="-19436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组 9"/>
          <p:cNvGrpSpPr/>
          <p:nvPr/>
        </p:nvGrpSpPr>
        <p:grpSpPr>
          <a:xfrm>
            <a:off x="3697667" y="1403853"/>
            <a:ext cx="3250597" cy="492444"/>
            <a:chOff x="4784878" y="4142188"/>
            <a:chExt cx="6177077" cy="243230"/>
          </a:xfrm>
        </p:grpSpPr>
        <p:sp>
          <p:nvSpPr>
            <p:cNvPr id="25" name="圆角矩形标注 24"/>
            <p:cNvSpPr/>
            <p:nvPr/>
          </p:nvSpPr>
          <p:spPr>
            <a:xfrm>
              <a:off x="4974759" y="4166181"/>
              <a:ext cx="5850360" cy="219237"/>
            </a:xfrm>
            <a:prstGeom prst="wedgeRoundRectCallout">
              <a:avLst>
                <a:gd name="adj1" fmla="val -57500"/>
                <a:gd name="adj2" fmla="val -52495"/>
                <a:gd name="adj3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84878" y="4142188"/>
              <a:ext cx="6177077" cy="235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50" dirty="0">
                  <a:solidFill>
                    <a:srgbClr val="FF0000"/>
                  </a:solidFill>
                </a:rPr>
                <a:t>R</a:t>
              </a:r>
              <a:r>
                <a:rPr lang="en-US" altLang="zh-CN" sz="1250" dirty="0" smtClean="0">
                  <a:solidFill>
                    <a:srgbClr val="FF0000"/>
                  </a:solidFill>
                </a:rPr>
                <a:t>atio </a:t>
              </a:r>
              <a:r>
                <a:rPr lang="en-US" altLang="zh-CN" sz="1250" dirty="0">
                  <a:solidFill>
                    <a:srgbClr val="FF0000"/>
                  </a:solidFill>
                </a:rPr>
                <a:t>between offline optimal social welfare and overall social welfare achieved by OPTA </a:t>
              </a:r>
              <a:endParaRPr lang="en-US" altLang="zh-CN" sz="1250" dirty="0">
                <a:solidFill>
                  <a:srgbClr val="FF0000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8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" y="404664"/>
            <a:ext cx="1403648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331640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323528" y="1052736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300"/>
              </a:spcAft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kumimoji="1" lang="en-US" altLang="zh-CN" sz="2400" b="1" dirty="0" smtClean="0">
                <a:solidFill>
                  <a:srgbClr val="0033CC"/>
                </a:solidFill>
              </a:rPr>
              <a:t>Online Auction: IR </a:t>
            </a:r>
            <a:r>
              <a:rPr kumimoji="1" lang="en-US" altLang="zh-CN" sz="2400" b="1" dirty="0">
                <a:solidFill>
                  <a:srgbClr val="0033CC"/>
                </a:solidFill>
              </a:rPr>
              <a:t>&amp;</a:t>
            </a:r>
            <a:r>
              <a:rPr kumimoji="1" lang="en-US" altLang="zh-CN" sz="2400" b="1" dirty="0" smtClean="0">
                <a:solidFill>
                  <a:srgbClr val="0033CC"/>
                </a:solidFill>
              </a:rPr>
              <a:t> Truthfulness</a:t>
            </a:r>
            <a:endParaRPr kumimoji="1" lang="en-US" altLang="zh-CN" sz="2400" b="1" dirty="0">
              <a:solidFill>
                <a:srgbClr val="0033CC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21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317108" y="333399"/>
            <a:ext cx="2750836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600" kern="0" dirty="0" smtClean="0">
                <a:ea typeface="微软雅黑" pitchFamily="34" charset="-122"/>
              </a:rPr>
              <a:t>Simulations</a:t>
            </a:r>
            <a:endParaRPr lang="en-US" altLang="zh-CN" sz="3600" kern="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93" y="1782027"/>
            <a:ext cx="3456384" cy="18278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075" y="1763791"/>
            <a:ext cx="3480959" cy="18461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059" y="4595361"/>
            <a:ext cx="3530732" cy="192998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78838"/>
            <a:ext cx="3641941" cy="193221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04331" y="3852251"/>
            <a:ext cx="6941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ea typeface="微软雅黑" pitchFamily="34" charset="-122"/>
              </a:rPr>
              <a:t>N</a:t>
            </a:r>
            <a:r>
              <a:rPr lang="en-US" altLang="zh-CN" sz="2000" b="1" dirty="0" smtClean="0">
                <a:solidFill>
                  <a:srgbClr val="FF0000"/>
                </a:solidFill>
                <a:ea typeface="微软雅黑" pitchFamily="34" charset="-122"/>
              </a:rPr>
              <a:t>on-negative</a:t>
            </a:r>
            <a:r>
              <a:rPr lang="en-US" altLang="zh-CN" sz="2000" dirty="0" smtClean="0">
                <a:solidFill>
                  <a:srgbClr val="FF0000"/>
                </a:solidFill>
                <a:ea typeface="微软雅黑" pitchFamily="34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ea typeface="微软雅黑" pitchFamily="34" charset="-122"/>
              </a:rPr>
              <a:t>utility, no incentive to report a false valuation/cost</a:t>
            </a:r>
            <a:r>
              <a:rPr kumimoji="1" lang="en-US" altLang="zh-CN" sz="2000" dirty="0" smtClean="0">
                <a:solidFill>
                  <a:srgbClr val="FF0000"/>
                </a:solidFill>
              </a:rPr>
              <a:t>!</a:t>
            </a:r>
            <a:endParaRPr lang="en-US" altLang="zh-CN" sz="2000" dirty="0">
              <a:solidFill>
                <a:srgbClr val="FF0000"/>
              </a:solidFill>
              <a:ea typeface="微软雅黑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78712" y="2338688"/>
            <a:ext cx="774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0033CC"/>
                </a:solidFill>
                <a:ea typeface="微软雅黑" pitchFamily="34" charset="-122"/>
              </a:rPr>
              <a:t>U</a:t>
            </a:r>
            <a:r>
              <a:rPr lang="en-US" altLang="zh-CN" sz="2000" b="1" dirty="0" smtClean="0">
                <a:solidFill>
                  <a:srgbClr val="0033CC"/>
                </a:solidFill>
                <a:ea typeface="微软雅黑" pitchFamily="34" charset="-122"/>
              </a:rPr>
              <a:t>sers</a:t>
            </a:r>
            <a:endParaRPr lang="en-US" altLang="zh-CN" sz="2000" dirty="0">
              <a:solidFill>
                <a:srgbClr val="0033CC"/>
              </a:solidFill>
              <a:ea typeface="微软雅黑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19805" y="5143945"/>
            <a:ext cx="1516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033CC"/>
                </a:solidFill>
                <a:ea typeface="微软雅黑" pitchFamily="34" charset="-122"/>
              </a:rPr>
              <a:t>Edge servers</a:t>
            </a:r>
            <a:endParaRPr lang="en-US" altLang="zh-CN" sz="2000" dirty="0">
              <a:solidFill>
                <a:srgbClr val="0033CC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674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17108" y="333399"/>
            <a:ext cx="2750836" cy="688975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en-US" altLang="zh-CN" sz="3500" kern="0" dirty="0" smtClean="0">
                <a:ea typeface="+mj-ea"/>
                <a:cs typeface="+mj-cs"/>
              </a:rPr>
              <a:t>Conclusions</a:t>
            </a:r>
            <a:endParaRPr lang="en-US" altLang="zh-CN" sz="3500" kern="0" dirty="0">
              <a:ea typeface="+mj-ea"/>
              <a:cs typeface="+mj-cs"/>
            </a:endParaRPr>
          </a:p>
        </p:txBody>
      </p:sp>
      <p:sp>
        <p:nvSpPr>
          <p:cNvPr id="3" name="五边形 2"/>
          <p:cNvSpPr/>
          <p:nvPr/>
        </p:nvSpPr>
        <p:spPr>
          <a:xfrm>
            <a:off x="0" y="404664"/>
            <a:ext cx="1536105" cy="504056"/>
          </a:xfrm>
          <a:prstGeom prst="homePlate">
            <a:avLst/>
          </a:prstGeom>
          <a:solidFill>
            <a:srgbClr val="B1423F"/>
          </a:solidFill>
          <a:ln>
            <a:solidFill>
              <a:srgbClr val="B14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403648" y="976263"/>
            <a:ext cx="6996335" cy="0"/>
          </a:xfrm>
          <a:prstGeom prst="line">
            <a:avLst/>
          </a:prstGeom>
          <a:ln w="28575">
            <a:solidFill>
              <a:srgbClr val="B14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39552" y="1988840"/>
            <a:ext cx="8363451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300"/>
              </a:spcAft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200" dirty="0" smtClean="0">
                <a:solidFill>
                  <a:srgbClr val="FF0000"/>
                </a:solidFill>
              </a:rPr>
              <a:t>First work </a:t>
            </a:r>
            <a:r>
              <a:rPr lang="en-US" altLang="zh-CN" sz="2200" dirty="0" smtClean="0"/>
              <a:t>studying the market-based </a:t>
            </a:r>
            <a:r>
              <a:rPr lang="en-US" altLang="zh-CN" sz="2200" dirty="0" smtClean="0">
                <a:solidFill>
                  <a:srgbClr val="FF0000"/>
                </a:solidFill>
              </a:rPr>
              <a:t>dynamic</a:t>
            </a:r>
            <a:r>
              <a:rPr lang="en-US" altLang="zh-CN" sz="2200" dirty="0" smtClean="0"/>
              <a:t> </a:t>
            </a:r>
            <a:r>
              <a:rPr lang="en-US" altLang="zh-CN" sz="2200" dirty="0"/>
              <a:t>resource cooperation </a:t>
            </a:r>
            <a:r>
              <a:rPr lang="en-US" altLang="zh-CN" sz="2200" dirty="0" smtClean="0"/>
              <a:t>at </a:t>
            </a:r>
            <a:r>
              <a:rPr lang="en-US" altLang="zh-CN" sz="2200" dirty="0"/>
              <a:t>the </a:t>
            </a:r>
            <a:r>
              <a:rPr lang="en-US" altLang="zh-CN" sz="2200" dirty="0" smtClean="0"/>
              <a:t>edge </a:t>
            </a:r>
            <a:r>
              <a:rPr lang="en-US" altLang="zh-CN" sz="2200" dirty="0"/>
              <a:t>with near-optimal </a:t>
            </a:r>
            <a:r>
              <a:rPr lang="en-US" altLang="zh-CN" sz="2200" dirty="0" smtClean="0"/>
              <a:t>efficiency and </a:t>
            </a:r>
            <a:r>
              <a:rPr lang="en-US" altLang="zh-CN" sz="2200" dirty="0" smtClean="0">
                <a:solidFill>
                  <a:srgbClr val="FF0000"/>
                </a:solidFill>
              </a:rPr>
              <a:t>bid privacy </a:t>
            </a:r>
            <a:r>
              <a:rPr lang="en-US" altLang="zh-CN" sz="2200" dirty="0" smtClean="0"/>
              <a:t>guarantee;</a:t>
            </a:r>
          </a:p>
          <a:p>
            <a:pPr marL="342900" indent="-342900">
              <a:spcBef>
                <a:spcPts val="2400"/>
              </a:spcBef>
              <a:spcAft>
                <a:spcPts val="300"/>
              </a:spcAft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200" dirty="0" smtClean="0"/>
              <a:t>Competitive </a:t>
            </a:r>
            <a:r>
              <a:rPr lang="en-US" altLang="zh-CN" sz="2200" dirty="0"/>
              <a:t>online algorithm which uses </a:t>
            </a:r>
            <a:r>
              <a:rPr lang="en-US" altLang="zh-CN" sz="2200" dirty="0">
                <a:solidFill>
                  <a:srgbClr val="FF0000"/>
                </a:solidFill>
              </a:rPr>
              <a:t>single-round</a:t>
            </a:r>
            <a:r>
              <a:rPr lang="en-US" altLang="zh-CN" sz="2200" dirty="0"/>
              <a:t> auction as a building block towards an </a:t>
            </a:r>
            <a:r>
              <a:rPr lang="en-US" altLang="zh-CN" sz="2200" dirty="0" smtClean="0">
                <a:solidFill>
                  <a:srgbClr val="FF0000"/>
                </a:solidFill>
              </a:rPr>
              <a:t>adaptive </a:t>
            </a:r>
            <a:r>
              <a:rPr lang="en-US" altLang="zh-CN" sz="2200" dirty="0"/>
              <a:t>market </a:t>
            </a:r>
            <a:r>
              <a:rPr lang="en-US" altLang="zh-CN" sz="2200" dirty="0" smtClean="0"/>
              <a:t>dynamically </a:t>
            </a:r>
            <a:r>
              <a:rPr lang="en-US" altLang="zh-CN" sz="2200" dirty="0"/>
              <a:t>allocating resources upon system </a:t>
            </a:r>
            <a:r>
              <a:rPr lang="en-US" altLang="zh-CN" sz="2200" dirty="0" smtClean="0"/>
              <a:t>changes</a:t>
            </a:r>
            <a:r>
              <a:rPr lang="en-US" altLang="zh-CN" sz="2200" dirty="0"/>
              <a:t>;</a:t>
            </a:r>
            <a:endParaRPr lang="en-US" altLang="zh-CN" sz="2200" dirty="0" smtClean="0"/>
          </a:p>
          <a:p>
            <a:pPr marL="342900" indent="-342900">
              <a:spcBef>
                <a:spcPts val="2400"/>
              </a:spcBef>
              <a:spcAft>
                <a:spcPts val="300"/>
              </a:spcAft>
              <a:buClr>
                <a:srgbClr val="CC3300"/>
              </a:buClr>
              <a:buFont typeface="Wingdings" pitchFamily="2" charset="2"/>
              <a:buChar char="q"/>
              <a:defRPr/>
            </a:pPr>
            <a:r>
              <a:rPr lang="en-US" altLang="zh-CN" sz="2200" dirty="0"/>
              <a:t>D</a:t>
            </a:r>
            <a:r>
              <a:rPr lang="en-US" altLang="zh-CN" sz="2200" dirty="0" smtClean="0"/>
              <a:t>esired properties validated through rigorous theoretical analysis and simulations</a:t>
            </a:r>
            <a:r>
              <a:rPr lang="en-US" altLang="zh-CN" sz="2200" dirty="0"/>
              <a:t>.</a:t>
            </a:r>
            <a:endParaRPr lang="en-US" altLang="zh-CN" sz="2200" kern="0" dirty="0">
              <a:ea typeface="微软雅黑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5576" y="447055"/>
            <a:ext cx="49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</a:rPr>
              <a:t>22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6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0"/>
            <a:ext cx="5688632" cy="864534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91680" y="2492896"/>
            <a:ext cx="5508351" cy="11521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36000" rIns="91440" bIns="45720" numCol="1" anchor="t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33984"/>
                </a:solidFill>
                <a:latin typeface="Arial" charset="0"/>
                <a:ea typeface="华文新魏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华文新魏"/>
                <a:cs typeface=""/>
              </a:rPr>
              <a:t>Thanks!</a:t>
            </a:r>
            <a:endParaRPr kumimoji="0" lang="en-US" altLang="zh-CN" sz="3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华文新魏"/>
              <a:cs typeface=""/>
            </a:endParaRPr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899592" y="3632085"/>
            <a:ext cx="7848872" cy="67133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ms-MY" sz="2700" b="1" dirty="0" smtClean="0">
                <a:solidFill>
                  <a:srgbClr val="A6A6A6"/>
                </a:solidFill>
                <a:latin typeface="Calibri"/>
              </a:rPr>
              <a:t>Please refer to our paper for more technical details!</a:t>
            </a:r>
            <a:endParaRPr lang="en-US" sz="2700" b="1" dirty="0">
              <a:solidFill>
                <a:srgbClr val="A6A6A6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184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43779</TotalTime>
  <Words>1550</Words>
  <Application>Microsoft Macintosh PowerPoint</Application>
  <PresentationFormat>全屏显示(4:3)</PresentationFormat>
  <Paragraphs>325</Paragraphs>
  <Slides>24</Slides>
  <Notes>23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Calibri</vt:lpstr>
      <vt:lpstr>Cambria Math</vt:lpstr>
      <vt:lpstr>Mangal</vt:lpstr>
      <vt:lpstr>Microsoft YaHei</vt:lpstr>
      <vt:lpstr>STHeiti Light</vt:lpstr>
      <vt:lpstr>Times New Roman</vt:lpstr>
      <vt:lpstr>Wingdings</vt:lpstr>
      <vt:lpstr>等线</vt:lpstr>
      <vt:lpstr>黑体</vt:lpstr>
      <vt:lpstr>华文新魏</vt:lpstr>
      <vt:lpstr>宋体</vt:lpstr>
      <vt:lpstr>微软雅黑</vt:lpstr>
      <vt:lpstr>Arial</vt:lpstr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应聘汇报</dc:title>
  <dc:creator>sjtu-PC</dc:creator>
  <cp:lastModifiedBy>Microsoft Office 用户</cp:lastModifiedBy>
  <cp:revision>2222</cp:revision>
  <cp:lastPrinted>2020-08-25T14:19:37Z</cp:lastPrinted>
  <dcterms:created xsi:type="dcterms:W3CDTF">2017-04-28T02:22:50Z</dcterms:created>
  <dcterms:modified xsi:type="dcterms:W3CDTF">2020-10-20T01:04:52Z</dcterms:modified>
</cp:coreProperties>
</file>