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81" r:id="rId3"/>
    <p:sldId id="382" r:id="rId4"/>
    <p:sldId id="383" r:id="rId5"/>
    <p:sldId id="384" r:id="rId6"/>
    <p:sldId id="385" r:id="rId7"/>
    <p:sldId id="399" r:id="rId8"/>
    <p:sldId id="404" r:id="rId9"/>
    <p:sldId id="386" r:id="rId10"/>
    <p:sldId id="405" r:id="rId11"/>
    <p:sldId id="398" r:id="rId12"/>
    <p:sldId id="408" r:id="rId13"/>
    <p:sldId id="409" r:id="rId14"/>
    <p:sldId id="387" r:id="rId15"/>
    <p:sldId id="400" r:id="rId16"/>
    <p:sldId id="401" r:id="rId17"/>
    <p:sldId id="390" r:id="rId18"/>
    <p:sldId id="402" r:id="rId19"/>
    <p:sldId id="391" r:id="rId20"/>
    <p:sldId id="392" r:id="rId21"/>
    <p:sldId id="393" r:id="rId22"/>
    <p:sldId id="395" r:id="rId23"/>
    <p:sldId id="397" r:id="rId24"/>
    <p:sldId id="396" r:id="rId25"/>
    <p:sldId id="403" r:id="rId26"/>
    <p:sldId id="380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HOST580.COM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34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188"/>
    <p:restoredTop sz="66827" autoAdjust="0"/>
  </p:normalViewPr>
  <p:slideViewPr>
    <p:cSldViewPr snapToGrid="0">
      <p:cViewPr varScale="1">
        <p:scale>
          <a:sx n="82" d="100"/>
          <a:sy n="82" d="100"/>
        </p:scale>
        <p:origin x="9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BA9B8-EB94-491F-B79D-292562273B73}" type="datetimeFigureOut">
              <a:rPr lang="zh-CN" altLang="en-US" smtClean="0"/>
              <a:t>2020/10/19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84007-B118-4F2E-8D1D-B6D2301A4D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692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F1C3E-A812-4345-96C4-703054602781}" type="datetimeFigureOut">
              <a:rPr lang="zh-CN" altLang="en-US" smtClean="0"/>
              <a:t>2020/10/19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F8FC3-0336-4CD2-86B4-97362B8B2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155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282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363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868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243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768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839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103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122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368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368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302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733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952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3540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205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904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323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697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7527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6062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7985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355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4792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5670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F8FC3-0336-4CD2-86B4-97362B8B2EF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30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C313-279B-408C-AA3C-5438377B5830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766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8EB41-AFFC-4C6A-993C-54D6DA7B1076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676378" y="6346413"/>
            <a:ext cx="566388" cy="30013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algn="ctr"/>
            <a:fld id="{4C9DBE6F-9C6B-4644-895E-633DEC76363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1A4980B-D71C-A94B-B1FB-43ACA623CA7A}"/>
              </a:ext>
            </a:extLst>
          </p:cNvPr>
          <p:cNvSpPr/>
          <p:nvPr userDrawn="1"/>
        </p:nvSpPr>
        <p:spPr>
          <a:xfrm>
            <a:off x="457519" y="356417"/>
            <a:ext cx="304014" cy="923743"/>
          </a:xfrm>
          <a:prstGeom prst="rect">
            <a:avLst/>
          </a:prstGeom>
          <a:solidFill>
            <a:srgbClr val="743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A6386B99-59D0-934E-9E6B-DAA07070BB64}"/>
              </a:ext>
            </a:extLst>
          </p:cNvPr>
          <p:cNvSpPr/>
          <p:nvPr userDrawn="1"/>
        </p:nvSpPr>
        <p:spPr>
          <a:xfrm>
            <a:off x="10676378" y="6346413"/>
            <a:ext cx="566388" cy="300129"/>
          </a:xfrm>
          <a:prstGeom prst="roundRect">
            <a:avLst/>
          </a:prstGeom>
          <a:solidFill>
            <a:srgbClr val="743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817F124D-5F42-7A4F-9C24-3A5E0A485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743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zh-CN" altLang="en-US" dirty="0">
              <a:latin typeface="Chaparral Pro" panose="02060503040505020203" pitchFamily="18" charset="0"/>
            </a:endParaRPr>
          </a:p>
        </p:txBody>
      </p:sp>
      <p:sp>
        <p:nvSpPr>
          <p:cNvPr id="11" name="内容占位符 3">
            <a:extLst>
              <a:ext uri="{FF2B5EF4-FFF2-40B4-BE49-F238E27FC236}">
                <a16:creationId xmlns:a16="http://schemas.microsoft.com/office/drawing/2014/main" id="{7158C340-5979-754D-BCDB-D7A0763A6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3995"/>
            <a:ext cx="10515600" cy="4565830"/>
          </a:xfrm>
        </p:spPr>
        <p:txBody>
          <a:bodyPr>
            <a:normAutofit/>
          </a:bodyPr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kumimoji="1" lang="en-US" altLang="zh-CN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9109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B656-EB68-4C8A-B269-70E44FA09A06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816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957A-DA28-497D-AEBE-0526FD4DB04B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72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5B99-E75A-4241-BEC0-9A459828BAB3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491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BDCD8-07E3-4AA5-A5BD-88EC08596CE1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882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DB-B236-4472-97CE-2C81453D8441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20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DC4FD-AAC8-4BEC-A9F1-BA2F20935DB6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865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313D0-6C6B-47FD-A0CA-88136CF6D02D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5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7A00-C1B8-4E50-97AB-8C27367B2132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61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F3A5-5889-4C7A-9EDB-D215FDAD5215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0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D78CE-308A-4340-993A-AF82FD50D693}" type="datetime1">
              <a:rPr lang="en-US" altLang="zh-CN" smtClean="0"/>
              <a:t>10/19/20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DBE6F-9C6B-4644-895E-633DEC7636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52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70856" y="1146220"/>
            <a:ext cx="10450286" cy="1873242"/>
          </a:xfrm>
        </p:spPr>
        <p:txBody>
          <a:bodyPr>
            <a:noAutofit/>
          </a:bodyPr>
          <a:lstStyle/>
          <a:p>
            <a:r>
              <a:rPr lang="en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Multi-agent Reinforcement Learning Perspective on Distributed Traffic Engineering </a:t>
            </a:r>
            <a:endParaRPr lang="e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010" y="4969339"/>
            <a:ext cx="2916236" cy="972079"/>
          </a:xfrm>
          <a:prstGeom prst="rect">
            <a:avLst/>
          </a:prstGeom>
        </p:spPr>
      </p:pic>
      <p:sp>
        <p:nvSpPr>
          <p:cNvPr id="9" name="文本占位符 9"/>
          <p:cNvSpPr txBox="1">
            <a:spLocks/>
          </p:cNvSpPr>
          <p:nvPr/>
        </p:nvSpPr>
        <p:spPr>
          <a:xfrm>
            <a:off x="1839740" y="3019462"/>
            <a:ext cx="8298670" cy="16983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u="sng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Nan </a:t>
            </a:r>
            <a:r>
              <a:rPr lang="en-US" altLang="zh-CN" sz="2000" b="1" u="sng" dirty="0" err="1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Geng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(THU), Tian Lan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(GWU), </a:t>
            </a:r>
            <a:r>
              <a:rPr lang="en-US" altLang="zh-CN" sz="2000" dirty="0" err="1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Vaneet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Aggarwal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(Purdue), Yuan Yang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(THU), </a:t>
            </a:r>
            <a:r>
              <a:rPr lang="en-US" altLang="zh-CN" sz="2000" dirty="0" err="1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Mingwei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Xu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(THU)</a:t>
            </a:r>
          </a:p>
          <a:p>
            <a:pPr algn="ctr"/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STXinwei" panose="02010800040101010101" pitchFamily="2" charset="-122"/>
              <a:ea typeface="STXinwei" panose="02010800040101010101" pitchFamily="2" charset="-122"/>
            </a:endParaRPr>
          </a:p>
          <a:p>
            <a:pPr algn="ctr"/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October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2020,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ICNP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3822A0B-42F0-F44A-9843-4E84585D5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743" y="4746860"/>
            <a:ext cx="1630664" cy="14170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8EA6E3E-1F17-6342-AFE7-5DC988E16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9510" y="4851871"/>
            <a:ext cx="2057400" cy="131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97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7CAAB2C-7F04-2742-BCFA-AB517C92A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8B83378-6B66-9E48-8DFE-7A29501AC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Traffic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(TE)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4622F36A-0A7B-E44B-8637-EC6A1E82D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278" y="2859084"/>
            <a:ext cx="8061393" cy="2867346"/>
          </a:xfrm>
          <a:prstGeom prst="rect">
            <a:avLst/>
          </a:prstGeom>
        </p:spPr>
      </p:pic>
      <p:sp>
        <p:nvSpPr>
          <p:cNvPr id="17" name="内容占位符 3">
            <a:extLst>
              <a:ext uri="{FF2B5EF4-FFF2-40B4-BE49-F238E27FC236}">
                <a16:creationId xmlns:a16="http://schemas.microsoft.com/office/drawing/2014/main" id="{60B2135F-9DF1-CF47-9B4B-2E7780FB2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3059" y="1742560"/>
            <a:ext cx="8698231" cy="923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Optimize</a:t>
            </a:r>
            <a:r>
              <a:rPr lang="zh-CN" altLang="en-US" dirty="0"/>
              <a:t> </a:t>
            </a:r>
            <a:r>
              <a:rPr lang="en-US" altLang="zh-CN" dirty="0"/>
              <a:t>routings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observed</a:t>
            </a:r>
            <a:r>
              <a:rPr lang="zh-CN" altLang="en-US" dirty="0"/>
              <a:t> </a:t>
            </a:r>
            <a:r>
              <a:rPr lang="en-US" altLang="zh-CN" dirty="0"/>
              <a:t>network</a:t>
            </a:r>
            <a:r>
              <a:rPr lang="zh-CN" altLang="en-US" dirty="0"/>
              <a:t> </a:t>
            </a:r>
            <a:r>
              <a:rPr lang="en-US" altLang="zh-CN" dirty="0"/>
              <a:t>status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improving</a:t>
            </a:r>
            <a:r>
              <a:rPr lang="zh-CN" altLang="en-US" dirty="0"/>
              <a:t> </a:t>
            </a:r>
            <a:r>
              <a:rPr lang="en-US" altLang="zh-CN" dirty="0"/>
              <a:t>network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resource</a:t>
            </a:r>
            <a:r>
              <a:rPr lang="zh-CN" altLang="en-US" dirty="0"/>
              <a:t> </a:t>
            </a:r>
            <a:r>
              <a:rPr lang="en-US" altLang="zh-CN" dirty="0"/>
              <a:t>utilization</a:t>
            </a:r>
            <a:r>
              <a:rPr lang="zh-CN" altLang="en-US" dirty="0"/>
              <a:t> </a:t>
            </a:r>
            <a:endParaRPr lang="e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49938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101C049-79DF-EF44-97F1-9E2A759B7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2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9EF0D6D-4145-5242-ABB5-FD48871CF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Networks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9DD5AA6-5797-564B-9585-E77EA53F2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03855"/>
            <a:ext cx="10515600" cy="954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network</a:t>
            </a:r>
            <a:r>
              <a:rPr lang="zh-CN" altLang="en-US" dirty="0"/>
              <a:t> </a:t>
            </a:r>
            <a:r>
              <a:rPr lang="en-US" altLang="zh-CN" dirty="0"/>
              <a:t>may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divided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s</a:t>
            </a:r>
            <a:r>
              <a:rPr lang="en-US" altLang="zh-CN" sz="2400" dirty="0"/>
              <a:t>atisfy</a:t>
            </a:r>
            <a:r>
              <a:rPr lang="en" altLang="zh-CN" sz="2400" dirty="0"/>
              <a:t> domain/enterprise requirements, or in accordance with geographical locations and heterogeneous routing technologies.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7294E0-3B90-4C4D-8667-E5980D2D44D0}"/>
              </a:ext>
            </a:extLst>
          </p:cNvPr>
          <p:cNvSpPr txBox="1"/>
          <p:nvPr/>
        </p:nvSpPr>
        <p:spPr>
          <a:xfrm>
            <a:off x="8206741" y="2495080"/>
            <a:ext cx="3497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facilitate decentralized scalable management</a:t>
            </a:r>
            <a:endParaRPr kumimoji="1" lang="zh-CN" altLang="en-US" sz="2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BB1C4B1-CA53-244E-8B12-CE214AC1A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38921"/>
            <a:ext cx="7378700" cy="304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277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C665300-F126-2A44-8E1A-64F31F78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3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491E0A8-2837-944A-BDB2-BC10057AA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Multi-region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Networks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8DDA410-AB94-5543-812D-99790F0DC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40" y="1773330"/>
            <a:ext cx="10129520" cy="369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6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E6E2FB8-8D4F-5349-9563-320D3451B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4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5540673-7A4A-984E-878F-E90A61C79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631840C-6FF9-5240-BBAA-6A99B22A3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04" y="2730328"/>
            <a:ext cx="4778629" cy="203427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AD46EA5-0176-0D4A-99E5-2611CFAAE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779" y="2803993"/>
            <a:ext cx="4370781" cy="300659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FF55D30-2303-2F45-BFD9-1EA3A938EA78}"/>
              </a:ext>
            </a:extLst>
          </p:cNvPr>
          <p:cNvSpPr txBox="1"/>
          <p:nvPr/>
        </p:nvSpPr>
        <p:spPr>
          <a:xfrm>
            <a:off x="2538318" y="1430448"/>
            <a:ext cx="33142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Hot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potato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routing: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closest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egress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node;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over-use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bottleneck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links</a:t>
            </a:r>
            <a:endParaRPr kumimoji="1"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F183D8-5645-C547-8F5C-214E1245E0E4}"/>
              </a:ext>
            </a:extLst>
          </p:cNvPr>
          <p:cNvSpPr txBox="1"/>
          <p:nvPr/>
        </p:nvSpPr>
        <p:spPr>
          <a:xfrm>
            <a:off x="690913" y="4739985"/>
            <a:ext cx="4236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Decoupling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distributed optimization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(TON’09):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adjacent regions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info.;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overhead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convergence</a:t>
            </a:r>
            <a:endParaRPr kumimoji="1"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457AAC6-B3C4-224A-8224-ABA424F27F67}"/>
              </a:ext>
            </a:extLst>
          </p:cNvPr>
          <p:cNvSpPr txBox="1"/>
          <p:nvPr/>
        </p:nvSpPr>
        <p:spPr>
          <a:xfrm>
            <a:off x="5017771" y="3961235"/>
            <a:ext cx="2780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Hierarchical SDN-based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(HotSDN’12):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control;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overhead</a:t>
            </a:r>
            <a:endParaRPr kumimoji="1"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0F4D17-6329-1848-A4C5-D51065A25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1230" y="1288869"/>
            <a:ext cx="4102067" cy="140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56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41691B1-32C6-0549-AA89-7C54845C3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5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457E718-0B7E-C34A-81F0-383CA5494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Opportunity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Deep</a:t>
            </a:r>
            <a:r>
              <a:rPr kumimoji="1" lang="zh-CN" altLang="en-US" dirty="0"/>
              <a:t> </a:t>
            </a:r>
            <a:r>
              <a:rPr kumimoji="1" lang="en-US" altLang="zh-CN" dirty="0"/>
              <a:t>Reinforcement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Learning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EC34B63-C8AD-4942-9E7D-772FA694D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kumimoji="1" lang="en-US" altLang="zh-CN" dirty="0"/>
              <a:t>Exploit</a:t>
            </a:r>
            <a:r>
              <a:rPr kumimoji="1" lang="en" altLang="zh-CN" dirty="0"/>
              <a:t> hidden patterns in training data</a:t>
            </a:r>
            <a:r>
              <a:rPr kumimoji="1" lang="zh-CN" altLang="en-US" dirty="0"/>
              <a:t> </a:t>
            </a:r>
            <a:r>
              <a:rPr kumimoji="1" lang="en" altLang="zh-CN" dirty="0"/>
              <a:t>automatically and continue improving TE strategy over time. </a:t>
            </a:r>
          </a:p>
          <a:p>
            <a:pPr>
              <a:buFont typeface="Wingdings" pitchFamily="2" charset="2"/>
              <a:buChar char="Ø"/>
            </a:pPr>
            <a:r>
              <a:rPr kumimoji="1" lang="en" altLang="zh-CN" dirty="0"/>
              <a:t>Well-trained Deep RL </a:t>
            </a:r>
            <a:r>
              <a:rPr kumimoji="1" lang="en-US" altLang="zh-CN" dirty="0"/>
              <a:t>agents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(also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models)</a:t>
            </a:r>
            <a:r>
              <a:rPr kumimoji="1" lang="en" altLang="zh-CN" dirty="0"/>
              <a:t> can do inference efficiently even for the inputs that never appeared before. </a:t>
            </a:r>
          </a:p>
          <a:p>
            <a:pPr>
              <a:buFont typeface="Wingdings" pitchFamily="2" charset="2"/>
              <a:buChar char="Ø"/>
            </a:pPr>
            <a:r>
              <a:rPr kumimoji="1" lang="en" altLang="zh-CN" dirty="0"/>
              <a:t>Deep RL </a:t>
            </a:r>
            <a:r>
              <a:rPr kumimoji="1" lang="en-US" altLang="zh-CN" dirty="0"/>
              <a:t>agents</a:t>
            </a:r>
            <a:r>
              <a:rPr kumimoji="1" lang="en" altLang="zh-CN" dirty="0"/>
              <a:t> can be trained by interacting with the network environment without requiring labeled data</a:t>
            </a:r>
            <a:r>
              <a:rPr kumimoji="1" lang="en-US" altLang="zh-CN" dirty="0"/>
              <a:t>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>
              <a:buFont typeface="Wingdings" pitchFamily="2" charset="2"/>
              <a:buChar char="Ø"/>
            </a:pPr>
            <a:endParaRPr kumimoji="1" lang="en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BE1B5F-CF43-B44D-B87D-D09461BAF8D2}"/>
              </a:ext>
            </a:extLst>
          </p:cNvPr>
          <p:cNvSpPr txBox="1"/>
          <p:nvPr/>
        </p:nvSpPr>
        <p:spPr>
          <a:xfrm>
            <a:off x="6779480" y="4609851"/>
            <a:ext cx="37940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existing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RL-based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approaches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intra-region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TE,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i.e.,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single-agent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designs.</a:t>
            </a:r>
            <a:r>
              <a:rPr kumimoji="1"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云形标注 6">
            <a:extLst>
              <a:ext uri="{FF2B5EF4-FFF2-40B4-BE49-F238E27FC236}">
                <a16:creationId xmlns:a16="http://schemas.microsoft.com/office/drawing/2014/main" id="{3B7193E5-4AE4-2746-AB41-F4781BB5EE98}"/>
              </a:ext>
            </a:extLst>
          </p:cNvPr>
          <p:cNvSpPr/>
          <p:nvPr/>
        </p:nvSpPr>
        <p:spPr>
          <a:xfrm>
            <a:off x="5959185" y="4447797"/>
            <a:ext cx="5025390" cy="1770659"/>
          </a:xfrm>
          <a:prstGeom prst="cloudCallout">
            <a:avLst>
              <a:gd name="adj1" fmla="val -19859"/>
              <a:gd name="adj2" fmla="val -87165"/>
            </a:avLst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08DCD6F-804A-2C46-AEE9-902DA2717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609" y="4163520"/>
            <a:ext cx="4519351" cy="205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22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7719401-3785-7643-B649-82C6EA25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6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139A014-2E0C-3047-B543-361F17605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Deep</a:t>
            </a:r>
            <a:r>
              <a:rPr kumimoji="1" lang="zh-CN" altLang="en-US" dirty="0"/>
              <a:t> </a:t>
            </a:r>
            <a:r>
              <a:rPr kumimoji="1" lang="en-US" altLang="zh-CN" dirty="0"/>
              <a:t>RL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</a:t>
            </a:r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E01FE5F-7382-6145-A7CB-85C4B987A56E}"/>
              </a:ext>
            </a:extLst>
          </p:cNvPr>
          <p:cNvSpPr txBox="1"/>
          <p:nvPr/>
        </p:nvSpPr>
        <p:spPr>
          <a:xfrm>
            <a:off x="946892" y="1594203"/>
            <a:ext cx="10012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Modeling network regions as individual agents that seek to jointly optimize global TE objectives naturally captures the interplay between them</a:t>
            </a:r>
            <a:endParaRPr kumimoji="1"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25E0C9A-5850-4D49-A017-DF6C4366A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92" y="2533154"/>
            <a:ext cx="4455358" cy="3799294"/>
          </a:xfrm>
          <a:prstGeom prst="rect">
            <a:avLst/>
          </a:prstGeom>
        </p:spPr>
      </p:pic>
      <p:sp>
        <p:nvSpPr>
          <p:cNvPr id="9" name="内容占位符 3">
            <a:extLst>
              <a:ext uri="{FF2B5EF4-FFF2-40B4-BE49-F238E27FC236}">
                <a16:creationId xmlns:a16="http://schemas.microsoft.com/office/drawing/2014/main" id="{BC5077BC-1FA6-4F40-8E8B-9405B190B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9364" y="3531552"/>
            <a:ext cx="5160208" cy="1942490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200" dirty="0"/>
              <a:t>Routing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task: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deliver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traffic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demands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from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the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ingress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nodes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to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the</a:t>
            </a:r>
            <a:r>
              <a:rPr kumimoji="1" lang="zh-CN" altLang="en-US" sz="2200" dirty="0"/>
              <a:t> </a:t>
            </a:r>
            <a:r>
              <a:rPr kumimoji="1" lang="en-US" altLang="zh-CN" sz="2200" i="1" dirty="0"/>
              <a:t>proper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egress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nodes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within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each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region</a:t>
            </a:r>
          </a:p>
          <a:p>
            <a:r>
              <a:rPr kumimoji="1" lang="en-US" altLang="zh-CN" sz="2200" dirty="0"/>
              <a:t>Global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objective: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min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max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link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cost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(</a:t>
            </a:r>
            <a:r>
              <a:rPr lang="en-US" altLang="zh-CN" sz="2200" dirty="0"/>
              <a:t>NSDI’18,</a:t>
            </a:r>
            <a:r>
              <a:rPr lang="zh-CN" altLang="en-US" sz="2200" dirty="0"/>
              <a:t> </a:t>
            </a:r>
            <a:r>
              <a:rPr lang="en-US" altLang="zh-CN" sz="2200" dirty="0"/>
              <a:t>TON’17</a:t>
            </a:r>
            <a:r>
              <a:rPr kumimoji="1" lang="en-US" altLang="zh-CN" sz="2200" dirty="0"/>
              <a:t>),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e.g.,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min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max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link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utilization</a:t>
            </a:r>
            <a:endParaRPr kumimoji="1"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16929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7719401-3785-7643-B649-82C6EA25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7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139A014-2E0C-3047-B543-361F17605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Deep</a:t>
            </a:r>
            <a:r>
              <a:rPr kumimoji="1" lang="zh-CN" altLang="en-US" dirty="0"/>
              <a:t> </a:t>
            </a:r>
            <a:r>
              <a:rPr kumimoji="1" lang="en-US" altLang="zh-CN" dirty="0"/>
              <a:t>RL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5326BE8-F499-E946-85CA-2E1CB0577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3232" y="2937510"/>
            <a:ext cx="5253446" cy="2697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dirty="0"/>
              <a:t>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challenges:</a:t>
            </a:r>
          </a:p>
          <a:p>
            <a:r>
              <a:rPr lang="en-US" altLang="zh-CN" sz="2200" dirty="0"/>
              <a:t>good</a:t>
            </a:r>
            <a:r>
              <a:rPr lang="zh-CN" altLang="en-US" sz="2200" dirty="0"/>
              <a:t> </a:t>
            </a:r>
            <a:r>
              <a:rPr lang="en-US" altLang="zh-CN" sz="2200" dirty="0"/>
              <a:t>cooperative</a:t>
            </a:r>
            <a:r>
              <a:rPr lang="zh-CN" altLang="en-US" sz="2200" dirty="0"/>
              <a:t> </a:t>
            </a:r>
            <a:r>
              <a:rPr lang="en-US" altLang="zh-CN" sz="2200" dirty="0"/>
              <a:t>TE</a:t>
            </a:r>
            <a:r>
              <a:rPr lang="zh-CN" altLang="en-US" sz="2200" dirty="0"/>
              <a:t> </a:t>
            </a:r>
            <a:r>
              <a:rPr lang="en-US" altLang="zh-CN" sz="2200" dirty="0"/>
              <a:t>performance</a:t>
            </a:r>
            <a:r>
              <a:rPr lang="zh-CN" altLang="en-US" sz="2200" dirty="0"/>
              <a:t> </a:t>
            </a:r>
            <a:r>
              <a:rPr lang="en-US" altLang="zh-CN" sz="2200" dirty="0"/>
              <a:t>under</a:t>
            </a:r>
            <a:r>
              <a:rPr lang="zh-CN" altLang="en-US" sz="2200" dirty="0"/>
              <a:t> </a:t>
            </a:r>
            <a:r>
              <a:rPr lang="en" altLang="zh-CN" sz="2200" dirty="0"/>
              <a:t>traffic dynamic</a:t>
            </a:r>
            <a:r>
              <a:rPr lang="en-US" altLang="zh-CN" sz="2200" dirty="0"/>
              <a:t>s</a:t>
            </a:r>
          </a:p>
          <a:p>
            <a:r>
              <a:rPr lang="en-US" altLang="zh-CN" sz="2200" dirty="0"/>
              <a:t>adaptiveness</a:t>
            </a:r>
            <a:r>
              <a:rPr lang="zh-CN" altLang="en-US" sz="2200" dirty="0"/>
              <a:t> </a:t>
            </a:r>
            <a:r>
              <a:rPr lang="en-US" altLang="zh-CN" sz="2200" dirty="0"/>
              <a:t>to</a:t>
            </a:r>
            <a:r>
              <a:rPr lang="zh-CN" altLang="en-US" sz="2200" dirty="0"/>
              <a:t> </a:t>
            </a:r>
            <a:r>
              <a:rPr lang="en-US" altLang="zh-CN" sz="2200" dirty="0"/>
              <a:t>link</a:t>
            </a:r>
            <a:r>
              <a:rPr lang="zh-CN" altLang="en-US" sz="2200" dirty="0"/>
              <a:t> </a:t>
            </a:r>
            <a:r>
              <a:rPr lang="en-US" altLang="zh-CN" sz="2200" dirty="0"/>
              <a:t>failures</a:t>
            </a:r>
            <a:endParaRPr lang="en" altLang="zh-CN" sz="2200" dirty="0"/>
          </a:p>
          <a:p>
            <a:r>
              <a:rPr lang="en" altLang="zh-CN" sz="2200" dirty="0"/>
              <a:t>quick convergence </a:t>
            </a:r>
          </a:p>
          <a:p>
            <a:r>
              <a:rPr lang="en-US" altLang="zh-CN" sz="2200" dirty="0"/>
              <a:t>l</a:t>
            </a:r>
            <a:r>
              <a:rPr lang="en" altLang="zh-CN" sz="2200" dirty="0"/>
              <a:t>ow </a:t>
            </a:r>
            <a:r>
              <a:rPr lang="en-US" altLang="zh-CN" sz="2200" dirty="0"/>
              <a:t>decision</a:t>
            </a:r>
            <a:r>
              <a:rPr lang="zh-CN" altLang="en-US" sz="2200" dirty="0"/>
              <a:t> </a:t>
            </a:r>
            <a:r>
              <a:rPr lang="en" altLang="zh-CN" sz="2200" dirty="0"/>
              <a:t>overhead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E01FE5F-7382-6145-A7CB-85C4B987A56E}"/>
              </a:ext>
            </a:extLst>
          </p:cNvPr>
          <p:cNvSpPr txBox="1"/>
          <p:nvPr/>
        </p:nvSpPr>
        <p:spPr>
          <a:xfrm>
            <a:off x="946892" y="1594203"/>
            <a:ext cx="10012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Modeling network regions as individual agents that seek to jointly optimize global TE objectives naturally captures the interplay between them</a:t>
            </a:r>
            <a:endParaRPr kumimoji="1"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25E0C9A-5850-4D49-A017-DF6C4366A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92" y="2533154"/>
            <a:ext cx="4455358" cy="379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29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7AB54CD-C65C-634C-A0C1-3A2C4836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8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BA4F194-4815-EA42-8E78-A87DC908B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Framework</a:t>
            </a:r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AD9B089-A212-1448-A826-ADA3CB8ED3D8}"/>
              </a:ext>
            </a:extLst>
          </p:cNvPr>
          <p:cNvSpPr txBox="1"/>
          <p:nvPr/>
        </p:nvSpPr>
        <p:spPr>
          <a:xfrm>
            <a:off x="6128529" y="1991256"/>
            <a:ext cx="4711700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RL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agents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instead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endParaRPr kumimoji="1" lang="zh-CN" alt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357F382-F28C-A548-9084-2A23147BD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301" y="1710038"/>
            <a:ext cx="47117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49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7AB54CD-C65C-634C-A0C1-3A2C4836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9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BA4F194-4815-EA42-8E78-A87DC908B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Framework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8AD748-B1DC-A341-8874-442ED9180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880" y="2560341"/>
            <a:ext cx="10401300" cy="25146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AD9B089-A212-1448-A826-ADA3CB8ED3D8}"/>
              </a:ext>
            </a:extLst>
          </p:cNvPr>
          <p:cNvSpPr txBox="1"/>
          <p:nvPr/>
        </p:nvSpPr>
        <p:spPr>
          <a:xfrm>
            <a:off x="1580682" y="1802317"/>
            <a:ext cx="9095695" cy="43088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Observation: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routings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kinds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traffic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impacts</a:t>
            </a:r>
            <a:endParaRPr kumimoji="1" lang="zh-CN" alt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EB10A8-3368-5043-A043-0B542C165325}"/>
              </a:ext>
            </a:extLst>
          </p:cNvPr>
          <p:cNvSpPr txBox="1"/>
          <p:nvPr/>
        </p:nvSpPr>
        <p:spPr>
          <a:xfrm>
            <a:off x="1580682" y="5186634"/>
            <a:ext cx="9095695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routings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accurately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improvement,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deal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kinds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traffic</a:t>
            </a:r>
            <a:r>
              <a:rPr kumimoji="1"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separately</a:t>
            </a:r>
            <a:endParaRPr kumimoji="1" lang="zh-CN" alt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112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7AB54CD-C65C-634C-A0C1-3A2C4836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10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BA4F194-4815-EA42-8E78-A87DC908B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Framework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B692FF6-9500-4F4E-9307-61917E935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48" y="1777542"/>
            <a:ext cx="4030362" cy="701731"/>
          </a:xfr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kumimoji="1" lang="en-US" altLang="zh-CN" sz="2200" dirty="0">
                <a:solidFill>
                  <a:schemeClr val="bg1"/>
                </a:solidFill>
              </a:rPr>
              <a:t>T-agents</a:t>
            </a:r>
            <a:r>
              <a:rPr kumimoji="1" lang="zh-CN" altLang="en-US" sz="2200" dirty="0">
                <a:solidFill>
                  <a:schemeClr val="bg1"/>
                </a:solidFill>
              </a:rPr>
              <a:t> </a:t>
            </a:r>
            <a:r>
              <a:rPr kumimoji="1" lang="en" altLang="zh-CN" sz="2200" dirty="0">
                <a:solidFill>
                  <a:schemeClr val="bg1"/>
                </a:solidFill>
              </a:rPr>
              <a:t>with </a:t>
            </a:r>
            <a:r>
              <a:rPr kumimoji="1" lang="en-US" altLang="zh-CN" sz="2200" dirty="0">
                <a:solidFill>
                  <a:schemeClr val="bg1"/>
                </a:solidFill>
              </a:rPr>
              <a:t>some</a:t>
            </a:r>
            <a:r>
              <a:rPr kumimoji="1" lang="en" altLang="zh-CN" sz="2200" dirty="0">
                <a:solidFill>
                  <a:schemeClr val="bg1"/>
                </a:solidFill>
              </a:rPr>
              <a:t> reward structure for terminal traffic</a:t>
            </a:r>
            <a:endParaRPr kumimoji="1" lang="zh-CN" altLang="en-US" sz="2200" dirty="0">
              <a:solidFill>
                <a:schemeClr val="bg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DDC1C4E-177B-CA41-BFCE-BFCCBDB82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43173"/>
            <a:ext cx="4557665" cy="379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79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7AB54CD-C65C-634C-A0C1-3A2C4836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11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BA4F194-4815-EA42-8E78-A87DC908B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Framework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B692FF6-9500-4F4E-9307-61917E935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48" y="1777542"/>
            <a:ext cx="4030362" cy="701731"/>
          </a:xfr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kumimoji="1" lang="en-US" altLang="zh-CN" sz="2200" dirty="0">
                <a:solidFill>
                  <a:schemeClr val="bg1"/>
                </a:solidFill>
              </a:rPr>
              <a:t>T-agents</a:t>
            </a:r>
            <a:r>
              <a:rPr kumimoji="1" lang="zh-CN" altLang="en-US" sz="2200" dirty="0">
                <a:solidFill>
                  <a:schemeClr val="bg1"/>
                </a:solidFill>
              </a:rPr>
              <a:t> </a:t>
            </a:r>
            <a:r>
              <a:rPr kumimoji="1" lang="en" altLang="zh-CN" sz="2200" dirty="0">
                <a:solidFill>
                  <a:schemeClr val="bg1"/>
                </a:solidFill>
              </a:rPr>
              <a:t>with </a:t>
            </a:r>
            <a:r>
              <a:rPr kumimoji="1" lang="en-US" altLang="zh-CN" sz="2200" dirty="0">
                <a:solidFill>
                  <a:schemeClr val="bg1"/>
                </a:solidFill>
              </a:rPr>
              <a:t>some</a:t>
            </a:r>
            <a:r>
              <a:rPr kumimoji="1" lang="en" altLang="zh-CN" sz="2200" dirty="0">
                <a:solidFill>
                  <a:schemeClr val="bg1"/>
                </a:solidFill>
              </a:rPr>
              <a:t> reward structure for terminal traffic</a:t>
            </a:r>
            <a:endParaRPr kumimoji="1" lang="zh-CN" altLang="en-US" sz="2200" dirty="0">
              <a:solidFill>
                <a:schemeClr val="bg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DDC1C4E-177B-CA41-BFCE-BFCCBDB82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43173"/>
            <a:ext cx="4557665" cy="37919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871CBE6-E48C-F64B-9E80-D333334B8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019" y="2543174"/>
            <a:ext cx="5694062" cy="3791977"/>
          </a:xfrm>
          <a:prstGeom prst="rect">
            <a:avLst/>
          </a:prstGeom>
        </p:spPr>
      </p:pic>
      <p:sp>
        <p:nvSpPr>
          <p:cNvPr id="8" name="内容占位符 3">
            <a:extLst>
              <a:ext uri="{FF2B5EF4-FFF2-40B4-BE49-F238E27FC236}">
                <a16:creationId xmlns:a16="http://schemas.microsoft.com/office/drawing/2014/main" id="{6B08D8F0-1728-3142-BCE9-10A29BF7F974}"/>
              </a:ext>
            </a:extLst>
          </p:cNvPr>
          <p:cNvSpPr txBox="1">
            <a:spLocks/>
          </p:cNvSpPr>
          <p:nvPr/>
        </p:nvSpPr>
        <p:spPr>
          <a:xfrm>
            <a:off x="5924908" y="1777541"/>
            <a:ext cx="4030362" cy="7017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sz="2200" dirty="0">
                <a:solidFill>
                  <a:schemeClr val="bg1"/>
                </a:solidFill>
              </a:rPr>
              <a:t>O-agents</a:t>
            </a:r>
            <a:r>
              <a:rPr kumimoji="1" lang="zh-CN" altLang="en-US" sz="2200" dirty="0">
                <a:solidFill>
                  <a:schemeClr val="bg1"/>
                </a:solidFill>
              </a:rPr>
              <a:t> </a:t>
            </a:r>
            <a:r>
              <a:rPr kumimoji="1" lang="en" altLang="zh-CN" sz="2200" dirty="0">
                <a:solidFill>
                  <a:schemeClr val="bg1"/>
                </a:solidFill>
              </a:rPr>
              <a:t>with </a:t>
            </a:r>
            <a:r>
              <a:rPr kumimoji="1" lang="en-US" altLang="zh-CN" sz="2200" dirty="0">
                <a:solidFill>
                  <a:schemeClr val="bg1"/>
                </a:solidFill>
              </a:rPr>
              <a:t>a</a:t>
            </a:r>
            <a:r>
              <a:rPr kumimoji="1" lang="zh-CN" altLang="en-US" sz="2200" dirty="0">
                <a:solidFill>
                  <a:schemeClr val="bg1"/>
                </a:solidFill>
              </a:rPr>
              <a:t> </a:t>
            </a:r>
            <a:r>
              <a:rPr kumimoji="1" lang="en-US" altLang="zh-CN" sz="2200" dirty="0">
                <a:solidFill>
                  <a:schemeClr val="bg1"/>
                </a:solidFill>
              </a:rPr>
              <a:t>different</a:t>
            </a:r>
            <a:r>
              <a:rPr kumimoji="1" lang="en" altLang="zh-CN" sz="2200" dirty="0">
                <a:solidFill>
                  <a:schemeClr val="bg1"/>
                </a:solidFill>
              </a:rPr>
              <a:t> reward structure</a:t>
            </a:r>
            <a:r>
              <a:rPr kumimoji="1" lang="zh-CN" altLang="en-US" sz="2200" dirty="0">
                <a:solidFill>
                  <a:schemeClr val="bg1"/>
                </a:solidFill>
              </a:rPr>
              <a:t> </a:t>
            </a:r>
            <a:r>
              <a:rPr kumimoji="1" lang="en" altLang="zh-CN" sz="2200" dirty="0">
                <a:solidFill>
                  <a:schemeClr val="bg1"/>
                </a:solidFill>
              </a:rPr>
              <a:t>for </a:t>
            </a:r>
            <a:r>
              <a:rPr kumimoji="1" lang="en-US" altLang="zh-CN" sz="2200" dirty="0">
                <a:solidFill>
                  <a:schemeClr val="bg1"/>
                </a:solidFill>
              </a:rPr>
              <a:t>outgoing</a:t>
            </a:r>
            <a:r>
              <a:rPr kumimoji="1" lang="en" altLang="zh-CN" sz="2200" dirty="0">
                <a:solidFill>
                  <a:schemeClr val="bg1"/>
                </a:solidFill>
              </a:rPr>
              <a:t> traffic</a:t>
            </a:r>
            <a:r>
              <a:rPr kumimoji="1" lang="zh-CN" altLang="en-US" sz="22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7522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B757499-B602-FB4A-B52E-8091B29D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12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7E8EBEC-14EB-1541-9D2C-94E07764E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Next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CCAF051-A15D-DC41-A4B3-B6F157963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Development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O-agent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Development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Offline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Evaluation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4892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C40AC64-57D6-1244-A71E-ED1FC767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13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3C4F43C-A5CA-904A-AD1F-1538397D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Development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2AD3D9E-D012-6F41-890B-5F31ADCB5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778" y="1872984"/>
            <a:ext cx="4673600" cy="3683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F386E9F-15A4-3C48-BEDC-B16637759D6C}"/>
              </a:ext>
            </a:extLst>
          </p:cNvPr>
          <p:cNvSpPr txBox="1"/>
          <p:nvPr/>
        </p:nvSpPr>
        <p:spPr>
          <a:xfrm>
            <a:off x="1177290" y="1872984"/>
            <a:ext cx="519084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kumimoji="1"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</a:t>
            </a:r>
            <a:r>
              <a:rPr kumimoji="1"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implicitly reflect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traffic demand change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kumimoji="1" lang="en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congested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links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broken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links</a:t>
            </a:r>
            <a:endParaRPr kumimoji="1" lang="en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measured easily</a:t>
            </a:r>
            <a:endParaRPr kumimoji="1"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云形标注 7">
            <a:extLst>
              <a:ext uri="{FF2B5EF4-FFF2-40B4-BE49-F238E27FC236}">
                <a16:creationId xmlns:a16="http://schemas.microsoft.com/office/drawing/2014/main" id="{35F96659-ADC5-E946-BB82-C9C7278E2F86}"/>
              </a:ext>
            </a:extLst>
          </p:cNvPr>
          <p:cNvSpPr/>
          <p:nvPr/>
        </p:nvSpPr>
        <p:spPr>
          <a:xfrm>
            <a:off x="838200" y="4166693"/>
            <a:ext cx="4979670" cy="1957293"/>
          </a:xfrm>
          <a:prstGeom prst="cloudCallout">
            <a:avLst>
              <a:gd name="adj1" fmla="val 20564"/>
              <a:gd name="adj2" fmla="val -93205"/>
            </a:avLst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7B7506-2094-0E4E-9506-CB6240957EBD}"/>
              </a:ext>
            </a:extLst>
          </p:cNvPr>
          <p:cNvSpPr txBox="1"/>
          <p:nvPr/>
        </p:nvSpPr>
        <p:spPr>
          <a:xfrm>
            <a:off x="1515622" y="4422064"/>
            <a:ext cx="36328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deal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failure?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manually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utilization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broken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links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relatively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value.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0478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C40AC64-57D6-1244-A71E-ED1FC767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14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3C4F43C-A5CA-904A-AD1F-1538397D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Development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2AD3D9E-D012-6F41-890B-5F31ADCB5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778" y="1885341"/>
            <a:ext cx="4673600" cy="3683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F386E9F-15A4-3C48-BEDC-B16637759D6C}"/>
              </a:ext>
            </a:extLst>
          </p:cNvPr>
          <p:cNvSpPr txBox="1"/>
          <p:nvPr/>
        </p:nvSpPr>
        <p:spPr>
          <a:xfrm>
            <a:off x="1177291" y="1885341"/>
            <a:ext cx="529209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kumimoji="1"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output: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splitting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ratios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pre-computed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forwarding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simplify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overhead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</a:t>
            </a:r>
            <a:endParaRPr kumimoji="1" lang="en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云形标注 6">
            <a:extLst>
              <a:ext uri="{FF2B5EF4-FFF2-40B4-BE49-F238E27FC236}">
                <a16:creationId xmlns:a16="http://schemas.microsoft.com/office/drawing/2014/main" id="{FA3E03DE-A768-E24B-B8F4-6F324B7DA518}"/>
              </a:ext>
            </a:extLst>
          </p:cNvPr>
          <p:cNvSpPr/>
          <p:nvPr/>
        </p:nvSpPr>
        <p:spPr>
          <a:xfrm>
            <a:off x="838200" y="4179050"/>
            <a:ext cx="4979670" cy="1957293"/>
          </a:xfrm>
          <a:prstGeom prst="cloudCallout">
            <a:avLst>
              <a:gd name="adj1" fmla="val 19416"/>
              <a:gd name="adj2" fmla="val -85613"/>
            </a:avLst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2D61AE1-5AF5-D14D-A18A-792BAC82A352}"/>
              </a:ext>
            </a:extLst>
          </p:cNvPr>
          <p:cNvSpPr txBox="1"/>
          <p:nvPr/>
        </p:nvSpPr>
        <p:spPr>
          <a:xfrm>
            <a:off x="1515622" y="4434421"/>
            <a:ext cx="36328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space?</a:t>
            </a:r>
          </a:p>
          <a:p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adaptive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routing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elephant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static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routing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mice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flow.</a:t>
            </a:r>
            <a:endParaRPr kumimoji="1"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165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C40AC64-57D6-1244-A71E-ED1FC767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15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3C4F43C-A5CA-904A-AD1F-1538397D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Development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2AD3D9E-D012-6F41-890B-5F31ADCB5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778" y="1872984"/>
            <a:ext cx="4673600" cy="3683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F386E9F-15A4-3C48-BEDC-B16637759D6C}"/>
                  </a:ext>
                </a:extLst>
              </p:cNvPr>
              <p:cNvSpPr txBox="1"/>
              <p:nvPr/>
            </p:nvSpPr>
            <p:spPr>
              <a:xfrm>
                <a:off x="1177290" y="1872984"/>
                <a:ext cx="5234940" cy="1819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Reward</a:t>
                </a:r>
                <a:r>
                  <a:rPr kumimoji="1" lang="zh-CN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function:</a:t>
                </a:r>
                <a:r>
                  <a:rPr kumimoji="1" lang="zh-CN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p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sup>
                    </m:sSup>
                    <m:r>
                      <a:rPr kumimoji="1" lang="en-US" altLang="zh-CN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func>
                      <m:funcPr>
                        <m:ctrlPr>
                          <a:rPr kumimoji="1" lang="en-US" altLang="zh-CN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1" lang="en-US" altLang="zh-CN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2200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kumimoji="1" lang="en-US" altLang="zh-CN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  <m:r>
                              <a:rPr kumimoji="1" lang="en-US" altLang="zh-CN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∈</m:t>
                            </m:r>
                            <m:r>
                              <a:rPr kumimoji="1" lang="en-US" altLang="zh-CN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𝑅𝑒𝑔𝑖𝑜𝑛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kumimoji="1" lang="en-US" altLang="zh-CN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kumimoji="1" lang="en-US" altLang="zh-CN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sub>
                        </m:sSub>
                      </m:e>
                    </m:func>
                  </m:oMath>
                </a14:m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cost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link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</m:oMath>
                </a14:m>
                <a:endParaRPr kumimoji="1" lang="en-US" altLang="zh-CN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Why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global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objective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value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reward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computation?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Avoid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update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misleading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F386E9F-15A4-3C48-BEDC-B16637759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290" y="1872984"/>
                <a:ext cx="5234940" cy="1819665"/>
              </a:xfrm>
              <a:prstGeom prst="rect">
                <a:avLst/>
              </a:prstGeom>
              <a:blipFill>
                <a:blip r:embed="rId4"/>
                <a:stretch>
                  <a:fillRect l="-1453" t="-1379" b="-117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云形标注 6">
            <a:extLst>
              <a:ext uri="{FF2B5EF4-FFF2-40B4-BE49-F238E27FC236}">
                <a16:creationId xmlns:a16="http://schemas.microsoft.com/office/drawing/2014/main" id="{E72E4977-7F4F-8A41-B30D-7814C742B3C2}"/>
              </a:ext>
            </a:extLst>
          </p:cNvPr>
          <p:cNvSpPr/>
          <p:nvPr/>
        </p:nvSpPr>
        <p:spPr>
          <a:xfrm>
            <a:off x="838200" y="4166693"/>
            <a:ext cx="4979670" cy="1957293"/>
          </a:xfrm>
          <a:prstGeom prst="cloudCallout">
            <a:avLst>
              <a:gd name="adj1" fmla="val 18498"/>
              <a:gd name="adj2" fmla="val -80942"/>
            </a:avLst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8FD14EE-5FB5-8F45-92EF-93E3324B2100}"/>
              </a:ext>
            </a:extLst>
          </p:cNvPr>
          <p:cNvSpPr txBox="1"/>
          <p:nvPr/>
        </p:nvSpPr>
        <p:spPr>
          <a:xfrm>
            <a:off x="1515622" y="4422064"/>
            <a:ext cx="36507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T-agent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causing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extremely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congestion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reward value for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behaved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T-agents.</a:t>
            </a:r>
            <a:endParaRPr kumimoji="1"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962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C40AC64-57D6-1244-A71E-ED1FC767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16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3C4F43C-A5CA-904A-AD1F-1538397D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Development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729383-3AF8-8B46-A0F5-616615797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92776"/>
            <a:ext cx="5194598" cy="313934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A18AD95-B9CE-2B43-8827-DC7D30091F7D}"/>
              </a:ext>
            </a:extLst>
          </p:cNvPr>
          <p:cNvSpPr txBox="1"/>
          <p:nvPr/>
        </p:nvSpPr>
        <p:spPr>
          <a:xfrm>
            <a:off x="6032798" y="1982450"/>
            <a:ext cx="572867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kumimoji="1"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input:</a:t>
            </a:r>
            <a:r>
              <a:rPr kumimoji="1"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utilizations</a:t>
            </a:r>
          </a:p>
          <a:p>
            <a:endParaRPr kumimoji="1"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kumimoji="1"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output: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splitting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ratios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pre-computed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forwarding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paths;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distinguish elephant and mice flows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云形标注 6">
            <a:extLst>
              <a:ext uri="{FF2B5EF4-FFF2-40B4-BE49-F238E27FC236}">
                <a16:creationId xmlns:a16="http://schemas.microsoft.com/office/drawing/2014/main" id="{0C2B5588-3790-BF48-A02E-AB115AFBAB73}"/>
              </a:ext>
            </a:extLst>
          </p:cNvPr>
          <p:cNvSpPr/>
          <p:nvPr/>
        </p:nvSpPr>
        <p:spPr>
          <a:xfrm>
            <a:off x="6096000" y="4122581"/>
            <a:ext cx="4979670" cy="1957293"/>
          </a:xfrm>
          <a:prstGeom prst="cloudCallout">
            <a:avLst>
              <a:gd name="adj1" fmla="val 19875"/>
              <a:gd name="adj2" fmla="val -83861"/>
            </a:avLst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C003EDE-D5CA-404D-A782-D2157BC29799}"/>
              </a:ext>
            </a:extLst>
          </p:cNvPr>
          <p:cNvSpPr txBox="1"/>
          <p:nvPr/>
        </p:nvSpPr>
        <p:spPr>
          <a:xfrm>
            <a:off x="6773422" y="4377952"/>
            <a:ext cx="36507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Correctly routing a “long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path” mice flow may even be more crucial than routing a “short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path” elephant flow. </a:t>
            </a:r>
            <a:endParaRPr kumimoji="1"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30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C40AC64-57D6-1244-A71E-ED1FC767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17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3C4F43C-A5CA-904A-AD1F-1538397D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Development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729383-3AF8-8B46-A0F5-616615797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92776"/>
            <a:ext cx="5194598" cy="31393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A18AD95-B9CE-2B43-8827-DC7D30091F7D}"/>
                  </a:ext>
                </a:extLst>
              </p:cNvPr>
              <p:cNvSpPr txBox="1"/>
              <p:nvPr/>
            </p:nvSpPr>
            <p:spPr>
              <a:xfrm>
                <a:off x="6032798" y="1982450"/>
                <a:ext cx="5728672" cy="1165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Reward</a:t>
                </a:r>
                <a:r>
                  <a:rPr kumimoji="1" lang="zh-CN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function: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combination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p>
                        <m:r>
                          <a:rPr kumimoji="1" lang="en-US" altLang="zh-CN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local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neighboring</a:t>
                </a:r>
                <a:r>
                  <a:rPr kumimoji="1" lang="zh-CN" alt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regions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sz="2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p>
                          <m:r>
                            <a:rPr kumimoji="1" lang="en-US" altLang="zh-CN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</m:t>
                          </m:r>
                        </m:sup>
                      </m:sSup>
                      <m:r>
                        <a:rPr kumimoji="1" lang="en-US" altLang="zh-CN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1"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kumimoji="1"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sSubSup>
                        <m:sSubSupPr>
                          <m:ctrlPr>
                            <a:rPr kumimoji="1" lang="en-US" altLang="zh-CN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kumimoji="1" lang="en-US" altLang="zh-CN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𝑙𝑜𝑐𝑎𝑙</m:t>
                          </m:r>
                        </m:sub>
                        <m:sup>
                          <m:r>
                            <a:rPr kumimoji="1" lang="en-US" altLang="zh-CN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sup>
                      </m:sSubSup>
                      <m:r>
                        <a:rPr kumimoji="1"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+(1−</m:t>
                      </m:r>
                      <m:r>
                        <a:rPr kumimoji="1" lang="en-US" altLang="zh-CN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kumimoji="1"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kumimoji="1" lang="en-US" altLang="zh-CN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kumimoji="1" lang="en-US" altLang="zh-CN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Ave</m:t>
                      </m:r>
                      <m:r>
                        <a:rPr kumimoji="1"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Sup>
                        <m:sSubSupPr>
                          <m:ctrlPr>
                            <a:rPr kumimoji="1" lang="en-US" altLang="zh-CN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kumimoji="1" lang="en-US" altLang="zh-CN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𝑛𝑒𝑖𝑔h𝑏𝑜𝑟</m:t>
                          </m:r>
                        </m:sub>
                        <m:sup>
                          <m:r>
                            <a:rPr kumimoji="1" lang="en-US" altLang="zh-CN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sup>
                      </m:sSubSup>
                      <m:r>
                        <a:rPr kumimoji="1"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zh-CN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A18AD95-B9CE-2B43-8827-DC7D30091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798" y="1982450"/>
                <a:ext cx="5728672" cy="1165255"/>
              </a:xfrm>
              <a:prstGeom prst="rect">
                <a:avLst/>
              </a:prstGeom>
              <a:blipFill>
                <a:blip r:embed="rId4"/>
                <a:stretch>
                  <a:fillRect l="-1327" t="-3261" b="-21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云形标注 6">
            <a:extLst>
              <a:ext uri="{FF2B5EF4-FFF2-40B4-BE49-F238E27FC236}">
                <a16:creationId xmlns:a16="http://schemas.microsoft.com/office/drawing/2014/main" id="{0C2B5588-3790-BF48-A02E-AB115AFBAB73}"/>
              </a:ext>
            </a:extLst>
          </p:cNvPr>
          <p:cNvSpPr/>
          <p:nvPr/>
        </p:nvSpPr>
        <p:spPr>
          <a:xfrm>
            <a:off x="6096000" y="4122581"/>
            <a:ext cx="4979670" cy="1957293"/>
          </a:xfrm>
          <a:prstGeom prst="cloudCallout">
            <a:avLst>
              <a:gd name="adj1" fmla="val 19875"/>
              <a:gd name="adj2" fmla="val -83861"/>
            </a:avLst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C003EDE-D5CA-404D-A782-D2157BC29799}"/>
              </a:ext>
            </a:extLst>
          </p:cNvPr>
          <p:cNvSpPr txBox="1"/>
          <p:nvPr/>
        </p:nvSpPr>
        <p:spPr>
          <a:xfrm>
            <a:off x="6760466" y="4716506"/>
            <a:ext cx="3650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exchanging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needed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training.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4440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CDB7C27-3A2D-2B46-A8AD-210F5E7DC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18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734F7A5-4086-9343-B881-439F8070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Offline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1CC44F3-F136-BD49-A03D-1EC4A4BBB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Train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agents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incrementally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simulated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</a:t>
            </a:r>
          </a:p>
          <a:p>
            <a:pPr lvl="1"/>
            <a:r>
              <a:rPr kumimoji="1" lang="en-US" altLang="zh-CN" dirty="0"/>
              <a:t>DDPG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constructing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agent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manner</a:t>
            </a:r>
          </a:p>
          <a:p>
            <a:pPr lvl="1"/>
            <a:r>
              <a:rPr kumimoji="1" lang="en-US" altLang="zh-CN" dirty="0"/>
              <a:t>Centralized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learning</a:t>
            </a:r>
          </a:p>
          <a:p>
            <a:pPr lvl="1"/>
            <a:r>
              <a:rPr kumimoji="1" lang="en-US" altLang="zh-CN" dirty="0"/>
              <a:t>Decentralized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" altLang="zh-CN" dirty="0"/>
              <a:t>sensitive internal information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topology)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protection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6C17FC2-96BF-CF46-9AA9-8F2BE314F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837" y="2480310"/>
            <a:ext cx="7728351" cy="189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37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F86206A-9502-0648-9552-E49D118E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19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FB0941B-E08B-EF4B-ABAD-5B5E07B55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Simulation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Setup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FFD49F63-2F76-3F4E-8169-1C22E002C8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Both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real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and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synthetic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network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topologies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Traffic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matrix: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The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gravity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model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with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random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noise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(simulate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traffic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dynamics)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sz="2400" dirty="0"/>
                  <a:t>Key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parameter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settings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(by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default):</a:t>
                </a:r>
              </a:p>
              <a:p>
                <a:pPr lvl="1"/>
                <a:r>
                  <a:rPr kumimoji="1" lang="en-US" altLang="zh-CN" dirty="0"/>
                  <a:t>top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20%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are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elephant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flows;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O-agent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reward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weight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=0.7</m:t>
                    </m:r>
                  </m:oMath>
                </a14:m>
                <a:endParaRPr kumimoji="1" lang="en-US" altLang="zh-CN" dirty="0"/>
              </a:p>
              <a:p>
                <a:pPr lvl="1"/>
                <a:endParaRPr kumimoji="1" lang="zh-CN" altLang="en-US" dirty="0"/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FFD49F63-2F76-3F4E-8169-1C22E002C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24" t="-16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B3267221-29A9-C44D-BD32-F15DD11AA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770" y="2213610"/>
            <a:ext cx="8365490" cy="149115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6F13466-9F2C-C64C-96AE-8EA428F95683}"/>
              </a:ext>
            </a:extLst>
          </p:cNvPr>
          <p:cNvSpPr txBox="1"/>
          <p:nvPr/>
        </p:nvSpPr>
        <p:spPr>
          <a:xfrm>
            <a:off x="838200" y="6346413"/>
            <a:ext cx="3651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BRITE: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en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www.cs.bu.edu</a:t>
            </a:r>
            <a:r>
              <a:rPr lang="e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brite</a:t>
            </a:r>
            <a:r>
              <a:rPr lang="e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939831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3AE83FF-BC69-5345-BA5A-DE7FC926B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20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B003314-F1EF-4049-A10D-3490D059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Approaches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Metrics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E26E123-F748-F74C-BB00-33894156C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Compared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approaches</a:t>
            </a:r>
          </a:p>
          <a:p>
            <a:endParaRPr kumimoji="1" lang="en-US" altLang="zh-CN" dirty="0"/>
          </a:p>
          <a:p>
            <a:endParaRPr kumimoji="1" lang="en-US" altLang="zh-CN" sz="2400" dirty="0"/>
          </a:p>
          <a:p>
            <a:endParaRPr kumimoji="1" lang="en-US" altLang="zh-CN" dirty="0"/>
          </a:p>
          <a:p>
            <a:endParaRPr kumimoji="1" lang="en-US" altLang="zh-CN" sz="2400" dirty="0"/>
          </a:p>
          <a:p>
            <a:endParaRPr kumimoji="1" lang="en-US" altLang="zh-CN" dirty="0"/>
          </a:p>
          <a:p>
            <a:r>
              <a:rPr kumimoji="1" lang="en-US" altLang="zh-CN" sz="2400" dirty="0"/>
              <a:t>Metrics</a:t>
            </a:r>
          </a:p>
          <a:p>
            <a:pPr lvl="1"/>
            <a:r>
              <a:rPr kumimoji="1" lang="en-US" altLang="zh-CN" dirty="0"/>
              <a:t>Normalized congestion: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actual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value/optimal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value</a:t>
            </a:r>
          </a:p>
          <a:p>
            <a:pPr lvl="1"/>
            <a:r>
              <a:rPr kumimoji="1" lang="en-US" altLang="zh-CN" dirty="0"/>
              <a:t>...</a:t>
            </a:r>
            <a:r>
              <a:rPr kumimoji="1" lang="zh-CN" altLang="en-US" dirty="0"/>
              <a:t> </a:t>
            </a:r>
            <a:r>
              <a:rPr kumimoji="1" lang="en-US" altLang="zh-CN" dirty="0"/>
              <a:t>...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9232203-9D0E-A942-85DE-769F9AB93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352234"/>
              </p:ext>
            </p:extLst>
          </p:nvPr>
        </p:nvGraphicFramePr>
        <p:xfrm>
          <a:off x="1631950" y="2285576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4260">
                  <a:extLst>
                    <a:ext uri="{9D8B030D-6E8A-4147-A177-3AD203B41FA5}">
                      <a16:colId xmlns:a16="http://schemas.microsoft.com/office/drawing/2014/main" val="4213270294"/>
                    </a:ext>
                  </a:extLst>
                </a:gridCol>
                <a:gridCol w="5793740">
                  <a:extLst>
                    <a:ext uri="{9D8B030D-6E8A-4147-A177-3AD203B41FA5}">
                      <a16:colId xmlns:a16="http://schemas.microsoft.com/office/drawing/2014/main" val="1486042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Approach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396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MRTE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Multi-Region Traffic Engineering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our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proposed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approach</a:t>
                      </a:r>
                      <a:endParaRPr lang="en" altLang="zh-C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4754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TRPO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ingle-agent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Deep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RL-based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routing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(NIPS’17)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946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HPR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Hot</a:t>
                      </a:r>
                      <a:r>
                        <a:rPr lang="en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potato routing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intra-region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routing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optimization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1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ECMP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qual-cost multi-path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636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8676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8B8E120-197C-6244-B7E7-42A4E58A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21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4415655-8FB6-7F47-A1EC-78799629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Effectiveness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0763ED-9F53-1B46-8877-E480274D8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33644"/>
            <a:ext cx="4491271" cy="284353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37C3F95-8456-2348-9C73-C1D7A2B68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975" y="2656504"/>
            <a:ext cx="4617219" cy="284353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239565A-8918-5842-8C24-281098435BD2}"/>
              </a:ext>
            </a:extLst>
          </p:cNvPr>
          <p:cNvSpPr txBox="1"/>
          <p:nvPr/>
        </p:nvSpPr>
        <p:spPr>
          <a:xfrm>
            <a:off x="1150827" y="5477174"/>
            <a:ext cx="41786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topology: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Telstra</a:t>
            </a:r>
            <a:endParaRPr kumimoji="1"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E932E2B-5ADA-5646-8CBE-0670790D2E31}"/>
              </a:ext>
            </a:extLst>
          </p:cNvPr>
          <p:cNvSpPr txBox="1"/>
          <p:nvPr/>
        </p:nvSpPr>
        <p:spPr>
          <a:xfrm>
            <a:off x="6488262" y="5503766"/>
            <a:ext cx="41839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topology:</a:t>
            </a:r>
            <a:r>
              <a:rPr kumimoji="1"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BRITE</a:t>
            </a:r>
            <a:endParaRPr kumimoji="1"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F4C119-B69E-6F4D-9BBA-7A75FB4BC3C4}"/>
              </a:ext>
            </a:extLst>
          </p:cNvPr>
          <p:cNvSpPr txBox="1"/>
          <p:nvPr/>
        </p:nvSpPr>
        <p:spPr>
          <a:xfrm>
            <a:off x="1150827" y="1380826"/>
            <a:ext cx="6687152" cy="43088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2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MRTE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congestion</a:t>
            </a:r>
            <a:r>
              <a:rPr lang="zh-CN" altLang="en-US" dirty="0"/>
              <a:t> </a:t>
            </a:r>
            <a:r>
              <a:rPr lang="en-US" altLang="zh-CN" dirty="0"/>
              <a:t>within</a:t>
            </a:r>
            <a:r>
              <a:rPr lang="zh-CN" altLang="en-US" dirty="0"/>
              <a:t> </a:t>
            </a:r>
            <a:r>
              <a:rPr lang="en-US" altLang="zh-CN" dirty="0"/>
              <a:t>1.2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over</a:t>
            </a:r>
            <a:r>
              <a:rPr lang="zh-CN" altLang="en-US" dirty="0"/>
              <a:t> </a:t>
            </a:r>
            <a:r>
              <a:rPr lang="en-US" altLang="zh-CN" dirty="0"/>
              <a:t>90%</a:t>
            </a:r>
            <a:r>
              <a:rPr lang="zh-CN" altLang="en-US" dirty="0"/>
              <a:t> </a:t>
            </a:r>
            <a:r>
              <a:rPr lang="en-US" altLang="zh-CN" dirty="0"/>
              <a:t>tests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FDAE706-0386-BE48-B432-226AA607DB54}"/>
              </a:ext>
            </a:extLst>
          </p:cNvPr>
          <p:cNvSpPr txBox="1"/>
          <p:nvPr/>
        </p:nvSpPr>
        <p:spPr>
          <a:xfrm>
            <a:off x="1150827" y="1985448"/>
            <a:ext cx="7949099" cy="43088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2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TRPO</a:t>
            </a:r>
            <a:r>
              <a:rPr lang="zh-CN" altLang="en-US" dirty="0"/>
              <a:t> </a:t>
            </a:r>
            <a:r>
              <a:rPr lang="en-US" altLang="zh-CN" dirty="0"/>
              <a:t>(single-agent)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hardly</a:t>
            </a:r>
            <a:r>
              <a:rPr lang="zh-CN" altLang="en-US" dirty="0"/>
              <a:t> </a:t>
            </a:r>
            <a:r>
              <a:rPr lang="en-US" altLang="zh-CN" dirty="0"/>
              <a:t>converge</a:t>
            </a:r>
            <a:r>
              <a:rPr lang="zh-CN" altLang="en-US" dirty="0"/>
              <a:t> </a:t>
            </a:r>
            <a:r>
              <a:rPr lang="en-US" altLang="zh-CN" dirty="0"/>
              <a:t>well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large</a:t>
            </a:r>
            <a:r>
              <a:rPr lang="zh-CN" altLang="en-US" dirty="0"/>
              <a:t> </a:t>
            </a:r>
            <a:r>
              <a:rPr lang="en-US" altLang="zh-CN" dirty="0"/>
              <a:t>topology</a:t>
            </a:r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8DE53B78-A2A9-5A44-AE5E-2BC334E7945B}"/>
              </a:ext>
            </a:extLst>
          </p:cNvPr>
          <p:cNvSpPr/>
          <p:nvPr/>
        </p:nvSpPr>
        <p:spPr>
          <a:xfrm>
            <a:off x="9343588" y="4324132"/>
            <a:ext cx="1615984" cy="9737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F248B26-2ADC-1047-89C4-DC5D74F36EC6}"/>
              </a:ext>
            </a:extLst>
          </p:cNvPr>
          <p:cNvSpPr txBox="1"/>
          <p:nvPr/>
        </p:nvSpPr>
        <p:spPr>
          <a:xfrm>
            <a:off x="9196735" y="4410899"/>
            <a:ext cx="1909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</a:t>
            </a:r>
            <a:r>
              <a:rPr kumimoji="1"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convergence</a:t>
            </a:r>
            <a:endParaRPr kumimoji="1"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739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25423FA-C6E7-E644-AA14-08611BAA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22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5E4CB82-D58F-2441-9716-DA1680AEE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Adaptiveness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CA19B3-C37E-F34E-895C-681C9867C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adapting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utilization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broken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doing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inference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US" altLang="zh-CN" dirty="0"/>
              <a:t>Reroute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traffic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broken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paths</a:t>
            </a:r>
            <a:endParaRPr kumimoji="1"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1C0910A-AD9F-FB45-9ADC-E8746C2DA973}"/>
              </a:ext>
            </a:extLst>
          </p:cNvPr>
          <p:cNvGrpSpPr/>
          <p:nvPr/>
        </p:nvGrpSpPr>
        <p:grpSpPr>
          <a:xfrm>
            <a:off x="2106930" y="3315334"/>
            <a:ext cx="6118860" cy="2759907"/>
            <a:chOff x="838200" y="2682150"/>
            <a:chExt cx="6118860" cy="275990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1A940AB-DFF5-0E42-A005-7AFADCB10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682150"/>
              <a:ext cx="6118860" cy="2696613"/>
            </a:xfrm>
            <a:prstGeom prst="rect">
              <a:avLst/>
            </a:prstGeom>
          </p:spPr>
        </p:pic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90844FA-A228-4345-932D-82D71120DA90}"/>
                </a:ext>
              </a:extLst>
            </p:cNvPr>
            <p:cNvSpPr/>
            <p:nvPr/>
          </p:nvSpPr>
          <p:spPr>
            <a:xfrm>
              <a:off x="1748790" y="4468303"/>
              <a:ext cx="1255502" cy="97375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1127A33-D340-334B-886A-9E1FDE96C4BC}"/>
                </a:ext>
              </a:extLst>
            </p:cNvPr>
            <p:cNvSpPr txBox="1"/>
            <p:nvPr/>
          </p:nvSpPr>
          <p:spPr>
            <a:xfrm>
              <a:off x="1558856" y="4004899"/>
              <a:ext cx="19688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best</a:t>
              </a:r>
              <a:r>
                <a:rPr kumimoji="1" lang="zh-CN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zh-CN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adaptiveness</a:t>
              </a:r>
              <a:endParaRPr kumimoji="1"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1115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F94BA2C-26E0-E840-9245-746A184C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23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D2B71C5-FF74-A347-924F-10636F33D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Effectiveness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7">
                <a:extLst>
                  <a:ext uri="{FF2B5EF4-FFF2-40B4-BE49-F238E27FC236}">
                    <a16:creationId xmlns:a16="http://schemas.microsoft.com/office/drawing/2014/main" id="{3529D6EB-2C7A-B24B-9B1B-95FE7F20B5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Compare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two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one-agent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designs:</a:t>
                </a:r>
                <a:r>
                  <a:rPr lang="zh-CN" altLang="en-US" dirty="0"/>
                  <a:t> </a:t>
                </a:r>
                <a:endParaRPr lang="en-US" altLang="zh-CN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CN" dirty="0"/>
                  <a:t>One-agent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design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reward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1" lang="en-US" altLang="zh-CN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𝑅𝑒𝑔𝑖𝑜𝑛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func>
                  </m:oMath>
                </a14:m>
                <a:r>
                  <a:rPr lang="zh-CN" altLang="en-US" dirty="0"/>
                  <a:t> </a:t>
                </a:r>
                <a:endParaRPr lang="en-US" altLang="zh-CN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altLang="zh-CN" dirty="0"/>
                  <a:t>One-agent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design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reward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Sup>
                      <m:sSubSupPr>
                        <m:ctrlP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𝑙𝑜𝑐𝑎𝑙</m:t>
                        </m:r>
                      </m:sub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+(1−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)∙</m:t>
                    </m:r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Ave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𝑛𝑒𝑖𝑔h𝑏𝑜𝑟</m:t>
                        </m:r>
                      </m:sub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marL="457200" indent="-457200">
                  <a:buFont typeface="+mj-lt"/>
                  <a:buAutoNum type="arabicPeriod"/>
                </a:pPr>
                <a:endParaRPr lang="en-US" altLang="zh-CN" dirty="0"/>
              </a:p>
              <a:p>
                <a:r>
                  <a:rPr lang="en-US" altLang="zh-CN" dirty="0"/>
                  <a:t>According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Telstra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simulations,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our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design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reduces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different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congestion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metrics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(both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global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local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congestion)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most</a:t>
                </a:r>
                <a:r>
                  <a:rPr lang="zh-CN" altLang="en-US" dirty="0"/>
                  <a:t> </a:t>
                </a:r>
                <a:r>
                  <a:rPr lang="en-US" altLang="zh-CN" b="1" dirty="0"/>
                  <a:t>16%</a:t>
                </a:r>
                <a:r>
                  <a:rPr lang="en-US" altLang="zh-CN" dirty="0"/>
                  <a:t>.</a:t>
                </a:r>
                <a:r>
                  <a:rPr lang="zh-CN" altLang="en-US" dirty="0"/>
                  <a:t> </a:t>
                </a:r>
              </a:p>
            </p:txBody>
          </p:sp>
        </mc:Choice>
        <mc:Fallback xmlns="">
          <p:sp>
            <p:nvSpPr>
              <p:cNvPr id="8" name="内容占位符 7">
                <a:extLst>
                  <a:ext uri="{FF2B5EF4-FFF2-40B4-BE49-F238E27FC236}">
                    <a16:creationId xmlns:a16="http://schemas.microsoft.com/office/drawing/2014/main" id="{3529D6EB-2C7A-B24B-9B1B-95FE7F20B5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24" t="-16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6339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C41FB24-54E4-B34B-A249-C8B438DB6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C9DBE6F-9C6B-4644-895E-633DEC763638}" type="slidenum">
              <a:rPr lang="zh-CN" altLang="en-US" smtClean="0"/>
              <a:pPr algn="ctr"/>
              <a:t>24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23C6560-0874-7247-B1CE-8BC5DDC8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Conclusion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B3C8568-6F3F-DA47-AB4F-FFF162093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deep</a:t>
            </a:r>
            <a:r>
              <a:rPr kumimoji="1" lang="zh-CN" altLang="en-US" dirty="0"/>
              <a:t> </a:t>
            </a:r>
            <a:r>
              <a:rPr kumimoji="1" lang="en-US" altLang="zh-CN" dirty="0"/>
              <a:t>RL-based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framework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adaptive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multi-region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networks.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terminal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traffic</a:t>
            </a:r>
          </a:p>
          <a:p>
            <a:pPr lvl="1"/>
            <a:r>
              <a:rPr kumimoji="1" lang="en-US" altLang="zh-CN" dirty="0"/>
              <a:t>O-agent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outgoing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traffic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Future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" altLang="zh-CN" dirty="0"/>
              <a:t>Investigation of robust algorithms that can cope with topology changes</a:t>
            </a:r>
          </a:p>
          <a:p>
            <a:pPr lvl="1"/>
            <a:r>
              <a:rPr kumimoji="1" lang="en-US" altLang="zh-CN" dirty="0"/>
              <a:t>Designs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" altLang="zh-CN" dirty="0"/>
              <a:t>some other TE objectives (e.g., end-to-end </a:t>
            </a:r>
            <a:r>
              <a:rPr kumimoji="1" lang="en" altLang="zh-CN" dirty="0" err="1"/>
              <a:t>QoE</a:t>
            </a:r>
            <a:r>
              <a:rPr kumimoji="1" lang="en" altLang="zh-CN" dirty="0"/>
              <a:t> metrics)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5432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E4F2C5A7-21A7-4E4C-8866-C26FAE8BA536}"/>
              </a:ext>
            </a:extLst>
          </p:cNvPr>
          <p:cNvSpPr txBox="1">
            <a:spLocks/>
          </p:cNvSpPr>
          <p:nvPr/>
        </p:nvSpPr>
        <p:spPr>
          <a:xfrm>
            <a:off x="2701371" y="2592113"/>
            <a:ext cx="6789257" cy="11153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you! Q&amp;A?</a:t>
            </a:r>
            <a:endParaRPr lang="zh-CN" altLang="en-US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3310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15101</TotalTime>
  <Words>1016</Words>
  <Application>Microsoft Macintosh PowerPoint</Application>
  <PresentationFormat>宽屏</PresentationFormat>
  <Paragraphs>191</Paragraphs>
  <Slides>26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STXinwei</vt:lpstr>
      <vt:lpstr>微软雅黑</vt:lpstr>
      <vt:lpstr>Chaparral Pro</vt:lpstr>
      <vt:lpstr>Arial</vt:lpstr>
      <vt:lpstr>Calibri</vt:lpstr>
      <vt:lpstr>Calibri Light</vt:lpstr>
      <vt:lpstr>Cambria Math</vt:lpstr>
      <vt:lpstr>Times New Roman</vt:lpstr>
      <vt:lpstr>Wingdings</vt:lpstr>
      <vt:lpstr>Office 主题</vt:lpstr>
      <vt:lpstr>A Multi-agent Reinforcement Learning Perspective on Distributed Traffic Engineering </vt:lpstr>
      <vt:lpstr>Traffic Engineering (TE)</vt:lpstr>
      <vt:lpstr>Multi-region Networks</vt:lpstr>
      <vt:lpstr>TE in Multi-region Networks</vt:lpstr>
      <vt:lpstr>Related Work</vt:lpstr>
      <vt:lpstr>Opportunity of Deep Reinforcement Learning</vt:lpstr>
      <vt:lpstr>Distributed Multi-agent Deep RL for TE</vt:lpstr>
      <vt:lpstr>Distributed Multi-agent Deep RL for TE</vt:lpstr>
      <vt:lpstr>Framework</vt:lpstr>
      <vt:lpstr>Framework</vt:lpstr>
      <vt:lpstr>Framework</vt:lpstr>
      <vt:lpstr>Framework</vt:lpstr>
      <vt:lpstr>Next</vt:lpstr>
      <vt:lpstr>T-agent Development</vt:lpstr>
      <vt:lpstr>T-agent Development</vt:lpstr>
      <vt:lpstr>T-agent Development</vt:lpstr>
      <vt:lpstr>O-agent Development</vt:lpstr>
      <vt:lpstr>O-agent Development</vt:lpstr>
      <vt:lpstr>Offline Training</vt:lpstr>
      <vt:lpstr>Simulation Setup</vt:lpstr>
      <vt:lpstr>Compared Approaches and Metrics</vt:lpstr>
      <vt:lpstr>Effectiveness</vt:lpstr>
      <vt:lpstr>Adaptiveness to Single Link Failure</vt:lpstr>
      <vt:lpstr>Effectiveness of the Two-agent Design</vt:lpstr>
      <vt:lpstr>Conclusion</vt:lpstr>
      <vt:lpstr>PowerPoint 演示文稿</vt:lpstr>
    </vt:vector>
  </TitlesOfParts>
  <Company>Win10ZhiJia.Net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GHOST580.COM</dc:creator>
  <cp:lastModifiedBy>Microsoft Office User</cp:lastModifiedBy>
  <cp:revision>1378</cp:revision>
  <dcterms:created xsi:type="dcterms:W3CDTF">2018-05-08T09:06:34Z</dcterms:created>
  <dcterms:modified xsi:type="dcterms:W3CDTF">2020-10-20T00:24:30Z</dcterms:modified>
</cp:coreProperties>
</file>