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9" r:id="rId3"/>
    <p:sldId id="258" r:id="rId4"/>
    <p:sldId id="277" r:id="rId5"/>
    <p:sldId id="278" r:id="rId6"/>
    <p:sldId id="263" r:id="rId7"/>
    <p:sldId id="260" r:id="rId8"/>
    <p:sldId id="262" r:id="rId9"/>
    <p:sldId id="261" r:id="rId10"/>
    <p:sldId id="264" r:id="rId11"/>
    <p:sldId id="265" r:id="rId12"/>
    <p:sldId id="266" r:id="rId13"/>
    <p:sldId id="276" r:id="rId14"/>
    <p:sldId id="269" r:id="rId15"/>
    <p:sldId id="270" r:id="rId16"/>
    <p:sldId id="271" r:id="rId17"/>
    <p:sldId id="272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9"/>
    <p:restoredTop sz="54014"/>
  </p:normalViewPr>
  <p:slideViewPr>
    <p:cSldViewPr snapToGrid="0" snapToObjects="1">
      <p:cViewPr varScale="1">
        <p:scale>
          <a:sx n="66" d="100"/>
          <a:sy n="66" d="100"/>
        </p:scale>
        <p:origin x="3032" y="176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FDCA5C-33AB-F747-8AE2-9DAB287825CA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EF256-F450-3141-AE86-CFB67E72B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0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273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588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607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89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110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847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099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2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50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83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105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033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307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Notes go here.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7085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6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3479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EF256-F450-3141-AE86-CFB67E72BEE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878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E96D5-DD33-D848-AD68-8FA31728A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908D14-9830-B748-83CF-337EF0C11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82BD8F-2C87-574B-96C3-A56C83188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0335C-5B02-A848-99B1-C41263E6AA42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F194E-1251-654F-A919-21D859EBF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8D175-96B5-6249-A87D-30141FED8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9A2-18DE-1D42-868C-314461C00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880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1C574-883A-CC41-B94A-8ECF3B11B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DEE21-A84C-5D48-9E9B-D7E2658B8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A8EF7-B4C3-B048-B259-0D2E7D561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0335C-5B02-A848-99B1-C41263E6AA42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F596B-1C83-184E-9950-3F519182E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33451-CFBE-EF4C-BA81-80E0D85D7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9A2-18DE-1D42-868C-314461C00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69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94889-7F58-6743-A7D6-268337914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4FFB7-5A0B-3547-8D44-6B9E8957E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BF78D-069D-B041-863D-0F2C01913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0335C-5B02-A848-99B1-C41263E6AA42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9F906-0A5E-6441-B801-797D7B2A0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56B60-983E-7F40-910B-79E9B7F3C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9A2-18DE-1D42-868C-314461C00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65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F2B59-E78B-ED4E-8CD3-AFF45F318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AA7D5-7FB1-0A4F-BEE9-93AC97D467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19F3E0-E698-8449-85B9-9A3779A13E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40B6F-8B4C-5349-B72E-18E3B254F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0335C-5B02-A848-99B1-C41263E6AA42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2793D4-0779-EC4C-BB31-1C3DA019D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49ED85-6DEF-B346-905E-17CC255EA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9A2-18DE-1D42-868C-314461C00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3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1A4CC-32CC-B04E-8A2F-543F55E7B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D13A32-80B0-2349-98F4-CDC74462A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46FF63-AAF6-2549-BDDE-40C8D24754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DE0404-D038-E447-9824-3D3BD5179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82B755-B266-8344-A808-2BE77CAB33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09A805-EB72-624A-A2FE-862E39793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0335C-5B02-A848-99B1-C41263E6AA42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6C0835-64D3-AC43-8790-BF8BC492C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25D0FC-CB16-3A43-946C-3B0D8E4D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9A2-18DE-1D42-868C-314461C00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266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DF9A1-157E-8545-8E49-D763A595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30E65F-8AA0-8849-BC3F-20455ADDE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0335C-5B02-A848-99B1-C41263E6AA42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78251D-4B07-2647-8B3B-8FCC43B45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FE486C-ADA8-8446-870B-B7D2EC3B3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9A2-18DE-1D42-868C-314461C00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53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6208F3-B9C6-1D4C-8631-221A300EA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0335C-5B02-A848-99B1-C41263E6AA42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C1326A-F6E8-6142-AA5A-C317CE4DA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34F931-7430-1A42-BE18-C800C8FBD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9A2-18DE-1D42-868C-314461C00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32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84E76-864B-8341-8DD7-FF68FC922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06D2E-FD4C-8C4D-958E-D233D0E18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7773C-6498-D544-9087-08209FA024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6071D-821E-2644-8EB6-35ADF02C9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0335C-5B02-A848-99B1-C41263E6AA42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92C0E5-233A-2E4B-9767-AC89CF397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56DBF-A9EF-BA44-B891-D2459B30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9A2-18DE-1D42-868C-314461C00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810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8A9F-0444-F942-887D-A44E50B59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3F2A4C-3FC1-7E45-A65A-8C81DA6217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7A874-4F8E-424A-938D-18DD76AF3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0AAF35-5541-9D4F-A5EB-C83E18057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0335C-5B02-A848-99B1-C41263E6AA42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FFF48E-2A69-0549-B424-95012CBEB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FD9C6F-99F0-0541-92B6-0A6CB0DBD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9A2-18DE-1D42-868C-314461C00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791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8A0AA-F241-DA4C-958C-D76D3D916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3B4294-B4F1-E649-99BE-EEFFBAA3B3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DA8B3-4786-7740-B790-91BF9CEB2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0335C-5B02-A848-99B1-C41263E6AA42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24ED2-20E0-9E40-841A-A54D74BB5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49D9C-6988-7747-804D-9293563B4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9A2-18DE-1D42-868C-314461C00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96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75E48F-D246-6E40-A304-E54C531BAE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708526-35E4-9D4A-8242-7ADFA71077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C0D7B-21EB-B646-A035-85C71315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0335C-5B02-A848-99B1-C41263E6AA42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BAC38-F57A-E34D-9C4D-452490331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53B4ED-E2E6-014A-996C-A2F9959D2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9A2-18DE-1D42-868C-314461C00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169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C05A9A-4031-D44B-8D2B-D9B3D9F59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947D90-95A6-A242-9A5A-DA973A202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96093-C556-6A43-9DAE-E0E555A25E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0335C-5B02-A848-99B1-C41263E6AA42}" type="datetimeFigureOut">
              <a:rPr lang="en-US" smtClean="0"/>
              <a:t>10/30/20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8B0FD-DE0C-064B-B05A-50F6F81E5D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EDBCF-42D7-4B47-81A5-D3EF65E868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AA9A2-18DE-1D42-868C-314461C00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34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de.wikipedia.org/wiki/Router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de.wikipedia.org/wiki/Router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B3FED-3065-E343-BE1E-0BDCF07ABF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Anomalous Model-Driven-Telemetry Network-Stream BGP Detection</a:t>
            </a:r>
          </a:p>
        </p:txBody>
      </p:sp>
      <p:sp>
        <p:nvSpPr>
          <p:cNvPr id="4" name="Subtitle 4">
            <a:extLst>
              <a:ext uri="{FF2B5EF4-FFF2-40B4-BE49-F238E27FC236}">
                <a16:creationId xmlns:a16="http://schemas.microsoft.com/office/drawing/2014/main" id="{E95004CB-F450-854B-B9BE-5B5EB6132CEA}"/>
              </a:ext>
            </a:extLst>
          </p:cNvPr>
          <p:cNvSpPr txBox="1">
            <a:spLocks/>
          </p:cNvSpPr>
          <p:nvPr/>
        </p:nvSpPr>
        <p:spPr>
          <a:xfrm>
            <a:off x="1386840" y="3825717"/>
            <a:ext cx="9144000" cy="1226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dirty="0"/>
              <a:t>Rostand A. </a:t>
            </a:r>
            <a:r>
              <a:rPr lang="en-US" altLang="zh-CN" sz="3200"/>
              <a:t>K. Fezeu</a:t>
            </a:r>
            <a:endParaRPr lang="en-US" altLang="zh-CN" sz="3200" dirty="0"/>
          </a:p>
          <a:p>
            <a:r>
              <a:rPr lang="en-US" altLang="zh-CN" dirty="0"/>
              <a:t>Prof. Zhi-Li Zhang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F8DA96-B871-C24D-8CD2-678ED0D84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0" y="5052534"/>
            <a:ext cx="4001770" cy="14503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A21310-E663-2042-8C3E-05278088DC42}"/>
              </a:ext>
            </a:extLst>
          </p:cNvPr>
          <p:cNvSpPr txBox="1"/>
          <p:nvPr/>
        </p:nvSpPr>
        <p:spPr>
          <a:xfrm>
            <a:off x="8318658" y="0"/>
            <a:ext cx="40239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research was supported in part by </a:t>
            </a:r>
          </a:p>
          <a:p>
            <a:r>
              <a:rPr lang="en-US" dirty="0"/>
              <a:t>NSF grants CNS- 1618339, CNS 1814322, </a:t>
            </a:r>
          </a:p>
          <a:p>
            <a:r>
              <a:rPr lang="en-US" dirty="0"/>
              <a:t>CNS-1836772 and CNS-1901103. </a:t>
            </a:r>
          </a:p>
        </p:txBody>
      </p:sp>
    </p:spTree>
    <p:extLst>
      <p:ext uri="{BB962C8B-B14F-4D97-AF65-F5344CB8AC3E}">
        <p14:creationId xmlns:p14="http://schemas.microsoft.com/office/powerpoint/2010/main" val="403619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loud 43">
            <a:extLst>
              <a:ext uri="{FF2B5EF4-FFF2-40B4-BE49-F238E27FC236}">
                <a16:creationId xmlns:a16="http://schemas.microsoft.com/office/drawing/2014/main" id="{8ED0F2FA-0436-8144-9A0F-102D1AF2D843}"/>
              </a:ext>
            </a:extLst>
          </p:cNvPr>
          <p:cNvSpPr/>
          <p:nvPr/>
        </p:nvSpPr>
        <p:spPr>
          <a:xfrm>
            <a:off x="1583703" y="1904216"/>
            <a:ext cx="3410323" cy="1885360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7F23D0-CEC6-6149-B977-6A6485A9D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Visibility is Hard</a:t>
            </a:r>
          </a:p>
        </p:txBody>
      </p:sp>
      <p:pic>
        <p:nvPicPr>
          <p:cNvPr id="5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B53B502A-7372-854F-AE6E-D8C04860AC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972061" y="2354653"/>
            <a:ext cx="638253" cy="432151"/>
          </a:xfrm>
        </p:spPr>
      </p:pic>
      <p:pic>
        <p:nvPicPr>
          <p:cNvPr id="10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D9242480-982C-E547-8469-C21C8C8CD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527947" y="2863026"/>
            <a:ext cx="638253" cy="432151"/>
          </a:xfrm>
          <a:prstGeom prst="rect">
            <a:avLst/>
          </a:prstGeom>
        </p:spPr>
      </p:pic>
      <p:pic>
        <p:nvPicPr>
          <p:cNvPr id="11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02E05EDB-FF07-7E43-A17D-8A62A0A22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060888" y="2174230"/>
            <a:ext cx="638253" cy="432151"/>
          </a:xfrm>
          <a:prstGeom prst="rect">
            <a:avLst/>
          </a:prstGeom>
        </p:spPr>
      </p:pic>
      <p:pic>
        <p:nvPicPr>
          <p:cNvPr id="12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F54F1ABB-5C41-3342-A732-9D2E6ADB20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603256" y="2957296"/>
            <a:ext cx="638253" cy="432151"/>
          </a:xfrm>
          <a:prstGeom prst="rect">
            <a:avLst/>
          </a:prstGeom>
        </p:spPr>
      </p:pic>
      <p:pic>
        <p:nvPicPr>
          <p:cNvPr id="13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062B5889-7A6D-E240-A4AB-BE3B56993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149715" y="2354653"/>
            <a:ext cx="638253" cy="432151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827A1F-6416-884B-BAE7-154FCC42EE8F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2346870" y="2754999"/>
            <a:ext cx="181077" cy="3241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011B189-CECA-834C-AEFB-5993C1FD5E2F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3380015" y="2606381"/>
            <a:ext cx="420431" cy="3689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C3675F6-7A79-8E41-81EB-58F7F6923F3A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4232082" y="2786804"/>
            <a:ext cx="236760" cy="29229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F17BBC0-517F-6A46-A545-1200B9ECE2DD}"/>
              </a:ext>
            </a:extLst>
          </p:cNvPr>
          <p:cNvCxnSpPr>
            <a:cxnSpLocks/>
            <a:stCxn id="11" idx="3"/>
            <a:endCxn id="13" idx="1"/>
          </p:cNvCxnSpPr>
          <p:nvPr/>
        </p:nvCxnSpPr>
        <p:spPr>
          <a:xfrm>
            <a:off x="3699141" y="2390306"/>
            <a:ext cx="450574" cy="1804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AAA7E2E-C19B-4E44-8DDB-B1014453D2E0}"/>
              </a:ext>
            </a:extLst>
          </p:cNvPr>
          <p:cNvCxnSpPr>
            <a:cxnSpLocks/>
            <a:stCxn id="11" idx="1"/>
            <a:endCxn id="5" idx="3"/>
          </p:cNvCxnSpPr>
          <p:nvPr/>
        </p:nvCxnSpPr>
        <p:spPr>
          <a:xfrm flipH="1">
            <a:off x="2610314" y="2390306"/>
            <a:ext cx="450574" cy="1804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AE5057C-1D91-0147-AC1E-8D2E43F08B83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3166200" y="3079102"/>
            <a:ext cx="42762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567B9B-C85D-F842-BDE1-4E02327DF9CC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3143255" y="2606381"/>
            <a:ext cx="236760" cy="3689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Google Shape;109;p2" descr="Remote control">
            <a:extLst>
              <a:ext uri="{FF2B5EF4-FFF2-40B4-BE49-F238E27FC236}">
                <a16:creationId xmlns:a16="http://schemas.microsoft.com/office/drawing/2014/main" id="{955EB3A7-3309-D24B-95C8-3150252F7352}"/>
              </a:ext>
            </a:extLst>
          </p:cNvPr>
          <p:cNvPicPr preferRelativeResize="0"/>
          <p:nvPr/>
        </p:nvPicPr>
        <p:blipFill rotWithShape="1">
          <a:blip r:embed="rId5">
            <a:clrChange>
              <a:clrFrom>
                <a:srgbClr val="FFFFFF">
                  <a:alpha val="0"/>
                </a:srgbClr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Brush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422878" y="2091722"/>
            <a:ext cx="1576456" cy="131389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F5247D9-EA26-BA4E-B545-2DD0FEDA880B}"/>
              </a:ext>
            </a:extLst>
          </p:cNvPr>
          <p:cNvCxnSpPr>
            <a:cxnSpLocks/>
          </p:cNvCxnSpPr>
          <p:nvPr/>
        </p:nvCxnSpPr>
        <p:spPr>
          <a:xfrm>
            <a:off x="4350462" y="2091722"/>
            <a:ext cx="3398371" cy="378101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CA991FB-B961-8142-8835-CE4FF73F694F}"/>
              </a:ext>
            </a:extLst>
          </p:cNvPr>
          <p:cNvCxnSpPr>
            <a:cxnSpLocks/>
          </p:cNvCxnSpPr>
          <p:nvPr/>
        </p:nvCxnSpPr>
        <p:spPr>
          <a:xfrm>
            <a:off x="4769123" y="2748667"/>
            <a:ext cx="2954037" cy="5046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378A0CC-F3B9-AF4C-AAF8-ACCAE5538428}"/>
              </a:ext>
            </a:extLst>
          </p:cNvPr>
          <p:cNvCxnSpPr>
            <a:cxnSpLocks/>
          </p:cNvCxnSpPr>
          <p:nvPr/>
        </p:nvCxnSpPr>
        <p:spPr>
          <a:xfrm flipV="1">
            <a:off x="4350462" y="3079102"/>
            <a:ext cx="3372698" cy="288918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FBF94626-98C8-AD44-AD68-53F28AEAAA67}"/>
              </a:ext>
            </a:extLst>
          </p:cNvPr>
          <p:cNvSpPr txBox="1"/>
          <p:nvPr/>
        </p:nvSpPr>
        <p:spPr>
          <a:xfrm>
            <a:off x="7748833" y="3390245"/>
            <a:ext cx="13743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MDT data collector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EFB8DB2-5845-574B-B285-55CBEC74161B}"/>
              </a:ext>
            </a:extLst>
          </p:cNvPr>
          <p:cNvSpPr txBox="1"/>
          <p:nvPr/>
        </p:nvSpPr>
        <p:spPr>
          <a:xfrm>
            <a:off x="5647129" y="2296728"/>
            <a:ext cx="1576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400" dirty="0"/>
              <a:t>Syslog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59FC0DC-37FF-CE4C-AF33-5322F0F6408F}"/>
              </a:ext>
            </a:extLst>
          </p:cNvPr>
          <p:cNvSpPr txBox="1"/>
          <p:nvPr/>
        </p:nvSpPr>
        <p:spPr>
          <a:xfrm>
            <a:off x="4104025" y="3976108"/>
            <a:ext cx="480131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 Issues: </a:t>
            </a:r>
          </a:p>
          <a:p>
            <a:pPr marL="1200150" lvl="2" indent="-285750">
              <a:buFont typeface="Wingdings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</a:rPr>
              <a:t>Too Slow</a:t>
            </a:r>
          </a:p>
          <a:p>
            <a:pPr marL="1200150" lvl="2" indent="-285750">
              <a:buFont typeface="Wingdings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</a:rPr>
              <a:t>Data is incomplete</a:t>
            </a:r>
          </a:p>
          <a:p>
            <a:pPr marL="1200150" lvl="2" indent="-285750">
              <a:buFont typeface="Wingdings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</a:rPr>
              <a:t>Coarse grain</a:t>
            </a:r>
          </a:p>
          <a:p>
            <a:pPr marL="1200150" lvl="2" indent="-285750">
              <a:buFont typeface="Wingdings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</a:rPr>
              <a:t>Hard to operationalize	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FC8AA69-D9EF-294B-9DFD-E4681AC6B95A}"/>
              </a:ext>
            </a:extLst>
          </p:cNvPr>
          <p:cNvSpPr txBox="1"/>
          <p:nvPr/>
        </p:nvSpPr>
        <p:spPr>
          <a:xfrm>
            <a:off x="5184362" y="1807833"/>
            <a:ext cx="1576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400" dirty="0"/>
              <a:t>SNMP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69D197-F47C-3D49-AD4E-2650ED278DED}"/>
              </a:ext>
            </a:extLst>
          </p:cNvPr>
          <p:cNvSpPr txBox="1"/>
          <p:nvPr/>
        </p:nvSpPr>
        <p:spPr>
          <a:xfrm>
            <a:off x="5003453" y="2766538"/>
            <a:ext cx="2330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400" dirty="0"/>
              <a:t>CLI Commands</a:t>
            </a:r>
          </a:p>
        </p:txBody>
      </p:sp>
    </p:spTree>
    <p:extLst>
      <p:ext uri="{BB962C8B-B14F-4D97-AF65-F5344CB8AC3E}">
        <p14:creationId xmlns:p14="http://schemas.microsoft.com/office/powerpoint/2010/main" val="1396802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loud 43">
            <a:extLst>
              <a:ext uri="{FF2B5EF4-FFF2-40B4-BE49-F238E27FC236}">
                <a16:creationId xmlns:a16="http://schemas.microsoft.com/office/drawing/2014/main" id="{8ED0F2FA-0436-8144-9A0F-102D1AF2D843}"/>
              </a:ext>
            </a:extLst>
          </p:cNvPr>
          <p:cNvSpPr/>
          <p:nvPr/>
        </p:nvSpPr>
        <p:spPr>
          <a:xfrm>
            <a:off x="1583703" y="1904216"/>
            <a:ext cx="3410323" cy="1885360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7F23D0-CEC6-6149-B977-6A6485A9D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Model-Driven-Telemetry (MDT)</a:t>
            </a:r>
          </a:p>
        </p:txBody>
      </p:sp>
      <p:pic>
        <p:nvPicPr>
          <p:cNvPr id="5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B53B502A-7372-854F-AE6E-D8C04860AC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972061" y="2354653"/>
            <a:ext cx="638253" cy="432151"/>
          </a:xfrm>
        </p:spPr>
      </p:pic>
      <p:pic>
        <p:nvPicPr>
          <p:cNvPr id="10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D9242480-982C-E547-8469-C21C8C8CD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527947" y="2863026"/>
            <a:ext cx="638253" cy="432151"/>
          </a:xfrm>
          <a:prstGeom prst="rect">
            <a:avLst/>
          </a:prstGeom>
        </p:spPr>
      </p:pic>
      <p:pic>
        <p:nvPicPr>
          <p:cNvPr id="11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02E05EDB-FF07-7E43-A17D-8A62A0A22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060888" y="2174230"/>
            <a:ext cx="638253" cy="432151"/>
          </a:xfrm>
          <a:prstGeom prst="rect">
            <a:avLst/>
          </a:prstGeom>
        </p:spPr>
      </p:pic>
      <p:pic>
        <p:nvPicPr>
          <p:cNvPr id="12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F54F1ABB-5C41-3342-A732-9D2E6ADB20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603256" y="2957296"/>
            <a:ext cx="638253" cy="432151"/>
          </a:xfrm>
          <a:prstGeom prst="rect">
            <a:avLst/>
          </a:prstGeom>
        </p:spPr>
      </p:pic>
      <p:pic>
        <p:nvPicPr>
          <p:cNvPr id="13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062B5889-7A6D-E240-A4AB-BE3B56993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149715" y="2354653"/>
            <a:ext cx="638253" cy="432151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827A1F-6416-884B-BAE7-154FCC42EE8F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2346870" y="2754999"/>
            <a:ext cx="181077" cy="3241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011B189-CECA-834C-AEFB-5993C1FD5E2F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3380015" y="2606381"/>
            <a:ext cx="420431" cy="3689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C3675F6-7A79-8E41-81EB-58F7F6923F3A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4232082" y="2786804"/>
            <a:ext cx="236760" cy="29229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F17BBC0-517F-6A46-A545-1200B9ECE2DD}"/>
              </a:ext>
            </a:extLst>
          </p:cNvPr>
          <p:cNvCxnSpPr>
            <a:cxnSpLocks/>
            <a:stCxn id="11" idx="3"/>
            <a:endCxn id="13" idx="1"/>
          </p:cNvCxnSpPr>
          <p:nvPr/>
        </p:nvCxnSpPr>
        <p:spPr>
          <a:xfrm>
            <a:off x="3699141" y="2390306"/>
            <a:ext cx="450574" cy="1804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AAA7E2E-C19B-4E44-8DDB-B1014453D2E0}"/>
              </a:ext>
            </a:extLst>
          </p:cNvPr>
          <p:cNvCxnSpPr>
            <a:cxnSpLocks/>
            <a:stCxn id="11" idx="1"/>
            <a:endCxn id="5" idx="3"/>
          </p:cNvCxnSpPr>
          <p:nvPr/>
        </p:nvCxnSpPr>
        <p:spPr>
          <a:xfrm flipH="1">
            <a:off x="2610314" y="2390306"/>
            <a:ext cx="450574" cy="1804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AE5057C-1D91-0147-AC1E-8D2E43F08B83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3166200" y="3079102"/>
            <a:ext cx="42762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567B9B-C85D-F842-BDE1-4E02327DF9CC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3143255" y="2606381"/>
            <a:ext cx="236760" cy="3689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Google Shape;109;p2" descr="Remote control">
            <a:extLst>
              <a:ext uri="{FF2B5EF4-FFF2-40B4-BE49-F238E27FC236}">
                <a16:creationId xmlns:a16="http://schemas.microsoft.com/office/drawing/2014/main" id="{955EB3A7-3309-D24B-95C8-3150252F7352}"/>
              </a:ext>
            </a:extLst>
          </p:cNvPr>
          <p:cNvPicPr preferRelativeResize="0"/>
          <p:nvPr/>
        </p:nvPicPr>
        <p:blipFill rotWithShape="1">
          <a:blip r:embed="rId5">
            <a:clrChange>
              <a:clrFrom>
                <a:srgbClr val="FFFFFF">
                  <a:alpha val="0"/>
                </a:srgbClr>
              </a:clrFrom>
              <a:clrTo>
                <a:srgbClr val="FFFFFF">
                  <a:alpha val="0"/>
                </a:srgbClr>
              </a:clrTo>
            </a:clrChange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Brush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422878" y="2091722"/>
            <a:ext cx="1576456" cy="131389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F5247D9-EA26-BA4E-B545-2DD0FEDA880B}"/>
              </a:ext>
            </a:extLst>
          </p:cNvPr>
          <p:cNvCxnSpPr>
            <a:cxnSpLocks/>
          </p:cNvCxnSpPr>
          <p:nvPr/>
        </p:nvCxnSpPr>
        <p:spPr>
          <a:xfrm>
            <a:off x="4350462" y="2091722"/>
            <a:ext cx="3398371" cy="378101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FBF94626-98C8-AD44-AD68-53F28AEAAA67}"/>
              </a:ext>
            </a:extLst>
          </p:cNvPr>
          <p:cNvSpPr txBox="1"/>
          <p:nvPr/>
        </p:nvSpPr>
        <p:spPr>
          <a:xfrm>
            <a:off x="7748833" y="3390245"/>
            <a:ext cx="13743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MDT data collector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59FC0DC-37FF-CE4C-AF33-5322F0F6408F}"/>
              </a:ext>
            </a:extLst>
          </p:cNvPr>
          <p:cNvSpPr txBox="1"/>
          <p:nvPr/>
        </p:nvSpPr>
        <p:spPr>
          <a:xfrm>
            <a:off x="4104025" y="3976108"/>
            <a:ext cx="664797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 MDT Data: </a:t>
            </a:r>
          </a:p>
          <a:p>
            <a:pPr marL="1200150" lvl="2" indent="-285750">
              <a:buFont typeface="Wingdings" pitchFamily="2" charset="2"/>
              <a:buChar char="Ø"/>
            </a:pPr>
            <a:r>
              <a:rPr lang="en-US" sz="2400" dirty="0"/>
              <a:t>High frequency</a:t>
            </a:r>
          </a:p>
          <a:p>
            <a:pPr marL="1200150" lvl="2" indent="-285750">
              <a:buFont typeface="Wingdings" pitchFamily="2" charset="2"/>
              <a:buChar char="Ø"/>
            </a:pPr>
            <a:r>
              <a:rPr lang="en-US" sz="2400" dirty="0"/>
              <a:t>Push-based</a:t>
            </a:r>
          </a:p>
          <a:p>
            <a:pPr marL="1200150" lvl="2" indent="-285750">
              <a:buFont typeface="Wingdings" pitchFamily="2" charset="2"/>
              <a:buChar char="Ø"/>
            </a:pPr>
            <a:r>
              <a:rPr lang="en-US" sz="2400" dirty="0"/>
              <a:t>Fine-grained </a:t>
            </a:r>
          </a:p>
          <a:p>
            <a:pPr marL="1200150" lvl="2" indent="-285750">
              <a:buFont typeface="Wingdings" pitchFamily="2" charset="2"/>
              <a:buChar char="Ø"/>
            </a:pPr>
            <a:r>
              <a:rPr lang="en-US" sz="2400" dirty="0"/>
              <a:t>Granular and easy to operationalize</a:t>
            </a:r>
            <a:r>
              <a:rPr lang="en-US" sz="2400" dirty="0">
                <a:solidFill>
                  <a:srgbClr val="FF0000"/>
                </a:solidFill>
              </a:rPr>
              <a:t>	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D6490DD-2E78-FA44-AE4D-636156308DB7}"/>
              </a:ext>
            </a:extLst>
          </p:cNvPr>
          <p:cNvCxnSpPr>
            <a:cxnSpLocks/>
          </p:cNvCxnSpPr>
          <p:nvPr/>
        </p:nvCxnSpPr>
        <p:spPr>
          <a:xfrm>
            <a:off x="4769123" y="2748667"/>
            <a:ext cx="2954037" cy="5046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0C2BEA6-489B-2D42-BBDA-8505A05EFE52}"/>
              </a:ext>
            </a:extLst>
          </p:cNvPr>
          <p:cNvCxnSpPr>
            <a:cxnSpLocks/>
          </p:cNvCxnSpPr>
          <p:nvPr/>
        </p:nvCxnSpPr>
        <p:spPr>
          <a:xfrm flipV="1">
            <a:off x="4350462" y="3079102"/>
            <a:ext cx="3372698" cy="288918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348F9D2-7C5E-7448-A7A7-F84075845E0E}"/>
              </a:ext>
            </a:extLst>
          </p:cNvPr>
          <p:cNvSpPr txBox="1"/>
          <p:nvPr/>
        </p:nvSpPr>
        <p:spPr>
          <a:xfrm>
            <a:off x="4900478" y="2325009"/>
            <a:ext cx="2503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400" dirty="0"/>
              <a:t>(YANG) Models</a:t>
            </a:r>
          </a:p>
        </p:txBody>
      </p:sp>
    </p:spTree>
    <p:extLst>
      <p:ext uri="{BB962C8B-B14F-4D97-AF65-F5344CB8AC3E}">
        <p14:creationId xmlns:p14="http://schemas.microsoft.com/office/powerpoint/2010/main" val="2521768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8C3E1-DAC6-C740-9143-2E143D95E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6C33E-BFE5-824D-AB17-01A26A26D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Data center BGP </a:t>
            </a:r>
          </a:p>
          <a:p>
            <a:r>
              <a:rPr lang="en-US" dirty="0"/>
              <a:t>Data center for BGP for multi-path routing.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we are particularly looking at anomaly detection using BGP. This is building up on the previous work. </a:t>
            </a:r>
          </a:p>
          <a:p>
            <a:r>
              <a:rPr lang="en-US" dirty="0"/>
              <a:t>Next slide, what is the contribution.</a:t>
            </a:r>
          </a:p>
          <a:p>
            <a:r>
              <a:rPr lang="en-US" dirty="0"/>
              <a:t>Bravo (what is bravo) why?</a:t>
            </a:r>
          </a:p>
          <a:p>
            <a:r>
              <a:rPr lang="en-US" dirty="0"/>
              <a:t>How to use large amount of data, BGP detection for inter domain routing. </a:t>
            </a:r>
          </a:p>
          <a:p>
            <a:r>
              <a:rPr lang="en-US" dirty="0"/>
              <a:t>State clearly contribution. 1) Design bravo, 2) Improve next paper slide.  </a:t>
            </a:r>
          </a:p>
          <a:p>
            <a:r>
              <a:rPr lang="en-US" dirty="0"/>
              <a:t>Do not need all results.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1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F23D0-CEC6-6149-B977-6A6485A9D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Contributions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59FC0DC-37FF-CE4C-AF33-5322F0F6408F}"/>
                  </a:ext>
                </a:extLst>
              </p:cNvPr>
              <p:cNvSpPr txBox="1"/>
              <p:nvPr/>
            </p:nvSpPr>
            <p:spPr>
              <a:xfrm>
                <a:off x="838200" y="1814799"/>
                <a:ext cx="8377052" cy="3448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q"/>
                </a:pPr>
                <a:r>
                  <a:rPr lang="en-US" sz="2400" dirty="0"/>
                  <a:t>Bravo</a:t>
                </a:r>
              </a:p>
              <a:p>
                <a:pPr marL="800100" lvl="1" indent="-342900">
                  <a:buClr>
                    <a:srgbClr val="00B050"/>
                  </a:buClr>
                  <a:buSzPct val="120000"/>
                  <a:buFont typeface="Wingdings" pitchFamily="2" charset="2"/>
                  <a:buChar char="ü"/>
                </a:pPr>
                <a:r>
                  <a:rPr lang="en-US" sz="2400" dirty="0"/>
                  <a:t>Systematic MDT data processing and feature selection framework. </a:t>
                </a:r>
              </a:p>
              <a:p>
                <a:pPr marL="342900" indent="-342900">
                  <a:buFont typeface="Wingdings" pitchFamily="2" charset="2"/>
                  <a:buChar char="q"/>
                </a:pPr>
                <a:r>
                  <a:rPr lang="en-US" sz="2400" dirty="0"/>
                  <a:t>NetCorDenStream</a:t>
                </a:r>
              </a:p>
              <a:p>
                <a:pPr marL="800100" lvl="1" indent="-342900">
                  <a:buClr>
                    <a:srgbClr val="00B050"/>
                  </a:buClr>
                  <a:buSzPct val="120000"/>
                  <a:buFont typeface="Wingdings" pitchFamily="2" charset="2"/>
                  <a:buChar char="ü"/>
                </a:pPr>
                <a:r>
                  <a:rPr lang="en-US" sz="2400" dirty="0"/>
                  <a:t>Time Proximity Network Correlation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𝑻𝑷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𝒌</m:t>
                        </m:r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𝜹</m:t>
                        </m:r>
                      </m:sub>
                    </m:sSub>
                  </m:oMath>
                </a14:m>
                <a:r>
                  <a:rPr lang="en-US" sz="2400" b="1" dirty="0">
                    <a:solidFill>
                      <a:srgbClr val="00B050"/>
                    </a:solidFill>
                  </a:rPr>
                  <a:t>)</a:t>
                </a:r>
              </a:p>
              <a:p>
                <a:pPr marL="342900" indent="-342900">
                  <a:buFont typeface="Wingdings" pitchFamily="2" charset="2"/>
                  <a:buChar char="q"/>
                </a:pPr>
                <a:r>
                  <a:rPr lang="en-US" sz="2400" dirty="0"/>
                  <a:t>NetCorDenStream</a:t>
                </a:r>
              </a:p>
              <a:p>
                <a:pPr marL="800100" lvl="1" indent="-342900">
                  <a:buClr>
                    <a:srgbClr val="00B050"/>
                  </a:buClr>
                  <a:buSzPct val="120000"/>
                  <a:buFont typeface="Wingdings" pitchFamily="2" charset="2"/>
                  <a:buChar char="ü"/>
                </a:pPr>
                <a:r>
                  <a:rPr lang="en-US" sz="2400" dirty="0"/>
                  <a:t>Signature Proximity Network Correlation </a:t>
                </a:r>
                <a:r>
                  <a:rPr lang="en-US" sz="2400" b="1" dirty="0">
                    <a:solidFill>
                      <a:srgbClr val="00B050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𝑺</m:t>
                        </m:r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𝒌</m:t>
                        </m:r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𝜹</m:t>
                        </m:r>
                      </m:sub>
                    </m:sSub>
                    <m:r>
                      <a:rPr lang="en-US" sz="24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2400" b="1" dirty="0">
                  <a:solidFill>
                    <a:srgbClr val="00B050"/>
                  </a:solidFill>
                </a:endParaRPr>
              </a:p>
              <a:p>
                <a:pPr marL="342900" indent="-342900">
                  <a:buFont typeface="Wingdings" pitchFamily="2" charset="2"/>
                  <a:buChar char="q"/>
                </a:pPr>
                <a:r>
                  <a:rPr lang="en-US" sz="2400" dirty="0"/>
                  <a:t>Source code</a:t>
                </a:r>
              </a:p>
              <a:p>
                <a:pPr marL="800100" lvl="1" indent="-342900">
                  <a:buClr>
                    <a:srgbClr val="00B050"/>
                  </a:buClr>
                  <a:buSzPct val="120000"/>
                  <a:buFont typeface="Wingdings" pitchFamily="2" charset="2"/>
                  <a:buChar char="ü"/>
                </a:pPr>
                <a:r>
                  <a:rPr lang="en-US" sz="2400" dirty="0"/>
                  <a:t>Open and available on github [1]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59FC0DC-37FF-CE4C-AF33-5322F0F64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14799"/>
                <a:ext cx="8377052" cy="3448765"/>
              </a:xfrm>
              <a:prstGeom prst="rect">
                <a:avLst/>
              </a:prstGeom>
              <a:blipFill>
                <a:blip r:embed="rId3"/>
                <a:stretch>
                  <a:fillRect l="-1061" t="-1471" b="-33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8202089-5F11-4848-BDD0-B91C6E1D7366}"/>
              </a:ext>
            </a:extLst>
          </p:cNvPr>
          <p:cNvSpPr txBox="1"/>
          <p:nvPr/>
        </p:nvSpPr>
        <p:spPr>
          <a:xfrm>
            <a:off x="838200" y="6119336"/>
            <a:ext cx="101384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[1] R. A. K. Fezeu. Netcordenstream. https://github.umn.edu/fezeu001/ NetCorDenStream, 08 2020</a:t>
            </a:r>
          </a:p>
          <a:p>
            <a:r>
              <a:rPr lang="en-US" sz="1400" dirty="0"/>
              <a:t>[2] A.Putina,D.Rossi,A.Bifet,S.Barth,D.Pletcher,C.Precup,andP.Ni- </a:t>
            </a:r>
            <a:r>
              <a:rPr lang="en-US" sz="1400" dirty="0" err="1"/>
              <a:t>vaggioli</a:t>
            </a:r>
            <a:r>
              <a:rPr lang="en-US" sz="1400" dirty="0"/>
              <a:t>. Telemetry-based stream-learning of bgp anomalies. </a:t>
            </a:r>
          </a:p>
          <a:p>
            <a:r>
              <a:rPr lang="en-US" sz="1400" dirty="0"/>
              <a:t>In </a:t>
            </a:r>
            <a:r>
              <a:rPr lang="en-US" sz="1400" i="1" dirty="0"/>
              <a:t>ACM SIGCOMM Workshop on Big Data Analytics and Machine Learning for Data Communication Networks (Big-DAMA’18)</a:t>
            </a:r>
            <a:r>
              <a:rPr lang="en-US" sz="1400" dirty="0"/>
              <a:t>, Aug. 2018. </a:t>
            </a:r>
          </a:p>
        </p:txBody>
      </p:sp>
    </p:spTree>
    <p:extLst>
      <p:ext uri="{BB962C8B-B14F-4D97-AF65-F5344CB8AC3E}">
        <p14:creationId xmlns:p14="http://schemas.microsoft.com/office/powerpoint/2010/main" val="7808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Box 84">
            <a:extLst>
              <a:ext uri="{FF2B5EF4-FFF2-40B4-BE49-F238E27FC236}">
                <a16:creationId xmlns:a16="http://schemas.microsoft.com/office/drawing/2014/main" id="{759FC0DC-37FF-CE4C-AF33-5322F0F6408F}"/>
              </a:ext>
            </a:extLst>
          </p:cNvPr>
          <p:cNvSpPr txBox="1"/>
          <p:nvPr/>
        </p:nvSpPr>
        <p:spPr>
          <a:xfrm>
            <a:off x="1041755" y="1821428"/>
            <a:ext cx="802899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/>
              <a:t>Plug &amp; play system for “on-the-fly” MDT data preprocessing.</a:t>
            </a:r>
          </a:p>
          <a:p>
            <a:pPr marL="342900" indent="-342900">
              <a:buFontTx/>
              <a:buChar char="-"/>
            </a:pPr>
            <a:endParaRPr lang="en-US" sz="2400" dirty="0"/>
          </a:p>
          <a:p>
            <a:pPr marL="342900" indent="-342900">
              <a:buFontTx/>
              <a:buChar char="-"/>
            </a:pPr>
            <a:r>
              <a:rPr lang="en-US" sz="2400" dirty="0"/>
              <a:t>Portable to other MDT vendors</a:t>
            </a:r>
          </a:p>
          <a:p>
            <a:pPr marL="342900" indent="-342900">
              <a:buFontTx/>
              <a:buChar char="-"/>
            </a:pPr>
            <a:endParaRPr lang="en-US" sz="2400" dirty="0"/>
          </a:p>
          <a:p>
            <a:pPr marL="342900" indent="-342900">
              <a:buFontTx/>
              <a:buChar char="-"/>
            </a:pPr>
            <a:r>
              <a:rPr lang="en-US" sz="2400" dirty="0"/>
              <a:t>Modularize pipeline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2D53EFC-5BCE-E647-A41F-84AC09E81405}"/>
              </a:ext>
            </a:extLst>
          </p:cNvPr>
          <p:cNvSpPr txBox="1">
            <a:spLocks/>
          </p:cNvSpPr>
          <p:nvPr/>
        </p:nvSpPr>
        <p:spPr>
          <a:xfrm>
            <a:off x="1041755" y="4958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Bravo - Feature selection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786769C-1AFA-7343-853F-394CE1084F6A}"/>
              </a:ext>
            </a:extLst>
          </p:cNvPr>
          <p:cNvGrpSpPr/>
          <p:nvPr/>
        </p:nvGrpSpPr>
        <p:grpSpPr>
          <a:xfrm>
            <a:off x="5366877" y="2440099"/>
            <a:ext cx="6109693" cy="4198995"/>
            <a:chOff x="918121" y="1947139"/>
            <a:chExt cx="7414257" cy="4938829"/>
          </a:xfrm>
        </p:grpSpPr>
        <p:sp>
          <p:nvSpPr>
            <p:cNvPr id="78" name="Google Shape;136;p2">
              <a:extLst>
                <a:ext uri="{FF2B5EF4-FFF2-40B4-BE49-F238E27FC236}">
                  <a16:creationId xmlns:a16="http://schemas.microsoft.com/office/drawing/2014/main" id="{9B376786-FB6C-C444-8391-5DEA756A1B00}"/>
                </a:ext>
              </a:extLst>
            </p:cNvPr>
            <p:cNvSpPr/>
            <p:nvPr/>
          </p:nvSpPr>
          <p:spPr>
            <a:xfrm>
              <a:off x="3303862" y="1947139"/>
              <a:ext cx="4043438" cy="1765284"/>
            </a:xfrm>
            <a:prstGeom prst="rect">
              <a:avLst/>
            </a:prstGeom>
            <a:solidFill>
              <a:srgbClr val="00B050">
                <a:alpha val="0"/>
              </a:srgbClr>
            </a:solidFill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91;p2">
              <a:extLst>
                <a:ext uri="{FF2B5EF4-FFF2-40B4-BE49-F238E27FC236}">
                  <a16:creationId xmlns:a16="http://schemas.microsoft.com/office/drawing/2014/main" id="{4C9202DB-D647-2748-95B2-34CB83573645}"/>
                </a:ext>
              </a:extLst>
            </p:cNvPr>
            <p:cNvSpPr/>
            <p:nvPr/>
          </p:nvSpPr>
          <p:spPr>
            <a:xfrm>
              <a:off x="2258335" y="4989033"/>
              <a:ext cx="348912" cy="315894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rgbClr val="1D7F6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92;p2">
              <a:extLst>
                <a:ext uri="{FF2B5EF4-FFF2-40B4-BE49-F238E27FC236}">
                  <a16:creationId xmlns:a16="http://schemas.microsoft.com/office/drawing/2014/main" id="{0F8915CE-988B-844D-BD87-87287836DB90}"/>
                </a:ext>
              </a:extLst>
            </p:cNvPr>
            <p:cNvSpPr/>
            <p:nvPr/>
          </p:nvSpPr>
          <p:spPr>
            <a:xfrm>
              <a:off x="1516147" y="5429469"/>
              <a:ext cx="348912" cy="315894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rgbClr val="1D7F6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93;p2">
              <a:extLst>
                <a:ext uri="{FF2B5EF4-FFF2-40B4-BE49-F238E27FC236}">
                  <a16:creationId xmlns:a16="http://schemas.microsoft.com/office/drawing/2014/main" id="{3F3ED5CE-8D2B-2B40-A14F-532203D92BCD}"/>
                </a:ext>
              </a:extLst>
            </p:cNvPr>
            <p:cNvSpPr/>
            <p:nvPr/>
          </p:nvSpPr>
          <p:spPr>
            <a:xfrm>
              <a:off x="3165709" y="5850093"/>
              <a:ext cx="348912" cy="315894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rgbClr val="1D7F6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94;p2">
              <a:extLst>
                <a:ext uri="{FF2B5EF4-FFF2-40B4-BE49-F238E27FC236}">
                  <a16:creationId xmlns:a16="http://schemas.microsoft.com/office/drawing/2014/main" id="{7C88C23A-2138-3D43-95CA-7B9F5DB306B9}"/>
                </a:ext>
              </a:extLst>
            </p:cNvPr>
            <p:cNvSpPr/>
            <p:nvPr/>
          </p:nvSpPr>
          <p:spPr>
            <a:xfrm>
              <a:off x="2157751" y="5848569"/>
              <a:ext cx="348912" cy="315894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rgbClr val="1D7F6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95;p2">
              <a:extLst>
                <a:ext uri="{FF2B5EF4-FFF2-40B4-BE49-F238E27FC236}">
                  <a16:creationId xmlns:a16="http://schemas.microsoft.com/office/drawing/2014/main" id="{BD8C5BC7-B48E-3F45-BE1E-F36FD9CF76D5}"/>
                </a:ext>
              </a:extLst>
            </p:cNvPr>
            <p:cNvSpPr/>
            <p:nvPr/>
          </p:nvSpPr>
          <p:spPr>
            <a:xfrm>
              <a:off x="3288559" y="4989033"/>
              <a:ext cx="348912" cy="315894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rgbClr val="1D7F6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96;p2">
              <a:extLst>
                <a:ext uri="{FF2B5EF4-FFF2-40B4-BE49-F238E27FC236}">
                  <a16:creationId xmlns:a16="http://schemas.microsoft.com/office/drawing/2014/main" id="{CDA6253D-33D4-7547-94FB-2256ADEF1E2A}"/>
                </a:ext>
              </a:extLst>
            </p:cNvPr>
            <p:cNvSpPr/>
            <p:nvPr/>
          </p:nvSpPr>
          <p:spPr>
            <a:xfrm>
              <a:off x="4219723" y="5269449"/>
              <a:ext cx="348912" cy="315894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rgbClr val="1D7F6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97;p2">
              <a:extLst>
                <a:ext uri="{FF2B5EF4-FFF2-40B4-BE49-F238E27FC236}">
                  <a16:creationId xmlns:a16="http://schemas.microsoft.com/office/drawing/2014/main" id="{A2880413-634A-954A-BEC9-DBE4EBDBF804}"/>
                </a:ext>
              </a:extLst>
            </p:cNvPr>
            <p:cNvSpPr/>
            <p:nvPr/>
          </p:nvSpPr>
          <p:spPr>
            <a:xfrm>
              <a:off x="3942019" y="5848569"/>
              <a:ext cx="348912" cy="315894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rgbClr val="1D7F6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87" name="Google Shape;98;p2">
              <a:extLst>
                <a:ext uri="{FF2B5EF4-FFF2-40B4-BE49-F238E27FC236}">
                  <a16:creationId xmlns:a16="http://schemas.microsoft.com/office/drawing/2014/main" id="{6EFCF179-920F-6D49-9902-E204CD4A08B4}"/>
                </a:ext>
              </a:extLst>
            </p:cNvPr>
            <p:cNvCxnSpPr>
              <a:stCxn id="80" idx="7"/>
              <a:endCxn id="79" idx="3"/>
            </p:cNvCxnSpPr>
            <p:nvPr/>
          </p:nvCxnSpPr>
          <p:spPr>
            <a:xfrm flipV="1">
              <a:off x="1813962" y="5258665"/>
              <a:ext cx="495470" cy="217066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8" name="Google Shape;99;p2">
              <a:extLst>
                <a:ext uri="{FF2B5EF4-FFF2-40B4-BE49-F238E27FC236}">
                  <a16:creationId xmlns:a16="http://schemas.microsoft.com/office/drawing/2014/main" id="{50537057-E138-324A-9E78-BEC143D54ABC}"/>
                </a:ext>
              </a:extLst>
            </p:cNvPr>
            <p:cNvCxnSpPr>
              <a:stCxn id="80" idx="5"/>
              <a:endCxn id="82" idx="1"/>
            </p:cNvCxnSpPr>
            <p:nvPr/>
          </p:nvCxnSpPr>
          <p:spPr>
            <a:xfrm>
              <a:off x="1813962" y="5699101"/>
              <a:ext cx="394886" cy="19573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9" name="Google Shape;100;p2">
              <a:extLst>
                <a:ext uri="{FF2B5EF4-FFF2-40B4-BE49-F238E27FC236}">
                  <a16:creationId xmlns:a16="http://schemas.microsoft.com/office/drawing/2014/main" id="{25E008C9-5CC5-BF48-B90C-C068322FCC76}"/>
                </a:ext>
              </a:extLst>
            </p:cNvPr>
            <p:cNvCxnSpPr>
              <a:stCxn id="82" idx="7"/>
              <a:endCxn id="83" idx="3"/>
            </p:cNvCxnSpPr>
            <p:nvPr/>
          </p:nvCxnSpPr>
          <p:spPr>
            <a:xfrm flipV="1">
              <a:off x="2455566" y="5258665"/>
              <a:ext cx="884090" cy="636166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0" name="Google Shape;101;p2">
              <a:extLst>
                <a:ext uri="{FF2B5EF4-FFF2-40B4-BE49-F238E27FC236}">
                  <a16:creationId xmlns:a16="http://schemas.microsoft.com/office/drawing/2014/main" id="{EB82E8C5-A4B8-DD48-BC49-884D4A96C4C7}"/>
                </a:ext>
              </a:extLst>
            </p:cNvPr>
            <p:cNvCxnSpPr>
              <a:stCxn id="81" idx="1"/>
              <a:endCxn id="79" idx="5"/>
            </p:cNvCxnSpPr>
            <p:nvPr/>
          </p:nvCxnSpPr>
          <p:spPr>
            <a:xfrm flipH="1" flipV="1">
              <a:off x="2556150" y="5258665"/>
              <a:ext cx="660656" cy="63769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1" name="Google Shape;102;p2">
              <a:extLst>
                <a:ext uri="{FF2B5EF4-FFF2-40B4-BE49-F238E27FC236}">
                  <a16:creationId xmlns:a16="http://schemas.microsoft.com/office/drawing/2014/main" id="{15152687-BD11-DD43-93C4-F18BA72EBFD6}"/>
                </a:ext>
              </a:extLst>
            </p:cNvPr>
            <p:cNvCxnSpPr>
              <a:stCxn id="82" idx="6"/>
              <a:endCxn id="81" idx="2"/>
            </p:cNvCxnSpPr>
            <p:nvPr/>
          </p:nvCxnSpPr>
          <p:spPr>
            <a:xfrm>
              <a:off x="2506663" y="6006516"/>
              <a:ext cx="659046" cy="1524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2" name="Google Shape;103;p2">
              <a:extLst>
                <a:ext uri="{FF2B5EF4-FFF2-40B4-BE49-F238E27FC236}">
                  <a16:creationId xmlns:a16="http://schemas.microsoft.com/office/drawing/2014/main" id="{10DC0E07-D9AF-2346-8DFF-5041B9DB0975}"/>
                </a:ext>
              </a:extLst>
            </p:cNvPr>
            <p:cNvCxnSpPr>
              <a:stCxn id="79" idx="6"/>
              <a:endCxn id="83" idx="2"/>
            </p:cNvCxnSpPr>
            <p:nvPr/>
          </p:nvCxnSpPr>
          <p:spPr>
            <a:xfrm>
              <a:off x="2607247" y="5146980"/>
              <a:ext cx="681312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3" name="Google Shape;104;p2">
              <a:extLst>
                <a:ext uri="{FF2B5EF4-FFF2-40B4-BE49-F238E27FC236}">
                  <a16:creationId xmlns:a16="http://schemas.microsoft.com/office/drawing/2014/main" id="{6B6633B5-2174-4C43-991A-3986CC95C256}"/>
                </a:ext>
              </a:extLst>
            </p:cNvPr>
            <p:cNvCxnSpPr>
              <a:stCxn id="83" idx="6"/>
              <a:endCxn id="84" idx="1"/>
            </p:cNvCxnSpPr>
            <p:nvPr/>
          </p:nvCxnSpPr>
          <p:spPr>
            <a:xfrm>
              <a:off x="3637471" y="5146980"/>
              <a:ext cx="633349" cy="168731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4" name="Google Shape;105;p2">
              <a:extLst>
                <a:ext uri="{FF2B5EF4-FFF2-40B4-BE49-F238E27FC236}">
                  <a16:creationId xmlns:a16="http://schemas.microsoft.com/office/drawing/2014/main" id="{1B7D02FD-E85D-B54B-B4FD-6318F10A62C6}"/>
                </a:ext>
              </a:extLst>
            </p:cNvPr>
            <p:cNvCxnSpPr>
              <a:stCxn id="86" idx="7"/>
              <a:endCxn id="84" idx="4"/>
            </p:cNvCxnSpPr>
            <p:nvPr/>
          </p:nvCxnSpPr>
          <p:spPr>
            <a:xfrm flipV="1">
              <a:off x="4239834" y="5585343"/>
              <a:ext cx="154345" cy="309488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5" name="Google Shape;106;p2">
              <a:extLst>
                <a:ext uri="{FF2B5EF4-FFF2-40B4-BE49-F238E27FC236}">
                  <a16:creationId xmlns:a16="http://schemas.microsoft.com/office/drawing/2014/main" id="{6F9F37A4-7465-7243-9373-617B5C97074F}"/>
                </a:ext>
              </a:extLst>
            </p:cNvPr>
            <p:cNvCxnSpPr>
              <a:stCxn id="81" idx="6"/>
              <a:endCxn id="86" idx="2"/>
            </p:cNvCxnSpPr>
            <p:nvPr/>
          </p:nvCxnSpPr>
          <p:spPr>
            <a:xfrm flipV="1">
              <a:off x="3514621" y="6006516"/>
              <a:ext cx="427398" cy="1524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6" name="Google Shape;107;p2">
              <a:extLst>
                <a:ext uri="{FF2B5EF4-FFF2-40B4-BE49-F238E27FC236}">
                  <a16:creationId xmlns:a16="http://schemas.microsoft.com/office/drawing/2014/main" id="{53781204-F3EC-914E-A5B0-0F86151A496A}"/>
                </a:ext>
              </a:extLst>
            </p:cNvPr>
            <p:cNvCxnSpPr>
              <a:stCxn id="86" idx="1"/>
              <a:endCxn id="83" idx="5"/>
            </p:cNvCxnSpPr>
            <p:nvPr/>
          </p:nvCxnSpPr>
          <p:spPr>
            <a:xfrm flipH="1" flipV="1">
              <a:off x="3586374" y="5258665"/>
              <a:ext cx="406742" cy="636166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97" name="Google Shape;108;p2">
              <a:extLst>
                <a:ext uri="{FF2B5EF4-FFF2-40B4-BE49-F238E27FC236}">
                  <a16:creationId xmlns:a16="http://schemas.microsoft.com/office/drawing/2014/main" id="{93CB6437-209D-CB4D-A367-ED2043DF72C9}"/>
                </a:ext>
              </a:extLst>
            </p:cNvPr>
            <p:cNvSpPr/>
            <p:nvPr/>
          </p:nvSpPr>
          <p:spPr>
            <a:xfrm>
              <a:off x="1232759" y="4896727"/>
              <a:ext cx="3585815" cy="1618527"/>
            </a:xfrm>
            <a:prstGeom prst="cloud">
              <a:avLst/>
            </a:prstGeom>
            <a:noFill/>
            <a:ln w="12700" cap="flat" cmpd="sng">
              <a:solidFill>
                <a:srgbClr val="1D7F6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8" name="Google Shape;109;p2" descr="Remote control">
              <a:extLst>
                <a:ext uri="{FF2B5EF4-FFF2-40B4-BE49-F238E27FC236}">
                  <a16:creationId xmlns:a16="http://schemas.microsoft.com/office/drawing/2014/main" id="{89364289-E196-754D-A283-593804FBF29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13481" y="2353508"/>
              <a:ext cx="1235392" cy="12353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111;p2" descr="Brain">
              <a:extLst>
                <a:ext uri="{FF2B5EF4-FFF2-40B4-BE49-F238E27FC236}">
                  <a16:creationId xmlns:a16="http://schemas.microsoft.com/office/drawing/2014/main" id="{52ED4812-E137-234B-B2B8-40F8F6BC1CE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155111" y="4735540"/>
              <a:ext cx="796532" cy="7094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12;p2" descr="Gears">
              <a:extLst>
                <a:ext uri="{FF2B5EF4-FFF2-40B4-BE49-F238E27FC236}">
                  <a16:creationId xmlns:a16="http://schemas.microsoft.com/office/drawing/2014/main" id="{0084DC23-C263-354B-860C-1213EC10C4A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477620" y="5715551"/>
              <a:ext cx="975297" cy="8446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13;p2">
              <a:extLst>
                <a:ext uri="{FF2B5EF4-FFF2-40B4-BE49-F238E27FC236}">
                  <a16:creationId xmlns:a16="http://schemas.microsoft.com/office/drawing/2014/main" id="{4D8EB2BE-52CA-6A46-9771-8DDAAE062E28}"/>
                </a:ext>
              </a:extLst>
            </p:cNvPr>
            <p:cNvSpPr txBox="1"/>
            <p:nvPr/>
          </p:nvSpPr>
          <p:spPr>
            <a:xfrm>
              <a:off x="918121" y="2108696"/>
              <a:ext cx="1834973" cy="325757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 dirty="0">
                  <a:latin typeface="Calibri"/>
                  <a:ea typeface="Calibri"/>
                  <a:cs typeface="Calibri"/>
                  <a:sym typeface="Calibri"/>
                </a:rPr>
                <a:t>MDT Data Collector</a:t>
              </a:r>
              <a:endParaRPr b="1" dirty="0"/>
            </a:p>
          </p:txBody>
        </p:sp>
        <p:sp>
          <p:nvSpPr>
            <p:cNvPr id="102" name="Google Shape;114;p2">
              <a:extLst>
                <a:ext uri="{FF2B5EF4-FFF2-40B4-BE49-F238E27FC236}">
                  <a16:creationId xmlns:a16="http://schemas.microsoft.com/office/drawing/2014/main" id="{88605389-E1E8-3E46-A60D-643EAA270043}"/>
                </a:ext>
              </a:extLst>
            </p:cNvPr>
            <p:cNvSpPr txBox="1"/>
            <p:nvPr/>
          </p:nvSpPr>
          <p:spPr>
            <a:xfrm>
              <a:off x="1365371" y="6560211"/>
              <a:ext cx="999814" cy="325757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latin typeface="Calibri"/>
                  <a:ea typeface="Calibri"/>
                  <a:cs typeface="Calibri"/>
                  <a:sym typeface="Calibri"/>
                </a:rPr>
                <a:t>Network</a:t>
              </a:r>
              <a:endParaRPr b="1" dirty="0"/>
            </a:p>
          </p:txBody>
        </p:sp>
        <p:sp>
          <p:nvSpPr>
            <p:cNvPr id="103" name="Google Shape;115;p2">
              <a:extLst>
                <a:ext uri="{FF2B5EF4-FFF2-40B4-BE49-F238E27FC236}">
                  <a16:creationId xmlns:a16="http://schemas.microsoft.com/office/drawing/2014/main" id="{128AE9BD-FFD6-EA46-AFA4-CDDC8C95FA95}"/>
                </a:ext>
              </a:extLst>
            </p:cNvPr>
            <p:cNvSpPr txBox="1"/>
            <p:nvPr/>
          </p:nvSpPr>
          <p:spPr>
            <a:xfrm>
              <a:off x="4954826" y="5913138"/>
              <a:ext cx="906073" cy="325757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latin typeface="Calibri"/>
                  <a:ea typeface="Calibri"/>
                  <a:cs typeface="Calibri"/>
                  <a:sym typeface="Calibri"/>
                </a:rPr>
                <a:t>Model</a:t>
              </a:r>
              <a:endParaRPr b="1" dirty="0"/>
            </a:p>
          </p:txBody>
        </p:sp>
        <p:sp>
          <p:nvSpPr>
            <p:cNvPr id="104" name="Google Shape;116;p2">
              <a:extLst>
                <a:ext uri="{FF2B5EF4-FFF2-40B4-BE49-F238E27FC236}">
                  <a16:creationId xmlns:a16="http://schemas.microsoft.com/office/drawing/2014/main" id="{179D4FB8-FAE6-4240-8F78-0422E8880D1A}"/>
                </a:ext>
              </a:extLst>
            </p:cNvPr>
            <p:cNvSpPr txBox="1"/>
            <p:nvPr/>
          </p:nvSpPr>
          <p:spPr>
            <a:xfrm>
              <a:off x="6913425" y="4310600"/>
              <a:ext cx="1418953" cy="542959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latin typeface="Calibri"/>
                  <a:ea typeface="Calibri"/>
                  <a:cs typeface="Calibri"/>
                  <a:sym typeface="Calibri"/>
                </a:rPr>
                <a:t>Model Learning</a:t>
              </a:r>
              <a:endParaRPr b="1" dirty="0"/>
            </a:p>
          </p:txBody>
        </p:sp>
        <p:sp>
          <p:nvSpPr>
            <p:cNvPr id="105" name="Google Shape;120;p2">
              <a:extLst>
                <a:ext uri="{FF2B5EF4-FFF2-40B4-BE49-F238E27FC236}">
                  <a16:creationId xmlns:a16="http://schemas.microsoft.com/office/drawing/2014/main" id="{F4340B4E-5656-0D48-B9E9-2C52FB529069}"/>
                </a:ext>
              </a:extLst>
            </p:cNvPr>
            <p:cNvSpPr txBox="1"/>
            <p:nvPr/>
          </p:nvSpPr>
          <p:spPr>
            <a:xfrm>
              <a:off x="3647117" y="3087611"/>
              <a:ext cx="916384" cy="488659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dirty="0">
                  <a:latin typeface="Calibri"/>
                  <a:ea typeface="Calibri"/>
                  <a:cs typeface="Calibri"/>
                  <a:sym typeface="Calibri"/>
                </a:rPr>
                <a:t>Module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dirty="0">
                  <a:latin typeface="Calibri"/>
                  <a:cs typeface="Calibri"/>
                  <a:sym typeface="Calibri"/>
                </a:rPr>
                <a:t>B</a:t>
              </a:r>
              <a:endParaRPr b="1" dirty="0"/>
            </a:p>
          </p:txBody>
        </p:sp>
        <p:sp>
          <p:nvSpPr>
            <p:cNvPr id="106" name="Google Shape;122;p2">
              <a:extLst>
                <a:ext uri="{FF2B5EF4-FFF2-40B4-BE49-F238E27FC236}">
                  <a16:creationId xmlns:a16="http://schemas.microsoft.com/office/drawing/2014/main" id="{CB65E5EB-4FED-2E40-9EFC-7B7B23D5630A}"/>
                </a:ext>
              </a:extLst>
            </p:cNvPr>
            <p:cNvSpPr txBox="1"/>
            <p:nvPr/>
          </p:nvSpPr>
          <p:spPr>
            <a:xfrm>
              <a:off x="4992883" y="2084659"/>
              <a:ext cx="868015" cy="488659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dirty="0">
                  <a:latin typeface="Calibri"/>
                  <a:ea typeface="Calibri"/>
                  <a:cs typeface="Calibri"/>
                  <a:sym typeface="Calibri"/>
                </a:rPr>
                <a:t>Module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dirty="0">
                  <a:latin typeface="Calibri"/>
                  <a:cs typeface="Calibri"/>
                  <a:sym typeface="Calibri"/>
                </a:rPr>
                <a:t>C</a:t>
              </a:r>
              <a:endParaRPr b="1" dirty="0"/>
            </a:p>
          </p:txBody>
        </p:sp>
        <p:sp>
          <p:nvSpPr>
            <p:cNvPr id="107" name="Google Shape;124;p2">
              <a:extLst>
                <a:ext uri="{FF2B5EF4-FFF2-40B4-BE49-F238E27FC236}">
                  <a16:creationId xmlns:a16="http://schemas.microsoft.com/office/drawing/2014/main" id="{77D6386D-F1B0-CF4C-83C2-098A7CC3B4C9}"/>
                </a:ext>
              </a:extLst>
            </p:cNvPr>
            <p:cNvSpPr txBox="1"/>
            <p:nvPr/>
          </p:nvSpPr>
          <p:spPr>
            <a:xfrm>
              <a:off x="4983474" y="3186482"/>
              <a:ext cx="803070" cy="488659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dirty="0">
                  <a:latin typeface="Calibri"/>
                  <a:ea typeface="Calibri"/>
                  <a:cs typeface="Calibri"/>
                  <a:sym typeface="Calibri"/>
                </a:rPr>
                <a:t>Module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dirty="0">
                  <a:latin typeface="Calibri"/>
                  <a:ea typeface="Calibri"/>
                  <a:cs typeface="Calibri"/>
                  <a:sym typeface="Calibri"/>
                </a:rPr>
                <a:t>D</a:t>
              </a:r>
              <a:endParaRPr b="1" dirty="0"/>
            </a:p>
          </p:txBody>
        </p:sp>
        <p:sp>
          <p:nvSpPr>
            <p:cNvPr id="108" name="Google Shape;126;p2">
              <a:extLst>
                <a:ext uri="{FF2B5EF4-FFF2-40B4-BE49-F238E27FC236}">
                  <a16:creationId xmlns:a16="http://schemas.microsoft.com/office/drawing/2014/main" id="{8875C1F3-0A79-674C-AB30-B3C6C35ED4F0}"/>
                </a:ext>
              </a:extLst>
            </p:cNvPr>
            <p:cNvSpPr txBox="1"/>
            <p:nvPr/>
          </p:nvSpPr>
          <p:spPr>
            <a:xfrm>
              <a:off x="6204865" y="2069881"/>
              <a:ext cx="803070" cy="488659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dirty="0">
                  <a:latin typeface="Calibri"/>
                  <a:ea typeface="Calibri"/>
                  <a:cs typeface="Calibri"/>
                  <a:sym typeface="Calibri"/>
                </a:rPr>
                <a:t>Module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dirty="0">
                  <a:latin typeface="Calibri"/>
                  <a:cs typeface="Calibri"/>
                  <a:sym typeface="Calibri"/>
                </a:rPr>
                <a:t>E</a:t>
              </a:r>
              <a:endParaRPr b="1" dirty="0"/>
            </a:p>
          </p:txBody>
        </p:sp>
        <p:sp>
          <p:nvSpPr>
            <p:cNvPr id="109" name="Google Shape;128;p2">
              <a:extLst>
                <a:ext uri="{FF2B5EF4-FFF2-40B4-BE49-F238E27FC236}">
                  <a16:creationId xmlns:a16="http://schemas.microsoft.com/office/drawing/2014/main" id="{BC5C8E47-DAB5-E94E-BECD-181D67CEEA46}"/>
                </a:ext>
              </a:extLst>
            </p:cNvPr>
            <p:cNvSpPr txBox="1"/>
            <p:nvPr/>
          </p:nvSpPr>
          <p:spPr>
            <a:xfrm>
              <a:off x="3668753" y="2126341"/>
              <a:ext cx="803070" cy="488659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dirty="0">
                  <a:latin typeface="Calibri"/>
                  <a:cs typeface="Calibri"/>
                  <a:sym typeface="Calibri"/>
                </a:rPr>
                <a:t>Module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dirty="0">
                  <a:latin typeface="Calibri"/>
                  <a:cs typeface="Calibri"/>
                  <a:sym typeface="Calibri"/>
                </a:rPr>
                <a:t>A</a:t>
              </a:r>
              <a:endParaRPr b="1" dirty="0"/>
            </a:p>
          </p:txBody>
        </p:sp>
        <p:sp>
          <p:nvSpPr>
            <p:cNvPr id="110" name="Google Shape;130;p2">
              <a:extLst>
                <a:ext uri="{FF2B5EF4-FFF2-40B4-BE49-F238E27FC236}">
                  <a16:creationId xmlns:a16="http://schemas.microsoft.com/office/drawing/2014/main" id="{3DB91754-6061-D14C-BC74-F8E8BC20EEA1}"/>
                </a:ext>
              </a:extLst>
            </p:cNvPr>
            <p:cNvSpPr txBox="1"/>
            <p:nvPr/>
          </p:nvSpPr>
          <p:spPr>
            <a:xfrm>
              <a:off x="6152642" y="3115573"/>
              <a:ext cx="803070" cy="488659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dirty="0">
                  <a:latin typeface="Calibri"/>
                  <a:ea typeface="Calibri"/>
                  <a:cs typeface="Calibri"/>
                  <a:sym typeface="Calibri"/>
                </a:rPr>
                <a:t>Normalization</a:t>
              </a:r>
              <a:endParaRPr b="1" dirty="0"/>
            </a:p>
          </p:txBody>
        </p:sp>
        <p:cxnSp>
          <p:nvCxnSpPr>
            <p:cNvPr id="111" name="Google Shape;133;p2">
              <a:extLst>
                <a:ext uri="{FF2B5EF4-FFF2-40B4-BE49-F238E27FC236}">
                  <a16:creationId xmlns:a16="http://schemas.microsoft.com/office/drawing/2014/main" id="{7A900620-3DAF-4742-97BF-88399CFCD87A}"/>
                </a:ext>
              </a:extLst>
            </p:cNvPr>
            <p:cNvCxnSpPr>
              <a:cxnSpLocks/>
              <a:stCxn id="105" idx="3"/>
              <a:endCxn id="106" idx="1"/>
            </p:cNvCxnSpPr>
            <p:nvPr/>
          </p:nvCxnSpPr>
          <p:spPr>
            <a:xfrm flipV="1">
              <a:off x="4563501" y="2328989"/>
              <a:ext cx="429382" cy="1002952"/>
            </a:xfrm>
            <a:prstGeom prst="curvedConnector3">
              <a:avLst>
                <a:gd name="adj1" fmla="val 50000"/>
              </a:avLst>
            </a:prstGeom>
            <a:noFill/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112" name="Google Shape;134;p2">
              <a:extLst>
                <a:ext uri="{FF2B5EF4-FFF2-40B4-BE49-F238E27FC236}">
                  <a16:creationId xmlns:a16="http://schemas.microsoft.com/office/drawing/2014/main" id="{0C477281-B42F-954C-842F-C98B95B458F0}"/>
                </a:ext>
              </a:extLst>
            </p:cNvPr>
            <p:cNvCxnSpPr>
              <a:cxnSpLocks/>
              <a:stCxn id="107" idx="3"/>
              <a:endCxn id="108" idx="1"/>
            </p:cNvCxnSpPr>
            <p:nvPr/>
          </p:nvCxnSpPr>
          <p:spPr>
            <a:xfrm flipV="1">
              <a:off x="5786544" y="2314210"/>
              <a:ext cx="418321" cy="1116601"/>
            </a:xfrm>
            <a:prstGeom prst="curvedConnector3">
              <a:avLst>
                <a:gd name="adj1" fmla="val 50000"/>
              </a:avLst>
            </a:prstGeom>
            <a:noFill/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113" name="Google Shape;137;p2">
              <a:extLst>
                <a:ext uri="{FF2B5EF4-FFF2-40B4-BE49-F238E27FC236}">
                  <a16:creationId xmlns:a16="http://schemas.microsoft.com/office/drawing/2014/main" id="{4AA07A54-0A2A-4843-B810-9D1F47280053}"/>
                </a:ext>
              </a:extLst>
            </p:cNvPr>
            <p:cNvCxnSpPr>
              <a:cxnSpLocks/>
              <a:endCxn id="99" idx="1"/>
            </p:cNvCxnSpPr>
            <p:nvPr/>
          </p:nvCxnSpPr>
          <p:spPr>
            <a:xfrm rot="16200000" flipH="1">
              <a:off x="6201098" y="4136248"/>
              <a:ext cx="1377839" cy="530187"/>
            </a:xfrm>
            <a:prstGeom prst="curvedConnector2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14" name="Google Shape;138;p2">
              <a:extLst>
                <a:ext uri="{FF2B5EF4-FFF2-40B4-BE49-F238E27FC236}">
                  <a16:creationId xmlns:a16="http://schemas.microsoft.com/office/drawing/2014/main" id="{1ACD32FB-78E1-0947-94F0-F5F07C8A76BB}"/>
                </a:ext>
              </a:extLst>
            </p:cNvPr>
            <p:cNvCxnSpPr>
              <a:cxnSpLocks/>
              <a:stCxn id="99" idx="2"/>
              <a:endCxn id="100" idx="3"/>
            </p:cNvCxnSpPr>
            <p:nvPr/>
          </p:nvCxnSpPr>
          <p:spPr>
            <a:xfrm rot="5400000">
              <a:off x="6656698" y="5241202"/>
              <a:ext cx="692898" cy="1100460"/>
            </a:xfrm>
            <a:prstGeom prst="curvedConnector2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15" name="Google Shape;139;p2">
              <a:extLst>
                <a:ext uri="{FF2B5EF4-FFF2-40B4-BE49-F238E27FC236}">
                  <a16:creationId xmlns:a16="http://schemas.microsoft.com/office/drawing/2014/main" id="{79C39C7B-B454-F94E-BD7B-89D96DA9C86B}"/>
                </a:ext>
              </a:extLst>
            </p:cNvPr>
            <p:cNvCxnSpPr/>
            <p:nvPr/>
          </p:nvCxnSpPr>
          <p:spPr>
            <a:xfrm rot="5400000" flipH="1">
              <a:off x="1029644" y="4039311"/>
              <a:ext cx="1390800" cy="548100"/>
            </a:xfrm>
            <a:prstGeom prst="curvedConnector3">
              <a:avLst>
                <a:gd name="adj1" fmla="val 49998"/>
              </a:avLst>
            </a:prstGeom>
            <a:noFill/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16" name="Google Shape;140;p2">
              <a:extLst>
                <a:ext uri="{FF2B5EF4-FFF2-40B4-BE49-F238E27FC236}">
                  <a16:creationId xmlns:a16="http://schemas.microsoft.com/office/drawing/2014/main" id="{B2E6C7B2-BDD7-1148-B97C-3277F9BF558F}"/>
                </a:ext>
              </a:extLst>
            </p:cNvPr>
            <p:cNvCxnSpPr/>
            <p:nvPr/>
          </p:nvCxnSpPr>
          <p:spPr>
            <a:xfrm rot="10800000" flipH="1">
              <a:off x="2016005" y="2262518"/>
              <a:ext cx="1274100" cy="384900"/>
            </a:xfrm>
            <a:prstGeom prst="curvedConnector3">
              <a:avLst>
                <a:gd name="adj1" fmla="val 50005"/>
              </a:avLst>
            </a:prstGeom>
            <a:noFill/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17" name="Google Shape;141;p2">
              <a:extLst>
                <a:ext uri="{FF2B5EF4-FFF2-40B4-BE49-F238E27FC236}">
                  <a16:creationId xmlns:a16="http://schemas.microsoft.com/office/drawing/2014/main" id="{7AA29507-6806-C943-8307-FA7D24532531}"/>
                </a:ext>
              </a:extLst>
            </p:cNvPr>
            <p:cNvCxnSpPr/>
            <p:nvPr/>
          </p:nvCxnSpPr>
          <p:spPr>
            <a:xfrm rot="5400000" flipH="1">
              <a:off x="1507335" y="3970595"/>
              <a:ext cx="1202700" cy="513000"/>
            </a:xfrm>
            <a:prstGeom prst="curvedConnector3">
              <a:avLst>
                <a:gd name="adj1" fmla="val 50003"/>
              </a:avLst>
            </a:prstGeom>
            <a:noFill/>
            <a:ln w="28575" cap="flat" cmpd="sng">
              <a:solidFill>
                <a:srgbClr val="00B0F0"/>
              </a:solidFill>
              <a:prstDash val="dash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18" name="Google Shape;142;p2">
              <a:extLst>
                <a:ext uri="{FF2B5EF4-FFF2-40B4-BE49-F238E27FC236}">
                  <a16:creationId xmlns:a16="http://schemas.microsoft.com/office/drawing/2014/main" id="{CE37DD12-C1D9-2D48-B5E9-CA0EBEEC2BEB}"/>
                </a:ext>
              </a:extLst>
            </p:cNvPr>
            <p:cNvCxnSpPr/>
            <p:nvPr/>
          </p:nvCxnSpPr>
          <p:spPr>
            <a:xfrm rot="10800000" flipH="1">
              <a:off x="2044361" y="2393483"/>
              <a:ext cx="1188900" cy="493500"/>
            </a:xfrm>
            <a:prstGeom prst="curvedConnector3">
              <a:avLst>
                <a:gd name="adj1" fmla="val 50001"/>
              </a:avLst>
            </a:prstGeom>
            <a:noFill/>
            <a:ln w="28575" cap="flat" cmpd="sng">
              <a:solidFill>
                <a:srgbClr val="00B0F0"/>
              </a:solidFill>
              <a:prstDash val="dash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19" name="Google Shape;143;p2">
              <a:extLst>
                <a:ext uri="{FF2B5EF4-FFF2-40B4-BE49-F238E27FC236}">
                  <a16:creationId xmlns:a16="http://schemas.microsoft.com/office/drawing/2014/main" id="{60925939-EF53-C047-9AEE-665F27B4CD3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850713" y="4293824"/>
              <a:ext cx="2203419" cy="906072"/>
            </a:xfrm>
            <a:prstGeom prst="curvedConnector3">
              <a:avLst>
                <a:gd name="adj1" fmla="val 50000"/>
              </a:avLst>
            </a:prstGeom>
            <a:noFill/>
            <a:ln w="28575" cap="flat" cmpd="sng">
              <a:solidFill>
                <a:srgbClr val="00B0F0"/>
              </a:solidFill>
              <a:prstDash val="dash"/>
              <a:miter lim="800000"/>
              <a:headEnd type="none" w="sm" len="sm"/>
              <a:tailEnd type="triangle" w="med" len="med"/>
            </a:ln>
          </p:spPr>
        </p:cxnSp>
        <p:sp>
          <p:nvSpPr>
            <p:cNvPr id="120" name="Google Shape;146;p2">
              <a:extLst>
                <a:ext uri="{FF2B5EF4-FFF2-40B4-BE49-F238E27FC236}">
                  <a16:creationId xmlns:a16="http://schemas.microsoft.com/office/drawing/2014/main" id="{23651D28-768D-B248-9504-C1D0FA95AAC1}"/>
                </a:ext>
              </a:extLst>
            </p:cNvPr>
            <p:cNvSpPr txBox="1"/>
            <p:nvPr/>
          </p:nvSpPr>
          <p:spPr>
            <a:xfrm>
              <a:off x="3941877" y="2598261"/>
              <a:ext cx="2815089" cy="523180"/>
            </a:xfrm>
            <a:prstGeom prst="rect">
              <a:avLst/>
            </a:prstGeom>
            <a:no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Bravo</a:t>
              </a:r>
              <a:endParaRPr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21" name="Google Shape;148;p2">
              <a:extLst>
                <a:ext uri="{FF2B5EF4-FFF2-40B4-BE49-F238E27FC236}">
                  <a16:creationId xmlns:a16="http://schemas.microsoft.com/office/drawing/2014/main" id="{0DCD470B-1B94-FC49-9FDE-71D1E245D523}"/>
                </a:ext>
              </a:extLst>
            </p:cNvPr>
            <p:cNvSpPr txBox="1"/>
            <p:nvPr/>
          </p:nvSpPr>
          <p:spPr>
            <a:xfrm>
              <a:off x="4179845" y="3837430"/>
              <a:ext cx="1906901" cy="3285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00B0F0"/>
                  </a:solidFill>
                  <a:latin typeface="Calibri"/>
                  <a:ea typeface="Calibri"/>
                  <a:cs typeface="Calibri"/>
                  <a:sym typeface="Calibri"/>
                </a:rPr>
                <a:t>New Telemetry Data</a:t>
              </a:r>
              <a:endParaRPr b="1" dirty="0">
                <a:solidFill>
                  <a:srgbClr val="00B0F0"/>
                </a:solidFill>
              </a:endParaRPr>
            </a:p>
          </p:txBody>
        </p:sp>
        <p:sp>
          <p:nvSpPr>
            <p:cNvPr id="122" name="Google Shape;149;p2">
              <a:extLst>
                <a:ext uri="{FF2B5EF4-FFF2-40B4-BE49-F238E27FC236}">
                  <a16:creationId xmlns:a16="http://schemas.microsoft.com/office/drawing/2014/main" id="{94C286F2-AC74-BD4B-A065-F87C7B57EAC1}"/>
                </a:ext>
              </a:extLst>
            </p:cNvPr>
            <p:cNvSpPr txBox="1"/>
            <p:nvPr/>
          </p:nvSpPr>
          <p:spPr>
            <a:xfrm>
              <a:off x="4190262" y="4165684"/>
              <a:ext cx="1906901" cy="32575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latin typeface="Calibri"/>
                  <a:ea typeface="Calibri"/>
                  <a:cs typeface="Calibri"/>
                  <a:sym typeface="Calibri"/>
                </a:rPr>
                <a:t>Old Telemetry Data</a:t>
              </a:r>
              <a:endParaRPr b="1" dirty="0"/>
            </a:p>
          </p:txBody>
        </p:sp>
        <p:cxnSp>
          <p:nvCxnSpPr>
            <p:cNvPr id="123" name="Google Shape;150;p2">
              <a:extLst>
                <a:ext uri="{FF2B5EF4-FFF2-40B4-BE49-F238E27FC236}">
                  <a16:creationId xmlns:a16="http://schemas.microsoft.com/office/drawing/2014/main" id="{0A3FCC6C-7F19-4C43-BF4D-06AB4E08051E}"/>
                </a:ext>
              </a:extLst>
            </p:cNvPr>
            <p:cNvCxnSpPr/>
            <p:nvPr/>
          </p:nvCxnSpPr>
          <p:spPr>
            <a:xfrm>
              <a:off x="6227719" y="6356151"/>
              <a:ext cx="796532" cy="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124" name="Google Shape;145;p2">
              <a:extLst>
                <a:ext uri="{FF2B5EF4-FFF2-40B4-BE49-F238E27FC236}">
                  <a16:creationId xmlns:a16="http://schemas.microsoft.com/office/drawing/2014/main" id="{B38B9F20-98A7-C947-A5D7-31978CE43ACB}"/>
                </a:ext>
              </a:extLst>
            </p:cNvPr>
            <p:cNvSpPr txBox="1"/>
            <p:nvPr/>
          </p:nvSpPr>
          <p:spPr>
            <a:xfrm>
              <a:off x="7003685" y="6197441"/>
              <a:ext cx="1100460" cy="325757"/>
            </a:xfrm>
            <a:prstGeom prst="rect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latin typeface="Calibri"/>
                  <a:ea typeface="Calibri"/>
                  <a:cs typeface="Calibri"/>
                  <a:sym typeface="Calibri"/>
                </a:rPr>
                <a:t>Outcome</a:t>
              </a:r>
              <a:endParaRPr b="1" dirty="0"/>
            </a:p>
          </p:txBody>
        </p:sp>
        <p:cxnSp>
          <p:nvCxnSpPr>
            <p:cNvPr id="125" name="Google Shape;152;p2">
              <a:extLst>
                <a:ext uri="{FF2B5EF4-FFF2-40B4-BE49-F238E27FC236}">
                  <a16:creationId xmlns:a16="http://schemas.microsoft.com/office/drawing/2014/main" id="{C3B6E003-A759-6F4A-B5B1-3AFD0F5C6CCC}"/>
                </a:ext>
              </a:extLst>
            </p:cNvPr>
            <p:cNvCxnSpPr>
              <a:cxnSpLocks/>
            </p:cNvCxnSpPr>
            <p:nvPr/>
          </p:nvCxnSpPr>
          <p:spPr>
            <a:xfrm>
              <a:off x="3776920" y="3991639"/>
              <a:ext cx="385339" cy="0"/>
            </a:xfrm>
            <a:prstGeom prst="straightConnector1">
              <a:avLst/>
            </a:prstGeom>
            <a:noFill/>
            <a:ln w="28575" cap="flat" cmpd="sng">
              <a:solidFill>
                <a:srgbClr val="00B0F0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cxnSp>
          <p:nvCxnSpPr>
            <p:cNvPr id="126" name="Google Shape;153;p2">
              <a:extLst>
                <a:ext uri="{FF2B5EF4-FFF2-40B4-BE49-F238E27FC236}">
                  <a16:creationId xmlns:a16="http://schemas.microsoft.com/office/drawing/2014/main" id="{496B6972-3059-524D-BF2D-89F7AA75866D}"/>
                </a:ext>
              </a:extLst>
            </p:cNvPr>
            <p:cNvCxnSpPr/>
            <p:nvPr/>
          </p:nvCxnSpPr>
          <p:spPr>
            <a:xfrm>
              <a:off x="3776920" y="4219126"/>
              <a:ext cx="385339" cy="0"/>
            </a:xfrm>
            <a:prstGeom prst="straightConnector1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27" name="Google Shape;134;p2">
              <a:extLst>
                <a:ext uri="{FF2B5EF4-FFF2-40B4-BE49-F238E27FC236}">
                  <a16:creationId xmlns:a16="http://schemas.microsoft.com/office/drawing/2014/main" id="{848D72DB-8FB9-5E47-8737-D5699D9DDAC2}"/>
                </a:ext>
              </a:extLst>
            </p:cNvPr>
            <p:cNvCxnSpPr>
              <a:cxnSpLocks/>
              <a:stCxn id="106" idx="1"/>
              <a:endCxn id="107" idx="1"/>
            </p:cNvCxnSpPr>
            <p:nvPr/>
          </p:nvCxnSpPr>
          <p:spPr>
            <a:xfrm rot="10800000" flipV="1">
              <a:off x="4983474" y="2328989"/>
              <a:ext cx="9410" cy="1101822"/>
            </a:xfrm>
            <a:prstGeom prst="curvedConnector3">
              <a:avLst>
                <a:gd name="adj1" fmla="val 3048156"/>
              </a:avLst>
            </a:prstGeom>
            <a:noFill/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128" name="Google Shape;134;p2">
              <a:extLst>
                <a:ext uri="{FF2B5EF4-FFF2-40B4-BE49-F238E27FC236}">
                  <a16:creationId xmlns:a16="http://schemas.microsoft.com/office/drawing/2014/main" id="{770B41CA-AEAE-D645-B221-96455A307F0B}"/>
                </a:ext>
              </a:extLst>
            </p:cNvPr>
            <p:cNvCxnSpPr>
              <a:cxnSpLocks/>
              <a:stCxn id="108" idx="3"/>
              <a:endCxn id="110" idx="3"/>
            </p:cNvCxnSpPr>
            <p:nvPr/>
          </p:nvCxnSpPr>
          <p:spPr>
            <a:xfrm flipH="1">
              <a:off x="6955712" y="2314210"/>
              <a:ext cx="52223" cy="1045692"/>
            </a:xfrm>
            <a:prstGeom prst="curvedConnector3">
              <a:avLst>
                <a:gd name="adj1" fmla="val -531208"/>
              </a:avLst>
            </a:prstGeom>
            <a:noFill/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129" name="Google Shape;134;p2">
              <a:extLst>
                <a:ext uri="{FF2B5EF4-FFF2-40B4-BE49-F238E27FC236}">
                  <a16:creationId xmlns:a16="http://schemas.microsoft.com/office/drawing/2014/main" id="{043D849B-DDC9-F945-8989-6754A6CA3F74}"/>
                </a:ext>
              </a:extLst>
            </p:cNvPr>
            <p:cNvCxnSpPr>
              <a:cxnSpLocks/>
              <a:stCxn id="109" idx="1"/>
              <a:endCxn id="105" idx="1"/>
            </p:cNvCxnSpPr>
            <p:nvPr/>
          </p:nvCxnSpPr>
          <p:spPr>
            <a:xfrm rot="10800000" flipV="1">
              <a:off x="3647118" y="2370671"/>
              <a:ext cx="21636" cy="961270"/>
            </a:xfrm>
            <a:prstGeom prst="curvedConnector3">
              <a:avLst>
                <a:gd name="adj1" fmla="val 1382181"/>
              </a:avLst>
            </a:prstGeom>
            <a:noFill/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</p:grpSp>
      <p:sp>
        <p:nvSpPr>
          <p:cNvPr id="184" name="TextBox 183">
            <a:extLst>
              <a:ext uri="{FF2B5EF4-FFF2-40B4-BE49-F238E27FC236}">
                <a16:creationId xmlns:a16="http://schemas.microsoft.com/office/drawing/2014/main" id="{8AF38617-A2B0-874B-A2A6-77E4409795F4}"/>
              </a:ext>
            </a:extLst>
          </p:cNvPr>
          <p:cNvSpPr txBox="1"/>
          <p:nvPr/>
        </p:nvSpPr>
        <p:spPr>
          <a:xfrm rot="20594939">
            <a:off x="4826318" y="4347375"/>
            <a:ext cx="1385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MDT (YANG)</a:t>
            </a:r>
          </a:p>
          <a:p>
            <a:pPr algn="ctr"/>
            <a:r>
              <a:rPr lang="en-US" sz="1200" b="1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1801147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F23D0-CEC6-6149-B977-6A6485A9D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554"/>
            <a:ext cx="10515600" cy="1325563"/>
          </a:xfrm>
        </p:spPr>
        <p:txBody>
          <a:bodyPr/>
          <a:lstStyle/>
          <a:p>
            <a:r>
              <a:rPr lang="en-US" dirty="0"/>
              <a:t>MDT Datasets and Ground Truth Labels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59FC0DC-37FF-CE4C-AF33-5322F0F6408F}"/>
              </a:ext>
            </a:extLst>
          </p:cNvPr>
          <p:cNvSpPr txBox="1"/>
          <p:nvPr/>
        </p:nvSpPr>
        <p:spPr>
          <a:xfrm>
            <a:off x="838200" y="1808561"/>
            <a:ext cx="64203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 Dataset and Annotated ground truth: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12 Physical Cisco XR 6.2.2 routers [1,2]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6 Cisco XR 6.2.1 virtual routers	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8E4D3-F514-7E49-BC0F-893F630FE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25" y="2844286"/>
            <a:ext cx="5114924" cy="26655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946D0B-5762-DF4A-8645-30F16246553E}"/>
              </a:ext>
            </a:extLst>
          </p:cNvPr>
          <p:cNvSpPr txBox="1"/>
          <p:nvPr/>
        </p:nvSpPr>
        <p:spPr>
          <a:xfrm>
            <a:off x="286683" y="5688449"/>
            <a:ext cx="11829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[1] A.Putina,D.Rossi,A.Bifet,S.Barth,D.Pletcher,C.Precup,andP.Ni- </a:t>
            </a:r>
            <a:r>
              <a:rPr lang="en-US" sz="1400" dirty="0" err="1"/>
              <a:t>vaggioli</a:t>
            </a:r>
            <a:r>
              <a:rPr lang="en-US" sz="1400" dirty="0"/>
              <a:t>. Telemetry-based stream-learning of bgp anomalies. In </a:t>
            </a:r>
            <a:r>
              <a:rPr lang="en-US" sz="1400" i="1" dirty="0"/>
              <a:t>ACM SIGCOMM Workshop on Big Data Analytics and Machine Learning for Data Communication Networks (Big-DAMA’18)</a:t>
            </a:r>
            <a:r>
              <a:rPr lang="en-US" sz="1400" dirty="0"/>
              <a:t>, Aug. 2018. </a:t>
            </a:r>
          </a:p>
          <a:p>
            <a:r>
              <a:rPr lang="en-US" sz="1400" dirty="0"/>
              <a:t>[2] A. </a:t>
            </a:r>
            <a:r>
              <a:rPr lang="en-US" sz="1400" dirty="0" err="1"/>
              <a:t>Putina</a:t>
            </a:r>
            <a:r>
              <a:rPr lang="en-US" sz="1400" dirty="0"/>
              <a:t>, S. Barth, A. </a:t>
            </a:r>
            <a:r>
              <a:rPr lang="en-US" sz="1400" dirty="0" err="1"/>
              <a:t>Bifet</a:t>
            </a:r>
            <a:r>
              <a:rPr lang="en-US" sz="1400" dirty="0"/>
              <a:t>, D. Pletcher, C. </a:t>
            </a:r>
            <a:r>
              <a:rPr lang="en-US" sz="1400" dirty="0" err="1"/>
              <a:t>Precup</a:t>
            </a:r>
            <a:r>
              <a:rPr lang="en-US" sz="1400" dirty="0"/>
              <a:t>, P. </a:t>
            </a:r>
            <a:r>
              <a:rPr lang="en-US" sz="1400" dirty="0" err="1"/>
              <a:t>Nivaggioli</a:t>
            </a:r>
            <a:r>
              <a:rPr lang="en-US" sz="1400" dirty="0"/>
              <a:t>, and D. Rossi. Unsupervised real-time detection of bgp anomalies leveraging high-rate and fine-grained telemetry data. In </a:t>
            </a:r>
            <a:r>
              <a:rPr lang="en-US" sz="1400" i="1" dirty="0"/>
              <a:t>IEEE INFOCOM 2018- IEEE Conference on Computer Communications Workshops (INFOCOM WKSHPS)</a:t>
            </a:r>
            <a:r>
              <a:rPr lang="en-US" sz="1400" dirty="0"/>
              <a:t>, pages 1–2. IEEE, 2018. 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40799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F23D0-CEC6-6149-B977-6A6485A9D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755" y="49586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DenStream</a:t>
            </a:r>
            <a:r>
              <a:rPr lang="en-US" dirty="0"/>
              <a:t> and </a:t>
            </a:r>
            <a:r>
              <a:rPr lang="en-US" dirty="0">
                <a:solidFill>
                  <a:schemeClr val="accent2"/>
                </a:solidFill>
              </a:rPr>
              <a:t>OutlierDenStream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EB30579-D839-654D-95B8-3BB41403B15F}"/>
                  </a:ext>
                </a:extLst>
              </p:cNvPr>
              <p:cNvSpPr txBox="1"/>
              <p:nvPr/>
            </p:nvSpPr>
            <p:spPr>
              <a:xfrm>
                <a:off x="1152591" y="1964644"/>
                <a:ext cx="5724644" cy="12319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- </a:t>
                </a:r>
                <a:r>
                  <a:rPr lang="en-US" sz="2400" dirty="0">
                    <a:solidFill>
                      <a:srgbClr val="00B050"/>
                    </a:solidFill>
                  </a:rPr>
                  <a:t>DenStream</a:t>
                </a:r>
              </a:p>
              <a:p>
                <a:pPr marL="1371600" lvl="2" indent="-457200">
                  <a:buFont typeface="Wingdings" pitchFamily="2" charset="2"/>
                  <a:buChar char="q"/>
                </a:pPr>
                <a:r>
                  <a:rPr lang="en-US" sz="2400" dirty="0"/>
                  <a:t>Streaming clustering algorithm. </a:t>
                </a:r>
              </a:p>
              <a:p>
                <a:pPr marL="1371600" lvl="2" indent="-457200">
                  <a:buFont typeface="Wingdings" pitchFamily="2" charset="2"/>
                  <a:buChar char="q"/>
                </a:pPr>
                <a:r>
                  <a:rPr lang="en-US" sz="2400" dirty="0"/>
                  <a:t>Fading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400" dirty="0"/>
                  <a:t>	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EB30579-D839-654D-95B8-3BB41403B1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591" y="1964644"/>
                <a:ext cx="5724644" cy="1231940"/>
              </a:xfrm>
              <a:prstGeom prst="rect">
                <a:avLst/>
              </a:prstGeom>
              <a:blipFill>
                <a:blip r:embed="rId3"/>
                <a:stretch>
                  <a:fillRect l="-1549" t="-4082"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A425775-0EE8-F142-9F5F-C81227959B64}"/>
                  </a:ext>
                </a:extLst>
              </p:cNvPr>
              <p:cNvSpPr txBox="1"/>
              <p:nvPr/>
            </p:nvSpPr>
            <p:spPr>
              <a:xfrm>
                <a:off x="1152591" y="3746189"/>
                <a:ext cx="767287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- 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OutDenStream</a:t>
                </a:r>
                <a:r>
                  <a:rPr lang="en-US" sz="2400" dirty="0"/>
                  <a:t> [1], [2]</a:t>
                </a:r>
              </a:p>
              <a:p>
                <a:pPr marL="1371600" lvl="2" indent="-457200">
                  <a:buFont typeface="Wingdings" pitchFamily="2" charset="2"/>
                  <a:buChar char="q"/>
                </a:pPr>
                <a:r>
                  <a:rPr lang="en-US" sz="2400" dirty="0"/>
                  <a:t>Anomaly detection engine based on DenStream. </a:t>
                </a:r>
              </a:p>
              <a:p>
                <a:pPr marL="1371600" lvl="2" indent="-457200">
                  <a:buFont typeface="Wingdings" pitchFamily="2" charset="2"/>
                  <a:buChar char="q"/>
                </a:pPr>
                <a:r>
                  <a:rPr lang="en-US" sz="2400" dirty="0"/>
                  <a:t>Temporal order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 and Spatial order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2400" dirty="0"/>
                  <a:t>	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A425775-0EE8-F142-9F5F-C81227959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591" y="3746189"/>
                <a:ext cx="7672870" cy="1200329"/>
              </a:xfrm>
              <a:prstGeom prst="rect">
                <a:avLst/>
              </a:prstGeom>
              <a:blipFill>
                <a:blip r:embed="rId4"/>
                <a:stretch>
                  <a:fillRect l="-1155" t="-5263" r="-165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0EBC5781-7B80-E84C-8AB3-1D32731F849C}"/>
              </a:ext>
            </a:extLst>
          </p:cNvPr>
          <p:cNvSpPr txBox="1"/>
          <p:nvPr/>
        </p:nvSpPr>
        <p:spPr>
          <a:xfrm>
            <a:off x="362883" y="5803681"/>
            <a:ext cx="11829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[1] A.Putina,D.Rossi,A.Bifet,S.Barth,D.Pletcher,C.Precup,andP.Ni- </a:t>
            </a:r>
            <a:r>
              <a:rPr lang="en-US" sz="1400" dirty="0" err="1"/>
              <a:t>vaggioli</a:t>
            </a:r>
            <a:r>
              <a:rPr lang="en-US" sz="1400" dirty="0"/>
              <a:t>. Telemetry-based stream-learning of bgp anomalies. In </a:t>
            </a:r>
            <a:r>
              <a:rPr lang="en-US" sz="1400" i="1" dirty="0"/>
              <a:t>ACM SIGCOMM Workshop on Big Data Analytics and Machine Learning for Data Communication Networks (Big-DAMA’18)</a:t>
            </a:r>
            <a:r>
              <a:rPr lang="en-US" sz="1400" dirty="0"/>
              <a:t>, Aug. 2018. </a:t>
            </a:r>
          </a:p>
          <a:p>
            <a:r>
              <a:rPr lang="en-US" sz="1400" dirty="0"/>
              <a:t>[2] A. </a:t>
            </a:r>
            <a:r>
              <a:rPr lang="en-US" sz="1400" dirty="0" err="1"/>
              <a:t>Putina</a:t>
            </a:r>
            <a:r>
              <a:rPr lang="en-US" sz="1400" dirty="0"/>
              <a:t>, S. Barth, A. </a:t>
            </a:r>
            <a:r>
              <a:rPr lang="en-US" sz="1400" dirty="0" err="1"/>
              <a:t>Bifet</a:t>
            </a:r>
            <a:r>
              <a:rPr lang="en-US" sz="1400" dirty="0"/>
              <a:t>, D. Pletcher, C. </a:t>
            </a:r>
            <a:r>
              <a:rPr lang="en-US" sz="1400" dirty="0" err="1"/>
              <a:t>Precup</a:t>
            </a:r>
            <a:r>
              <a:rPr lang="en-US" sz="1400" dirty="0"/>
              <a:t>, P. </a:t>
            </a:r>
            <a:r>
              <a:rPr lang="en-US" sz="1400" dirty="0" err="1"/>
              <a:t>Nivaggioli</a:t>
            </a:r>
            <a:r>
              <a:rPr lang="en-US" sz="1400" dirty="0"/>
              <a:t>, and D. Rossi. Unsupervised real-time detection of bgp anomalies leveraging high-rate and fine-grained telemetry data. In </a:t>
            </a:r>
            <a:r>
              <a:rPr lang="en-US" sz="1400" i="1" dirty="0"/>
              <a:t>IEEE INFOCOM 2018- IEEE Conference on Computer Communications Workshops (INFOCOM WKSHPS)</a:t>
            </a:r>
            <a:r>
              <a:rPr lang="en-US" sz="1400" dirty="0"/>
              <a:t>, pages 1–2. IEEE, 2018. 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004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Box 84">
            <a:extLst>
              <a:ext uri="{FF2B5EF4-FFF2-40B4-BE49-F238E27FC236}">
                <a16:creationId xmlns:a16="http://schemas.microsoft.com/office/drawing/2014/main" id="{759FC0DC-37FF-CE4C-AF33-5322F0F6408F}"/>
              </a:ext>
            </a:extLst>
          </p:cNvPr>
          <p:cNvSpPr txBox="1"/>
          <p:nvPr/>
        </p:nvSpPr>
        <p:spPr>
          <a:xfrm>
            <a:off x="999362" y="1843800"/>
            <a:ext cx="103945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 Drawbacks of OutlierDenStream: </a:t>
            </a:r>
          </a:p>
          <a:p>
            <a:pPr marL="1371600" lvl="2" indent="-457200">
              <a:buFont typeface="Wingdings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</a:rPr>
              <a:t>Alarms raised are too high, overwhelms data center network operators.</a:t>
            </a:r>
          </a:p>
          <a:p>
            <a:pPr marL="1371600" lvl="2" indent="-457200">
              <a:buFont typeface="Wingdings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</a:rPr>
              <a:t>False alarms is also very high, waste of resources. </a:t>
            </a:r>
            <a:r>
              <a:rPr lang="en-US" sz="2400" dirty="0"/>
              <a:t>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EB30579-D839-654D-95B8-3BB41403B15F}"/>
                  </a:ext>
                </a:extLst>
              </p:cNvPr>
              <p:cNvSpPr txBox="1"/>
              <p:nvPr/>
            </p:nvSpPr>
            <p:spPr>
              <a:xfrm>
                <a:off x="1059635" y="3429000"/>
                <a:ext cx="10314298" cy="1216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i="1" dirty="0">
                    <a:solidFill>
                      <a:schemeClr val="tx1"/>
                    </a:solidFill>
                  </a:rPr>
                  <a:t>- DEF. 1 Time Proximity NetCorDenStream</a:t>
                </a:r>
                <a:r>
                  <a:rPr lang="en-US" sz="2400" b="1" i="1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𝑻𝑷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𝒌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𝜹</m:t>
                        </m:r>
                      </m:sub>
                    </m:sSub>
                  </m:oMath>
                </a14:m>
                <a:r>
                  <a:rPr lang="en-US" sz="2400" b="1" i="1" dirty="0">
                    <a:cs typeface="Times New Roman" panose="02020603050405020304" pitchFamily="18" charset="0"/>
                  </a:rPr>
                  <a:t>: </a:t>
                </a:r>
                <a:endParaRPr lang="en-US" sz="2400" b="1" i="1" dirty="0">
                  <a:solidFill>
                    <a:schemeClr val="tx1"/>
                  </a:solidFill>
                </a:endParaRPr>
              </a:p>
              <a:p>
                <a:pPr lvl="2"/>
                <a:r>
                  <a:rPr lang="en-US" sz="2400" i="1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An alarm is raised only if node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𝒊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</m:oMath>
                </a14:m>
                <a:r>
                  <a:rPr lang="en-US" sz="2400" i="1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 detects an anomaly at time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𝒕</m:t>
                    </m:r>
                  </m:oMath>
                </a14:m>
                <a:r>
                  <a:rPr lang="en-US" sz="2400" b="1" i="1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, </a:t>
                </a:r>
                <a:endParaRPr lang="en-US" sz="2400" b="1" i="1" dirty="0">
                  <a:cs typeface="Times New Roman" panose="02020603050405020304" pitchFamily="18" charset="0"/>
                </a:endParaRPr>
              </a:p>
              <a:p>
                <a:pPr lvl="2"/>
                <a:r>
                  <a:rPr lang="en-US" sz="2400" i="1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and at least </a:t>
                </a:r>
                <a:r>
                  <a:rPr lang="en-US" sz="2400" b="1" i="1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k</a:t>
                </a:r>
                <a:r>
                  <a:rPr lang="en-US" sz="2400" i="1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 neighbors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 flags a sample as anomalous at time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𝒕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 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𝜹</m:t>
                    </m:r>
                  </m:oMath>
                </a14:m>
                <a:r>
                  <a:rPr lang="en-US" sz="2400" b="1" i="1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EB30579-D839-654D-95B8-3BB41403B1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635" y="3429000"/>
                <a:ext cx="10314298" cy="1216551"/>
              </a:xfrm>
              <a:prstGeom prst="rect">
                <a:avLst/>
              </a:prstGeom>
              <a:blipFill>
                <a:blip r:embed="rId3"/>
                <a:stretch>
                  <a:fillRect l="-984" t="-4167" b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A425775-0EE8-F142-9F5F-C81227959B64}"/>
                  </a:ext>
                </a:extLst>
              </p:cNvPr>
              <p:cNvSpPr txBox="1"/>
              <p:nvPr/>
            </p:nvSpPr>
            <p:spPr>
              <a:xfrm>
                <a:off x="1059635" y="4934662"/>
                <a:ext cx="10294165" cy="19714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i="1" dirty="0"/>
                  <a:t>- DEF. 2 Signature Proximity NetCorDenStream</a:t>
                </a:r>
                <a:r>
                  <a:rPr lang="en-US" sz="2400" b="1" i="1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𝑺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𝒌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𝜹</m:t>
                        </m:r>
                      </m:sub>
                    </m:sSub>
                  </m:oMath>
                </a14:m>
                <a:r>
                  <a:rPr lang="en-US" sz="2400" b="1" i="1" dirty="0">
                    <a:cs typeface="Times New Roman" panose="02020603050405020304" pitchFamily="18" charset="0"/>
                  </a:rPr>
                  <a:t>: </a:t>
                </a:r>
              </a:p>
              <a:p>
                <a:pPr lvl="2"/>
                <a:r>
                  <a:rPr lang="en-US" sz="2400" i="1" dirty="0"/>
                  <a:t>Counters involved in</a:t>
                </a:r>
                <a:r>
                  <a:rPr lang="en-US" sz="2400" b="1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𝑻𝑷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𝒌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𝜹</m:t>
                        </m:r>
                      </m:sub>
                    </m:sSub>
                  </m:oMath>
                </a14:m>
                <a:r>
                  <a:rPr lang="en-US" sz="2400" b="1" i="1" dirty="0"/>
                  <a:t> </a:t>
                </a:r>
                <a:r>
                  <a:rPr lang="en-US" sz="2400" i="1" dirty="0"/>
                  <a:t>alarms at time </a:t>
                </a:r>
                <a:r>
                  <a:rPr lang="en-US" sz="2400" b="1" dirty="0"/>
                  <a:t>t + </a:t>
                </a:r>
                <a:r>
                  <a:rPr lang="el-GR" sz="2400" b="1" dirty="0"/>
                  <a:t>δ </a:t>
                </a:r>
                <a:r>
                  <a:rPr lang="en-US" sz="2400" i="1" dirty="0"/>
                  <a:t>with values beyond </a:t>
                </a:r>
              </a:p>
              <a:p>
                <a:pPr lvl="2"/>
                <a:r>
                  <a:rPr lang="en-US" sz="2400" i="1" dirty="0"/>
                  <a:t>one standard deviation from the mean of past observed normal samples</a:t>
                </a:r>
              </a:p>
              <a:p>
                <a:pPr lvl="2"/>
                <a:r>
                  <a:rPr lang="en-US" sz="2400" i="1" dirty="0"/>
                  <a:t>i.e., p-micro-cluster samples are sign proximity network correlated. </a:t>
                </a:r>
                <a:endParaRPr lang="en-US" sz="2400" dirty="0"/>
              </a:p>
              <a:p>
                <a:pPr lvl="2"/>
                <a:r>
                  <a:rPr lang="en-US" sz="2400" dirty="0"/>
                  <a:t>	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A425775-0EE8-F142-9F5F-C81227959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635" y="4934662"/>
                <a:ext cx="10294165" cy="1971437"/>
              </a:xfrm>
              <a:prstGeom prst="rect">
                <a:avLst/>
              </a:prstGeom>
              <a:blipFill>
                <a:blip r:embed="rId4"/>
                <a:stretch>
                  <a:fillRect l="-985" t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>
            <a:extLst>
              <a:ext uri="{FF2B5EF4-FFF2-40B4-BE49-F238E27FC236}">
                <a16:creationId xmlns:a16="http://schemas.microsoft.com/office/drawing/2014/main" id="{1372CBDE-EFD3-C34F-8084-FE9B5CBAE784}"/>
              </a:ext>
            </a:extLst>
          </p:cNvPr>
          <p:cNvSpPr txBox="1">
            <a:spLocks/>
          </p:cNvSpPr>
          <p:nvPr/>
        </p:nvSpPr>
        <p:spPr>
          <a:xfrm>
            <a:off x="1041755" y="4958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F0"/>
                </a:solidFill>
              </a:rPr>
              <a:t>NetCorDenStream</a:t>
            </a:r>
          </a:p>
        </p:txBody>
      </p:sp>
    </p:spTree>
    <p:extLst>
      <p:ext uri="{BB962C8B-B14F-4D97-AF65-F5344CB8AC3E}">
        <p14:creationId xmlns:p14="http://schemas.microsoft.com/office/powerpoint/2010/main" val="196088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Box 84">
            <a:extLst>
              <a:ext uri="{FF2B5EF4-FFF2-40B4-BE49-F238E27FC236}">
                <a16:creationId xmlns:a16="http://schemas.microsoft.com/office/drawing/2014/main" id="{759FC0DC-37FF-CE4C-AF33-5322F0F6408F}"/>
              </a:ext>
            </a:extLst>
          </p:cNvPr>
          <p:cNvSpPr txBox="1"/>
          <p:nvPr/>
        </p:nvSpPr>
        <p:spPr>
          <a:xfrm>
            <a:off x="1041755" y="1821428"/>
            <a:ext cx="973805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400" dirty="0"/>
              <a:t>Hardware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400" dirty="0"/>
              <a:t>2.6 GHz Intel Core i5 Macbook Pro with 16GB memory, macOS Mojave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dirty="0"/>
              <a:t>Implementation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400" dirty="0"/>
              <a:t>OutlierDenStream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400" dirty="0"/>
              <a:t>NetCorDenStream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dirty="0"/>
              <a:t>Datasets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400" dirty="0"/>
              <a:t>90+ h of physical network data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400" dirty="0"/>
              <a:t>24 h of virtual network data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2D53EFC-5BCE-E647-A41F-84AC09E81405}"/>
              </a:ext>
            </a:extLst>
          </p:cNvPr>
          <p:cNvSpPr txBox="1">
            <a:spLocks/>
          </p:cNvSpPr>
          <p:nvPr/>
        </p:nvSpPr>
        <p:spPr>
          <a:xfrm>
            <a:off x="1041755" y="4958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Evaluation setup</a:t>
            </a:r>
          </a:p>
        </p:txBody>
      </p:sp>
    </p:spTree>
    <p:extLst>
      <p:ext uri="{BB962C8B-B14F-4D97-AF65-F5344CB8AC3E}">
        <p14:creationId xmlns:p14="http://schemas.microsoft.com/office/powerpoint/2010/main" val="3437924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Box 84">
            <a:extLst>
              <a:ext uri="{FF2B5EF4-FFF2-40B4-BE49-F238E27FC236}">
                <a16:creationId xmlns:a16="http://schemas.microsoft.com/office/drawing/2014/main" id="{759FC0DC-37FF-CE4C-AF33-5322F0F6408F}"/>
              </a:ext>
            </a:extLst>
          </p:cNvPr>
          <p:cNvSpPr txBox="1"/>
          <p:nvPr/>
        </p:nvSpPr>
        <p:spPr>
          <a:xfrm>
            <a:off x="1041755" y="1821428"/>
            <a:ext cx="7871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b="1" dirty="0">
                <a:solidFill>
                  <a:srgbClr val="00B050"/>
                </a:solidFill>
              </a:rPr>
              <a:t>60 % </a:t>
            </a:r>
            <a:r>
              <a:rPr lang="en-US" sz="2400" dirty="0"/>
              <a:t>feature overlap with domain expert feature selection 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Comfortably handle high speed data streams.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2D53EFC-5BCE-E647-A41F-84AC09E81405}"/>
              </a:ext>
            </a:extLst>
          </p:cNvPr>
          <p:cNvSpPr txBox="1">
            <a:spLocks/>
          </p:cNvSpPr>
          <p:nvPr/>
        </p:nvSpPr>
        <p:spPr>
          <a:xfrm>
            <a:off x="1041755" y="4958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Bravo Evaluation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553763-EDC8-444B-A440-ACDFB1721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885" y="2815822"/>
            <a:ext cx="6699311" cy="327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15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Box 84">
            <a:extLst>
              <a:ext uri="{FF2B5EF4-FFF2-40B4-BE49-F238E27FC236}">
                <a16:creationId xmlns:a16="http://schemas.microsoft.com/office/drawing/2014/main" id="{759FC0DC-37FF-CE4C-AF33-5322F0F6408F}"/>
              </a:ext>
            </a:extLst>
          </p:cNvPr>
          <p:cNvSpPr txBox="1"/>
          <p:nvPr/>
        </p:nvSpPr>
        <p:spPr>
          <a:xfrm>
            <a:off x="1041755" y="1821428"/>
            <a:ext cx="8494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>
                <a:solidFill>
                  <a:srgbClr val="00B050"/>
                </a:solidFill>
              </a:rPr>
              <a:t>59 % </a:t>
            </a:r>
            <a:r>
              <a:rPr lang="en-US" sz="2400" dirty="0"/>
              <a:t>reduction in alarms with NetCorDenStream on average. 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42D53EFC-5BCE-E647-A41F-84AC09E8140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41755" y="495865"/>
                <a:ext cx="105156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𝑇𝑃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</m:sub>
                    </m:sSub>
                  </m:oMath>
                </a14:m>
                <a:r>
                  <a:rPr lang="en-US" dirty="0"/>
                  <a:t> Evaluation</a:t>
                </a:r>
              </a:p>
            </p:txBody>
          </p:sp>
        </mc:Choice>
        <mc:Fallback xmlns="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42D53EFC-5BCE-E647-A41F-84AC09E81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755" y="495865"/>
                <a:ext cx="10515600" cy="1325563"/>
              </a:xfrm>
              <a:prstGeom prst="rect">
                <a:avLst/>
              </a:prstGeom>
              <a:blipFill>
                <a:blip r:embed="rId3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F6FCBD4F-1D9D-6849-A4FC-B81DA7EC2B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5800" y="3099690"/>
            <a:ext cx="8280400" cy="265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5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59FC0DC-37FF-CE4C-AF33-5322F0F6408F}"/>
                  </a:ext>
                </a:extLst>
              </p:cNvPr>
              <p:cNvSpPr txBox="1"/>
              <p:nvPr/>
            </p:nvSpPr>
            <p:spPr>
              <a:xfrm>
                <a:off x="1041755" y="1821428"/>
                <a:ext cx="8200578" cy="12327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+mj-lt"/>
                  <a:buAutoNum type="alphaUcPeriod" startAt="2"/>
                </a:pPr>
                <a:r>
                  <a:rPr lang="en-US" sz="2400" dirty="0"/>
                  <a:t>- Increasing t from 5 secs to 60 secs decreases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</m:sub>
                    </m:sSub>
                  </m:oMath>
                </a14:m>
                <a:r>
                  <a:rPr lang="en-US" sz="2400" dirty="0"/>
                  <a:t> alarms. </a:t>
                </a:r>
              </a:p>
              <a:p>
                <a:r>
                  <a:rPr lang="en-US" sz="2400" dirty="0"/>
                  <a:t>       - Increasing k from 1 to 5 neighbors, decrease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</m:sub>
                    </m:sSub>
                  </m:oMath>
                </a14:m>
                <a:r>
                  <a:rPr lang="en-US" sz="2400" dirty="0"/>
                  <a:t> alarms. </a:t>
                </a:r>
              </a:p>
              <a:p>
                <a:pPr marL="457200" indent="-457200">
                  <a:buFont typeface="+mj-lt"/>
                  <a:buAutoNum type="alphaUcPeriod" startAt="2"/>
                </a:pPr>
                <a:endParaRPr lang="en-US" sz="24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59FC0DC-37FF-CE4C-AF33-5322F0F64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755" y="1821428"/>
                <a:ext cx="8200578" cy="1232773"/>
              </a:xfrm>
              <a:prstGeom prst="rect">
                <a:avLst/>
              </a:prstGeom>
              <a:blipFill>
                <a:blip r:embed="rId3"/>
                <a:stretch>
                  <a:fillRect l="-1238" t="-4082" r="-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42D53EFC-5BCE-E647-A41F-84AC09E8140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41755" y="495865"/>
                <a:ext cx="105156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𝑇𝑃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</m:sub>
                    </m:sSub>
                  </m:oMath>
                </a14:m>
                <a:r>
                  <a:rPr lang="en-US" dirty="0"/>
                  <a:t> Evaluation</a:t>
                </a:r>
              </a:p>
            </p:txBody>
          </p:sp>
        </mc:Choice>
        <mc:Fallback xmlns="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42D53EFC-5BCE-E647-A41F-84AC09E81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755" y="495865"/>
                <a:ext cx="10515600" cy="1325563"/>
              </a:xfrm>
              <a:prstGeom prst="rect">
                <a:avLst/>
              </a:prstGeom>
              <a:blipFill>
                <a:blip r:embed="rId4"/>
                <a:stretch>
                  <a:fillRect l="-1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44CDC2-F45F-8547-80A7-5194205FD9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617009" y="2852035"/>
            <a:ext cx="6530474" cy="3274383"/>
          </a:xfrm>
        </p:spPr>
      </p:pic>
    </p:spTree>
    <p:extLst>
      <p:ext uri="{BB962C8B-B14F-4D97-AF65-F5344CB8AC3E}">
        <p14:creationId xmlns:p14="http://schemas.microsoft.com/office/powerpoint/2010/main" val="1129579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Box 84">
            <a:extLst>
              <a:ext uri="{FF2B5EF4-FFF2-40B4-BE49-F238E27FC236}">
                <a16:creationId xmlns:a16="http://schemas.microsoft.com/office/drawing/2014/main" id="{759FC0DC-37FF-CE4C-AF33-5322F0F6408F}"/>
              </a:ext>
            </a:extLst>
          </p:cNvPr>
          <p:cNvSpPr txBox="1"/>
          <p:nvPr/>
        </p:nvSpPr>
        <p:spPr>
          <a:xfrm>
            <a:off x="1041755" y="1821428"/>
            <a:ext cx="59774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lphaUcPeriod" startAt="3"/>
            </a:pPr>
            <a:r>
              <a:rPr lang="en-US" sz="2400" dirty="0"/>
              <a:t>- Precision decreases for the same dataset.</a:t>
            </a:r>
          </a:p>
          <a:p>
            <a:r>
              <a:rPr lang="en-US" sz="2400" dirty="0"/>
              <a:t>       - Delay increases as delta increases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42D53EFC-5BCE-E647-A41F-84AC09E8140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41755" y="495865"/>
                <a:ext cx="105156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𝑇𝑃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</m:sub>
                    </m:sSub>
                  </m:oMath>
                </a14:m>
                <a:r>
                  <a:rPr lang="en-US" dirty="0"/>
                  <a:t> Evaluation</a:t>
                </a:r>
              </a:p>
            </p:txBody>
          </p:sp>
        </mc:Choice>
        <mc:Fallback xmlns="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42D53EFC-5BCE-E647-A41F-84AC09E81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755" y="495865"/>
                <a:ext cx="10515600" cy="1325563"/>
              </a:xfrm>
              <a:prstGeom prst="rect">
                <a:avLst/>
              </a:prstGeom>
              <a:blipFill>
                <a:blip r:embed="rId3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29C1D2E9-9C9C-D64E-87F1-96BBFA0A7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8698" y="2590782"/>
            <a:ext cx="9197913" cy="3771353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2C73E86-EAA6-2C49-81E0-1FA7988543BE}"/>
              </a:ext>
            </a:extLst>
          </p:cNvPr>
          <p:cNvSpPr/>
          <p:nvPr/>
        </p:nvSpPr>
        <p:spPr>
          <a:xfrm>
            <a:off x="4572000" y="4204788"/>
            <a:ext cx="675861" cy="596348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87E9DAC4-3B55-564C-B5A6-30B385B6798B}"/>
              </a:ext>
            </a:extLst>
          </p:cNvPr>
          <p:cNvSpPr/>
          <p:nvPr/>
        </p:nvSpPr>
        <p:spPr>
          <a:xfrm rot="10230416">
            <a:off x="1311155" y="116023"/>
            <a:ext cx="6269227" cy="4637505"/>
          </a:xfrm>
          <a:prstGeom prst="arc">
            <a:avLst>
              <a:gd name="adj1" fmla="val 16457531"/>
              <a:gd name="adj2" fmla="val 20928529"/>
            </a:avLst>
          </a:prstGeom>
          <a:ln w="38100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Angel face with solid fill">
            <a:extLst>
              <a:ext uri="{FF2B5EF4-FFF2-40B4-BE49-F238E27FC236}">
                <a16:creationId xmlns:a16="http://schemas.microsoft.com/office/drawing/2014/main" id="{C3BE2A15-22D8-D44D-9CE5-11CC0E2B49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3376" y="2878339"/>
            <a:ext cx="797943" cy="79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Box 84">
            <a:extLst>
              <a:ext uri="{FF2B5EF4-FFF2-40B4-BE49-F238E27FC236}">
                <a16:creationId xmlns:a16="http://schemas.microsoft.com/office/drawing/2014/main" id="{759FC0DC-37FF-CE4C-AF33-5322F0F6408F}"/>
              </a:ext>
            </a:extLst>
          </p:cNvPr>
          <p:cNvSpPr txBox="1"/>
          <p:nvPr/>
        </p:nvSpPr>
        <p:spPr>
          <a:xfrm>
            <a:off x="1041755" y="1821428"/>
            <a:ext cx="3247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lphaUcPeriod" startAt="4"/>
            </a:pPr>
            <a:r>
              <a:rPr lang="en-US" sz="2400" dirty="0"/>
              <a:t>Talk </a:t>
            </a:r>
            <a:r>
              <a:rPr lang="en-US" sz="2400"/>
              <a:t>about this here.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42D53EFC-5BCE-E647-A41F-84AC09E8140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41755" y="495865"/>
                <a:ext cx="105156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𝑇𝑃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</m:sub>
                    </m:sSub>
                  </m:oMath>
                </a14:m>
                <a:r>
                  <a:rPr lang="en-US" dirty="0"/>
                  <a:t> Evaluation</a:t>
                </a:r>
              </a:p>
            </p:txBody>
          </p:sp>
        </mc:Choice>
        <mc:Fallback xmlns="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42D53EFC-5BCE-E647-A41F-84AC09E81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755" y="495865"/>
                <a:ext cx="10515600" cy="1325563"/>
              </a:xfrm>
              <a:prstGeom prst="rect">
                <a:avLst/>
              </a:prstGeom>
              <a:blipFill>
                <a:blip r:embed="rId3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A0F0C944-19B5-AA46-BF07-FEDABFCA46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465" y="2563070"/>
            <a:ext cx="9101054" cy="379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785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Box 84">
            <a:extLst>
              <a:ext uri="{FF2B5EF4-FFF2-40B4-BE49-F238E27FC236}">
                <a16:creationId xmlns:a16="http://schemas.microsoft.com/office/drawing/2014/main" id="{759FC0DC-37FF-CE4C-AF33-5322F0F6408F}"/>
              </a:ext>
            </a:extLst>
          </p:cNvPr>
          <p:cNvSpPr txBox="1"/>
          <p:nvPr/>
        </p:nvSpPr>
        <p:spPr>
          <a:xfrm>
            <a:off x="1041755" y="1821428"/>
            <a:ext cx="77093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/>
              <a:t>Presences features affected in the alarm across neighbors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E.g. Features 4, 5, 7 and 11 caused the alarm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42D53EFC-5BCE-E647-A41F-84AC09E8140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41755" y="495865"/>
                <a:ext cx="105156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</m:sub>
                    </m:sSub>
                  </m:oMath>
                </a14:m>
                <a:r>
                  <a:rPr lang="en-US" dirty="0"/>
                  <a:t> Evaluation</a:t>
                </a:r>
              </a:p>
            </p:txBody>
          </p:sp>
        </mc:Choice>
        <mc:Fallback xmlns="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42D53EFC-5BCE-E647-A41F-84AC09E81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755" y="495865"/>
                <a:ext cx="10515600" cy="1325563"/>
              </a:xfrm>
              <a:prstGeom prst="rect">
                <a:avLst/>
              </a:prstGeom>
              <a:blipFill>
                <a:blip r:embed="rId3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07706D5A-F88D-8B47-B247-86EA2DEF1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7201" y="2869949"/>
            <a:ext cx="6994869" cy="351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53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59FC0DC-37FF-CE4C-AF33-5322F0F6408F}"/>
                  </a:ext>
                </a:extLst>
              </p:cNvPr>
              <p:cNvSpPr txBox="1"/>
              <p:nvPr/>
            </p:nvSpPr>
            <p:spPr>
              <a:xfrm>
                <a:off x="1041755" y="1821428"/>
                <a:ext cx="8423203" cy="2324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Tx/>
                  <a:buChar char="-"/>
                </a:pPr>
                <a:endParaRPr lang="en-US" sz="2400" dirty="0"/>
              </a:p>
              <a:p>
                <a:pPr marL="342900" indent="-342900">
                  <a:buFontTx/>
                  <a:buChar char="-"/>
                </a:pPr>
                <a:r>
                  <a:rPr lang="en-US" sz="2400" dirty="0">
                    <a:cs typeface="Times New Roman" panose="02020603050405020304" pitchFamily="18" charset="0"/>
                  </a:rPr>
                  <a:t>Increase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decrease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𝛿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for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better</m:t>
                    </m:r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precision</m:t>
                    </m:r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 marL="342900" indent="-342900">
                  <a:buFontTx/>
                  <a:buChar char="-"/>
                </a:pPr>
                <a:endParaRPr lang="en-US" sz="2400" dirty="0"/>
              </a:p>
              <a:p>
                <a:pPr marL="342900" indent="-342900">
                  <a:buFontTx/>
                  <a:buChar char="-"/>
                </a:pPr>
                <a:r>
                  <a:rPr lang="en-US" sz="2400" dirty="0">
                    <a:cs typeface="Times New Roman" panose="02020603050405020304" pitchFamily="18" charset="0"/>
                  </a:rPr>
                  <a:t>Decrease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and increase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𝛿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for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better</m:t>
                    </m:r>
                    <m:r>
                      <a:rPr lang="en-US" sz="240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less</m:t>
                    </m:r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false</m:t>
                    </m:r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alarms</m:t>
                    </m:r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en-US" sz="2400" i="1" dirty="0">
                  <a:solidFill>
                    <a:srgbClr val="00B050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Tx/>
                  <a:buChar char="-"/>
                </a:pPr>
                <a:endParaRPr lang="en-US" sz="2400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Tx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</m:sub>
                    </m:sSub>
                  </m:oMath>
                </a14:m>
                <a:r>
                  <a:rPr lang="en-US" sz="2400" dirty="0"/>
                  <a:t> allows network operators to </a:t>
                </a:r>
                <a:r>
                  <a:rPr lang="en-US" sz="2400" dirty="0">
                    <a:solidFill>
                      <a:srgbClr val="00B050"/>
                    </a:solidFill>
                  </a:rPr>
                  <a:t>quickly troubleshoot </a:t>
                </a:r>
                <a:r>
                  <a:rPr lang="en-US" sz="2400" dirty="0"/>
                  <a:t>alarms.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59FC0DC-37FF-CE4C-AF33-5322F0F64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755" y="1821428"/>
                <a:ext cx="8423203" cy="2324547"/>
              </a:xfrm>
              <a:prstGeom prst="rect">
                <a:avLst/>
              </a:prstGeom>
              <a:blipFill>
                <a:blip r:embed="rId3"/>
                <a:stretch>
                  <a:fillRect l="-1205" r="-151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42D53EFC-5BCE-E647-A41F-84AC09E81405}"/>
              </a:ext>
            </a:extLst>
          </p:cNvPr>
          <p:cNvSpPr txBox="1">
            <a:spLocks/>
          </p:cNvSpPr>
          <p:nvPr/>
        </p:nvSpPr>
        <p:spPr>
          <a:xfrm>
            <a:off x="1041755" y="4958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61858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B3FED-3065-E343-BE1E-0BDCF07ABF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Thanks!</a:t>
            </a:r>
            <a:br>
              <a:rPr lang="en-US" dirty="0"/>
            </a:br>
            <a:r>
              <a:rPr lang="en-US" dirty="0"/>
              <a:t>Questions?</a:t>
            </a:r>
          </a:p>
        </p:txBody>
      </p:sp>
      <p:sp>
        <p:nvSpPr>
          <p:cNvPr id="4" name="Subtitle 4">
            <a:extLst>
              <a:ext uri="{FF2B5EF4-FFF2-40B4-BE49-F238E27FC236}">
                <a16:creationId xmlns:a16="http://schemas.microsoft.com/office/drawing/2014/main" id="{E95004CB-F450-854B-B9BE-5B5EB6132CEA}"/>
              </a:ext>
            </a:extLst>
          </p:cNvPr>
          <p:cNvSpPr txBox="1">
            <a:spLocks/>
          </p:cNvSpPr>
          <p:nvPr/>
        </p:nvSpPr>
        <p:spPr>
          <a:xfrm>
            <a:off x="1386840" y="3825717"/>
            <a:ext cx="9144000" cy="1226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dirty="0"/>
              <a:t>Rostand Fezeu</a:t>
            </a:r>
          </a:p>
          <a:p>
            <a:r>
              <a:rPr lang="en-US" altLang="zh-CN" dirty="0"/>
              <a:t>Prof. Zhi-Li Zhang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F8DA96-B871-C24D-8CD2-678ED0D84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0" y="5052534"/>
            <a:ext cx="4001770" cy="14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25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4438</TotalTime>
  <Words>991</Words>
  <Application>Microsoft Macintosh PowerPoint</Application>
  <PresentationFormat>Widescreen</PresentationFormat>
  <Paragraphs>156</Paragraphs>
  <Slides>18</Slides>
  <Notes>17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Wingdings</vt:lpstr>
      <vt:lpstr>Office Theme</vt:lpstr>
      <vt:lpstr>Anomalous Model-Driven-Telemetry Network-Stream BGP Detection</vt:lpstr>
      <vt:lpstr>Network Visibility is Hard</vt:lpstr>
      <vt:lpstr>Model-Driven-Telemetry (MDT)</vt:lpstr>
      <vt:lpstr>PowerPoint Presentation</vt:lpstr>
      <vt:lpstr>Major Contributions</vt:lpstr>
      <vt:lpstr>PowerPoint Presentation</vt:lpstr>
      <vt:lpstr>MDT Datasets and Ground Truth Labels</vt:lpstr>
      <vt:lpstr>DenStream and OutlierDenStream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Anomalous Model-Driven-Telemetry Network-Stream BGP Detection</dc:title>
  <dc:creator>Suppressed entry</dc:creator>
  <cp:lastModifiedBy>Suppressed entry</cp:lastModifiedBy>
  <cp:revision>73</cp:revision>
  <dcterms:created xsi:type="dcterms:W3CDTF">2020-09-28T18:16:48Z</dcterms:created>
  <dcterms:modified xsi:type="dcterms:W3CDTF">2020-10-30T18:38:05Z</dcterms:modified>
</cp:coreProperties>
</file>