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  <p:sldMasterId id="2147483691" r:id="rId3"/>
    <p:sldMasterId id="2147483765" r:id="rId4"/>
    <p:sldMasterId id="2147483893" r:id="rId5"/>
    <p:sldMasterId id="2147483921" r:id="rId6"/>
  </p:sldMasterIdLst>
  <p:notesMasterIdLst>
    <p:notesMasterId r:id="rId28"/>
  </p:notesMasterIdLst>
  <p:handoutMasterIdLst>
    <p:handoutMasterId r:id="rId29"/>
  </p:handoutMasterIdLst>
  <p:sldIdLst>
    <p:sldId id="1019" r:id="rId7"/>
    <p:sldId id="1147" r:id="rId8"/>
    <p:sldId id="1150" r:id="rId9"/>
    <p:sldId id="1187" r:id="rId10"/>
    <p:sldId id="1176" r:id="rId11"/>
    <p:sldId id="1173" r:id="rId12"/>
    <p:sldId id="1177" r:id="rId13"/>
    <p:sldId id="1178" r:id="rId14"/>
    <p:sldId id="1179" r:id="rId15"/>
    <p:sldId id="1174" r:id="rId16"/>
    <p:sldId id="1175" r:id="rId17"/>
    <p:sldId id="1181" r:id="rId18"/>
    <p:sldId id="1182" r:id="rId19"/>
    <p:sldId id="1188" r:id="rId20"/>
    <p:sldId id="1180" r:id="rId21"/>
    <p:sldId id="1183" r:id="rId22"/>
    <p:sldId id="1184" r:id="rId23"/>
    <p:sldId id="1185" r:id="rId24"/>
    <p:sldId id="1186" r:id="rId25"/>
    <p:sldId id="1108" r:id="rId26"/>
    <p:sldId id="1189" r:id="rId27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san Spradley" initials="SS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EFDD1"/>
    <a:srgbClr val="FFFFFF"/>
    <a:srgbClr val="F3F1EE"/>
    <a:srgbClr val="505050"/>
    <a:srgbClr val="17B5DC"/>
    <a:srgbClr val="7A7A7A"/>
    <a:srgbClr val="EF6C19"/>
    <a:srgbClr val="1E1E1E"/>
    <a:srgbClr val="FF8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92135" autoAdjust="0"/>
  </p:normalViewPr>
  <p:slideViewPr>
    <p:cSldViewPr snapToGrid="0" snapToObjects="1">
      <p:cViewPr varScale="1">
        <p:scale>
          <a:sx n="109" d="100"/>
          <a:sy n="109" d="100"/>
        </p:scale>
        <p:origin x="39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4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Relationship Id="rId8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0D913B4-BA53-854A-8D13-5A797F941C7E}" type="datetimeFigureOut">
              <a:rPr lang="en-US">
                <a:latin typeface="Arial"/>
              </a:rPr>
              <a:t>11/10/20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B18A8A2-8A07-3642-B5EE-BCEA408CC71D}" type="slidenum">
              <a:rPr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817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02" units="cm"/>
          <inkml:channel name="Y" type="integer" max="2262" units="cm"/>
          <inkml:channel name="T" type="integer" max="2.14748E9" units="dev"/>
        </inkml:traceFormat>
        <inkml:channelProperties>
          <inkml:channelProperty channel="X" name="resolution" value="116" units="1/cm"/>
          <inkml:channelProperty channel="Y" name="resolution" value="116.59794" units="1/cm"/>
          <inkml:channelProperty channel="T" name="resolution" value="1" units="1/dev"/>
        </inkml:channelProperties>
      </inkml:inkSource>
      <inkml:timestamp xml:id="ts0" timeString="2020-09-28T00:22:35.809"/>
    </inkml:context>
    <inkml:brush xml:id="br0">
      <inkml:brushProperty name="width" value="0.16667" units="cm"/>
      <inkml:brushProperty name="height" value="0.1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210D6D7-8BC1-4067-B89E-7E766D37642B}" emma:medium="tactile" emma:mode="ink">
          <msink:context xmlns:msink="http://schemas.microsoft.com/ink/2010/main" type="inkDrawing" rotatedBoundingBox="8978,5526 26675,13832 25179,17018 7483,8713" semanticType="callout" shapeName="Other"/>
        </emma:interpretation>
      </emma:emma>
    </inkml:annotationXML>
    <inkml:trace contextRef="#ctx0" brushRef="#br0">0 0 0,'0'0'15,"0"0"-15,0 0 16,13-13-16,-1 13 16,1-12-16,0 12 15,-1 0 1,14 0-16,12 0 15,0 12-15,13 1 16,25 12-16,0 13 16,13 25-1,-13 0-15,-13 13 16,-12 0-16,0-13 16,-13 0-16,0 26 15,13 12 1,0 0-16,12 12 15,13-24-15,13-1 16,0-12-16,0 0 16,-26-13-1,-12 0-15,0 13 16,0 0-16,12 12 16,13 1-16,39-1 15,-1-12 1,0 0-16,-25-13 15,-13 0-15,0 25 16,13 1-16,38 25 16,0-1-1,13-12-15,-52-12 16,-24-1-16,-1 13 16,14 26-16,24-1 15,26 0 1,13-25-16,-13 0 15,-39-25-15,1 25 16,26 0-16,24 13 16,39 12-1,-51-37-15,-38-26 16,-26 13-16,26 12 16,51 26-16,37 12 15,-50-25 1,-12 0-16,-39-25 15,13 12-15,37 26 16,27 0-16,-14 0 16,-24-13-16,-39-13 15,13 0 1,25 1-16,102-1 16,-89-25-16,-13 1 15,-25-1 1,25 25-16,140 26 15,-89-64-15,-51 1 16,-12 0-16,50-14 16,64 1-1,-38 0-15,-77-13 16,51 13-16,102 0 16,-63-12-16,-77-1 15,0 0 1,140 13-16,-13 0 15,-88 0-15,24 0 16,115 12-16,-127-12 16,-51 0-1,90 13-15,100-1 16,-139-12-16,13 0 16,101 0-16,-76 0 15,-88-13 1,138 13-16,65 0 15,-166-13-15,102 13 16,63-13-16,-177-12 16,101 12-1,89 0-15,-152-12 16,101 12-16,26-12 16,-166-1-16,103 14 15,88-1 1,-153-12-16,141-1 15,-26-12-15,-153 0 16,140 13-16,1-13 16,-103 13-1,115-13-15,-12 0 16,-141 0-16,115 0 16,-38 0-16,-26-13 15,-190 13 1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02" units="cm"/>
          <inkml:channel name="Y" type="integer" max="2262" units="cm"/>
          <inkml:channel name="T" type="integer" max="2.14748E9" units="dev"/>
        </inkml:traceFormat>
        <inkml:channelProperties>
          <inkml:channelProperty channel="X" name="resolution" value="116" units="1/cm"/>
          <inkml:channelProperty channel="Y" name="resolution" value="116.59794" units="1/cm"/>
          <inkml:channelProperty channel="T" name="resolution" value="1" units="1/dev"/>
        </inkml:channelProperties>
      </inkml:inkSource>
      <inkml:timestamp xml:id="ts0" timeString="2020-09-28T00:22:35.809"/>
    </inkml:context>
    <inkml:brush xml:id="br0">
      <inkml:brushProperty name="width" value="0.16667" units="cm"/>
      <inkml:brushProperty name="height" value="0.16667" units="cm"/>
      <inkml:brushProperty name="color" value="#3165BB"/>
      <inkml:brushProperty name="fitToCurve" value="1"/>
    </inkml:brush>
  </inkml:definitions>
  <inkml:trace contextRef="#ctx0" brushRef="#br0">0 0 0,'0'0'15,"0"0"-15,0 0 16,13-13-16,-1 13 16,1-12-16,0 12 15,-1 0 1,14 0-16,12 0 15,0 12-15,13 1 16,25 12-16,0 13 16,13 25-1,-13 0-15,-13 13 16,-12 0-16,0-13 16,-13 0-16,0 26 15,13 12 1,0 0-16,12 12 15,13-24-15,13-1 16,0-12-16,0 0 16,-26-13-1,-12 0-15,0 13 16,0 0-16,12 12 16,13 1-16,39-1 15,-1-12 1,0 0-16,-25-13 15,-13 0-15,0 25 16,13 1-16,38 25 16,0-1-1,13-12-15,-52-12 16,-24-1-16,-1 13 16,14 26-16,24-1 15,26 0 1,13-25-16,-13 0 15,-39-25-15,1 25 16,26 0-16,24 13 16,39 12-1,-51-37-15,-38-26 16,-26 13-16,26 12 16,51 26-16,37 12 15,-50-25 1,-12 0-16,-39-25 15,13 12-15,37 26 16,27 0-16,-14 0 16,-24-13-16,-39-13 15,13 0 1,25 1-16,102-1 16,-89-25-16,-13 1 15,-25-1 1,25 25-16,140 26 15,-89-64-15,-51 1 16,-12 0-16,50-14 16,64 1-1,-38 0-15,-77-13 16,51 13-16,102 0 16,-63-12-16,-77-1 15,0 0 1,140 13-16,-13 0 15,-88 0-15,24 0 16,115 12-16,-127-12 16,-51 0-1,90 13-15,100-1 16,-139-12-16,13 0 16,101 0-16,-76 0 15,-88-13 1,138 13-16,65 0 15,-166-13-15,102 13 16,63-13-16,-177-12 16,101 12-1,89 0-15,-152-12 16,101 12-16,26-12 16,-166-1-16,103 14 15,88-1 1,-153-12-16,141-1 15,-26-12-15,-153 0 16,140 13-16,1-13 16,-103 13-1,115-13-15,-12 0 16,-141 0-16,115 0 16,-38 0-16,-26-13 15,-190 13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/>
              </a:defRPr>
            </a:lvl1pPr>
          </a:lstStyle>
          <a:p>
            <a:fld id="{1D5F1E3E-C73A-7445-A1EA-3495C02E9E3C}" type="datetimeFigureOut">
              <a:rPr lang="en-US" smtClean="0"/>
              <a:pPr/>
              <a:t>11/10/20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/>
              </a:defRPr>
            </a:lvl1pPr>
          </a:lstStyle>
          <a:p>
            <a:fld id="{F2460517-2DAD-284C-A4CE-27646153A0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0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5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3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8.png"/><Relationship Id="rId4" Type="http://schemas.openxmlformats.org/officeDocument/2006/relationships/image" Target="../media/image16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IgniteHero_4-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6308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>
          <a:xfrm>
            <a:off x="4252153" y="0"/>
            <a:ext cx="7950116" cy="6804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37000"/>
                </a:schemeClr>
              </a:gs>
              <a:gs pos="45000">
                <a:schemeClr val="tx1">
                  <a:alpha val="4000"/>
                </a:schemeClr>
              </a:gs>
            </a:gsLst>
            <a:lin ang="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FF6C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6096019" y="2927701"/>
            <a:ext cx="5266327" cy="1931541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lnSpc>
                <a:spcPct val="90000"/>
              </a:lnSpc>
              <a:defRPr sz="4200" b="1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859244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38" name="Text Placeholder 36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75" y="5475195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aseline="0">
                <a:solidFill>
                  <a:srgbClr val="FFA62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June 20, 2014</a:t>
            </a:r>
          </a:p>
          <a:p>
            <a:pPr lvl="0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133643" y="0"/>
            <a:ext cx="5381037" cy="177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11" name="Picture 10" descr="us-ignite-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405" y="77944"/>
            <a:ext cx="4763523" cy="168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7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 (28pt)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(20pt) — all fonts Arial</a:t>
            </a:r>
          </a:p>
        </p:txBody>
      </p:sp>
    </p:spTree>
    <p:extLst>
      <p:ext uri="{BB962C8B-B14F-4D97-AF65-F5344CB8AC3E}">
        <p14:creationId xmlns:p14="http://schemas.microsoft.com/office/powerpoint/2010/main" val="3185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181890" y="1986055"/>
            <a:ext cx="5400516" cy="381643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456352" y="1986052"/>
            <a:ext cx="5334848" cy="2516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800" b="1" dirty="0"/>
              <a:t>Column</a:t>
            </a:r>
            <a:r>
              <a:rPr lang="en-US" sz="1800" b="1" baseline="0" dirty="0"/>
              <a:t> Header (18pt bold)</a:t>
            </a:r>
          </a:p>
          <a:p>
            <a:pPr>
              <a:lnSpc>
                <a:spcPct val="125000"/>
              </a:lnSpc>
            </a:pPr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consectetur</a:t>
            </a:r>
            <a:r>
              <a:rPr lang="en-US" sz="1800" dirty="0"/>
              <a:t> </a:t>
            </a:r>
            <a:r>
              <a:rPr lang="en-US" sz="1800" dirty="0" err="1"/>
              <a:t>adipiscing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. </a:t>
            </a:r>
            <a:r>
              <a:rPr lang="en-US" sz="1800" dirty="0" err="1"/>
              <a:t>Quisque</a:t>
            </a:r>
            <a:r>
              <a:rPr lang="en-US" sz="1800" dirty="0"/>
              <a:t> sit </a:t>
            </a:r>
            <a:r>
              <a:rPr lang="en-US" sz="1800" dirty="0" err="1"/>
              <a:t>amet</a:t>
            </a:r>
            <a:r>
              <a:rPr lang="en-US" sz="1800" dirty="0"/>
              <a:t> mi </a:t>
            </a:r>
            <a:r>
              <a:rPr lang="en-US" sz="1800" dirty="0" err="1"/>
              <a:t>quis</a:t>
            </a:r>
            <a:r>
              <a:rPr lang="en-US" sz="1800" dirty="0"/>
              <a:t> </a:t>
            </a:r>
            <a:r>
              <a:rPr lang="en-US" sz="1800" dirty="0" err="1"/>
              <a:t>eros</a:t>
            </a:r>
            <a:r>
              <a:rPr lang="en-US" sz="1800" dirty="0"/>
              <a:t> </a:t>
            </a:r>
            <a:r>
              <a:rPr lang="en-US" sz="1800" dirty="0" err="1"/>
              <a:t>pellentesque</a:t>
            </a:r>
            <a:r>
              <a:rPr lang="en-US" sz="1800" dirty="0"/>
              <a:t> </a:t>
            </a:r>
            <a:r>
              <a:rPr lang="en-US" sz="1800" dirty="0" err="1"/>
              <a:t>pretium</a:t>
            </a:r>
            <a:r>
              <a:rPr lang="en-US" sz="1800" dirty="0"/>
              <a:t> et vitae </a:t>
            </a:r>
            <a:r>
              <a:rPr lang="en-US" sz="1800" dirty="0" err="1"/>
              <a:t>metus</a:t>
            </a:r>
            <a:r>
              <a:rPr lang="en-US" sz="1800" dirty="0"/>
              <a:t>. </a:t>
            </a:r>
          </a:p>
          <a:p>
            <a:pPr>
              <a:lnSpc>
                <a:spcPct val="125000"/>
              </a:lnSpc>
            </a:pPr>
            <a:endParaRPr lang="en-US" sz="1800" dirty="0"/>
          </a:p>
          <a:p>
            <a:pPr>
              <a:lnSpc>
                <a:spcPct val="125000"/>
              </a:lnSpc>
            </a:pPr>
            <a:r>
              <a:rPr lang="en-US" sz="1800" dirty="0">
                <a:solidFill>
                  <a:srgbClr val="17B5DC"/>
                </a:solidFill>
              </a:rPr>
              <a:t>Link text »</a:t>
            </a:r>
          </a:p>
          <a:p>
            <a:pPr>
              <a:lnSpc>
                <a:spcPct val="125000"/>
              </a:lnSpc>
            </a:pPr>
            <a:r>
              <a:rPr lang="en-US" sz="1800" dirty="0">
                <a:solidFill>
                  <a:schemeClr val="tx2"/>
                </a:solidFill>
              </a:rPr>
              <a:t>Visited link text »</a:t>
            </a:r>
          </a:p>
        </p:txBody>
      </p:sp>
    </p:spTree>
    <p:extLst>
      <p:ext uri="{BB962C8B-B14F-4D97-AF65-F5344CB8AC3E}">
        <p14:creationId xmlns:p14="http://schemas.microsoft.com/office/powerpoint/2010/main" val="37125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456357" y="1986055"/>
            <a:ext cx="5400516" cy="19086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456352" y="4018054"/>
            <a:ext cx="5334848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/>
              <a:t>Column</a:t>
            </a:r>
            <a:r>
              <a:rPr lang="en-US" sz="1800" b="1" baseline="0" dirty="0"/>
              <a:t> Header (18pt bold)</a:t>
            </a:r>
          </a:p>
          <a:p>
            <a:pPr>
              <a:lnSpc>
                <a:spcPct val="150000"/>
              </a:lnSpc>
            </a:pPr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adipi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aseline="0" dirty="0"/>
              <a:t>List item text, first level (18pt)</a:t>
            </a:r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6300478" y="1986055"/>
            <a:ext cx="5400516" cy="19086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300473" y="4018054"/>
            <a:ext cx="5334848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/>
              <a:t>Column</a:t>
            </a:r>
            <a:r>
              <a:rPr lang="en-US" sz="1800" b="1" baseline="0" dirty="0"/>
              <a:t> Header (18pt bold)</a:t>
            </a:r>
          </a:p>
          <a:p>
            <a:pPr>
              <a:lnSpc>
                <a:spcPct val="150000"/>
              </a:lnSpc>
            </a:pPr>
            <a:r>
              <a:rPr lang="en-US" sz="1800" dirty="0" err="1"/>
              <a:t>Lorem</a:t>
            </a:r>
            <a:r>
              <a:rPr lang="en-US" sz="1800" dirty="0"/>
              <a:t> </a:t>
            </a:r>
            <a:r>
              <a:rPr lang="en-US" sz="1800" dirty="0" err="1"/>
              <a:t>ipsum</a:t>
            </a:r>
            <a:r>
              <a:rPr lang="en-US" sz="1800" dirty="0"/>
              <a:t> dolor sit </a:t>
            </a:r>
            <a:r>
              <a:rPr lang="en-US" sz="1800" dirty="0" err="1"/>
              <a:t>amet</a:t>
            </a:r>
            <a:r>
              <a:rPr lang="en-US" sz="1800" dirty="0"/>
              <a:t>, </a:t>
            </a:r>
            <a:r>
              <a:rPr lang="en-US" sz="1800" dirty="0" err="1"/>
              <a:t>adipi</a:t>
            </a:r>
            <a:r>
              <a:rPr lang="en-US" sz="1800" dirty="0"/>
              <a:t> </a:t>
            </a:r>
            <a:r>
              <a:rPr lang="en-US" sz="1800" dirty="0" err="1"/>
              <a:t>elit</a:t>
            </a:r>
            <a:r>
              <a:rPr lang="en-US" sz="1800" dirty="0"/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aseline="0" dirty="0"/>
              <a:t>List item text, first level (18pt)</a:t>
            </a:r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5573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6"/>
          <p:cNvSpPr>
            <a:spLocks noGrp="1"/>
          </p:cNvSpPr>
          <p:nvPr>
            <p:ph type="media" sz="quarter" idx="11"/>
          </p:nvPr>
        </p:nvSpPr>
        <p:spPr>
          <a:xfrm>
            <a:off x="456354" y="376122"/>
            <a:ext cx="11243733" cy="42148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/>
              <a:t>Click icon to add media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779082"/>
            <a:ext cx="11244635" cy="65890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5448394"/>
            <a:ext cx="11244636" cy="442993"/>
          </a:xfrm>
          <a:prstGeom prst="rect">
            <a:avLst/>
          </a:prstGeom>
        </p:spPr>
        <p:txBody>
          <a:bodyPr wrap="square"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67267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524936"/>
            <a:ext cx="5350933" cy="53509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82267" y="3471336"/>
            <a:ext cx="5350933" cy="24045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282267" y="524933"/>
            <a:ext cx="5350933" cy="24045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541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rgbClr val="FF860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“Quote text goes here.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.”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89878" y="4014007"/>
            <a:ext cx="10711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chemeClr val="tx1"/>
                </a:solidFill>
                <a:latin typeface="+mj-lt"/>
              </a:rPr>
              <a:t>Quote Source (Name)</a:t>
            </a:r>
          </a:p>
        </p:txBody>
      </p:sp>
    </p:spTree>
    <p:extLst>
      <p:ext uri="{BB962C8B-B14F-4D97-AF65-F5344CB8AC3E}">
        <p14:creationId xmlns:p14="http://schemas.microsoft.com/office/powerpoint/2010/main" val="37244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6C03"/>
              </a:gs>
              <a:gs pos="100000">
                <a:srgbClr val="FF860E"/>
              </a:gs>
            </a:gsLst>
            <a:lin ang="7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6" name="Picture 5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9328" y="3913486"/>
            <a:ext cx="10712451" cy="79586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3200">
                <a:latin typeface="Arial"/>
                <a:cs typeface="Arial"/>
              </a:defRPr>
            </a:lvl1pPr>
          </a:lstStyle>
          <a:p>
            <a:pPr algn="ctr"/>
            <a:r>
              <a:rPr lang="en-US" sz="2000" b="0" dirty="0">
                <a:solidFill>
                  <a:schemeClr val="bg1"/>
                </a:solidFill>
              </a:rPr>
              <a:t>Optional section subtitle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08442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90033" y="3885970"/>
            <a:ext cx="10712451" cy="11601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3200" dirty="0">
                <a:solidFill>
                  <a:srgbClr val="FC7513"/>
                </a:solidFill>
                <a:latin typeface="Arial"/>
                <a:cs typeface="Arial"/>
              </a:defRPr>
            </a:lvl1pPr>
          </a:lstStyle>
          <a:p>
            <a:pPr algn="ctr"/>
            <a:r>
              <a:rPr lang="en-US" sz="2000" dirty="0">
                <a:solidFill>
                  <a:srgbClr val="FC7513"/>
                </a:solidFill>
                <a:latin typeface="+mj-lt"/>
              </a:rPr>
              <a:t>Optional section</a:t>
            </a:r>
            <a:r>
              <a:rPr lang="en-US" sz="2000" baseline="0" dirty="0">
                <a:solidFill>
                  <a:srgbClr val="FC7513"/>
                </a:solidFill>
                <a:latin typeface="+mj-lt"/>
              </a:rPr>
              <a:t> </a:t>
            </a:r>
            <a:r>
              <a:rPr lang="en-US" sz="2000" dirty="0">
                <a:solidFill>
                  <a:srgbClr val="FC7513"/>
                </a:solidFill>
                <a:latin typeface="+mj-lt"/>
              </a:rPr>
              <a:t>subtitle</a:t>
            </a:r>
            <a:r>
              <a:rPr lang="en-US" sz="2000" baseline="0" dirty="0">
                <a:solidFill>
                  <a:srgbClr val="FC7513"/>
                </a:solidFill>
                <a:latin typeface="+mj-lt"/>
              </a:rPr>
              <a:t> text here</a:t>
            </a:r>
            <a:endParaRPr lang="en-US" sz="2000" dirty="0">
              <a:solidFill>
                <a:srgbClr val="FC7513"/>
              </a:solidFill>
              <a:latin typeface="+mj-lt"/>
            </a:endParaRPr>
          </a:p>
        </p:txBody>
      </p:sp>
      <p:pic>
        <p:nvPicPr>
          <p:cNvPr id="6" name="Picture 5" descr="lines-whiteoverlay copy.png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6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1355203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5258647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9297563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4445102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96845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356760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05221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Sector Icons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76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1458568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ENERGY</a:t>
            </a:r>
          </a:p>
        </p:txBody>
      </p:sp>
      <p:sp>
        <p:nvSpPr>
          <p:cNvPr id="77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1458568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78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662513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MANUFACTURING</a:t>
            </a:r>
          </a:p>
        </p:txBody>
      </p:sp>
      <p:sp>
        <p:nvSpPr>
          <p:cNvPr id="79" name="Text Placeholder 17"/>
          <p:cNvSpPr>
            <a:spLocks noGrp="1"/>
          </p:cNvSpPr>
          <p:nvPr>
            <p:ph type="body" sz="quarter" idx="34" hasCustomPrompt="1"/>
          </p:nvPr>
        </p:nvSpPr>
        <p:spPr>
          <a:xfrm>
            <a:off x="4662513" y="2947811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TRANSPORTATION</a:t>
            </a:r>
          </a:p>
        </p:txBody>
      </p:sp>
      <p:pic>
        <p:nvPicPr>
          <p:cNvPr id="80" name="Picture 79" descr="energ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3791655"/>
            <a:ext cx="1032933" cy="774700"/>
          </a:xfrm>
          <a:prstGeom prst="rect">
            <a:avLst/>
          </a:prstGeom>
        </p:spPr>
      </p:pic>
      <p:pic>
        <p:nvPicPr>
          <p:cNvPr id="81" name="Picture 80" descr="healt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2109612"/>
            <a:ext cx="1032933" cy="774700"/>
          </a:xfrm>
          <a:prstGeom prst="rect">
            <a:avLst/>
          </a:prstGeom>
        </p:spPr>
      </p:pic>
      <p:pic>
        <p:nvPicPr>
          <p:cNvPr id="82" name="Picture 81" descr="manufacturin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3791655"/>
            <a:ext cx="1032933" cy="774700"/>
          </a:xfrm>
          <a:prstGeom prst="rect">
            <a:avLst/>
          </a:prstGeom>
        </p:spPr>
      </p:pic>
      <p:pic>
        <p:nvPicPr>
          <p:cNvPr id="83" name="Picture 82" descr="transportation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2096910"/>
            <a:ext cx="1032933" cy="774700"/>
          </a:xfrm>
          <a:prstGeom prst="rect">
            <a:avLst/>
          </a:prstGeom>
        </p:spPr>
      </p:pic>
      <p:sp>
        <p:nvSpPr>
          <p:cNvPr id="84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7791635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GENERAL</a:t>
            </a:r>
          </a:p>
        </p:txBody>
      </p:sp>
      <p:pic>
        <p:nvPicPr>
          <p:cNvPr id="85" name="Picture 84" descr="gener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3791655"/>
            <a:ext cx="1032933" cy="774700"/>
          </a:xfrm>
          <a:prstGeom prst="rect">
            <a:avLst/>
          </a:prstGeom>
        </p:spPr>
      </p:pic>
      <p:sp>
        <p:nvSpPr>
          <p:cNvPr id="86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7791635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Public SAFETY</a:t>
            </a:r>
          </a:p>
        </p:txBody>
      </p:sp>
      <p:pic>
        <p:nvPicPr>
          <p:cNvPr id="87" name="Picture 86" descr="public-safety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2109612"/>
            <a:ext cx="1032933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0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11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884799338"/>
              </p:ext>
            </p:extLst>
          </p:nvPr>
        </p:nvGraphicFramePr>
        <p:xfrm>
          <a:off x="456355" y="1818037"/>
          <a:ext cx="10620587" cy="4021626"/>
        </p:xfrm>
        <a:graphic>
          <a:graphicData uri="http://schemas.openxmlformats.org/drawingml/2006/table">
            <a:tbl>
              <a:tblPr firstRow="1" firstCol="1">
                <a:tableStyleId>{2D5ABB26-0587-4C30-8999-92F81FD0307C}</a:tableStyleId>
              </a:tblPr>
              <a:tblGrid>
                <a:gridCol w="2655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b="0" spc="0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kern="1200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kern="1200" spc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spc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spc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Table Example 1,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Table Subtitle Goes Here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6352" y="5869722"/>
            <a:ext cx="8592821" cy="366183"/>
          </a:xfrm>
          <a:prstGeom prst="rect">
            <a:avLst/>
          </a:prstGeom>
        </p:spPr>
        <p:txBody>
          <a:bodyPr lIns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Source placeholder text</a:t>
            </a:r>
          </a:p>
        </p:txBody>
      </p:sp>
    </p:spTree>
    <p:extLst>
      <p:ext uri="{BB962C8B-B14F-4D97-AF65-F5344CB8AC3E}">
        <p14:creationId xmlns:p14="http://schemas.microsoft.com/office/powerpoint/2010/main" val="101449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Table Example 2,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Table Subtitle Goes Here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6355" y="2740041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6355" y="4674936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6355" y="5296377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75164" y="1988143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30352" y="1988143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6356" y="2754136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tx2"/>
                </a:solidFill>
              </a:rPr>
              <a:t>Row title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356" y="4689031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tx2"/>
                </a:solidFill>
              </a:rPr>
              <a:t>Row title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356" y="5346288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tx2"/>
                </a:solidFill>
              </a:rPr>
              <a:t>Row title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280916" y="1988143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89702" y="2408189"/>
            <a:ext cx="2737553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tx2"/>
                </a:solidFill>
              </a:rPr>
              <a:t>Column title, can  be multi-line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89702" y="2776322"/>
            <a:ext cx="2737553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000" dirty="0" err="1">
                <a:solidFill>
                  <a:schemeClr val="tx2"/>
                </a:solidFill>
              </a:rPr>
              <a:t>Lorem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ipsum</a:t>
            </a:r>
            <a:r>
              <a:rPr lang="en-US" sz="1000" dirty="0">
                <a:solidFill>
                  <a:schemeClr val="tx2"/>
                </a:solidFill>
              </a:rPr>
              <a:t> dolor sit </a:t>
            </a:r>
            <a:r>
              <a:rPr lang="en-US" sz="1000" dirty="0" err="1">
                <a:solidFill>
                  <a:schemeClr val="tx2"/>
                </a:solidFill>
              </a:rPr>
              <a:t>amet</a:t>
            </a:r>
            <a:r>
              <a:rPr lang="en-US" sz="1000" dirty="0">
                <a:solidFill>
                  <a:schemeClr val="tx2"/>
                </a:solidFill>
              </a:rPr>
              <a:t>, </a:t>
            </a:r>
            <a:r>
              <a:rPr lang="en-US" sz="1000" dirty="0" err="1">
                <a:solidFill>
                  <a:schemeClr val="tx2"/>
                </a:solidFill>
              </a:rPr>
              <a:t>consectetur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adipiscing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elit</a:t>
            </a:r>
            <a:r>
              <a:rPr lang="en-US" sz="1000" dirty="0">
                <a:solidFill>
                  <a:schemeClr val="tx2"/>
                </a:solidFill>
              </a:rPr>
              <a:t>.</a:t>
            </a:r>
          </a:p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000" dirty="0" err="1">
                <a:solidFill>
                  <a:schemeClr val="tx2"/>
                </a:solidFill>
              </a:rPr>
              <a:t>Suspendisse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congue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turpis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maximus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dignissim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posuere</a:t>
            </a:r>
            <a:r>
              <a:rPr lang="en-US" sz="1000" dirty="0">
                <a:solidFill>
                  <a:schemeClr val="tx2"/>
                </a:solidFill>
              </a:rPr>
              <a:t>.</a:t>
            </a:r>
          </a:p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000" dirty="0" err="1">
                <a:solidFill>
                  <a:schemeClr val="tx2"/>
                </a:solidFill>
              </a:rPr>
              <a:t>Quisque</a:t>
            </a:r>
            <a:r>
              <a:rPr lang="en-US" sz="1000" dirty="0">
                <a:solidFill>
                  <a:schemeClr val="tx2"/>
                </a:solidFill>
              </a:rPr>
              <a:t> sit </a:t>
            </a:r>
            <a:r>
              <a:rPr lang="en-US" sz="1000" dirty="0" err="1">
                <a:solidFill>
                  <a:schemeClr val="tx2"/>
                </a:solidFill>
              </a:rPr>
              <a:t>amet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justo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ultrices</a:t>
            </a:r>
            <a:r>
              <a:rPr lang="en-US" sz="1000" dirty="0">
                <a:solidFill>
                  <a:schemeClr val="tx2"/>
                </a:solidFill>
              </a:rPr>
              <a:t>, </a:t>
            </a:r>
            <a:r>
              <a:rPr lang="en-US" sz="1000" dirty="0" err="1">
                <a:solidFill>
                  <a:schemeClr val="tx2"/>
                </a:solidFill>
              </a:rPr>
              <a:t>finibus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massa</a:t>
            </a:r>
            <a:r>
              <a:rPr lang="en-US" sz="1000" dirty="0">
                <a:solidFill>
                  <a:schemeClr val="tx2"/>
                </a:solidFill>
              </a:rPr>
              <a:t> </a:t>
            </a:r>
            <a:r>
              <a:rPr lang="en-US" sz="1000" dirty="0" err="1">
                <a:solidFill>
                  <a:schemeClr val="tx2"/>
                </a:solidFill>
              </a:rPr>
              <a:t>eu</a:t>
            </a:r>
            <a:r>
              <a:rPr lang="en-US" sz="1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870" y="4674939"/>
            <a:ext cx="2742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1000" dirty="0">
                <a:solidFill>
                  <a:schemeClr val="tx2"/>
                </a:solidFill>
              </a:rPr>
              <a:t>Integer </a:t>
            </a:r>
            <a:r>
              <a:rPr lang="en-US" sz="1000" dirty="0" err="1">
                <a:solidFill>
                  <a:schemeClr val="tx2"/>
                </a:solidFill>
              </a:rPr>
              <a:t>sed</a:t>
            </a:r>
            <a:r>
              <a:rPr lang="en-US" sz="1000" dirty="0">
                <a:solidFill>
                  <a:schemeClr val="tx2"/>
                </a:solidFill>
              </a:rPr>
              <a:t> dui </a:t>
            </a:r>
            <a:r>
              <a:rPr lang="en-US" sz="1000" dirty="0" err="1">
                <a:solidFill>
                  <a:schemeClr val="tx2"/>
                </a:solidFill>
              </a:rPr>
              <a:t>fermentum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4870" y="5304692"/>
            <a:ext cx="27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sv-SE" sz="1000" dirty="0">
                <a:solidFill>
                  <a:schemeClr val="tx2"/>
                </a:solidFill>
              </a:rPr>
              <a:t>Aenean ornare arcu eget nisi tincidunt, eu tincidunt eros tempus.</a:t>
            </a:r>
            <a:endParaRPr lang="en-US" sz="1000" dirty="0">
              <a:solidFill>
                <a:schemeClr val="tx2"/>
              </a:solidFill>
            </a:endParaRPr>
          </a:p>
        </p:txBody>
      </p:sp>
      <p:grpSp>
        <p:nvGrpSpPr>
          <p:cNvPr id="39" name="Group 38"/>
          <p:cNvGrpSpPr/>
          <p:nvPr userDrawn="1"/>
        </p:nvGrpSpPr>
        <p:grpSpPr>
          <a:xfrm>
            <a:off x="5559797" y="2404968"/>
            <a:ext cx="2742385" cy="3296617"/>
            <a:chOff x="2741289" y="1958539"/>
            <a:chExt cx="2056789" cy="2472462"/>
          </a:xfrm>
        </p:grpSpPr>
        <p:sp>
          <p:nvSpPr>
            <p:cNvPr id="35" name="TextBox 34"/>
            <p:cNvSpPr txBox="1"/>
            <p:nvPr userDrawn="1"/>
          </p:nvSpPr>
          <p:spPr>
            <a:xfrm>
              <a:off x="2744913" y="1958539"/>
              <a:ext cx="2053165" cy="20774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200" b="1" dirty="0">
                  <a:solidFill>
                    <a:schemeClr val="tx2"/>
                  </a:solidFill>
                </a:rPr>
                <a:t>Column title, can  be multi-line</a:t>
              </a:r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2744913" y="2234639"/>
              <a:ext cx="2053165" cy="101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Lorem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ipsum</a:t>
              </a:r>
              <a:r>
                <a:rPr lang="en-US" sz="1000" dirty="0">
                  <a:solidFill>
                    <a:schemeClr val="tx2"/>
                  </a:solidFill>
                </a:rPr>
                <a:t> dolor sit </a:t>
              </a:r>
              <a:r>
                <a:rPr lang="en-US" sz="1000" dirty="0" err="1">
                  <a:solidFill>
                    <a:schemeClr val="tx2"/>
                  </a:solidFill>
                </a:rPr>
                <a:t>amet</a:t>
              </a:r>
              <a:r>
                <a:rPr lang="en-US" sz="1000" dirty="0">
                  <a:solidFill>
                    <a:schemeClr val="tx2"/>
                  </a:solidFill>
                </a:rPr>
                <a:t>, </a:t>
              </a:r>
              <a:r>
                <a:rPr lang="en-US" sz="1000" dirty="0" err="1">
                  <a:solidFill>
                    <a:schemeClr val="tx2"/>
                  </a:solidFill>
                </a:rPr>
                <a:t>consectetur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adipiscing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elit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Suspendisse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congue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turpis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maximus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dignissim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posuere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Quisque</a:t>
              </a:r>
              <a:r>
                <a:rPr lang="en-US" sz="1000" dirty="0">
                  <a:solidFill>
                    <a:schemeClr val="tx2"/>
                  </a:solidFill>
                </a:rPr>
                <a:t> sit </a:t>
              </a:r>
              <a:r>
                <a:rPr lang="en-US" sz="1000" dirty="0" err="1">
                  <a:solidFill>
                    <a:schemeClr val="tx2"/>
                  </a:solidFill>
                </a:rPr>
                <a:t>amet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justo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ultrices</a:t>
              </a:r>
              <a:r>
                <a:rPr lang="en-US" sz="1000" dirty="0">
                  <a:solidFill>
                    <a:schemeClr val="tx2"/>
                  </a:solidFill>
                </a:rPr>
                <a:t>, </a:t>
              </a:r>
              <a:r>
                <a:rPr lang="en-US" sz="1000" dirty="0" err="1">
                  <a:solidFill>
                    <a:schemeClr val="tx2"/>
                  </a:solidFill>
                </a:rPr>
                <a:t>finibus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massa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eu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37" name="TextBox 36"/>
            <p:cNvSpPr txBox="1"/>
            <p:nvPr userDrawn="1"/>
          </p:nvSpPr>
          <p:spPr>
            <a:xfrm>
              <a:off x="2741289" y="3658602"/>
              <a:ext cx="20567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>
                  <a:solidFill>
                    <a:schemeClr val="tx2"/>
                  </a:solidFill>
                </a:rPr>
                <a:t>Integer </a:t>
              </a:r>
              <a:r>
                <a:rPr lang="en-US" sz="1000" dirty="0" err="1">
                  <a:solidFill>
                    <a:schemeClr val="tx2"/>
                  </a:solidFill>
                </a:rPr>
                <a:t>sed</a:t>
              </a:r>
              <a:r>
                <a:rPr lang="en-US" sz="1000" dirty="0">
                  <a:solidFill>
                    <a:schemeClr val="tx2"/>
                  </a:solidFill>
                </a:rPr>
                <a:t> dui </a:t>
              </a:r>
              <a:r>
                <a:rPr lang="en-US" sz="1000" dirty="0" err="1">
                  <a:solidFill>
                    <a:schemeClr val="tx2"/>
                  </a:solidFill>
                </a:rPr>
                <a:t>fermentum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2741289" y="4130919"/>
              <a:ext cx="205678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sv-SE" sz="1000" dirty="0">
                  <a:solidFill>
                    <a:schemeClr val="tx2"/>
                  </a:solidFill>
                </a:rPr>
                <a:t>Aenean ornare arcu eget nisi tincidunt, eu tincidunt eros tempus.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/>
          <p:cNvGrpSpPr/>
          <p:nvPr userDrawn="1"/>
        </p:nvGrpSpPr>
        <p:grpSpPr>
          <a:xfrm>
            <a:off x="8416710" y="2418728"/>
            <a:ext cx="2742385" cy="3296617"/>
            <a:chOff x="2091049" y="1958539"/>
            <a:chExt cx="2056789" cy="2472462"/>
          </a:xfrm>
        </p:grpSpPr>
        <p:sp>
          <p:nvSpPr>
            <p:cNvPr id="40" name="TextBox 39"/>
            <p:cNvSpPr txBox="1"/>
            <p:nvPr userDrawn="1"/>
          </p:nvSpPr>
          <p:spPr>
            <a:xfrm>
              <a:off x="2094673" y="1958539"/>
              <a:ext cx="2053165" cy="20774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200" b="1" dirty="0">
                  <a:solidFill>
                    <a:schemeClr val="tx2"/>
                  </a:solidFill>
                </a:rPr>
                <a:t>Column title, can  be multi-line</a:t>
              </a:r>
            </a:p>
          </p:txBody>
        </p:sp>
        <p:sp>
          <p:nvSpPr>
            <p:cNvPr id="41" name="TextBox 40"/>
            <p:cNvSpPr txBox="1"/>
            <p:nvPr userDrawn="1"/>
          </p:nvSpPr>
          <p:spPr>
            <a:xfrm>
              <a:off x="2094673" y="2234639"/>
              <a:ext cx="2053165" cy="101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Lorem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ipsum</a:t>
              </a:r>
              <a:r>
                <a:rPr lang="en-US" sz="1000" dirty="0">
                  <a:solidFill>
                    <a:schemeClr val="tx2"/>
                  </a:solidFill>
                </a:rPr>
                <a:t> dolor sit </a:t>
              </a:r>
              <a:r>
                <a:rPr lang="en-US" sz="1000" dirty="0" err="1">
                  <a:solidFill>
                    <a:schemeClr val="tx2"/>
                  </a:solidFill>
                </a:rPr>
                <a:t>amet</a:t>
              </a:r>
              <a:r>
                <a:rPr lang="en-US" sz="1000" dirty="0">
                  <a:solidFill>
                    <a:schemeClr val="tx2"/>
                  </a:solidFill>
                </a:rPr>
                <a:t>, </a:t>
              </a:r>
              <a:r>
                <a:rPr lang="en-US" sz="1000" dirty="0" err="1">
                  <a:solidFill>
                    <a:schemeClr val="tx2"/>
                  </a:solidFill>
                </a:rPr>
                <a:t>consectetur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adipiscing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elit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Suspendisse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congue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turpis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maximus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dignissim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posuere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 err="1">
                  <a:solidFill>
                    <a:schemeClr val="tx2"/>
                  </a:solidFill>
                </a:rPr>
                <a:t>Quisque</a:t>
              </a:r>
              <a:r>
                <a:rPr lang="en-US" sz="1000" dirty="0">
                  <a:solidFill>
                    <a:schemeClr val="tx2"/>
                  </a:solidFill>
                </a:rPr>
                <a:t> sit </a:t>
              </a:r>
              <a:r>
                <a:rPr lang="en-US" sz="1000" dirty="0" err="1">
                  <a:solidFill>
                    <a:schemeClr val="tx2"/>
                  </a:solidFill>
                </a:rPr>
                <a:t>amet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justo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ultrices</a:t>
              </a:r>
              <a:r>
                <a:rPr lang="en-US" sz="1000" dirty="0">
                  <a:solidFill>
                    <a:schemeClr val="tx2"/>
                  </a:solidFill>
                </a:rPr>
                <a:t>, </a:t>
              </a:r>
              <a:r>
                <a:rPr lang="en-US" sz="1000" dirty="0" err="1">
                  <a:solidFill>
                    <a:schemeClr val="tx2"/>
                  </a:solidFill>
                </a:rPr>
                <a:t>finibus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massa</a:t>
              </a:r>
              <a:r>
                <a:rPr lang="en-US" sz="1000" dirty="0">
                  <a:solidFill>
                    <a:schemeClr val="tx2"/>
                  </a:solidFill>
                </a:rPr>
                <a:t> </a:t>
              </a:r>
              <a:r>
                <a:rPr lang="en-US" sz="1000" dirty="0" err="1">
                  <a:solidFill>
                    <a:schemeClr val="tx2"/>
                  </a:solidFill>
                </a:rPr>
                <a:t>eu</a:t>
              </a:r>
              <a:r>
                <a:rPr lang="en-US" sz="1000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2091049" y="3658602"/>
              <a:ext cx="205678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en-US" sz="1000" dirty="0">
                  <a:solidFill>
                    <a:schemeClr val="tx2"/>
                  </a:solidFill>
                </a:rPr>
                <a:t>Integer </a:t>
              </a:r>
              <a:r>
                <a:rPr lang="en-US" sz="1000" dirty="0" err="1">
                  <a:solidFill>
                    <a:schemeClr val="tx2"/>
                  </a:solidFill>
                </a:rPr>
                <a:t>sed</a:t>
              </a:r>
              <a:r>
                <a:rPr lang="en-US" sz="1000" dirty="0">
                  <a:solidFill>
                    <a:schemeClr val="tx2"/>
                  </a:solidFill>
                </a:rPr>
                <a:t> dui </a:t>
              </a:r>
              <a:r>
                <a:rPr lang="en-US" sz="1000" dirty="0" err="1">
                  <a:solidFill>
                    <a:schemeClr val="tx2"/>
                  </a:solidFill>
                </a:rPr>
                <a:t>fermentum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2091049" y="4130919"/>
              <a:ext cx="205678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  <a:spcAft>
                  <a:spcPts val="1000"/>
                </a:spcAft>
              </a:pPr>
              <a:r>
                <a:rPr lang="sv-SE" sz="1000" dirty="0">
                  <a:solidFill>
                    <a:schemeClr val="tx2"/>
                  </a:solidFill>
                </a:rPr>
                <a:t>Aenean ornare arcu eget nisi tincidunt, eu tincidunt eros tempus.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118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hip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800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US Ignite Logos</a:t>
            </a:r>
          </a:p>
        </p:txBody>
      </p:sp>
      <p:pic>
        <p:nvPicPr>
          <p:cNvPr id="7" name="Picture 6" descr="us-ignite-logo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0271" y="1463929"/>
            <a:ext cx="4944677" cy="1745180"/>
          </a:xfrm>
          <a:prstGeom prst="rect">
            <a:avLst/>
          </a:prstGeom>
        </p:spPr>
      </p:pic>
      <p:pic>
        <p:nvPicPr>
          <p:cNvPr id="10" name="Picture 9" descr="USI-AppSummit_logo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84" y="3398925"/>
            <a:ext cx="4710545" cy="900892"/>
          </a:xfrm>
          <a:prstGeom prst="rect">
            <a:avLst/>
          </a:prstGeom>
        </p:spPr>
      </p:pic>
      <p:pic>
        <p:nvPicPr>
          <p:cNvPr id="13" name="Picture 12" descr="GCTC_logo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051" y="4865531"/>
            <a:ext cx="4618181" cy="883227"/>
          </a:xfrm>
          <a:prstGeom prst="rect">
            <a:avLst/>
          </a:prstGeom>
        </p:spPr>
      </p:pic>
      <p:pic>
        <p:nvPicPr>
          <p:cNvPr id="14" name="Picture 13" descr="USI-GigabitExplorer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836" y="3518298"/>
            <a:ext cx="4622051" cy="88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9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onsorship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800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US Ignite Partner Logos</a:t>
            </a: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22443" y="2086864"/>
            <a:ext cx="10806381" cy="770128"/>
            <a:chOff x="-1009650" y="1066800"/>
            <a:chExt cx="13365411" cy="1270000"/>
          </a:xfrm>
        </p:grpSpPr>
        <p:pic>
          <p:nvPicPr>
            <p:cNvPr id="28" name="Picture 27" descr="ammon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1066800"/>
              <a:ext cx="2222500" cy="1270000"/>
            </a:xfrm>
            <a:prstGeom prst="rect">
              <a:avLst/>
            </a:prstGeom>
          </p:spPr>
        </p:pic>
        <p:pic>
          <p:nvPicPr>
            <p:cNvPr id="29" name="Picture 28" descr="atc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1066800"/>
              <a:ext cx="2222500" cy="1270000"/>
            </a:xfrm>
            <a:prstGeom prst="rect">
              <a:avLst/>
            </a:prstGeom>
          </p:spPr>
        </p:pic>
        <p:pic>
          <p:nvPicPr>
            <p:cNvPr id="30" name="Picture 29" descr="att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1066800"/>
              <a:ext cx="2222500" cy="1270000"/>
            </a:xfrm>
            <a:prstGeom prst="rect">
              <a:avLst/>
            </a:prstGeom>
          </p:spPr>
        </p:pic>
        <p:pic>
          <p:nvPicPr>
            <p:cNvPr id="31" name="Picture 30" descr="big-switch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1066800"/>
              <a:ext cx="2222500" cy="1270000"/>
            </a:xfrm>
            <a:prstGeom prst="rect">
              <a:avLst/>
            </a:prstGeom>
          </p:spPr>
        </p:pic>
        <p:pic>
          <p:nvPicPr>
            <p:cNvPr id="32" name="Picture 31" descr="comcast.png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1066800"/>
              <a:ext cx="2222500" cy="1270000"/>
            </a:xfrm>
            <a:prstGeom prst="rect">
              <a:avLst/>
            </a:prstGeom>
          </p:spPr>
        </p:pic>
        <p:pic>
          <p:nvPicPr>
            <p:cNvPr id="33" name="Picture 32" descr="epb.png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33261" y="1066800"/>
              <a:ext cx="2222500" cy="1270000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 userDrawn="1"/>
        </p:nvGrpSpPr>
        <p:grpSpPr>
          <a:xfrm>
            <a:off x="747437" y="3115564"/>
            <a:ext cx="10781792" cy="770128"/>
            <a:chOff x="-1009650" y="2336800"/>
            <a:chExt cx="13335000" cy="1270000"/>
          </a:xfrm>
        </p:grpSpPr>
        <p:pic>
          <p:nvPicPr>
            <p:cNvPr id="35" name="Picture 34" descr="hbc.png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2336800"/>
              <a:ext cx="2222500" cy="1270000"/>
            </a:xfrm>
            <a:prstGeom prst="rect">
              <a:avLst/>
            </a:prstGeom>
          </p:spPr>
        </p:pic>
        <p:pic>
          <p:nvPicPr>
            <p:cNvPr id="36" name="Picture 35" descr="internet2.png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2336800"/>
              <a:ext cx="2222500" cy="1270000"/>
            </a:xfrm>
            <a:prstGeom prst="rect">
              <a:avLst/>
            </a:prstGeom>
          </p:spPr>
        </p:pic>
        <p:pic>
          <p:nvPicPr>
            <p:cNvPr id="37" name="Picture 36" descr="juniper.png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2336800"/>
              <a:ext cx="2222500" cy="1270000"/>
            </a:xfrm>
            <a:prstGeom prst="rect">
              <a:avLst/>
            </a:prstGeom>
          </p:spPr>
        </p:pic>
        <p:pic>
          <p:nvPicPr>
            <p:cNvPr id="38" name="Picture 37" descr="lakenona.png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2336800"/>
              <a:ext cx="2222500" cy="1270000"/>
            </a:xfrm>
            <a:prstGeom prst="rect">
              <a:avLst/>
            </a:prstGeom>
          </p:spPr>
        </p:pic>
        <p:pic>
          <p:nvPicPr>
            <p:cNvPr id="39" name="Picture 38" descr="lit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2336800"/>
              <a:ext cx="2222500" cy="1270000"/>
            </a:xfrm>
            <a:prstGeom prst="rect">
              <a:avLst/>
            </a:prstGeom>
          </p:spPr>
        </p:pic>
        <p:pic>
          <p:nvPicPr>
            <p:cNvPr id="40" name="Picture 39" descr="nsf.png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02850" y="2336800"/>
              <a:ext cx="2222500" cy="1270000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 userDrawn="1"/>
        </p:nvGrpSpPr>
        <p:grpSpPr>
          <a:xfrm>
            <a:off x="1569720" y="4156964"/>
            <a:ext cx="8984827" cy="770128"/>
            <a:chOff x="-1009650" y="3873500"/>
            <a:chExt cx="11112500" cy="1270000"/>
          </a:xfrm>
        </p:grpSpPr>
        <p:pic>
          <p:nvPicPr>
            <p:cNvPr id="42" name="Picture 41" descr="orange.png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3873500"/>
              <a:ext cx="2222500" cy="1270000"/>
            </a:xfrm>
            <a:prstGeom prst="rect">
              <a:avLst/>
            </a:prstGeom>
          </p:spPr>
        </p:pic>
        <p:pic>
          <p:nvPicPr>
            <p:cNvPr id="43" name="Picture 42" descr="sanleandro.png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3873500"/>
              <a:ext cx="2222500" cy="1270000"/>
            </a:xfrm>
            <a:prstGeom prst="rect">
              <a:avLst/>
            </a:prstGeom>
          </p:spPr>
        </p:pic>
        <p:pic>
          <p:nvPicPr>
            <p:cNvPr id="44" name="Picture 43" descr="uc2b.pn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3873500"/>
              <a:ext cx="2222500" cy="1270000"/>
            </a:xfrm>
            <a:prstGeom prst="rect">
              <a:avLst/>
            </a:prstGeom>
          </p:spPr>
        </p:pic>
        <p:pic>
          <p:nvPicPr>
            <p:cNvPr id="45" name="Picture 44" descr="utopia.png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3873500"/>
              <a:ext cx="2222500" cy="1270000"/>
            </a:xfrm>
            <a:prstGeom prst="rect">
              <a:avLst/>
            </a:prstGeom>
          </p:spPr>
        </p:pic>
        <p:pic>
          <p:nvPicPr>
            <p:cNvPr id="46" name="Picture 45" descr="zayo.png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3873500"/>
              <a:ext cx="2222500" cy="127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657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6C03"/>
              </a:gs>
              <a:gs pos="100000">
                <a:srgbClr val="FF860E"/>
              </a:gs>
            </a:gsLst>
            <a:lin ang="7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5" name="Picture 4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76640" y="2126141"/>
            <a:ext cx="11288891" cy="21005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0599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" y="679290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11/10/20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114" y="6020869"/>
            <a:ext cx="1867726" cy="8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0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Summit_heroPhoto-4-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6308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252153" y="0"/>
            <a:ext cx="7950116" cy="6804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37000"/>
                </a:schemeClr>
              </a:gs>
              <a:gs pos="45000">
                <a:schemeClr val="tx1">
                  <a:alpha val="4000"/>
                </a:schemeClr>
              </a:gs>
            </a:gsLst>
            <a:lin ang="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FF6C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6096019" y="2927701"/>
            <a:ext cx="5266327" cy="1931541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lnSpc>
                <a:spcPct val="90000"/>
              </a:lnSpc>
              <a:defRPr sz="4200" b="1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8" name="Text Placeholder 3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859244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9" name="Text Placeholder 36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75" y="5475195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aseline="0">
                <a:solidFill>
                  <a:srgbClr val="FFA62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June 20, 2014</a:t>
            </a:r>
          </a:p>
          <a:p>
            <a:pPr lvl="0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133643" y="0"/>
            <a:ext cx="5381037" cy="177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11" name="Picture 10" descr="usi-appsummit-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714" y="450737"/>
            <a:ext cx="5142716" cy="91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5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Application Summit Partner Logos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Page 1 of 2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523343" y="2119858"/>
            <a:ext cx="10781171" cy="3558084"/>
            <a:chOff x="760047" y="2464053"/>
            <a:chExt cx="7350798" cy="3234622"/>
          </a:xfrm>
        </p:grpSpPr>
        <p:pic>
          <p:nvPicPr>
            <p:cNvPr id="27" name="Picture 26" descr="2internet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047" y="2467497"/>
              <a:ext cx="1444519" cy="637288"/>
            </a:xfrm>
            <a:prstGeom prst="rect">
              <a:avLst/>
            </a:prstGeom>
          </p:spPr>
        </p:pic>
        <p:pic>
          <p:nvPicPr>
            <p:cNvPr id="28" name="Picture 27" descr="ammon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9608" y="2467497"/>
              <a:ext cx="1444519" cy="637288"/>
            </a:xfrm>
            <a:prstGeom prst="rect">
              <a:avLst/>
            </a:prstGeom>
          </p:spPr>
        </p:pic>
        <p:pic>
          <p:nvPicPr>
            <p:cNvPr id="29" name="Picture 28" descr="atc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4127" y="2467497"/>
              <a:ext cx="1444519" cy="637288"/>
            </a:xfrm>
            <a:prstGeom prst="rect">
              <a:avLst/>
            </a:prstGeom>
          </p:spPr>
        </p:pic>
        <p:pic>
          <p:nvPicPr>
            <p:cNvPr id="30" name="Picture 29" descr="ATT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8646" y="2464053"/>
              <a:ext cx="1444519" cy="637288"/>
            </a:xfrm>
            <a:prstGeom prst="rect">
              <a:avLst/>
            </a:prstGeom>
          </p:spPr>
        </p:pic>
        <p:pic>
          <p:nvPicPr>
            <p:cNvPr id="31" name="Picture 30" descr="bigswitch.png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3165" y="2464053"/>
              <a:ext cx="1444519" cy="637288"/>
            </a:xfrm>
            <a:prstGeom prst="rect">
              <a:avLst/>
            </a:prstGeom>
          </p:spPr>
        </p:pic>
        <p:pic>
          <p:nvPicPr>
            <p:cNvPr id="32" name="Picture 31" descr="bluedoor.png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7047" y="3370934"/>
              <a:ext cx="1444519" cy="637288"/>
            </a:xfrm>
            <a:prstGeom prst="rect">
              <a:avLst/>
            </a:prstGeom>
          </p:spPr>
        </p:pic>
        <p:pic>
          <p:nvPicPr>
            <p:cNvPr id="34" name="Picture 33" descr="cenic.png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1566" y="3370934"/>
              <a:ext cx="1444519" cy="637288"/>
            </a:xfrm>
            <a:prstGeom prst="rect">
              <a:avLst/>
            </a:prstGeom>
          </p:spPr>
        </p:pic>
        <p:pic>
          <p:nvPicPr>
            <p:cNvPr id="35" name="Picture 34" descr="charlesstewart.png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76085" y="3370934"/>
              <a:ext cx="1444519" cy="637288"/>
            </a:xfrm>
            <a:prstGeom prst="rect">
              <a:avLst/>
            </a:prstGeom>
          </p:spPr>
        </p:pic>
        <p:pic>
          <p:nvPicPr>
            <p:cNvPr id="36" name="Picture 35" descr="ciena.png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1807" y="3370934"/>
              <a:ext cx="1444519" cy="637288"/>
            </a:xfrm>
            <a:prstGeom prst="rect">
              <a:avLst/>
            </a:prstGeom>
          </p:spPr>
        </p:pic>
        <p:pic>
          <p:nvPicPr>
            <p:cNvPr id="37" name="Picture 36" descr="cisco.png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6326" y="3370934"/>
              <a:ext cx="1444519" cy="637288"/>
            </a:xfrm>
            <a:prstGeom prst="rect">
              <a:avLst/>
            </a:prstGeom>
          </p:spPr>
        </p:pic>
        <p:pic>
          <p:nvPicPr>
            <p:cNvPr id="38" name="Picture 37" descr="comcast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3325" y="4159688"/>
              <a:ext cx="1444519" cy="637288"/>
            </a:xfrm>
            <a:prstGeom prst="rect">
              <a:avLst/>
            </a:prstGeom>
          </p:spPr>
        </p:pic>
        <p:pic>
          <p:nvPicPr>
            <p:cNvPr id="39" name="Picture 38" descr="dcnet.png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7844" y="4159688"/>
              <a:ext cx="1444519" cy="637288"/>
            </a:xfrm>
            <a:prstGeom prst="rect">
              <a:avLst/>
            </a:prstGeom>
          </p:spPr>
        </p:pic>
        <p:pic>
          <p:nvPicPr>
            <p:cNvPr id="41" name="Picture 40" descr="epb.png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41322" y="4159688"/>
              <a:ext cx="1444519" cy="637287"/>
            </a:xfrm>
            <a:prstGeom prst="rect">
              <a:avLst/>
            </a:prstGeom>
          </p:spPr>
        </p:pic>
        <p:pic>
          <p:nvPicPr>
            <p:cNvPr id="42" name="Picture 41" descr="geni.png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0604" y="4098993"/>
              <a:ext cx="1444519" cy="637287"/>
            </a:xfrm>
            <a:prstGeom prst="rect">
              <a:avLst/>
            </a:prstGeom>
          </p:spPr>
        </p:pic>
        <p:pic>
          <p:nvPicPr>
            <p:cNvPr id="43" name="Picture 42" descr="greenlight.pn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5124" y="4147549"/>
              <a:ext cx="1444519" cy="637287"/>
            </a:xfrm>
            <a:prstGeom prst="rect">
              <a:avLst/>
            </a:prstGeom>
          </p:spPr>
        </p:pic>
        <p:pic>
          <p:nvPicPr>
            <p:cNvPr id="44" name="Picture 43" descr="hbc.png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6853" y="5049249"/>
              <a:ext cx="1444519" cy="637287"/>
            </a:xfrm>
            <a:prstGeom prst="rect">
              <a:avLst/>
            </a:prstGeom>
          </p:spPr>
        </p:pic>
        <p:pic>
          <p:nvPicPr>
            <p:cNvPr id="45" name="Picture 44" descr="highpointnetworks.png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1372" y="5061388"/>
              <a:ext cx="1444519" cy="637287"/>
            </a:xfrm>
            <a:prstGeom prst="rect">
              <a:avLst/>
            </a:prstGeom>
          </p:spPr>
        </p:pic>
        <p:pic>
          <p:nvPicPr>
            <p:cNvPr id="46" name="Picture 45" descr="howard.png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3812" y="5061388"/>
              <a:ext cx="1444519" cy="637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49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Application Summit Partner Logos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Page 2 of 2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759559" y="2088833"/>
            <a:ext cx="10503551" cy="3669657"/>
            <a:chOff x="-784683" y="2532567"/>
            <a:chExt cx="7161512" cy="3336052"/>
          </a:xfrm>
        </p:grpSpPr>
        <p:grpSp>
          <p:nvGrpSpPr>
            <p:cNvPr id="2" name="Group 1"/>
            <p:cNvGrpSpPr/>
            <p:nvPr userDrawn="1"/>
          </p:nvGrpSpPr>
          <p:grpSpPr>
            <a:xfrm>
              <a:off x="-781674" y="2532567"/>
              <a:ext cx="7155495" cy="644599"/>
              <a:chOff x="289544" y="2532567"/>
              <a:chExt cx="7155495" cy="644599"/>
            </a:xfrm>
          </p:grpSpPr>
          <p:pic>
            <p:nvPicPr>
              <p:cNvPr id="46" name="Picture 45" descr="hp.png"/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9544" y="2532567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47" name="Picture 46" descr="juniper.png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15829" y="2532567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48" name="Picture 47" descr="lakenona.png"/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48131" y="2532567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49" name="Picture 48" descr="lus.png"/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80435" y="2532567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0" name="Picture 49" descr="Lyndhurst.png"/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12737" y="2532567"/>
                <a:ext cx="1432302" cy="644599"/>
              </a:xfrm>
              <a:prstGeom prst="rect">
                <a:avLst/>
              </a:prstGeom>
            </p:spPr>
          </p:pic>
        </p:grpSp>
        <p:grpSp>
          <p:nvGrpSpPr>
            <p:cNvPr id="4" name="Group 3"/>
            <p:cNvGrpSpPr/>
            <p:nvPr userDrawn="1"/>
          </p:nvGrpSpPr>
          <p:grpSpPr>
            <a:xfrm>
              <a:off x="-784683" y="3420611"/>
              <a:ext cx="7161512" cy="699849"/>
              <a:chOff x="-1062140" y="3420611"/>
              <a:chExt cx="7161512" cy="699849"/>
            </a:xfrm>
          </p:grpSpPr>
          <p:pic>
            <p:nvPicPr>
              <p:cNvPr id="51" name="Picture 50" descr="matrix.png"/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062140" y="3475861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3" name="Picture 52" descr="merit.png"/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0162" y="3448236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4" name="Picture 53" descr="mozilla.png"/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02464" y="3420611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5" name="Picture 54" descr="mstech.png"/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4768" y="3420611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6" name="Picture 55" descr="nec.png"/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67070" y="3448236"/>
                <a:ext cx="1432302" cy="644599"/>
              </a:xfrm>
              <a:prstGeom prst="rect">
                <a:avLst/>
              </a:prstGeom>
            </p:spPr>
          </p:pic>
        </p:grpSp>
        <p:grpSp>
          <p:nvGrpSpPr>
            <p:cNvPr id="5" name="Group 4"/>
            <p:cNvGrpSpPr/>
            <p:nvPr userDrawn="1"/>
          </p:nvGrpSpPr>
          <p:grpSpPr>
            <a:xfrm>
              <a:off x="-778665" y="4318292"/>
              <a:ext cx="7149476" cy="712127"/>
              <a:chOff x="-1852892" y="4318292"/>
              <a:chExt cx="7149476" cy="712127"/>
            </a:xfrm>
          </p:grpSpPr>
          <p:pic>
            <p:nvPicPr>
              <p:cNvPr id="57" name="Picture 56" descr="NSF.png"/>
              <p:cNvPicPr>
                <a:picLocks noChangeAspect="1"/>
              </p:cNvPicPr>
              <p:nvPr userDrawn="1"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52892" y="4385820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58" name="Picture 57" descr="peakuptime.png"/>
              <p:cNvPicPr>
                <a:picLocks noChangeAspect="1"/>
              </p:cNvPicPr>
              <p:nvPr userDrawn="1"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426607" y="4358195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60" name="Picture 59" descr="ronco.png"/>
              <p:cNvPicPr>
                <a:picLocks noChangeAspect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6313" y="4318292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61" name="Picture 60" descr="tiesdepot.png"/>
              <p:cNvPicPr>
                <a:picLocks noChangeAspect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18616" y="4318292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62" name="Picture 61" descr="utopia.png"/>
              <p:cNvPicPr>
                <a:picLocks noChangeAspect="1"/>
              </p:cNvPicPr>
              <p:nvPr userDrawn="1"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64282" y="4318292"/>
                <a:ext cx="1432302" cy="644599"/>
              </a:xfrm>
              <a:prstGeom prst="rect">
                <a:avLst/>
              </a:prstGeom>
            </p:spPr>
          </p:pic>
        </p:grpSp>
        <p:grpSp>
          <p:nvGrpSpPr>
            <p:cNvPr id="6" name="Group 5"/>
            <p:cNvGrpSpPr/>
            <p:nvPr userDrawn="1"/>
          </p:nvGrpSpPr>
          <p:grpSpPr>
            <a:xfrm>
              <a:off x="1406240" y="5224020"/>
              <a:ext cx="2779667" cy="644599"/>
              <a:chOff x="584245" y="5224020"/>
              <a:chExt cx="2779667" cy="644599"/>
            </a:xfrm>
          </p:grpSpPr>
          <p:pic>
            <p:nvPicPr>
              <p:cNvPr id="63" name="Picture 62" descr="verizon.png"/>
              <p:cNvPicPr>
                <a:picLocks noChangeAspect="1"/>
              </p:cNvPicPr>
              <p:nvPr userDrawn="1"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4245" y="5224020"/>
                <a:ext cx="1432302" cy="644599"/>
              </a:xfrm>
              <a:prstGeom prst="rect">
                <a:avLst/>
              </a:prstGeom>
            </p:spPr>
          </p:pic>
          <p:pic>
            <p:nvPicPr>
              <p:cNvPr id="64" name="Picture 63" descr="wilson.png"/>
              <p:cNvPicPr>
                <a:picLocks noChangeAspect="1"/>
              </p:cNvPicPr>
              <p:nvPr userDrawn="1"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31610" y="5224020"/>
                <a:ext cx="1432302" cy="6445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3776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031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6355" y="1748988"/>
            <a:ext cx="11477813" cy="43308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300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338899" indent="-164749">
              <a:lnSpc>
                <a:spcPct val="130000"/>
              </a:lnSpc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8442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rgbClr val="FF860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“Quote text goes here.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.”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89878" y="4014007"/>
            <a:ext cx="10711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chemeClr val="tx1"/>
                </a:solidFill>
                <a:latin typeface="+mj-lt"/>
              </a:rPr>
              <a:t>Quote Source (Name)</a:t>
            </a:r>
          </a:p>
        </p:txBody>
      </p:sp>
    </p:spTree>
    <p:extLst>
      <p:ext uri="{BB962C8B-B14F-4D97-AF65-F5344CB8AC3E}">
        <p14:creationId xmlns:p14="http://schemas.microsoft.com/office/powerpoint/2010/main" val="156807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81890" y="1758951"/>
            <a:ext cx="5400516" cy="44973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6361" y="1748985"/>
            <a:ext cx="5438953" cy="45073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300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338899" indent="-164749">
              <a:lnSpc>
                <a:spcPct val="130000"/>
              </a:lnSpc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92269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6361" y="1748986"/>
            <a:ext cx="5438953" cy="4422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300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338899" indent="-164749">
              <a:lnSpc>
                <a:spcPct val="130000"/>
              </a:lnSpc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6262037" y="1748986"/>
            <a:ext cx="5438953" cy="4422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300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338899" indent="-164749">
              <a:lnSpc>
                <a:spcPct val="130000"/>
              </a:lnSpc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327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dia Placeholder 6"/>
          <p:cNvSpPr>
            <a:spLocks noGrp="1"/>
          </p:cNvSpPr>
          <p:nvPr>
            <p:ph type="media" sz="quarter" idx="11"/>
          </p:nvPr>
        </p:nvSpPr>
        <p:spPr>
          <a:xfrm>
            <a:off x="456354" y="376122"/>
            <a:ext cx="11243733" cy="42148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779082"/>
            <a:ext cx="11244635" cy="65890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5448394"/>
            <a:ext cx="11244636" cy="442993"/>
          </a:xfrm>
          <a:prstGeom prst="rect">
            <a:avLst/>
          </a:prstGeom>
        </p:spPr>
        <p:txBody>
          <a:bodyPr wrap="square"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077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6354" y="376298"/>
            <a:ext cx="11244637" cy="42153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779082"/>
            <a:ext cx="11244635" cy="65890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5448394"/>
            <a:ext cx="11244636" cy="442993"/>
          </a:xfrm>
          <a:prstGeom prst="rect">
            <a:avLst/>
          </a:prstGeom>
        </p:spPr>
        <p:txBody>
          <a:bodyPr wrap="square"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397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6" name="Picture 5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Section Title of the Presentation</a:t>
            </a:r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90033" y="4000503"/>
            <a:ext cx="10712451" cy="7408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/>
                <a:cs typeface="Arial"/>
              </a:defRPr>
            </a:lvl1pPr>
          </a:lstStyle>
          <a:p>
            <a:pPr algn="ctr"/>
            <a:r>
              <a:rPr lang="en-US" sz="2000" b="0">
                <a:solidFill>
                  <a:schemeClr val="bg1"/>
                </a:solidFill>
              </a:rPr>
              <a:t>Subtitle for Section</a:t>
            </a:r>
            <a:r>
              <a:rPr lang="en-US" sz="2000" b="0" baseline="0">
                <a:solidFill>
                  <a:schemeClr val="bg1"/>
                </a:solidFill>
              </a:rPr>
              <a:t> of Presentation</a:t>
            </a:r>
            <a:endParaRPr lang="en-US" sz="20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7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11" name="Picture 10" descr="lines-whiteoverlay copy.png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89878" y="4014007"/>
            <a:ext cx="10711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rgbClr val="EF6C19"/>
                </a:solidFill>
                <a:latin typeface="Arial"/>
                <a:cs typeface="Arial"/>
              </a:rPr>
              <a:t>Subtitle for Section</a:t>
            </a:r>
            <a:r>
              <a:rPr lang="en-US" sz="2000" b="0" baseline="0" dirty="0">
                <a:solidFill>
                  <a:srgbClr val="EF6C19"/>
                </a:solidFill>
                <a:latin typeface="Arial"/>
                <a:cs typeface="Arial"/>
              </a:rPr>
              <a:t> of Presentation</a:t>
            </a:r>
            <a:endParaRPr lang="en-US" sz="2000" b="0" dirty="0">
              <a:solidFill>
                <a:srgbClr val="EF6C1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184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1355203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5258647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9297563" y="1931657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4445102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96845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356760" y="3392315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30000"/>
              </a:lnSpc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143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Sector Icons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1458568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ENERGY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1458568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57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662513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MANUFACTURING</a:t>
            </a:r>
          </a:p>
        </p:txBody>
      </p:sp>
      <p:sp>
        <p:nvSpPr>
          <p:cNvPr id="58" name="Text Placeholder 17"/>
          <p:cNvSpPr>
            <a:spLocks noGrp="1"/>
          </p:cNvSpPr>
          <p:nvPr>
            <p:ph type="body" sz="quarter" idx="34" hasCustomPrompt="1"/>
          </p:nvPr>
        </p:nvSpPr>
        <p:spPr>
          <a:xfrm>
            <a:off x="4662513" y="2947811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TRANSPORTATION</a:t>
            </a:r>
          </a:p>
        </p:txBody>
      </p:sp>
      <p:pic>
        <p:nvPicPr>
          <p:cNvPr id="59" name="Picture 58" descr="energ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3791655"/>
            <a:ext cx="1032933" cy="774700"/>
          </a:xfrm>
          <a:prstGeom prst="rect">
            <a:avLst/>
          </a:prstGeom>
        </p:spPr>
      </p:pic>
      <p:pic>
        <p:nvPicPr>
          <p:cNvPr id="60" name="Picture 59" descr="healt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2109612"/>
            <a:ext cx="1032933" cy="774700"/>
          </a:xfrm>
          <a:prstGeom prst="rect">
            <a:avLst/>
          </a:prstGeom>
        </p:spPr>
      </p:pic>
      <p:pic>
        <p:nvPicPr>
          <p:cNvPr id="61" name="Picture 60" descr="manufacturin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3791655"/>
            <a:ext cx="1032933" cy="774700"/>
          </a:xfrm>
          <a:prstGeom prst="rect">
            <a:avLst/>
          </a:prstGeom>
        </p:spPr>
      </p:pic>
      <p:pic>
        <p:nvPicPr>
          <p:cNvPr id="62" name="Picture 61" descr="transportation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2096910"/>
            <a:ext cx="1032933" cy="774700"/>
          </a:xfrm>
          <a:prstGeom prst="rect">
            <a:avLst/>
          </a:prstGeom>
        </p:spPr>
      </p:pic>
      <p:sp>
        <p:nvSpPr>
          <p:cNvPr id="63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7791635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GENERAL</a:t>
            </a:r>
          </a:p>
        </p:txBody>
      </p:sp>
      <p:pic>
        <p:nvPicPr>
          <p:cNvPr id="64" name="Picture 63" descr="gener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3791655"/>
            <a:ext cx="1032933" cy="774700"/>
          </a:xfrm>
          <a:prstGeom prst="rect">
            <a:avLst/>
          </a:prstGeom>
        </p:spPr>
      </p:pic>
      <p:sp>
        <p:nvSpPr>
          <p:cNvPr id="65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7791635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Public SAFETY</a:t>
            </a:r>
          </a:p>
        </p:txBody>
      </p:sp>
      <p:pic>
        <p:nvPicPr>
          <p:cNvPr id="66" name="Picture 65" descr="public-safety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2109612"/>
            <a:ext cx="1032933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8" name="Picture 7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76640" y="2126141"/>
            <a:ext cx="11288891" cy="21005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2655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CTC_heroPhoto-withPatternOverla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" y="0"/>
            <a:ext cx="12185983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252153" y="0"/>
            <a:ext cx="7950116" cy="6804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>
                  <a:alpha val="37000"/>
                </a:schemeClr>
              </a:gs>
              <a:gs pos="45000">
                <a:schemeClr val="tx1">
                  <a:alpha val="4000"/>
                </a:schemeClr>
              </a:gs>
            </a:gsLst>
            <a:lin ang="9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FF6C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096019" y="2927701"/>
            <a:ext cx="5266327" cy="1931541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lnSpc>
                <a:spcPct val="90000"/>
              </a:lnSpc>
              <a:defRPr sz="4200" b="1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9" name="Text Placeholder 3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859244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0" name="Text Placeholder 36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75" y="5475195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aseline="0">
                <a:solidFill>
                  <a:srgbClr val="FFA62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June 20, 2014</a:t>
            </a:r>
          </a:p>
          <a:p>
            <a:pPr lvl="0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133643" y="0"/>
            <a:ext cx="5381037" cy="177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12" name="Picture 11" descr="GCTC_logo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546" y="403580"/>
            <a:ext cx="5008425" cy="95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l">
              <a:defRPr sz="2800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Global Cities Team Challenge Partner Logos</a:t>
            </a:r>
          </a:p>
        </p:txBody>
      </p:sp>
      <p:pic>
        <p:nvPicPr>
          <p:cNvPr id="21" name="Picture 20" descr="ar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678" y="1809150"/>
            <a:ext cx="2305701" cy="988158"/>
          </a:xfrm>
          <a:prstGeom prst="rect">
            <a:avLst/>
          </a:prstGeom>
        </p:spPr>
      </p:pic>
      <p:pic>
        <p:nvPicPr>
          <p:cNvPr id="22" name="Picture 21" descr="cisc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679" y="1809150"/>
            <a:ext cx="2305701" cy="988158"/>
          </a:xfrm>
          <a:prstGeom prst="rect">
            <a:avLst/>
          </a:prstGeom>
        </p:spPr>
      </p:pic>
      <p:pic>
        <p:nvPicPr>
          <p:cNvPr id="23" name="Picture 22" descr="extreme-network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7109" y="1809150"/>
            <a:ext cx="2305701" cy="988158"/>
          </a:xfrm>
          <a:prstGeom prst="rect">
            <a:avLst/>
          </a:prstGeom>
        </p:spPr>
      </p:pic>
      <p:pic>
        <p:nvPicPr>
          <p:cNvPr id="24" name="Picture 23" descr="heath-and-human-foote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6142" y="1809150"/>
            <a:ext cx="2305701" cy="988158"/>
          </a:xfrm>
          <a:prstGeom prst="rect">
            <a:avLst/>
          </a:prstGeom>
        </p:spPr>
      </p:pic>
      <p:pic>
        <p:nvPicPr>
          <p:cNvPr id="25" name="Picture 24" descr="ibm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158" y="3064688"/>
            <a:ext cx="2305701" cy="988158"/>
          </a:xfrm>
          <a:prstGeom prst="rect">
            <a:avLst/>
          </a:prstGeom>
        </p:spPr>
      </p:pic>
      <p:pic>
        <p:nvPicPr>
          <p:cNvPr id="27" name="Picture 26" descr="intel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859" y="3064688"/>
            <a:ext cx="2305701" cy="988158"/>
          </a:xfrm>
          <a:prstGeom prst="rect">
            <a:avLst/>
          </a:prstGeom>
        </p:spPr>
      </p:pic>
      <p:pic>
        <p:nvPicPr>
          <p:cNvPr id="28" name="Picture 27" descr="ita-footer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423" y="3064688"/>
            <a:ext cx="2305701" cy="988158"/>
          </a:xfrm>
          <a:prstGeom prst="rect">
            <a:avLst/>
          </a:prstGeom>
        </p:spPr>
      </p:pic>
      <p:pic>
        <p:nvPicPr>
          <p:cNvPr id="29" name="Picture 28" descr="juniper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6142" y="3064688"/>
            <a:ext cx="2305701" cy="988158"/>
          </a:xfrm>
          <a:prstGeom prst="rect">
            <a:avLst/>
          </a:prstGeom>
        </p:spPr>
      </p:pic>
      <p:pic>
        <p:nvPicPr>
          <p:cNvPr id="30" name="Picture 29" descr="nist-footer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8784" y="4358110"/>
            <a:ext cx="2227075" cy="954461"/>
          </a:xfrm>
          <a:prstGeom prst="rect">
            <a:avLst/>
          </a:prstGeom>
        </p:spPr>
      </p:pic>
      <p:pic>
        <p:nvPicPr>
          <p:cNvPr id="31" name="Picture 30" descr="nsf-footer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722" y="4358109"/>
            <a:ext cx="2305701" cy="988158"/>
          </a:xfrm>
          <a:prstGeom prst="rect">
            <a:avLst/>
          </a:prstGeom>
        </p:spPr>
      </p:pic>
      <p:pic>
        <p:nvPicPr>
          <p:cNvPr id="33" name="Picture 32" descr="qualcomm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1560" y="4358109"/>
            <a:ext cx="2305701" cy="988158"/>
          </a:xfrm>
          <a:prstGeom prst="rect">
            <a:avLst/>
          </a:prstGeom>
        </p:spPr>
      </p:pic>
      <p:pic>
        <p:nvPicPr>
          <p:cNvPr id="34" name="Picture 33" descr="us-dept-energy-footer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6142" y="4324412"/>
            <a:ext cx="2305701" cy="98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4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9116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rgbClr val="17B5DC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“Quote text goes here.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.”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89878" y="4014007"/>
            <a:ext cx="10711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chemeClr val="tx1"/>
                </a:solidFill>
                <a:latin typeface="+mj-lt"/>
              </a:rPr>
              <a:t>Quote Source (Name)</a:t>
            </a:r>
          </a:p>
        </p:txBody>
      </p:sp>
    </p:spTree>
    <p:extLst>
      <p:ext uri="{BB962C8B-B14F-4D97-AF65-F5344CB8AC3E}">
        <p14:creationId xmlns:p14="http://schemas.microsoft.com/office/powerpoint/2010/main" val="277989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B5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8" name="Picture 7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Section Title of the Presentation</a:t>
            </a:r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90033" y="4000503"/>
            <a:ext cx="10712451" cy="7408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/>
                <a:cs typeface="Arial"/>
              </a:defRPr>
            </a:lvl1pPr>
          </a:lstStyle>
          <a:p>
            <a:pPr algn="ctr"/>
            <a:r>
              <a:rPr lang="en-US" sz="2000" b="0">
                <a:solidFill>
                  <a:schemeClr val="bg1"/>
                </a:solidFill>
              </a:rPr>
              <a:t>Subtitle for Section</a:t>
            </a:r>
            <a:r>
              <a:rPr lang="en-US" sz="2000" b="0" baseline="0">
                <a:solidFill>
                  <a:schemeClr val="bg1"/>
                </a:solidFill>
              </a:rPr>
              <a:t> of Presentation</a:t>
            </a:r>
            <a:endParaRPr lang="en-US" sz="20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7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6" name="Picture 5" descr="lines-whiteoverlay copy.png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3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4200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89878" y="4014007"/>
            <a:ext cx="10711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>
                <a:solidFill>
                  <a:srgbClr val="EF6C19"/>
                </a:solidFill>
                <a:latin typeface="Arial"/>
                <a:cs typeface="Arial"/>
              </a:rPr>
              <a:t>Subtitle for Section</a:t>
            </a:r>
            <a:r>
              <a:rPr lang="en-US" sz="2000" b="0" baseline="0" dirty="0">
                <a:solidFill>
                  <a:srgbClr val="EF6C19"/>
                </a:solidFill>
                <a:latin typeface="Arial"/>
                <a:cs typeface="Arial"/>
              </a:rPr>
              <a:t> of Presentation</a:t>
            </a:r>
            <a:endParaRPr lang="en-US" sz="2000" b="0" dirty="0">
              <a:solidFill>
                <a:srgbClr val="EF6C1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416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3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2800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Sector Icons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8" y="1158615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000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42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19628035" y="3175942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34" hasCustomPrompt="1"/>
          </p:nvPr>
        </p:nvSpPr>
        <p:spPr>
          <a:xfrm>
            <a:off x="19628035" y="5012266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TRANSPORTATION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1458568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ENERGY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35" hasCustomPrompt="1"/>
          </p:nvPr>
        </p:nvSpPr>
        <p:spPr>
          <a:xfrm>
            <a:off x="1458568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662513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MANUFACTURING</a:t>
            </a:r>
          </a:p>
        </p:txBody>
      </p:sp>
      <p:sp>
        <p:nvSpPr>
          <p:cNvPr id="32" name="Text Placeholder 17"/>
          <p:cNvSpPr>
            <a:spLocks noGrp="1"/>
          </p:cNvSpPr>
          <p:nvPr>
            <p:ph type="body" sz="quarter" idx="36" hasCustomPrompt="1"/>
          </p:nvPr>
        </p:nvSpPr>
        <p:spPr>
          <a:xfrm>
            <a:off x="4662513" y="2947811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TRANSPORTATION</a:t>
            </a:r>
          </a:p>
        </p:txBody>
      </p:sp>
      <p:pic>
        <p:nvPicPr>
          <p:cNvPr id="33" name="Picture 32" descr="energ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3791655"/>
            <a:ext cx="1032933" cy="774700"/>
          </a:xfrm>
          <a:prstGeom prst="rect">
            <a:avLst/>
          </a:prstGeom>
        </p:spPr>
      </p:pic>
      <p:pic>
        <p:nvPicPr>
          <p:cNvPr id="46" name="Picture 45" descr="healt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2109612"/>
            <a:ext cx="1032933" cy="774700"/>
          </a:xfrm>
          <a:prstGeom prst="rect">
            <a:avLst/>
          </a:prstGeom>
        </p:spPr>
      </p:pic>
      <p:pic>
        <p:nvPicPr>
          <p:cNvPr id="47" name="Picture 46" descr="manufacturin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3791655"/>
            <a:ext cx="1032933" cy="774700"/>
          </a:xfrm>
          <a:prstGeom prst="rect">
            <a:avLst/>
          </a:prstGeom>
        </p:spPr>
      </p:pic>
      <p:pic>
        <p:nvPicPr>
          <p:cNvPr id="48" name="Picture 47" descr="transportation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2096910"/>
            <a:ext cx="1032933" cy="774700"/>
          </a:xfrm>
          <a:prstGeom prst="rect">
            <a:avLst/>
          </a:prstGeom>
        </p:spPr>
      </p:pic>
      <p:sp>
        <p:nvSpPr>
          <p:cNvPr id="49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7791635" y="4642556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GENERAL</a:t>
            </a:r>
          </a:p>
        </p:txBody>
      </p:sp>
      <p:pic>
        <p:nvPicPr>
          <p:cNvPr id="50" name="Picture 49" descr="gener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3791655"/>
            <a:ext cx="1032933" cy="774700"/>
          </a:xfrm>
          <a:prstGeom prst="rect">
            <a:avLst/>
          </a:prstGeom>
        </p:spPr>
      </p:pic>
      <p:sp>
        <p:nvSpPr>
          <p:cNvPr id="51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7791635" y="2960513"/>
            <a:ext cx="2857128" cy="285045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17415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05050"/>
                </a:solidFill>
                <a:latin typeface="Arial"/>
                <a:cs typeface="Arial"/>
              </a:defRPr>
            </a:lvl2pPr>
            <a:lvl3pPr marL="467155" indent="-128272">
              <a:lnSpc>
                <a:spcPct val="130000"/>
              </a:lnSpc>
              <a:tabLst>
                <a:tab pos="513056" algn="l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595429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723692" indent="-128272">
              <a:lnSpc>
                <a:spcPct val="130000"/>
              </a:lnSpc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Public SAFETY</a:t>
            </a:r>
          </a:p>
        </p:txBody>
      </p:sp>
      <p:pic>
        <p:nvPicPr>
          <p:cNvPr id="52" name="Picture 51" descr="public-safety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2109612"/>
            <a:ext cx="1032933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7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B5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6" name="Picture 5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-2017776" y="6002"/>
            <a:ext cx="16227552" cy="6845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40" y="2126141"/>
            <a:ext cx="11288891" cy="21005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3417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370372" y="504825"/>
            <a:ext cx="11451271" cy="0"/>
          </a:xfrm>
          <a:prstGeom prst="line">
            <a:avLst/>
          </a:prstGeom>
          <a:ln w="47625">
            <a:gradFill flip="none" rotWithShape="1">
              <a:gsLst>
                <a:gs pos="100000">
                  <a:srgbClr val="004274"/>
                </a:gs>
                <a:gs pos="0">
                  <a:srgbClr val="008E95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83538" y="736620"/>
            <a:ext cx="11432977" cy="507831"/>
          </a:xfrm>
          <a:prstGeom prst="rect">
            <a:avLst/>
          </a:prstGeom>
        </p:spPr>
        <p:txBody>
          <a:bodyPr vert="horz" wrap="square" lIns="91416" tIns="45709" rIns="91416" bIns="45709" rtlCol="0" anchor="ctr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83538" y="1426474"/>
            <a:ext cx="11432977" cy="350865"/>
          </a:xfrm>
        </p:spPr>
        <p:txBody>
          <a:bodyPr tIns="0" bIns="0" anchor="t"/>
          <a:lstStyle>
            <a:lvl1pPr marL="0" indent="0">
              <a:buNone/>
              <a:defRPr sz="2400" b="0">
                <a:solidFill>
                  <a:schemeClr val="bg2"/>
                </a:solidFill>
              </a:defRPr>
            </a:lvl1pPr>
            <a:lvl2pPr marL="457081" indent="0">
              <a:buNone/>
              <a:defRPr sz="2000" b="1"/>
            </a:lvl2pPr>
            <a:lvl3pPr marL="914171" indent="0">
              <a:buNone/>
              <a:defRPr sz="1900" b="1"/>
            </a:lvl3pPr>
            <a:lvl4pPr marL="1371256" indent="0">
              <a:buNone/>
              <a:defRPr sz="1600" b="1"/>
            </a:lvl4pPr>
            <a:lvl5pPr marL="1828344" indent="0">
              <a:buNone/>
              <a:defRPr sz="1600" b="1"/>
            </a:lvl5pPr>
            <a:lvl6pPr marL="2285425" indent="0">
              <a:buNone/>
              <a:defRPr sz="1600" b="1"/>
            </a:lvl6pPr>
            <a:lvl7pPr marL="2742515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823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with no content">
    <p:bg>
      <p:bgPr>
        <a:gradFill>
          <a:gsLst>
            <a:gs pos="100000">
              <a:srgbClr val="8F297C"/>
            </a:gs>
            <a:gs pos="0">
              <a:srgbClr val="003B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83538" y="621795"/>
            <a:ext cx="11432977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83538" y="1115571"/>
            <a:ext cx="11432977" cy="409343"/>
          </a:xfrm>
        </p:spPr>
        <p:txBody>
          <a:bodyPr tIns="0" bIns="0" anchor="t"/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491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38" y="5723888"/>
            <a:ext cx="11432977" cy="507831"/>
          </a:xfrm>
        </p:spPr>
        <p:txBody>
          <a:bodyPr/>
          <a:lstStyle>
            <a:lvl1pPr>
              <a:defRPr>
                <a:latin typeface="Qualcomm Office Bold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79512" y="5469879"/>
            <a:ext cx="11432977" cy="0"/>
          </a:xfrm>
          <a:prstGeom prst="line">
            <a:avLst/>
          </a:prstGeom>
          <a:ln w="38100">
            <a:gradFill flip="none" rotWithShape="1">
              <a:gsLst>
                <a:gs pos="0">
                  <a:srgbClr val="143C66"/>
                </a:gs>
                <a:gs pos="100000">
                  <a:srgbClr val="008E9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0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D_title slide">
    <p:bg bwMode="gray">
      <p:bgPr>
        <a:gradFill>
          <a:gsLst>
            <a:gs pos="100000">
              <a:srgbClr val="EB2027"/>
            </a:gs>
            <a:gs pos="0">
              <a:srgbClr val="78121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83538" y="676656"/>
            <a:ext cx="11432977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>
                <a:solidFill>
                  <a:schemeClr val="bg1"/>
                </a:solidFill>
                <a:latin typeface="Qualcomm Office Regular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283538" y="1120403"/>
            <a:ext cx="11432977" cy="350865"/>
          </a:xfrm>
        </p:spPr>
        <p:txBody>
          <a:bodyPr tIns="0" bIns="0" anchor="t"/>
          <a:lstStyle>
            <a:lvl1pPr marL="0" indent="0">
              <a:buNone/>
              <a:defRPr sz="2400" b="0">
                <a:solidFill>
                  <a:schemeClr val="accent2"/>
                </a:solidFill>
                <a:latin typeface="Qualcomm Office Regular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353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with no content">
    <p:bg>
      <p:bgPr>
        <a:gradFill>
          <a:gsLst>
            <a:gs pos="100000">
              <a:srgbClr val="BC141A"/>
            </a:gs>
            <a:gs pos="0">
              <a:srgbClr val="781214">
                <a:lumMod val="96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11141957" y="6386947"/>
            <a:ext cx="1050044" cy="471055"/>
          </a:xfrm>
          <a:prstGeom prst="rect">
            <a:avLst/>
          </a:pr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71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6012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370365" y="504825"/>
            <a:ext cx="11451271" cy="0"/>
          </a:xfrm>
          <a:prstGeom prst="line">
            <a:avLst/>
          </a:prstGeom>
          <a:ln w="47625">
            <a:gradFill flip="none" rotWithShape="1">
              <a:gsLst>
                <a:gs pos="100000">
                  <a:srgbClr val="004274"/>
                </a:gs>
                <a:gs pos="0">
                  <a:srgbClr val="008E95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83538" y="736618"/>
            <a:ext cx="11432977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8592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375" y="340927"/>
            <a:ext cx="11452261" cy="704039"/>
          </a:xfrm>
        </p:spPr>
        <p:txBody>
          <a:bodyPr/>
          <a:lstStyle>
            <a:lvl1pPr>
              <a:defRPr sz="5300" baseline="0">
                <a:solidFill>
                  <a:srgbClr val="0068B7"/>
                </a:solidFill>
                <a:latin typeface="Trebuchet MS" pitchFamily="34" charset="0"/>
                <a:ea typeface="微软雅黑" pitchFamily="34" charset="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4" y="1196755"/>
            <a:ext cx="10363200" cy="3600986"/>
          </a:xfrm>
        </p:spPr>
        <p:txBody>
          <a:bodyPr/>
          <a:lstStyle>
            <a:lvl1pPr marL="685652" indent="-68565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 sz="4000" baseline="0">
                <a:latin typeface="Trebuchet MS" pitchFamily="34" charset="0"/>
                <a:ea typeface="黑体" pitchFamily="2" charset="-122"/>
              </a:defRPr>
            </a:lvl1pPr>
            <a:lvl2pPr marL="1218936" indent="-60735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 pitchFamily="34" charset="0"/>
              <a:buChar char="◦"/>
              <a:defRPr sz="3500" baseline="0">
                <a:latin typeface="Trebuchet MS" pitchFamily="34" charset="0"/>
                <a:ea typeface="黑体" pitchFamily="2" charset="-122"/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900" baseline="0">
                <a:latin typeface="Trebuchet MS" pitchFamily="34" charset="0"/>
                <a:ea typeface="黑体" pitchFamily="2" charset="-122"/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400" baseline="0">
                <a:latin typeface="Trebuchet MS" pitchFamily="34" charset="0"/>
                <a:ea typeface="黑体" pitchFamily="2" charset="-122"/>
              </a:defRPr>
            </a:lvl4pPr>
            <a:lvl5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400" baseline="0">
                <a:latin typeface="Trebuchet MS" pitchFamily="34" charset="0"/>
                <a:ea typeface="黑体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333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370366" y="504825"/>
            <a:ext cx="11451271" cy="0"/>
          </a:xfrm>
          <a:prstGeom prst="line">
            <a:avLst/>
          </a:prstGeom>
          <a:ln w="47625">
            <a:gradFill flip="none" rotWithShape="1">
              <a:gsLst>
                <a:gs pos="100000">
                  <a:srgbClr val="004274"/>
                </a:gs>
                <a:gs pos="0">
                  <a:srgbClr val="008E95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7657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6603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lPlay House subd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893"/>
            <a:ext cx="121951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83542" y="410051"/>
            <a:ext cx="11908463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366096" y="6540519"/>
            <a:ext cx="5001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71"/>
            <a:r>
              <a:rPr lang="en-US" sz="800" dirty="0">
                <a:solidFill>
                  <a:srgbClr val="FFFFFF">
                    <a:lumMod val="75000"/>
                  </a:srgbClr>
                </a:solidFill>
              </a:rPr>
              <a:t>©2013-2015 Qualcomm Technologies, Inc. and/or its affiliated companies.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650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GENI-logo-fina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200" y="76201"/>
            <a:ext cx="1422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3467" y="6577014"/>
            <a:ext cx="44111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808080"/>
                </a:solidFill>
              </a:rPr>
              <a:t>Sponsored by the National Science Foundation</a:t>
            </a:r>
          </a:p>
        </p:txBody>
      </p:sp>
      <p:pic>
        <p:nvPicPr>
          <p:cNvPr id="7" name="Picture 15" descr="nsf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718" y="6573838"/>
            <a:ext cx="374649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/>
          <a:lstStyle>
            <a:lvl1pPr>
              <a:defRPr sz="3500">
                <a:solidFill>
                  <a:srgbClr val="1C1C1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4495800"/>
            <a:ext cx="85344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4D4D4D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3757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83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61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5372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0000" y="1447800"/>
            <a:ext cx="55372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938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77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55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60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279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1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00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67800" y="0"/>
            <a:ext cx="28194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82550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977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55372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350000" y="1447800"/>
            <a:ext cx="55372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62400"/>
            <a:ext cx="55372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0000" y="3962400"/>
            <a:ext cx="55372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824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030"/>
            <a:ext cx="12192000" cy="6840113"/>
          </a:xfrm>
          <a:prstGeom prst="rect">
            <a:avLst/>
          </a:prstGeom>
        </p:spPr>
      </p:pic>
      <p:sp>
        <p:nvSpPr>
          <p:cNvPr id="30" name="Rectangle 29"/>
          <p:cNvSpPr/>
          <p:nvPr userDrawn="1"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E715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ctrTitle" hasCustomPrompt="1"/>
          </p:nvPr>
        </p:nvSpPr>
        <p:spPr>
          <a:xfrm>
            <a:off x="829674" y="2927700"/>
            <a:ext cx="5266327" cy="1931541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lnSpc>
                <a:spcPct val="90000"/>
              </a:lnSpc>
              <a:defRPr sz="5600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0" hasCustomPrompt="1"/>
          </p:nvPr>
        </p:nvSpPr>
        <p:spPr>
          <a:xfrm>
            <a:off x="829659" y="4859242"/>
            <a:ext cx="5266267" cy="61595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667" b="1" baseline="0">
                <a:solidFill>
                  <a:srgbClr val="E7151C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4876" y="160712"/>
            <a:ext cx="1035019" cy="22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1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 (28pt)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400" b="1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(20pt) — all fonts Arial</a:t>
            </a:r>
          </a:p>
        </p:txBody>
      </p:sp>
    </p:spTree>
    <p:extLst>
      <p:ext uri="{BB962C8B-B14F-4D97-AF65-F5344CB8AC3E}">
        <p14:creationId xmlns:p14="http://schemas.microsoft.com/office/powerpoint/2010/main" val="88020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181886" y="1986053"/>
            <a:ext cx="5400516" cy="381643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400" b="1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456352" y="1986053"/>
            <a:ext cx="5334848" cy="378565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400" b="1" dirty="0">
                <a:solidFill>
                  <a:srgbClr val="1E1E1E"/>
                </a:solidFill>
              </a:rPr>
              <a:t>Column Header (18pt bold)</a:t>
            </a:r>
          </a:p>
          <a:p>
            <a:pPr>
              <a:lnSpc>
                <a:spcPct val="125000"/>
              </a:lnSpc>
            </a:pPr>
            <a:r>
              <a:rPr lang="en-US" sz="2400" dirty="0" err="1">
                <a:solidFill>
                  <a:srgbClr val="1E1E1E"/>
                </a:solidFill>
              </a:rPr>
              <a:t>Lorem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ipsum</a:t>
            </a:r>
            <a:r>
              <a:rPr lang="en-US" sz="2400" dirty="0">
                <a:solidFill>
                  <a:srgbClr val="1E1E1E"/>
                </a:solidFill>
              </a:rPr>
              <a:t> dolor sit </a:t>
            </a:r>
            <a:r>
              <a:rPr lang="en-US" sz="2400" dirty="0" err="1">
                <a:solidFill>
                  <a:srgbClr val="1E1E1E"/>
                </a:solidFill>
              </a:rPr>
              <a:t>amet</a:t>
            </a:r>
            <a:r>
              <a:rPr lang="en-US" sz="2400" dirty="0">
                <a:solidFill>
                  <a:srgbClr val="1E1E1E"/>
                </a:solidFill>
              </a:rPr>
              <a:t>, </a:t>
            </a:r>
            <a:r>
              <a:rPr lang="en-US" sz="2400" dirty="0" err="1">
                <a:solidFill>
                  <a:srgbClr val="1E1E1E"/>
                </a:solidFill>
              </a:rPr>
              <a:t>consectetur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adipiscing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elit</a:t>
            </a:r>
            <a:r>
              <a:rPr lang="en-US" sz="2400" dirty="0">
                <a:solidFill>
                  <a:srgbClr val="1E1E1E"/>
                </a:solidFill>
              </a:rPr>
              <a:t>. </a:t>
            </a:r>
            <a:r>
              <a:rPr lang="en-US" sz="2400" dirty="0" err="1">
                <a:solidFill>
                  <a:srgbClr val="1E1E1E"/>
                </a:solidFill>
              </a:rPr>
              <a:t>Quisque</a:t>
            </a:r>
            <a:r>
              <a:rPr lang="en-US" sz="2400" dirty="0">
                <a:solidFill>
                  <a:srgbClr val="1E1E1E"/>
                </a:solidFill>
              </a:rPr>
              <a:t> sit </a:t>
            </a:r>
            <a:r>
              <a:rPr lang="en-US" sz="2400" dirty="0" err="1">
                <a:solidFill>
                  <a:srgbClr val="1E1E1E"/>
                </a:solidFill>
              </a:rPr>
              <a:t>amet</a:t>
            </a:r>
            <a:r>
              <a:rPr lang="en-US" sz="2400" dirty="0">
                <a:solidFill>
                  <a:srgbClr val="1E1E1E"/>
                </a:solidFill>
              </a:rPr>
              <a:t> mi </a:t>
            </a:r>
            <a:r>
              <a:rPr lang="en-US" sz="2400" dirty="0" err="1">
                <a:solidFill>
                  <a:srgbClr val="1E1E1E"/>
                </a:solidFill>
              </a:rPr>
              <a:t>quis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eros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pellentesque</a:t>
            </a:r>
            <a:r>
              <a:rPr lang="en-US" sz="2400" dirty="0">
                <a:solidFill>
                  <a:srgbClr val="1E1E1E"/>
                </a:solidFill>
              </a:rPr>
              <a:t> </a:t>
            </a:r>
            <a:r>
              <a:rPr lang="en-US" sz="2400" dirty="0" err="1">
                <a:solidFill>
                  <a:srgbClr val="1E1E1E"/>
                </a:solidFill>
              </a:rPr>
              <a:t>pretium</a:t>
            </a:r>
            <a:r>
              <a:rPr lang="en-US" sz="2400" dirty="0">
                <a:solidFill>
                  <a:srgbClr val="1E1E1E"/>
                </a:solidFill>
              </a:rPr>
              <a:t> et vitae </a:t>
            </a:r>
            <a:r>
              <a:rPr lang="en-US" sz="2400" dirty="0" err="1">
                <a:solidFill>
                  <a:srgbClr val="1E1E1E"/>
                </a:solidFill>
              </a:rPr>
              <a:t>metus</a:t>
            </a:r>
            <a:r>
              <a:rPr lang="en-US" sz="2400" dirty="0">
                <a:solidFill>
                  <a:srgbClr val="1E1E1E"/>
                </a:solidFill>
              </a:rPr>
              <a:t>. </a:t>
            </a:r>
          </a:p>
          <a:p>
            <a:pPr>
              <a:lnSpc>
                <a:spcPct val="125000"/>
              </a:lnSpc>
            </a:pPr>
            <a:endParaRPr lang="en-US" sz="2400" dirty="0">
              <a:solidFill>
                <a:srgbClr val="1E1E1E"/>
              </a:solidFill>
            </a:endParaRPr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17B5DC"/>
                </a:solidFill>
              </a:rPr>
              <a:t>Link text »</a:t>
            </a:r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05050"/>
                </a:solidFill>
              </a:rPr>
              <a:t>Visited link text »</a:t>
            </a:r>
          </a:p>
        </p:txBody>
      </p:sp>
    </p:spTree>
    <p:extLst>
      <p:ext uri="{BB962C8B-B14F-4D97-AF65-F5344CB8AC3E}">
        <p14:creationId xmlns:p14="http://schemas.microsoft.com/office/powerpoint/2010/main" val="6802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400" b="1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456353" y="1986053"/>
            <a:ext cx="5400516" cy="19086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6300474" y="1986053"/>
            <a:ext cx="5400516" cy="19086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[ drag picture to placeholder or click icon to add ]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57199" y="4064001"/>
            <a:ext cx="5399668" cy="2184399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800"/>
              </a:spcAft>
              <a:buNone/>
              <a:defRPr sz="2400" b="1" baseline="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4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301322" y="4064001"/>
            <a:ext cx="5399668" cy="2184399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800"/>
              </a:spcAft>
              <a:buNone/>
              <a:defRPr sz="2400" b="1" baseline="0"/>
            </a:lvl1pPr>
            <a:lvl2pPr marL="609585" indent="0">
              <a:buNone/>
              <a:defRPr sz="2400"/>
            </a:lvl2pPr>
            <a:lvl3pPr marL="1219170" indent="0">
              <a:buNone/>
              <a:defRPr sz="2400"/>
            </a:lvl3pPr>
            <a:lvl4pPr marL="1828754" indent="0">
              <a:buNone/>
              <a:defRPr sz="2400"/>
            </a:lvl4pPr>
            <a:lvl5pPr marL="2438339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1107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6"/>
          <p:cNvSpPr>
            <a:spLocks noGrp="1"/>
          </p:cNvSpPr>
          <p:nvPr>
            <p:ph type="media" sz="quarter" idx="11"/>
          </p:nvPr>
        </p:nvSpPr>
        <p:spPr>
          <a:xfrm>
            <a:off x="456354" y="376121"/>
            <a:ext cx="11243733" cy="42148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icon to add media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779079"/>
            <a:ext cx="11244635" cy="658903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5448392"/>
            <a:ext cx="11244636" cy="442993"/>
          </a:xfrm>
          <a:prstGeom prst="rect">
            <a:avLst/>
          </a:prstGeom>
        </p:spPr>
        <p:txBody>
          <a:bodyPr wrap="square" lIns="0" rIns="0"/>
          <a:lstStyle>
            <a:lvl1pPr marL="0" indent="0" algn="l">
              <a:buNone/>
              <a:defRPr sz="2400" b="1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44668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524934"/>
            <a:ext cx="5350933" cy="53509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82267" y="3471334"/>
            <a:ext cx="5350933" cy="24045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282267" y="524933"/>
            <a:ext cx="5350933" cy="240453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405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0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5600" b="1" baseline="0">
                <a:solidFill>
                  <a:srgbClr val="FF860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“Quote text goes here.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.”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89878" y="4014007"/>
            <a:ext cx="1071190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667" dirty="0">
                <a:solidFill>
                  <a:srgbClr val="1E1E1E"/>
                </a:solidFill>
              </a:rPr>
              <a:t>Quote Source (Name)</a:t>
            </a:r>
          </a:p>
        </p:txBody>
      </p:sp>
    </p:spTree>
    <p:extLst>
      <p:ext uri="{BB962C8B-B14F-4D97-AF65-F5344CB8AC3E}">
        <p14:creationId xmlns:p14="http://schemas.microsoft.com/office/powerpoint/2010/main" val="170403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6C03"/>
              </a:gs>
              <a:gs pos="100000">
                <a:srgbClr val="FF860E"/>
              </a:gs>
            </a:gsLst>
            <a:lin ang="7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13" name="Picture 12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9" t="14708" r="5709" b="10768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0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56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9328" y="3913484"/>
            <a:ext cx="10712451" cy="79586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267">
                <a:latin typeface="Arial"/>
                <a:cs typeface="Arial"/>
              </a:defRPr>
            </a:lvl1pPr>
          </a:lstStyle>
          <a:p>
            <a:pPr algn="ctr"/>
            <a:r>
              <a:rPr lang="en-US" sz="2667" b="0" dirty="0">
                <a:solidFill>
                  <a:schemeClr val="bg1"/>
                </a:solidFill>
              </a:rPr>
              <a:t>Optional section subtitle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6590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13" name="Picture 12" descr="lines-whiteoverlay copy.png"/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0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5600" b="1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Title of the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90033" y="3885967"/>
            <a:ext cx="10712451" cy="11601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4267" dirty="0">
                <a:solidFill>
                  <a:srgbClr val="FC7513"/>
                </a:solidFill>
                <a:latin typeface="Arial"/>
                <a:cs typeface="Arial"/>
              </a:defRPr>
            </a:lvl1pPr>
          </a:lstStyle>
          <a:p>
            <a:pPr algn="ctr"/>
            <a:r>
              <a:rPr lang="en-US" sz="2667" dirty="0">
                <a:solidFill>
                  <a:srgbClr val="FC7513"/>
                </a:solidFill>
                <a:latin typeface="+mj-lt"/>
              </a:rPr>
              <a:t>Optional section</a:t>
            </a:r>
            <a:r>
              <a:rPr lang="en-US" sz="2667" baseline="0" dirty="0">
                <a:solidFill>
                  <a:srgbClr val="FC7513"/>
                </a:solidFill>
                <a:latin typeface="+mj-lt"/>
              </a:rPr>
              <a:t> </a:t>
            </a:r>
            <a:r>
              <a:rPr lang="en-US" sz="2667" dirty="0">
                <a:solidFill>
                  <a:srgbClr val="FC7513"/>
                </a:solidFill>
                <a:latin typeface="+mj-lt"/>
              </a:rPr>
              <a:t>subtitle</a:t>
            </a:r>
            <a:r>
              <a:rPr lang="en-US" sz="2667" baseline="0" dirty="0">
                <a:solidFill>
                  <a:srgbClr val="FC7513"/>
                </a:solidFill>
                <a:latin typeface="+mj-lt"/>
              </a:rPr>
              <a:t> text here</a:t>
            </a:r>
            <a:endParaRPr lang="en-US" sz="2667" dirty="0">
              <a:solidFill>
                <a:srgbClr val="FC751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845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1355203" y="1931655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latin typeface="Arial"/>
                <a:cs typeface="Arial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5258647" y="1931655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latin typeface="Arial"/>
                <a:cs typeface="Arial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9297563" y="1931655"/>
            <a:ext cx="1478776" cy="129508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>
                <a:latin typeface="Arial"/>
                <a:cs typeface="Arial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4445098" y="3392313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300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96842" y="3392313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300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356756" y="3392313"/>
            <a:ext cx="3281521" cy="2590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30000"/>
              </a:lnSpc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300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667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1342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Sector Icons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667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37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1458568" y="509693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ENERGY</a:t>
            </a:r>
          </a:p>
        </p:txBody>
      </p:sp>
      <p:sp>
        <p:nvSpPr>
          <p:cNvPr id="40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1458568" y="317594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42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662513" y="509693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MANUFACTURING</a:t>
            </a:r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34" hasCustomPrompt="1"/>
          </p:nvPr>
        </p:nvSpPr>
        <p:spPr>
          <a:xfrm>
            <a:off x="4662513" y="3159005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TRANSPORTATION</a:t>
            </a:r>
          </a:p>
        </p:txBody>
      </p:sp>
      <p:pic>
        <p:nvPicPr>
          <p:cNvPr id="47" name="Picture 46" descr="energ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3962398"/>
            <a:ext cx="1032933" cy="1032933"/>
          </a:xfrm>
          <a:prstGeom prst="rect">
            <a:avLst/>
          </a:prstGeom>
        </p:spPr>
      </p:pic>
      <p:pic>
        <p:nvPicPr>
          <p:cNvPr id="49" name="Picture 48" descr="health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66" y="2041407"/>
            <a:ext cx="1032933" cy="1032933"/>
          </a:xfrm>
          <a:prstGeom prst="rect">
            <a:avLst/>
          </a:prstGeom>
        </p:spPr>
      </p:pic>
      <p:pic>
        <p:nvPicPr>
          <p:cNvPr id="50" name="Picture 49" descr="manufacturin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3962398"/>
            <a:ext cx="1032933" cy="1032933"/>
          </a:xfrm>
          <a:prstGeom prst="rect">
            <a:avLst/>
          </a:prstGeom>
        </p:spPr>
      </p:pic>
      <p:pic>
        <p:nvPicPr>
          <p:cNvPr id="52" name="Picture 51" descr="transportation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611" y="2024471"/>
            <a:ext cx="1032933" cy="1032933"/>
          </a:xfrm>
          <a:prstGeom prst="rect">
            <a:avLst/>
          </a:prstGeom>
        </p:spPr>
      </p:pic>
      <p:sp>
        <p:nvSpPr>
          <p:cNvPr id="67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7791635" y="509693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GENERAL</a:t>
            </a:r>
          </a:p>
        </p:txBody>
      </p:sp>
      <p:pic>
        <p:nvPicPr>
          <p:cNvPr id="68" name="Picture 67" descr="gener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3962398"/>
            <a:ext cx="1032933" cy="1032933"/>
          </a:xfrm>
          <a:prstGeom prst="rect">
            <a:avLst/>
          </a:prstGeom>
        </p:spPr>
      </p:pic>
      <p:sp>
        <p:nvSpPr>
          <p:cNvPr id="69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7791635" y="317594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Public SAFETY</a:t>
            </a:r>
          </a:p>
        </p:txBody>
      </p:sp>
      <p:pic>
        <p:nvPicPr>
          <p:cNvPr id="70" name="Picture 69" descr="public-safety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732" y="2041407"/>
            <a:ext cx="1032933" cy="10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2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11"/>
          <p:cNvGraphicFramePr>
            <a:graphicFrameLocks/>
          </p:cNvGraphicFramePr>
          <p:nvPr userDrawn="1"/>
        </p:nvGraphicFramePr>
        <p:xfrm>
          <a:off x="456355" y="1818037"/>
          <a:ext cx="10620587" cy="4021624"/>
        </p:xfrm>
        <a:graphic>
          <a:graphicData uri="http://schemas.openxmlformats.org/drawingml/2006/table">
            <a:tbl>
              <a:tblPr firstRow="1" firstCol="1">
                <a:tableStyleId>{2D5ABB26-0587-4C30-8999-92F81FD0307C}</a:tableStyleId>
              </a:tblPr>
              <a:tblGrid>
                <a:gridCol w="2655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5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b="0" spc="0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kern="1200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kern="1200" spc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spc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spc="0" dirty="0">
                          <a:solidFill>
                            <a:schemeClr val="tx2"/>
                          </a:solidFill>
                        </a:rPr>
                        <a:t>Column title</a:t>
                      </a:r>
                      <a:endParaRPr lang="en-US" sz="1900" b="1" spc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560" marR="84560" marT="42279" marB="42279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2"/>
                          </a:solidFill>
                        </a:rPr>
                        <a:t>Row title</a:t>
                      </a:r>
                      <a:endParaRPr lang="en-US" sz="17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</a:rPr>
                        <a:t>$00.00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60" marR="84560" marT="42279" marB="4227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Table Example 1,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667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Table Subtitle Goes Here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6352" y="5869719"/>
            <a:ext cx="8592821" cy="366183"/>
          </a:xfrm>
          <a:prstGeom prst="rect">
            <a:avLst/>
          </a:prstGeom>
        </p:spPr>
        <p:txBody>
          <a:bodyPr lIns="0"/>
          <a:lstStyle>
            <a:lvl1pPr>
              <a:defRPr sz="1333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2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Table Example 2,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667" baseline="0">
                <a:solidFill>
                  <a:srgbClr val="01B5E0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Table Subtitle Goes Here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6355" y="2740041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6355" y="4674936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6355" y="5296377"/>
            <a:ext cx="11192211" cy="0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75164" y="1988141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30352" y="1988141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6356" y="2754134"/>
            <a:ext cx="104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600" b="1" dirty="0">
                <a:solidFill>
                  <a:srgbClr val="505050"/>
                </a:solidFill>
              </a:rPr>
              <a:t>Row title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356" y="4689028"/>
            <a:ext cx="104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600" b="1" dirty="0">
                <a:solidFill>
                  <a:srgbClr val="505050"/>
                </a:solidFill>
              </a:rPr>
              <a:t>Row title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356" y="5346286"/>
            <a:ext cx="104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600" b="1" dirty="0">
                <a:solidFill>
                  <a:srgbClr val="505050"/>
                </a:solidFill>
              </a:rPr>
              <a:t>Row title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280916" y="1988141"/>
            <a:ext cx="0" cy="4157159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89698" y="2100411"/>
            <a:ext cx="273755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600" b="1" dirty="0">
                <a:solidFill>
                  <a:srgbClr val="505050"/>
                </a:solidFill>
              </a:rPr>
              <a:t>Column title, can  be multi-line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89698" y="2776319"/>
            <a:ext cx="2737553" cy="175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333" dirty="0" err="1">
                <a:solidFill>
                  <a:srgbClr val="505050"/>
                </a:solidFill>
              </a:rPr>
              <a:t>Lorem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ipsum</a:t>
            </a:r>
            <a:r>
              <a:rPr lang="en-US" sz="1333" dirty="0">
                <a:solidFill>
                  <a:srgbClr val="505050"/>
                </a:solidFill>
              </a:rPr>
              <a:t> dolor sit </a:t>
            </a:r>
            <a:r>
              <a:rPr lang="en-US" sz="1333" dirty="0" err="1">
                <a:solidFill>
                  <a:srgbClr val="505050"/>
                </a:solidFill>
              </a:rPr>
              <a:t>amet</a:t>
            </a:r>
            <a:r>
              <a:rPr lang="en-US" sz="1333" dirty="0">
                <a:solidFill>
                  <a:srgbClr val="505050"/>
                </a:solidFill>
              </a:rPr>
              <a:t>, </a:t>
            </a:r>
            <a:r>
              <a:rPr lang="en-US" sz="1333" dirty="0" err="1">
                <a:solidFill>
                  <a:srgbClr val="505050"/>
                </a:solidFill>
              </a:rPr>
              <a:t>consectetur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adipiscing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elit</a:t>
            </a:r>
            <a:r>
              <a:rPr lang="en-US" sz="1333" dirty="0">
                <a:solidFill>
                  <a:srgbClr val="505050"/>
                </a:solidFill>
              </a:rPr>
              <a:t>.</a:t>
            </a:r>
          </a:p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333" dirty="0" err="1">
                <a:solidFill>
                  <a:srgbClr val="505050"/>
                </a:solidFill>
              </a:rPr>
              <a:t>Suspendisse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congue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turpis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maximus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dignissim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posuere</a:t>
            </a:r>
            <a:r>
              <a:rPr lang="en-US" sz="1333" dirty="0">
                <a:solidFill>
                  <a:srgbClr val="505050"/>
                </a:solidFill>
              </a:rPr>
              <a:t>.</a:t>
            </a:r>
          </a:p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333" dirty="0" err="1">
                <a:solidFill>
                  <a:srgbClr val="505050"/>
                </a:solidFill>
              </a:rPr>
              <a:t>Quisque</a:t>
            </a:r>
            <a:r>
              <a:rPr lang="en-US" sz="1333" dirty="0">
                <a:solidFill>
                  <a:srgbClr val="505050"/>
                </a:solidFill>
              </a:rPr>
              <a:t> sit </a:t>
            </a:r>
            <a:r>
              <a:rPr lang="en-US" sz="1333" dirty="0" err="1">
                <a:solidFill>
                  <a:srgbClr val="505050"/>
                </a:solidFill>
              </a:rPr>
              <a:t>amet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justo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ultrices</a:t>
            </a:r>
            <a:r>
              <a:rPr lang="en-US" sz="1333" dirty="0">
                <a:solidFill>
                  <a:srgbClr val="505050"/>
                </a:solidFill>
              </a:rPr>
              <a:t>, </a:t>
            </a:r>
            <a:r>
              <a:rPr lang="en-US" sz="1333" dirty="0" err="1">
                <a:solidFill>
                  <a:srgbClr val="505050"/>
                </a:solidFill>
              </a:rPr>
              <a:t>finibus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massa</a:t>
            </a:r>
            <a:r>
              <a:rPr lang="en-US" sz="1333" dirty="0">
                <a:solidFill>
                  <a:srgbClr val="505050"/>
                </a:solidFill>
              </a:rPr>
              <a:t> </a:t>
            </a:r>
            <a:r>
              <a:rPr lang="en-US" sz="1333" dirty="0" err="1">
                <a:solidFill>
                  <a:srgbClr val="505050"/>
                </a:solidFill>
              </a:rPr>
              <a:t>eu</a:t>
            </a:r>
            <a:r>
              <a:rPr lang="en-US" sz="1333" dirty="0">
                <a:solidFill>
                  <a:srgbClr val="505050"/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866" y="4674937"/>
            <a:ext cx="274238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en-US" sz="1333" dirty="0">
                <a:solidFill>
                  <a:srgbClr val="505050"/>
                </a:solidFill>
              </a:rPr>
              <a:t>Integer </a:t>
            </a:r>
            <a:r>
              <a:rPr lang="en-US" sz="1333" dirty="0" err="1">
                <a:solidFill>
                  <a:srgbClr val="505050"/>
                </a:solidFill>
              </a:rPr>
              <a:t>sed</a:t>
            </a:r>
            <a:r>
              <a:rPr lang="en-US" sz="1333" dirty="0">
                <a:solidFill>
                  <a:srgbClr val="505050"/>
                </a:solidFill>
              </a:rPr>
              <a:t> dui </a:t>
            </a:r>
            <a:r>
              <a:rPr lang="en-US" sz="1333" dirty="0" err="1">
                <a:solidFill>
                  <a:srgbClr val="505050"/>
                </a:solidFill>
              </a:rPr>
              <a:t>fermentum</a:t>
            </a:r>
            <a:endParaRPr lang="en-US" sz="1333" dirty="0">
              <a:solidFill>
                <a:srgbClr val="505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4866" y="5304692"/>
            <a:ext cx="274238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spcAft>
                <a:spcPts val="1333"/>
              </a:spcAft>
            </a:pPr>
            <a:r>
              <a:rPr lang="sv-SE" sz="1333" dirty="0">
                <a:solidFill>
                  <a:srgbClr val="505050"/>
                </a:solidFill>
              </a:rPr>
              <a:t>Aenean ornare arcu eget nisi tincidunt, eu tincidunt eros tempus.</a:t>
            </a:r>
            <a:endParaRPr lang="en-US" sz="1333" dirty="0">
              <a:solidFill>
                <a:srgbClr val="505050"/>
              </a:solidFill>
            </a:endParaRPr>
          </a:p>
        </p:txBody>
      </p:sp>
      <p:grpSp>
        <p:nvGrpSpPr>
          <p:cNvPr id="39" name="Group 38"/>
          <p:cNvGrpSpPr/>
          <p:nvPr userDrawn="1"/>
        </p:nvGrpSpPr>
        <p:grpSpPr>
          <a:xfrm>
            <a:off x="5559793" y="2097192"/>
            <a:ext cx="2742385" cy="3911975"/>
            <a:chOff x="2741289" y="1727708"/>
            <a:chExt cx="2056789" cy="2933981"/>
          </a:xfrm>
        </p:grpSpPr>
        <p:sp>
          <p:nvSpPr>
            <p:cNvPr id="35" name="TextBox 34"/>
            <p:cNvSpPr txBox="1"/>
            <p:nvPr userDrawn="1"/>
          </p:nvSpPr>
          <p:spPr>
            <a:xfrm>
              <a:off x="2744913" y="1727708"/>
              <a:ext cx="2053165" cy="43858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600" b="1" dirty="0">
                  <a:solidFill>
                    <a:srgbClr val="505050"/>
                  </a:solidFill>
                </a:rPr>
                <a:t>Column title, can  be multi-line</a:t>
              </a:r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2744913" y="2234639"/>
              <a:ext cx="2053165" cy="1319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Lorem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ipsum</a:t>
              </a:r>
              <a:r>
                <a:rPr lang="en-US" sz="1333" dirty="0">
                  <a:solidFill>
                    <a:srgbClr val="505050"/>
                  </a:solidFill>
                </a:rPr>
                <a:t> dolor sit </a:t>
              </a:r>
              <a:r>
                <a:rPr lang="en-US" sz="1333" dirty="0" err="1">
                  <a:solidFill>
                    <a:srgbClr val="505050"/>
                  </a:solidFill>
                </a:rPr>
                <a:t>amet</a:t>
              </a:r>
              <a:r>
                <a:rPr lang="en-US" sz="1333" dirty="0">
                  <a:solidFill>
                    <a:srgbClr val="505050"/>
                  </a:solidFill>
                </a:rPr>
                <a:t>, </a:t>
              </a:r>
              <a:r>
                <a:rPr lang="en-US" sz="1333" dirty="0" err="1">
                  <a:solidFill>
                    <a:srgbClr val="505050"/>
                  </a:solidFill>
                </a:rPr>
                <a:t>consectetur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adipiscing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elit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Suspendisse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congue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turpis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maximus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dignissim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posuere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Quisque</a:t>
              </a:r>
              <a:r>
                <a:rPr lang="en-US" sz="1333" dirty="0">
                  <a:solidFill>
                    <a:srgbClr val="505050"/>
                  </a:solidFill>
                </a:rPr>
                <a:t> sit </a:t>
              </a:r>
              <a:r>
                <a:rPr lang="en-US" sz="1333" dirty="0" err="1">
                  <a:solidFill>
                    <a:srgbClr val="505050"/>
                  </a:solidFill>
                </a:rPr>
                <a:t>amet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justo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ultrices</a:t>
              </a:r>
              <a:r>
                <a:rPr lang="en-US" sz="1333" dirty="0">
                  <a:solidFill>
                    <a:srgbClr val="505050"/>
                  </a:solidFill>
                </a:rPr>
                <a:t>, </a:t>
              </a:r>
              <a:r>
                <a:rPr lang="en-US" sz="1333" dirty="0" err="1">
                  <a:solidFill>
                    <a:srgbClr val="505050"/>
                  </a:solidFill>
                </a:rPr>
                <a:t>finibus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massa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eu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</p:txBody>
        </p:sp>
        <p:sp>
          <p:nvSpPr>
            <p:cNvPr id="37" name="TextBox 36"/>
            <p:cNvSpPr txBox="1"/>
            <p:nvPr userDrawn="1"/>
          </p:nvSpPr>
          <p:spPr>
            <a:xfrm>
              <a:off x="2741289" y="3658602"/>
              <a:ext cx="2056789" cy="223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>
                  <a:solidFill>
                    <a:srgbClr val="505050"/>
                  </a:solidFill>
                </a:rPr>
                <a:t>Integer </a:t>
              </a:r>
              <a:r>
                <a:rPr lang="en-US" sz="1333" dirty="0" err="1">
                  <a:solidFill>
                    <a:srgbClr val="505050"/>
                  </a:solidFill>
                </a:rPr>
                <a:t>sed</a:t>
              </a:r>
              <a:r>
                <a:rPr lang="en-US" sz="1333" dirty="0">
                  <a:solidFill>
                    <a:srgbClr val="505050"/>
                  </a:solidFill>
                </a:rPr>
                <a:t> dui </a:t>
              </a:r>
              <a:r>
                <a:rPr lang="en-US" sz="1333" dirty="0" err="1">
                  <a:solidFill>
                    <a:srgbClr val="505050"/>
                  </a:solidFill>
                </a:rPr>
                <a:t>fermentum</a:t>
              </a:r>
              <a:endParaRPr lang="en-US" sz="1333" dirty="0">
                <a:solidFill>
                  <a:srgbClr val="505050"/>
                </a:solidFill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2741289" y="4130919"/>
              <a:ext cx="2056789" cy="53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sv-SE" sz="1333" dirty="0">
                  <a:solidFill>
                    <a:srgbClr val="505050"/>
                  </a:solidFill>
                </a:rPr>
                <a:t>Aenean ornare arcu eget nisi tincidunt, eu tincidunt eros tempus.</a:t>
              </a:r>
              <a:endParaRPr lang="en-US" sz="1333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44" name="Group 43"/>
          <p:cNvGrpSpPr/>
          <p:nvPr userDrawn="1"/>
        </p:nvGrpSpPr>
        <p:grpSpPr>
          <a:xfrm>
            <a:off x="8416706" y="2110951"/>
            <a:ext cx="2742385" cy="3911975"/>
            <a:chOff x="2091049" y="1727708"/>
            <a:chExt cx="2056789" cy="2933981"/>
          </a:xfrm>
        </p:grpSpPr>
        <p:sp>
          <p:nvSpPr>
            <p:cNvPr id="40" name="TextBox 39"/>
            <p:cNvSpPr txBox="1"/>
            <p:nvPr userDrawn="1"/>
          </p:nvSpPr>
          <p:spPr>
            <a:xfrm>
              <a:off x="2094673" y="1727708"/>
              <a:ext cx="2053165" cy="43858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600" b="1" dirty="0">
                  <a:solidFill>
                    <a:srgbClr val="505050"/>
                  </a:solidFill>
                </a:rPr>
                <a:t>Column title, can  be multi-line</a:t>
              </a:r>
            </a:p>
          </p:txBody>
        </p:sp>
        <p:sp>
          <p:nvSpPr>
            <p:cNvPr id="41" name="TextBox 40"/>
            <p:cNvSpPr txBox="1"/>
            <p:nvPr userDrawn="1"/>
          </p:nvSpPr>
          <p:spPr>
            <a:xfrm>
              <a:off x="2094673" y="2234639"/>
              <a:ext cx="2053165" cy="1319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Lorem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ipsum</a:t>
              </a:r>
              <a:r>
                <a:rPr lang="en-US" sz="1333" dirty="0">
                  <a:solidFill>
                    <a:srgbClr val="505050"/>
                  </a:solidFill>
                </a:rPr>
                <a:t> dolor sit </a:t>
              </a:r>
              <a:r>
                <a:rPr lang="en-US" sz="1333" dirty="0" err="1">
                  <a:solidFill>
                    <a:srgbClr val="505050"/>
                  </a:solidFill>
                </a:rPr>
                <a:t>amet</a:t>
              </a:r>
              <a:r>
                <a:rPr lang="en-US" sz="1333" dirty="0">
                  <a:solidFill>
                    <a:srgbClr val="505050"/>
                  </a:solidFill>
                </a:rPr>
                <a:t>, </a:t>
              </a:r>
              <a:r>
                <a:rPr lang="en-US" sz="1333" dirty="0" err="1">
                  <a:solidFill>
                    <a:srgbClr val="505050"/>
                  </a:solidFill>
                </a:rPr>
                <a:t>consectetur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adipiscing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elit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Suspendisse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congue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turpis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maximus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dignissim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posuere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 err="1">
                  <a:solidFill>
                    <a:srgbClr val="505050"/>
                  </a:solidFill>
                </a:rPr>
                <a:t>Quisque</a:t>
              </a:r>
              <a:r>
                <a:rPr lang="en-US" sz="1333" dirty="0">
                  <a:solidFill>
                    <a:srgbClr val="505050"/>
                  </a:solidFill>
                </a:rPr>
                <a:t> sit </a:t>
              </a:r>
              <a:r>
                <a:rPr lang="en-US" sz="1333" dirty="0" err="1">
                  <a:solidFill>
                    <a:srgbClr val="505050"/>
                  </a:solidFill>
                </a:rPr>
                <a:t>amet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justo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ultrices</a:t>
              </a:r>
              <a:r>
                <a:rPr lang="en-US" sz="1333" dirty="0">
                  <a:solidFill>
                    <a:srgbClr val="505050"/>
                  </a:solidFill>
                </a:rPr>
                <a:t>, </a:t>
              </a:r>
              <a:r>
                <a:rPr lang="en-US" sz="1333" dirty="0" err="1">
                  <a:solidFill>
                    <a:srgbClr val="505050"/>
                  </a:solidFill>
                </a:rPr>
                <a:t>finibus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massa</a:t>
              </a:r>
              <a:r>
                <a:rPr lang="en-US" sz="1333" dirty="0">
                  <a:solidFill>
                    <a:srgbClr val="505050"/>
                  </a:solidFill>
                </a:rPr>
                <a:t> </a:t>
              </a:r>
              <a:r>
                <a:rPr lang="en-US" sz="1333" dirty="0" err="1">
                  <a:solidFill>
                    <a:srgbClr val="505050"/>
                  </a:solidFill>
                </a:rPr>
                <a:t>eu</a:t>
              </a:r>
              <a:r>
                <a:rPr lang="en-US" sz="1333" dirty="0">
                  <a:solidFill>
                    <a:srgbClr val="505050"/>
                  </a:solidFill>
                </a:rPr>
                <a:t>.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2091049" y="3658602"/>
              <a:ext cx="2056789" cy="223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en-US" sz="1333" dirty="0">
                  <a:solidFill>
                    <a:srgbClr val="505050"/>
                  </a:solidFill>
                </a:rPr>
                <a:t>Integer </a:t>
              </a:r>
              <a:r>
                <a:rPr lang="en-US" sz="1333" dirty="0" err="1">
                  <a:solidFill>
                    <a:srgbClr val="505050"/>
                  </a:solidFill>
                </a:rPr>
                <a:t>sed</a:t>
              </a:r>
              <a:r>
                <a:rPr lang="en-US" sz="1333" dirty="0">
                  <a:solidFill>
                    <a:srgbClr val="505050"/>
                  </a:solidFill>
                </a:rPr>
                <a:t> dui </a:t>
              </a:r>
              <a:r>
                <a:rPr lang="en-US" sz="1333" dirty="0" err="1">
                  <a:solidFill>
                    <a:srgbClr val="505050"/>
                  </a:solidFill>
                </a:rPr>
                <a:t>fermentum</a:t>
              </a:r>
              <a:endParaRPr lang="en-US" sz="1333" dirty="0">
                <a:solidFill>
                  <a:srgbClr val="505050"/>
                </a:solidFill>
              </a:endParaRP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2091049" y="4130919"/>
              <a:ext cx="2056789" cy="53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  <a:spcAft>
                  <a:spcPts val="1333"/>
                </a:spcAft>
              </a:pPr>
              <a:r>
                <a:rPr lang="sv-SE" sz="1333" dirty="0">
                  <a:solidFill>
                    <a:srgbClr val="505050"/>
                  </a:solidFill>
                </a:rPr>
                <a:t>Aenean ornare arcu eget nisi tincidunt, eu tincidunt eros tempus.</a:t>
              </a:r>
              <a:endParaRPr lang="en-US" sz="1333" dirty="0">
                <a:solidFill>
                  <a:srgbClr val="505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43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hip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3733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US Ignite Logos</a:t>
            </a:r>
          </a:p>
        </p:txBody>
      </p:sp>
      <p:pic>
        <p:nvPicPr>
          <p:cNvPr id="8" name="Picture 7" descr="us-ignite-logo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55" y="1433161"/>
            <a:ext cx="4944677" cy="2326907"/>
          </a:xfrm>
          <a:prstGeom prst="rect">
            <a:avLst/>
          </a:prstGeom>
        </p:spPr>
      </p:pic>
      <p:pic>
        <p:nvPicPr>
          <p:cNvPr id="9" name="Picture 8" descr="USI-AppSummit_logo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609" y="1943934"/>
            <a:ext cx="5181600" cy="1321308"/>
          </a:xfrm>
          <a:prstGeom prst="rect">
            <a:avLst/>
          </a:prstGeom>
        </p:spPr>
      </p:pic>
      <p:pic>
        <p:nvPicPr>
          <p:cNvPr id="12" name="Picture 11" descr="USI-GigabitExplorer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609" y="3949714"/>
            <a:ext cx="5084256" cy="1296485"/>
          </a:xfrm>
          <a:prstGeom prst="rect">
            <a:avLst/>
          </a:prstGeom>
        </p:spPr>
      </p:pic>
      <p:pic>
        <p:nvPicPr>
          <p:cNvPr id="2" name="Picture 1" descr="GCTC_logo_344x80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55" y="4048081"/>
            <a:ext cx="5080845" cy="11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1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onsorship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3733" b="1" baseline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US Ignite Partner Logos</a:t>
            </a: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722443" y="1755648"/>
            <a:ext cx="10806381" cy="1026837"/>
            <a:chOff x="-1009650" y="1066800"/>
            <a:chExt cx="13365411" cy="1270000"/>
          </a:xfrm>
        </p:grpSpPr>
        <p:pic>
          <p:nvPicPr>
            <p:cNvPr id="2" name="Picture 1" descr="ammon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1066800"/>
              <a:ext cx="2222500" cy="1270000"/>
            </a:xfrm>
            <a:prstGeom prst="rect">
              <a:avLst/>
            </a:prstGeom>
          </p:spPr>
        </p:pic>
        <p:pic>
          <p:nvPicPr>
            <p:cNvPr id="4" name="Picture 3" descr="atc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1066800"/>
              <a:ext cx="2222500" cy="1270000"/>
            </a:xfrm>
            <a:prstGeom prst="rect">
              <a:avLst/>
            </a:prstGeom>
          </p:spPr>
        </p:pic>
        <p:pic>
          <p:nvPicPr>
            <p:cNvPr id="5" name="Picture 4" descr="att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1066800"/>
              <a:ext cx="2222500" cy="1270000"/>
            </a:xfrm>
            <a:prstGeom prst="rect">
              <a:avLst/>
            </a:prstGeom>
          </p:spPr>
        </p:pic>
        <p:pic>
          <p:nvPicPr>
            <p:cNvPr id="6" name="Picture 5" descr="big-switch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1066800"/>
              <a:ext cx="2222500" cy="1270000"/>
            </a:xfrm>
            <a:prstGeom prst="rect">
              <a:avLst/>
            </a:prstGeom>
          </p:spPr>
        </p:pic>
        <p:pic>
          <p:nvPicPr>
            <p:cNvPr id="7" name="Picture 6" descr="comcast.png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1066800"/>
              <a:ext cx="2222500" cy="1270000"/>
            </a:xfrm>
            <a:prstGeom prst="rect">
              <a:avLst/>
            </a:prstGeom>
          </p:spPr>
        </p:pic>
        <p:pic>
          <p:nvPicPr>
            <p:cNvPr id="10" name="Picture 9" descr="epb.png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33261" y="1066800"/>
              <a:ext cx="2222500" cy="127000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 userDrawn="1"/>
        </p:nvGrpSpPr>
        <p:grpSpPr>
          <a:xfrm>
            <a:off x="747437" y="3127248"/>
            <a:ext cx="10781792" cy="1026837"/>
            <a:chOff x="-1009650" y="2336800"/>
            <a:chExt cx="13335000" cy="1270000"/>
          </a:xfrm>
        </p:grpSpPr>
        <p:pic>
          <p:nvPicPr>
            <p:cNvPr id="13" name="Picture 12" descr="hbc.png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2336800"/>
              <a:ext cx="2222500" cy="1270000"/>
            </a:xfrm>
            <a:prstGeom prst="rect">
              <a:avLst/>
            </a:prstGeom>
          </p:spPr>
        </p:pic>
        <p:pic>
          <p:nvPicPr>
            <p:cNvPr id="14" name="Picture 13" descr="internet2.png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2336800"/>
              <a:ext cx="2222500" cy="1270000"/>
            </a:xfrm>
            <a:prstGeom prst="rect">
              <a:avLst/>
            </a:prstGeom>
          </p:spPr>
        </p:pic>
        <p:pic>
          <p:nvPicPr>
            <p:cNvPr id="15" name="Picture 14" descr="juniper.png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2336800"/>
              <a:ext cx="2222500" cy="1270000"/>
            </a:xfrm>
            <a:prstGeom prst="rect">
              <a:avLst/>
            </a:prstGeom>
          </p:spPr>
        </p:pic>
        <p:pic>
          <p:nvPicPr>
            <p:cNvPr id="16" name="Picture 15" descr="lakenona.png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2336800"/>
              <a:ext cx="2222500" cy="1270000"/>
            </a:xfrm>
            <a:prstGeom prst="rect">
              <a:avLst/>
            </a:prstGeom>
          </p:spPr>
        </p:pic>
        <p:pic>
          <p:nvPicPr>
            <p:cNvPr id="17" name="Picture 16" descr="lit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2336800"/>
              <a:ext cx="2222500" cy="1270000"/>
            </a:xfrm>
            <a:prstGeom prst="rect">
              <a:avLst/>
            </a:prstGeom>
          </p:spPr>
        </p:pic>
        <p:pic>
          <p:nvPicPr>
            <p:cNvPr id="18" name="Picture 17" descr="nsf.png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02850" y="2336800"/>
              <a:ext cx="2222500" cy="1270000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 userDrawn="1"/>
        </p:nvGrpSpPr>
        <p:grpSpPr>
          <a:xfrm>
            <a:off x="1569720" y="4515782"/>
            <a:ext cx="8984827" cy="1026837"/>
            <a:chOff x="-1009650" y="3873500"/>
            <a:chExt cx="11112500" cy="1270000"/>
          </a:xfrm>
        </p:grpSpPr>
        <p:pic>
          <p:nvPicPr>
            <p:cNvPr id="19" name="Picture 18" descr="orange.png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09650" y="3873500"/>
              <a:ext cx="2222500" cy="1270000"/>
            </a:xfrm>
            <a:prstGeom prst="rect">
              <a:avLst/>
            </a:prstGeom>
          </p:spPr>
        </p:pic>
        <p:pic>
          <p:nvPicPr>
            <p:cNvPr id="20" name="Picture 19" descr="sanleandro.png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850" y="3873500"/>
              <a:ext cx="2222500" cy="1270000"/>
            </a:xfrm>
            <a:prstGeom prst="rect">
              <a:avLst/>
            </a:prstGeom>
          </p:spPr>
        </p:pic>
        <p:pic>
          <p:nvPicPr>
            <p:cNvPr id="21" name="Picture 20" descr="uc2b.pn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50" y="3873500"/>
              <a:ext cx="2222500" cy="1270000"/>
            </a:xfrm>
            <a:prstGeom prst="rect">
              <a:avLst/>
            </a:prstGeom>
          </p:spPr>
        </p:pic>
        <p:pic>
          <p:nvPicPr>
            <p:cNvPr id="22" name="Picture 21" descr="utopia.png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7850" y="3873500"/>
              <a:ext cx="2222500" cy="1270000"/>
            </a:xfrm>
            <a:prstGeom prst="rect">
              <a:avLst/>
            </a:prstGeom>
          </p:spPr>
        </p:pic>
        <p:pic>
          <p:nvPicPr>
            <p:cNvPr id="23" name="Picture 22" descr="zayo.png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350" y="3873500"/>
              <a:ext cx="2222500" cy="127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854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89878" y="2107010"/>
            <a:ext cx="10711901" cy="17556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5600" b="1" baseline="0">
                <a:solidFill>
                  <a:srgbClr val="EC5E1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“Quote text goes here.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.”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89878" y="4014007"/>
            <a:ext cx="1071190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667" b="1" i="1" dirty="0">
                <a:solidFill>
                  <a:srgbClr val="1E1E1E"/>
                </a:solidFill>
              </a:rPr>
              <a:t>Quote Source (Name)</a:t>
            </a:r>
          </a:p>
        </p:txBody>
      </p:sp>
    </p:spTree>
    <p:extLst>
      <p:ext uri="{BB962C8B-B14F-4D97-AF65-F5344CB8AC3E}">
        <p14:creationId xmlns:p14="http://schemas.microsoft.com/office/powerpoint/2010/main" val="23333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456355" y="489301"/>
            <a:ext cx="11244635" cy="658903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>
              <a:defRPr sz="3733" b="1" baseline="0">
                <a:solidFill>
                  <a:srgbClr val="2626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Sector Icons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354" y="1158613"/>
            <a:ext cx="11244636" cy="442993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2400" b="1" baseline="0">
                <a:solidFill>
                  <a:srgbClr val="E7151C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35" hasCustomPrompt="1"/>
          </p:nvPr>
        </p:nvSpPr>
        <p:spPr>
          <a:xfrm>
            <a:off x="9055488" y="3200687"/>
            <a:ext cx="2570469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D</a:t>
            </a:r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36" hasCustomPrompt="1"/>
          </p:nvPr>
        </p:nvSpPr>
        <p:spPr>
          <a:xfrm>
            <a:off x="456355" y="3175941"/>
            <a:ext cx="2570469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A</a:t>
            </a: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37" hasCustomPrompt="1"/>
          </p:nvPr>
        </p:nvSpPr>
        <p:spPr>
          <a:xfrm>
            <a:off x="1171641" y="509693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E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38" hasCustomPrompt="1"/>
          </p:nvPr>
        </p:nvSpPr>
        <p:spPr>
          <a:xfrm>
            <a:off x="3377279" y="3179846"/>
            <a:ext cx="2570469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B</a:t>
            </a:r>
          </a:p>
        </p:txBody>
      </p:sp>
      <p:sp>
        <p:nvSpPr>
          <p:cNvPr id="51" name="Text Placeholder 17"/>
          <p:cNvSpPr>
            <a:spLocks noGrp="1"/>
          </p:cNvSpPr>
          <p:nvPr>
            <p:ph type="body" sz="quarter" idx="39" hasCustomPrompt="1"/>
          </p:nvPr>
        </p:nvSpPr>
        <p:spPr>
          <a:xfrm>
            <a:off x="4300763" y="5096931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F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40" hasCustomPrompt="1"/>
          </p:nvPr>
        </p:nvSpPr>
        <p:spPr>
          <a:xfrm>
            <a:off x="6223379" y="3196782"/>
            <a:ext cx="2570469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marR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cap="all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TESTBED C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41" hasCustomPrompt="1"/>
          </p:nvPr>
        </p:nvSpPr>
        <p:spPr>
          <a:xfrm>
            <a:off x="7365284" y="5084917"/>
            <a:ext cx="2857128" cy="380060"/>
          </a:xfrm>
          <a:prstGeom prst="rect">
            <a:avLst/>
          </a:prstGeom>
        </p:spPr>
        <p:txBody>
          <a:bodyPr lIns="0" tIns="4572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solidFill>
                  <a:srgbClr val="FF860E"/>
                </a:solidFill>
                <a:latin typeface="Arial"/>
                <a:cs typeface="Arial"/>
              </a:defRPr>
            </a:lvl1pPr>
            <a:lvl2pPr marL="232194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505050"/>
                </a:solidFill>
                <a:latin typeface="Arial"/>
                <a:cs typeface="Arial"/>
              </a:defRPr>
            </a:lvl2pPr>
            <a:lvl3pPr marL="622858" indent="-171025">
              <a:lnSpc>
                <a:spcPct val="130000"/>
              </a:lnSpc>
              <a:tabLst>
                <a:tab pos="684058" algn="l"/>
              </a:tabLst>
              <a:defRPr sz="1867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3pPr>
            <a:lvl4pPr marL="793885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 marL="964899" indent="-171025">
              <a:lnSpc>
                <a:spcPct val="130000"/>
              </a:lnSpc>
              <a:defRPr sz="1733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CITY SCALE </a:t>
            </a:r>
          </a:p>
        </p:txBody>
      </p:sp>
      <p:pic>
        <p:nvPicPr>
          <p:cNvPr id="3" name="Picture 2" descr="Testbed-A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539" y="1843127"/>
            <a:ext cx="1231589" cy="1231589"/>
          </a:xfrm>
          <a:prstGeom prst="rect">
            <a:avLst/>
          </a:prstGeom>
        </p:spPr>
      </p:pic>
      <p:pic>
        <p:nvPicPr>
          <p:cNvPr id="4" name="Picture 3" descr="Testbed-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1539" y="1843127"/>
            <a:ext cx="1231589" cy="1231589"/>
          </a:xfrm>
          <a:prstGeom prst="rect">
            <a:avLst/>
          </a:prstGeom>
        </p:spPr>
      </p:pic>
      <p:pic>
        <p:nvPicPr>
          <p:cNvPr id="5" name="Picture 4" descr="Testbed-C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883" y="1853576"/>
            <a:ext cx="1221805" cy="1221805"/>
          </a:xfrm>
          <a:prstGeom prst="rect">
            <a:avLst/>
          </a:prstGeom>
        </p:spPr>
      </p:pic>
      <p:pic>
        <p:nvPicPr>
          <p:cNvPr id="6" name="Picture 5" descr="Testbed-D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4104" y="1853576"/>
            <a:ext cx="1224411" cy="1224411"/>
          </a:xfrm>
          <a:prstGeom prst="rect">
            <a:avLst/>
          </a:prstGeom>
        </p:spPr>
      </p:pic>
      <p:pic>
        <p:nvPicPr>
          <p:cNvPr id="7" name="Picture 6" descr="Testbed-E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847" y="3861809"/>
            <a:ext cx="1223107" cy="1223107"/>
          </a:xfrm>
          <a:prstGeom prst="rect">
            <a:avLst/>
          </a:prstGeom>
        </p:spPr>
      </p:pic>
      <p:pic>
        <p:nvPicPr>
          <p:cNvPr id="8" name="Picture 7" descr="Testbed-F.pn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664" y="3871216"/>
            <a:ext cx="1225715" cy="1225715"/>
          </a:xfrm>
          <a:prstGeom prst="rect">
            <a:avLst/>
          </a:prstGeom>
        </p:spPr>
      </p:pic>
      <p:pic>
        <p:nvPicPr>
          <p:cNvPr id="9" name="Picture 8" descr="Testbed-City-Scale.pn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0688" y="3872520"/>
            <a:ext cx="1224411" cy="122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1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7151C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68229" y="2282448"/>
            <a:ext cx="11288891" cy="210057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64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438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D474311-455D-004F-B23B-1ECA745487F2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BEFE90AD-14D7-AF40-88E9-6ECB1FD93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0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36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5.jpe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74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5.jpe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88.emf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oleObject" Target="../embeddings/oleObject1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92.jpe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9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.jpg"/>
          <p:cNvPicPr>
            <a:picLocks noChangeAspect="1"/>
          </p:cNvPicPr>
          <p:nvPr userDrawn="1"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231"/>
          <a:stretch/>
        </p:blipFill>
        <p:spPr>
          <a:xfrm>
            <a:off x="0" y="-865481"/>
            <a:ext cx="12192000" cy="5143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" y="790224"/>
            <a:ext cx="12202264" cy="60145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4000">
                <a:schemeClr val="bg1"/>
              </a:gs>
              <a:gs pos="42000">
                <a:schemeClr val="bg1">
                  <a:alpha val="71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FF6C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9" name="Picture 8" descr="us-ignite-logo.png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8846" y="6126574"/>
            <a:ext cx="1959237" cy="69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9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54" r:id="rId2"/>
    <p:sldLayoutId id="2147483650" r:id="rId3"/>
    <p:sldLayoutId id="2147483653" r:id="rId4"/>
    <p:sldLayoutId id="2147483678" r:id="rId5"/>
    <p:sldLayoutId id="2147483649" r:id="rId6"/>
    <p:sldLayoutId id="2147483712" r:id="rId7"/>
    <p:sldLayoutId id="2147483680" r:id="rId8"/>
    <p:sldLayoutId id="2147483707" r:id="rId9"/>
    <p:sldLayoutId id="2147483655" r:id="rId10"/>
    <p:sldLayoutId id="2147483715" r:id="rId11"/>
    <p:sldLayoutId id="2147483710" r:id="rId12"/>
    <p:sldLayoutId id="2147483711" r:id="rId13"/>
    <p:sldLayoutId id="2147483673" r:id="rId14"/>
    <p:sldLayoutId id="2147483685" r:id="rId15"/>
    <p:sldLayoutId id="2147483677" r:id="rId16"/>
    <p:sldLayoutId id="2147483946" r:id="rId1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.jpg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231"/>
          <a:stretch/>
        </p:blipFill>
        <p:spPr>
          <a:xfrm>
            <a:off x="0" y="-1153975"/>
            <a:ext cx="1219200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" y="790224"/>
            <a:ext cx="12202264" cy="60145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4000">
                <a:schemeClr val="bg1"/>
              </a:gs>
              <a:gs pos="42000">
                <a:schemeClr val="bg1">
                  <a:alpha val="71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7A7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194560" y="-17339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8" name="Picture 7" descr="usi-appsummit-logo.png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6885" y="6190183"/>
            <a:ext cx="2724063" cy="48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1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9" r:id="rId2"/>
    <p:sldLayoutId id="2147483690" r:id="rId3"/>
    <p:sldLayoutId id="2147483672" r:id="rId4"/>
    <p:sldLayoutId id="2147483668" r:id="rId5"/>
    <p:sldLayoutId id="2147483713" r:id="rId6"/>
    <p:sldLayoutId id="2147483669" r:id="rId7"/>
    <p:sldLayoutId id="2147483683" r:id="rId8"/>
    <p:sldLayoutId id="2147483670" r:id="rId9"/>
    <p:sldLayoutId id="2147483674" r:id="rId10"/>
    <p:sldLayoutId id="2147483681" r:id="rId11"/>
    <p:sldLayoutId id="2147483708" r:id="rId12"/>
    <p:sldLayoutId id="2147483671" r:id="rId13"/>
    <p:sldLayoutId id="2147483716" r:id="rId14"/>
    <p:sldLayoutId id="2147483682" r:id="rId15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.jpg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231"/>
          <a:stretch/>
        </p:blipFill>
        <p:spPr>
          <a:xfrm>
            <a:off x="0" y="-1153975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790224"/>
            <a:ext cx="12202264" cy="60145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4000">
                <a:schemeClr val="bg1"/>
              </a:gs>
              <a:gs pos="42000">
                <a:schemeClr val="bg1">
                  <a:alpha val="71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17B5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/>
            </a:endParaRPr>
          </a:p>
        </p:txBody>
      </p:sp>
      <p:pic>
        <p:nvPicPr>
          <p:cNvPr id="9" name="Picture 8" descr="GCTC_logo1.png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697" y="6182732"/>
            <a:ext cx="2822511" cy="53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4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692" r:id="rId3"/>
    <p:sldLayoutId id="2147483714" r:id="rId4"/>
    <p:sldLayoutId id="2147483705" r:id="rId5"/>
    <p:sldLayoutId id="2147483709" r:id="rId6"/>
    <p:sldLayoutId id="2147483693" r:id="rId7"/>
    <p:sldLayoutId id="2147483706" r:id="rId8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9" y="1590"/>
          <a:ext cx="158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think-cell Slide" r:id="rId14" imgW="216" imgH="216" progId="TCLayout.ActiveDocument.1">
                  <p:embed/>
                </p:oleObj>
              </mc:Choice>
              <mc:Fallback>
                <p:oleObj name="think-cell Slide" r:id="rId1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538" y="736620"/>
            <a:ext cx="11432977" cy="507831"/>
          </a:xfrm>
          <a:prstGeom prst="rect">
            <a:avLst/>
          </a:prstGeom>
        </p:spPr>
        <p:txBody>
          <a:bodyPr vert="horz" wrap="square" lIns="91416" tIns="45709" rIns="91416" bIns="45709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416" y="1934892"/>
            <a:ext cx="11432977" cy="1823576"/>
          </a:xfrm>
          <a:prstGeom prst="rect">
            <a:avLst/>
          </a:prstGeom>
        </p:spPr>
        <p:txBody>
          <a:bodyPr vert="horz" wrap="square" lIns="91416" tIns="45709" rIns="91416" bIns="45709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sp>
        <p:nvSpPr>
          <p:cNvPr id="9" name="TextBox 8"/>
          <p:cNvSpPr txBox="1"/>
          <p:nvPr/>
        </p:nvSpPr>
        <p:spPr bwMode="gray">
          <a:xfrm>
            <a:off x="11523552" y="6525740"/>
            <a:ext cx="309652" cy="215421"/>
          </a:xfrm>
          <a:prstGeom prst="rect">
            <a:avLst/>
          </a:prstGeom>
          <a:noFill/>
        </p:spPr>
        <p:txBody>
          <a:bodyPr wrap="none" lIns="91416" tIns="45709" rIns="91416" bIns="45709" rtlCol="0">
            <a:spAutoFit/>
          </a:bodyPr>
          <a:lstStyle/>
          <a:p>
            <a:pPr defTabSz="914171"/>
            <a:fld id="{0A607DED-8B1E-49A6-A07A-F6DE68304C82}" type="slidenum">
              <a:rPr lang="en-US" sz="800">
                <a:solidFill>
                  <a:srgbClr val="FFFFFF">
                    <a:lumMod val="75000"/>
                  </a:srgbClr>
                </a:solidFill>
                <a:cs typeface="Arial" pitchFamily="34" charset="0"/>
              </a:rPr>
              <a:pPr defTabSz="914171"/>
              <a:t>‹#›</a:t>
            </a:fld>
            <a:endParaRPr lang="en-US" sz="800" dirty="0">
              <a:solidFill>
                <a:srgbClr val="FFFFFF">
                  <a:lumMod val="75000"/>
                </a:srgb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0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171" rtl="0" eaLnBrk="1" latinLnBrk="0" hangingPunct="1">
        <a:lnSpc>
          <a:spcPct val="75000"/>
        </a:lnSpc>
        <a:spcBef>
          <a:spcPct val="0"/>
        </a:spcBef>
        <a:buNone/>
        <a:defRPr lang="en-US" sz="3600" kern="1200" baseline="0" dirty="0">
          <a:solidFill>
            <a:schemeClr val="tx1">
              <a:lumMod val="65000"/>
              <a:lumOff val="35000"/>
            </a:schemeClr>
          </a:solidFill>
          <a:latin typeface="Qualcomm Office Regular" pitchFamily="34" charset="0"/>
          <a:ea typeface="+mj-ea"/>
          <a:cs typeface="Arial" pitchFamily="34" charset="0"/>
        </a:defRPr>
      </a:lvl1pPr>
    </p:titleStyle>
    <p:bodyStyle>
      <a:lvl1pPr marL="342815" indent="-342815" algn="l" defTabSz="914171" rtl="0" eaLnBrk="1" latinLnBrk="0" hangingPunct="1">
        <a:lnSpc>
          <a:spcPct val="95000"/>
        </a:lnSpc>
        <a:spcBef>
          <a:spcPct val="20000"/>
        </a:spcBef>
        <a:buFontTx/>
        <a:buBlip>
          <a:blip r:embed="rId16"/>
        </a:buBlip>
        <a:defRPr lang="en-US" sz="24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1pPr>
      <a:lvl2pPr marL="742766" indent="-342815" algn="l" defTabSz="914171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20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2pPr>
      <a:lvl3pPr marL="1028444" indent="-342815" algn="l" defTabSz="914171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9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3pPr>
      <a:lvl4pPr marL="1314122" indent="-342815" algn="l" defTabSz="914171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6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4pPr>
      <a:lvl5pPr marL="1599800" indent="-342815" algn="l" defTabSz="914171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500" kern="1200" baseline="0" dirty="0" smtClean="0">
          <a:solidFill>
            <a:prstClr val="black">
              <a:lumMod val="75000"/>
              <a:lumOff val="25000"/>
            </a:prstClr>
          </a:solidFill>
          <a:latin typeface="Qualcomm Regular" pitchFamily="34" charset="0"/>
          <a:ea typeface="+mn-ea"/>
          <a:cs typeface="Arial" pitchFamily="34" charset="0"/>
        </a:defRPr>
      </a:lvl5pPr>
      <a:lvl6pPr marL="2513975" indent="-228544" algn="l" defTabSz="91417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6" indent="-228544" algn="l" defTabSz="91417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4" indent="-228544" algn="l" defTabSz="91417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4" algn="l" defTabSz="91417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1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6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4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5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5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8" algn="l" defTabSz="9141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P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304800" y="0"/>
            <a:ext cx="1249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8" descr="GENI-logo-final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200" y="76201"/>
            <a:ext cx="1422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47700" y="6613526"/>
            <a:ext cx="426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808080"/>
                </a:solidFill>
              </a:rPr>
              <a:t>Sponsored by the National Science Foundation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11277600" y="6613526"/>
            <a:ext cx="711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B04270-FAF9-D54F-BE52-D389708358DA}" type="slidenum">
              <a:rPr lang="en-US" sz="1000">
                <a:solidFill>
                  <a:srgbClr val="808080"/>
                </a:solidFill>
                <a:cs typeface="Kozuka Gothic Pro L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808080"/>
              </a:solidFill>
              <a:cs typeface="Kozuka Gothic Pro L" charset="0"/>
            </a:endParaRPr>
          </a:p>
        </p:txBody>
      </p:sp>
      <p:sp>
        <p:nvSpPr>
          <p:cNvPr id="1030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style- line 1</a:t>
            </a:r>
            <a:br>
              <a:rPr lang="en-US"/>
            </a:br>
            <a:r>
              <a:rPr lang="en-US"/>
              <a:t>Click to edit Master title style- line 2</a:t>
            </a:r>
          </a:p>
        </p:txBody>
      </p:sp>
      <p:sp>
        <p:nvSpPr>
          <p:cNvPr id="1031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7800"/>
            <a:ext cx="1127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5029200" y="6613526"/>
            <a:ext cx="3098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808080"/>
                </a:solidFill>
              </a:rPr>
              <a:t>GEC22 – March 23, 2015</a:t>
            </a:r>
          </a:p>
        </p:txBody>
      </p:sp>
      <p:pic>
        <p:nvPicPr>
          <p:cNvPr id="1033" name="Picture 22" descr="nsf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718" y="6573838"/>
            <a:ext cx="374649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9652000" y="6613526"/>
            <a:ext cx="203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808080"/>
                </a:solidFill>
                <a:cs typeface="Kozuka Gothic Pro L" charset="0"/>
              </a:rPr>
              <a:t>www.geni.net</a:t>
            </a:r>
          </a:p>
        </p:txBody>
      </p:sp>
    </p:spTree>
    <p:extLst>
      <p:ext uri="{BB962C8B-B14F-4D97-AF65-F5344CB8AC3E}">
        <p14:creationId xmlns:p14="http://schemas.microsoft.com/office/powerpoint/2010/main" val="358901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rgbClr val="33333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80808"/>
          </a:solidFill>
          <a:latin typeface="+mn-lt"/>
          <a:ea typeface="+mn-ea"/>
          <a:cs typeface="Kozuka Gothic Pro 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80808"/>
          </a:solidFill>
          <a:latin typeface="+mn-lt"/>
          <a:ea typeface="+mn-ea"/>
          <a:cs typeface="Kozuka Gothic Pro 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80808"/>
          </a:solidFill>
          <a:latin typeface="+mn-lt"/>
          <a:ea typeface="+mn-ea"/>
          <a:cs typeface="Kozuka Gothic Pro 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80808"/>
          </a:solidFill>
          <a:latin typeface="+mn-lt"/>
          <a:ea typeface="+mn-ea"/>
          <a:cs typeface="Kozuka Gothic Pro 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  <a:cs typeface="Kozuka Gothic Pro 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80808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1"/>
            <a:ext cx="12202264" cy="6867407"/>
          </a:xfrm>
          <a:prstGeom prst="rect">
            <a:avLst/>
          </a:prstGeom>
          <a:gradFill flip="none" rotWithShape="1">
            <a:gsLst>
              <a:gs pos="85000">
                <a:schemeClr val="bg1">
                  <a:lumMod val="85000"/>
                </a:schemeClr>
              </a:gs>
              <a:gs pos="31000">
                <a:schemeClr val="accent1">
                  <a:tint val="50000"/>
                  <a:shade val="100000"/>
                  <a:satMod val="350000"/>
                  <a:alpha val="0"/>
                </a:schemeClr>
              </a:gs>
              <a:gs pos="61000">
                <a:schemeClr val="bg1">
                  <a:lumMod val="95000"/>
                  <a:alpha val="43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" y="790224"/>
            <a:ext cx="12202264" cy="60145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4000">
                <a:schemeClr val="bg1"/>
              </a:gs>
              <a:gs pos="42000">
                <a:schemeClr val="bg1">
                  <a:alpha val="71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" y="6804759"/>
            <a:ext cx="12202263" cy="62648"/>
          </a:xfrm>
          <a:prstGeom prst="rect">
            <a:avLst/>
          </a:prstGeom>
          <a:solidFill>
            <a:srgbClr val="E7151C"/>
          </a:solidFill>
          <a:ln>
            <a:solidFill>
              <a:srgbClr val="E715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12035" y="6159094"/>
            <a:ext cx="699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B2A923A-0891-4D71-9F8E-449E962F626B}" type="slidenum">
              <a:rPr lang="en-US" sz="1600" smtClean="0">
                <a:solidFill>
                  <a:srgbClr val="1E1E1E"/>
                </a:solidFill>
              </a:rPr>
              <a:pPr/>
              <a:t>‹#›</a:t>
            </a:fld>
            <a:endParaRPr lang="en-US" sz="1600" dirty="0">
              <a:solidFill>
                <a:srgbClr val="1E1E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0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  <p:sldLayoutId id="2147483937" r:id="rId16"/>
    <p:sldLayoutId id="2147483938" r:id="rId17"/>
    <p:sldLayoutId id="2147483939" r:id="rId18"/>
    <p:sldLayoutId id="2147483942" r:id="rId19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wmf"/><Relationship Id="rId4" Type="http://schemas.openxmlformats.org/officeDocument/2006/relationships/image" Target="../media/image10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profile/Husham_I_Hussei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8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"/>
            <a:ext cx="12192000" cy="6962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4" y="0"/>
            <a:ext cx="12193057" cy="7652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04" y="0"/>
            <a:ext cx="12172296" cy="69332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5381145"/>
            <a:ext cx="12211704" cy="158223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860" y="5593536"/>
            <a:ext cx="4395466" cy="1140096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6358" y="414340"/>
            <a:ext cx="10016429" cy="1931541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26262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Perishable Data in Smart Communities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6358" y="5583383"/>
            <a:ext cx="6138406" cy="6159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Glenn.Ricart@us-ignite.org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56424" y="6015546"/>
            <a:ext cx="6138340" cy="6159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13 October 2020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HDR-Nets at ICNP 2020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8433" y="5473984"/>
            <a:ext cx="1236287" cy="124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821" y="673955"/>
            <a:ext cx="5635691" cy="15291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7666" y="2631234"/>
            <a:ext cx="97411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is a </a:t>
            </a:r>
            <a:r>
              <a:rPr lang="en-US" sz="3200" b="1" dirty="0">
                <a:latin typeface="Calibri" panose="020F0502020204030204"/>
              </a:rPr>
              <a:t>nonprofit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accelerating the </a:t>
            </a:r>
            <a:r>
              <a:rPr lang="en-US" sz="3200" b="1" dirty="0">
                <a:latin typeface="Calibri" panose="020F0502020204030204"/>
              </a:rPr>
              <a:t>smart city movement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and creating </a:t>
            </a:r>
            <a:r>
              <a:rPr lang="en-US" sz="3200" b="1" dirty="0">
                <a:latin typeface="Calibri" panose="020F0502020204030204"/>
              </a:rPr>
              <a:t>value</a:t>
            </a:r>
            <a:r>
              <a:rPr lang="en-US" sz="3200" dirty="0">
                <a:latin typeface="Calibri" panose="020F0502020204030204"/>
              </a:rPr>
              <a:t> for an entire </a:t>
            </a:r>
            <a:r>
              <a:rPr lang="en-US" sz="3200" b="1" dirty="0">
                <a:latin typeface="Calibri" panose="020F0502020204030204"/>
              </a:rPr>
              <a:t>ecosystem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by </a:t>
            </a:r>
            <a:r>
              <a:rPr lang="en-US" sz="3200" b="1" dirty="0">
                <a:latin typeface="Calibri" panose="020F0502020204030204"/>
              </a:rPr>
              <a:t>guiding communities </a:t>
            </a:r>
            <a:r>
              <a:rPr lang="en-US" sz="3200" dirty="0">
                <a:latin typeface="Calibri" panose="020F0502020204030204"/>
              </a:rPr>
              <a:t>into the </a:t>
            </a:r>
            <a:r>
              <a:rPr lang="en-US" sz="3200" b="1" dirty="0">
                <a:latin typeface="Calibri" panose="020F0502020204030204"/>
              </a:rPr>
              <a:t>connected future</a:t>
            </a:r>
            <a:r>
              <a:rPr lang="en-US" sz="3200" dirty="0">
                <a:latin typeface="Calibri" panose="020F0502020204030204"/>
              </a:rPr>
              <a:t>,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creating a path for </a:t>
            </a:r>
            <a:r>
              <a:rPr lang="en-US" sz="3200" b="1" dirty="0">
                <a:latin typeface="Calibri" panose="020F0502020204030204"/>
              </a:rPr>
              <a:t>private sector growth</a:t>
            </a:r>
            <a:r>
              <a:rPr lang="en-US" sz="3200" dirty="0">
                <a:latin typeface="Calibri" panose="020F0502020204030204"/>
              </a:rPr>
              <a:t>,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and </a:t>
            </a:r>
            <a:r>
              <a:rPr lang="en-US" sz="3200" b="1" dirty="0">
                <a:latin typeface="Calibri" panose="020F0502020204030204"/>
              </a:rPr>
              <a:t>advancing technology research</a:t>
            </a:r>
          </a:p>
          <a:p>
            <a:pPr algn="ctr" defTabSz="457189">
              <a:defRPr/>
            </a:pPr>
            <a:r>
              <a:rPr lang="en-US" sz="3200" dirty="0">
                <a:latin typeface="Calibri" panose="020F0502020204030204"/>
              </a:rPr>
              <a:t>that’s at the heart of </a:t>
            </a:r>
            <a:r>
              <a:rPr lang="en-US" sz="3200" b="1" dirty="0">
                <a:latin typeface="Calibri" panose="020F0502020204030204"/>
              </a:rPr>
              <a:t>smart city </a:t>
            </a:r>
            <a:r>
              <a:rPr lang="en-US" sz="3200" dirty="0">
                <a:latin typeface="Calibri" panose="020F0502020204030204"/>
              </a:rPr>
              <a:t>development.</a:t>
            </a:r>
          </a:p>
        </p:txBody>
      </p:sp>
    </p:spTree>
    <p:extLst>
      <p:ext uri="{BB962C8B-B14F-4D97-AF65-F5344CB8AC3E}">
        <p14:creationId xmlns:p14="http://schemas.microsoft.com/office/powerpoint/2010/main" val="239002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821" y="673955"/>
            <a:ext cx="5635691" cy="15291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7666" y="2631234"/>
            <a:ext cx="9741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en-US" sz="4800" dirty="0">
                <a:latin typeface="Calibri" panose="020F0502020204030204"/>
              </a:rPr>
              <a:t>Intelligent Infrastructure is the</a:t>
            </a:r>
            <a:br>
              <a:rPr lang="en-US" sz="4800" dirty="0">
                <a:latin typeface="Calibri" panose="020F0502020204030204"/>
              </a:rPr>
            </a:br>
            <a:r>
              <a:rPr lang="en-US" sz="4800" dirty="0">
                <a:latin typeface="Calibri" panose="020F0502020204030204"/>
              </a:rPr>
              <a:t>Foundation for a Smart Community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36365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Because it conveys perishable data</a:t>
            </a:r>
          </a:p>
        </p:txBody>
      </p:sp>
    </p:spTree>
    <p:extLst>
      <p:ext uri="{BB962C8B-B14F-4D97-AF65-F5344CB8AC3E}">
        <p14:creationId xmlns:p14="http://schemas.microsoft.com/office/powerpoint/2010/main" val="125559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Perishable Data from smart community sensors or to actuators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8" y="991927"/>
            <a:ext cx="11244636" cy="442993"/>
          </a:xfrm>
        </p:spPr>
        <p:txBody>
          <a:bodyPr/>
          <a:lstStyle/>
          <a:p>
            <a:r>
              <a:rPr lang="en-US" dirty="0"/>
              <a:t>Value in immediately actionable decision-making decreases over time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847975" y="1909763"/>
            <a:ext cx="0" cy="33242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76525" y="5281613"/>
            <a:ext cx="66484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063" y="1909763"/>
            <a:ext cx="2024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Value of data in</a:t>
            </a:r>
          </a:p>
          <a:p>
            <a:r>
              <a:rPr lang="en-US" b="1" dirty="0"/>
              <a:t>Decision-making</a:t>
            </a:r>
          </a:p>
          <a:p>
            <a:r>
              <a:rPr lang="en-US" b="1" dirty="0"/>
              <a:t>(e.g., in</a:t>
            </a:r>
            <a:br>
              <a:rPr lang="en-US" b="1" dirty="0"/>
            </a:br>
            <a:r>
              <a:rPr lang="en-US" b="1" dirty="0"/>
              <a:t>cyber-physical system loops)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4653" y="5822395"/>
            <a:ext cx="334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Time (delay in data delivery)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6525" y="5381625"/>
            <a:ext cx="67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</a:t>
            </a:r>
            <a:r>
              <a:rPr lang="en-US" dirty="0"/>
              <a:t>s             </a:t>
            </a:r>
            <a:r>
              <a:rPr lang="en-US" dirty="0" err="1"/>
              <a:t>ms</a:t>
            </a:r>
            <a:r>
              <a:rPr lang="en-US" dirty="0"/>
              <a:t>                s              m                 h                   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/>
              <p14:cNvContentPartPr/>
              <p14:nvPr/>
            </p14:nvContentPartPr>
            <p14:xfrm>
              <a:off x="3077715" y="2319120"/>
              <a:ext cx="6525720" cy="26650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7835" y="2289240"/>
                <a:ext cx="6585480" cy="272484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/>
          <p:cNvSpPr txBox="1"/>
          <p:nvPr/>
        </p:nvSpPr>
        <p:spPr>
          <a:xfrm>
            <a:off x="3112718" y="3938588"/>
            <a:ext cx="3097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Actionable, e.g.,</a:t>
            </a:r>
            <a:br>
              <a:rPr lang="en-US" dirty="0"/>
            </a:br>
            <a:r>
              <a:rPr lang="en-US" dirty="0"/>
              <a:t>ML Recognition</a:t>
            </a:r>
          </a:p>
          <a:p>
            <a:r>
              <a:rPr lang="en-US" dirty="0" err="1"/>
              <a:t>Cyberphysical</a:t>
            </a:r>
            <a:r>
              <a:rPr lang="en-US" dirty="0"/>
              <a:t> systems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528250" y="3974544"/>
            <a:ext cx="14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Historic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71966" y="3997284"/>
            <a:ext cx="14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training</a:t>
            </a:r>
          </a:p>
        </p:txBody>
      </p:sp>
    </p:spTree>
    <p:extLst>
      <p:ext uri="{BB962C8B-B14F-4D97-AF65-F5344CB8AC3E}">
        <p14:creationId xmlns:p14="http://schemas.microsoft.com/office/powerpoint/2010/main" val="428927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 </a:t>
            </a:r>
            <a:r>
              <a:rPr lang="en-US" dirty="0" err="1"/>
              <a:t>Microgrid</a:t>
            </a:r>
            <a:r>
              <a:rPr lang="en-US" dirty="0"/>
              <a:t> Coordination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8" y="977640"/>
            <a:ext cx="11244636" cy="442993"/>
          </a:xfrm>
        </p:spPr>
        <p:txBody>
          <a:bodyPr/>
          <a:lstStyle/>
          <a:p>
            <a:r>
              <a:rPr lang="en-US" dirty="0"/>
              <a:t>Milliseconds count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330" y="1066799"/>
            <a:ext cx="6975412" cy="5626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6380" y="6324292"/>
            <a:ext cx="502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Penn State </a:t>
            </a:r>
            <a:r>
              <a:rPr lang="en-US" dirty="0" err="1"/>
              <a:t>EMPower</a:t>
            </a:r>
            <a:r>
              <a:rPr lang="en-US" dirty="0"/>
              <a:t> Research Group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091" y="1420633"/>
            <a:ext cx="4914507" cy="23917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36420" y="3687796"/>
            <a:ext cx="3089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hlinkClick r:id="rId4"/>
              </a:rPr>
              <a:t>Image: Husham I. Hussein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6358" y="4389856"/>
            <a:ext cx="4101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</a:t>
            </a:r>
            <a:r>
              <a:rPr lang="el-GR" dirty="0"/>
              <a:t>32 μ</a:t>
            </a:r>
            <a:r>
              <a:rPr lang="en-US" dirty="0"/>
              <a:t>s</a:t>
            </a:r>
          </a:p>
          <a:p>
            <a:r>
              <a:rPr lang="en-US" dirty="0"/>
              <a:t>React in &lt; 10 </a:t>
            </a:r>
            <a:r>
              <a:rPr lang="en-US" dirty="0" err="1"/>
              <a:t>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1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Connected Vehicle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4" y="1015740"/>
            <a:ext cx="11244636" cy="442993"/>
          </a:xfrm>
        </p:spPr>
        <p:txBody>
          <a:bodyPr/>
          <a:lstStyle/>
          <a:p>
            <a:r>
              <a:rPr lang="en-US" dirty="0"/>
              <a:t>Milliseconds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6359" y="3143250"/>
            <a:ext cx="1124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Platooning Vehicles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057400"/>
            <a:ext cx="48768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359" y="4389856"/>
            <a:ext cx="32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1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React in &lt; 10 </a:t>
            </a:r>
            <a:r>
              <a:rPr lang="en-US" dirty="0" err="1"/>
              <a:t>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8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Connected Vehicle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4" y="937118"/>
            <a:ext cx="11244636" cy="442993"/>
          </a:xfrm>
        </p:spPr>
        <p:txBody>
          <a:bodyPr/>
          <a:lstStyle/>
          <a:p>
            <a:r>
              <a:rPr lang="en-US" dirty="0"/>
              <a:t>Milliseconds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3682" y="2807970"/>
            <a:ext cx="1124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Intersection sharing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947" y="4389856"/>
            <a:ext cx="32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1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React in &lt; 10 </a:t>
            </a:r>
            <a:r>
              <a:rPr lang="en-US" dirty="0" err="1"/>
              <a:t>ms</a:t>
            </a:r>
            <a:endParaRPr lang="en-US" dirty="0"/>
          </a:p>
        </p:txBody>
      </p:sp>
      <p:pic>
        <p:nvPicPr>
          <p:cNvPr id="7" name="Autonomous Intersection Management Traffic Control for the Futur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5634" end="16424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8663" y="1158614"/>
            <a:ext cx="6681787" cy="5011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4947" y="5329238"/>
            <a:ext cx="3644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Dresner</a:t>
            </a:r>
            <a:r>
              <a:rPr lang="en-US" sz="1200" dirty="0"/>
              <a:t>, Kurt, and Peter Stone. "A </a:t>
            </a:r>
            <a:r>
              <a:rPr lang="en-US" sz="1200" dirty="0" err="1"/>
              <a:t>multiagent</a:t>
            </a:r>
            <a:r>
              <a:rPr lang="en-US" sz="1200" dirty="0"/>
              <a:t> approach to autonomous intersection management." </a:t>
            </a:r>
            <a:r>
              <a:rPr lang="en-US" sz="1200" i="1" dirty="0"/>
              <a:t>Journal of artificial intelligence research</a:t>
            </a:r>
            <a:r>
              <a:rPr lang="en-US" sz="1200" dirty="0"/>
              <a:t> 31 (2008): 591-656.</a:t>
            </a:r>
          </a:p>
        </p:txBody>
      </p:sp>
    </p:spTree>
    <p:extLst>
      <p:ext uri="{BB962C8B-B14F-4D97-AF65-F5344CB8AC3E}">
        <p14:creationId xmlns:p14="http://schemas.microsoft.com/office/powerpoint/2010/main" val="31924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Managing Ischemic Stroke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4" y="926709"/>
            <a:ext cx="11244636" cy="442993"/>
          </a:xfrm>
        </p:spPr>
        <p:txBody>
          <a:bodyPr/>
          <a:lstStyle/>
          <a:p>
            <a:r>
              <a:rPr lang="en-US" dirty="0"/>
              <a:t>Seconds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4623" y="1612017"/>
            <a:ext cx="48298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Every second, the patient loses:</a:t>
            </a:r>
          </a:p>
          <a:p>
            <a:r>
              <a:rPr lang="en-US" sz="2400" dirty="0"/>
              <a:t>	32K neurons</a:t>
            </a:r>
          </a:p>
          <a:p>
            <a:r>
              <a:rPr lang="en-US" sz="2400" dirty="0"/>
              <a:t>	230M synapses</a:t>
            </a:r>
          </a:p>
          <a:p>
            <a:r>
              <a:rPr lang="en-US" sz="2400" dirty="0"/>
              <a:t>	200 meters axonal fibers</a:t>
            </a:r>
          </a:p>
          <a:p>
            <a:endParaRPr lang="en-US" sz="2400" dirty="0"/>
          </a:p>
          <a:p>
            <a:r>
              <a:rPr lang="en-US" sz="2400" dirty="0"/>
              <a:t>Administering </a:t>
            </a:r>
            <a:r>
              <a:rPr lang="en-US" sz="2400" dirty="0" err="1"/>
              <a:t>tPA</a:t>
            </a:r>
            <a:r>
              <a:rPr lang="en-US" sz="2400" dirty="0"/>
              <a:t> can cure or kill</a:t>
            </a:r>
          </a:p>
          <a:p>
            <a:endParaRPr lang="en-US" sz="2400" dirty="0"/>
          </a:p>
          <a:p>
            <a:r>
              <a:rPr lang="en-US" sz="2400" dirty="0"/>
              <a:t>Image sent about 100 MB</a:t>
            </a:r>
          </a:p>
          <a:p>
            <a:endParaRPr lang="en-US" sz="2400" dirty="0"/>
          </a:p>
          <a:p>
            <a:r>
              <a:rPr lang="en-US" sz="2400" dirty="0"/>
              <a:t>Brain continues deteriorating;</a:t>
            </a:r>
            <a:br>
              <a:rPr lang="en-US" sz="2400" dirty="0"/>
            </a:br>
            <a:r>
              <a:rPr lang="en-US" sz="2400" dirty="0"/>
              <a:t>CT Image validity is perishable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757" y="199935"/>
            <a:ext cx="5422393" cy="2824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339" y="3143251"/>
            <a:ext cx="4992435" cy="3527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623" y="5851943"/>
            <a:ext cx="32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1 s</a:t>
            </a:r>
          </a:p>
          <a:p>
            <a:r>
              <a:rPr lang="en-US" dirty="0"/>
              <a:t>React ASAP (seconds)</a:t>
            </a:r>
          </a:p>
        </p:txBody>
      </p:sp>
    </p:spTree>
    <p:extLst>
      <p:ext uri="{BB962C8B-B14F-4D97-AF65-F5344CB8AC3E}">
        <p14:creationId xmlns:p14="http://schemas.microsoft.com/office/powerpoint/2010/main" val="3957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Earthquake Prediction / Notification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8" y="978088"/>
            <a:ext cx="11244636" cy="442993"/>
          </a:xfrm>
        </p:spPr>
        <p:txBody>
          <a:bodyPr/>
          <a:lstStyle/>
          <a:p>
            <a:r>
              <a:rPr lang="en-US" dirty="0"/>
              <a:t>Seconds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4623" y="1612017"/>
            <a:ext cx="5197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P-wave precedes damaging S-wave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17" y="6015037"/>
            <a:ext cx="1754088" cy="676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362" y="2150318"/>
            <a:ext cx="9315450" cy="3672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0883" y="6015037"/>
            <a:ext cx="32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0.5 s</a:t>
            </a:r>
          </a:p>
          <a:p>
            <a:r>
              <a:rPr lang="en-US" dirty="0"/>
              <a:t>React in &lt; 0.5 s</a:t>
            </a:r>
          </a:p>
        </p:txBody>
      </p:sp>
    </p:spTree>
    <p:extLst>
      <p:ext uri="{BB962C8B-B14F-4D97-AF65-F5344CB8AC3E}">
        <p14:creationId xmlns:p14="http://schemas.microsoft.com/office/powerpoint/2010/main" val="83202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Simultaneous Music Performance in a COVID-19 Era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4" y="937118"/>
            <a:ext cx="11244636" cy="442993"/>
          </a:xfrm>
        </p:spPr>
        <p:txBody>
          <a:bodyPr/>
          <a:lstStyle/>
          <a:p>
            <a:r>
              <a:rPr lang="en-US" dirty="0"/>
              <a:t>10’s of milliseconds count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526" y="1380111"/>
            <a:ext cx="7634408" cy="45093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6355" y="1666875"/>
            <a:ext cx="3286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JackTrip</a:t>
            </a:r>
            <a:r>
              <a:rPr lang="en-US" dirty="0"/>
              <a:t> software</a:t>
            </a:r>
          </a:p>
          <a:p>
            <a:r>
              <a:rPr lang="en-US" dirty="0"/>
              <a:t>	Short packets</a:t>
            </a:r>
          </a:p>
          <a:p>
            <a:r>
              <a:rPr lang="en-US" dirty="0"/>
              <a:t>	Sent frequently</a:t>
            </a:r>
          </a:p>
          <a:p>
            <a:r>
              <a:rPr lang="en-US" dirty="0"/>
              <a:t>	Hardwired networks</a:t>
            </a:r>
          </a:p>
          <a:p>
            <a:r>
              <a:rPr lang="en-US" dirty="0"/>
              <a:t>	Audio only</a:t>
            </a:r>
          </a:p>
          <a:p>
            <a:r>
              <a:rPr lang="en-US" dirty="0"/>
              <a:t>	Headroom advantage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319" y="5723356"/>
            <a:ext cx="32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accuracy: 5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Communicate in &lt; 10 </a:t>
            </a:r>
            <a:r>
              <a:rPr lang="en-US" dirty="0" err="1"/>
              <a:t>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62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354" y="285399"/>
            <a:ext cx="11244635" cy="658903"/>
          </a:xfrm>
        </p:spPr>
        <p:txBody>
          <a:bodyPr/>
          <a:lstStyle/>
          <a:p>
            <a:r>
              <a:rPr lang="en-US" dirty="0"/>
              <a:t>Known Approaches for Handling Perishable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891" y="764388"/>
            <a:ext cx="1173956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	All buffering is harmful  Sample just before you send</a:t>
            </a:r>
          </a:p>
          <a:p>
            <a:r>
              <a:rPr lang="en-US" sz="2400" dirty="0"/>
              <a:t>								Pre-allocate time slots</a:t>
            </a:r>
            <a:br>
              <a:rPr lang="en-US" sz="2400" dirty="0"/>
            </a:br>
            <a:r>
              <a:rPr lang="en-US" sz="2400" dirty="0"/>
              <a:t>								(resource reservation)</a:t>
            </a:r>
          </a:p>
          <a:p>
            <a:endParaRPr lang="en-US" sz="2400" dirty="0"/>
          </a:p>
          <a:p>
            <a:r>
              <a:rPr lang="en-US" sz="2400" dirty="0"/>
              <a:t>	Minimize media serialization time		Keep packets short</a:t>
            </a:r>
          </a:p>
          <a:p>
            <a:r>
              <a:rPr lang="en-US" sz="2400" dirty="0"/>
              <a:t>												Compress if time favorable</a:t>
            </a:r>
          </a:p>
          <a:p>
            <a:r>
              <a:rPr lang="en-US" sz="2400" dirty="0"/>
              <a:t>												Maximize media data rate</a:t>
            </a:r>
          </a:p>
          <a:p>
            <a:r>
              <a:rPr lang="en-US" sz="2400" dirty="0"/>
              <a:t>												Minimize packet headers/preambles/etc.</a:t>
            </a:r>
          </a:p>
          <a:p>
            <a:endParaRPr lang="en-US" sz="2400" dirty="0"/>
          </a:p>
          <a:p>
            <a:r>
              <a:rPr lang="en-US" sz="2400" dirty="0"/>
              <a:t>	Prioritize									Move to head of queues</a:t>
            </a:r>
          </a:p>
          <a:p>
            <a:r>
              <a:rPr lang="en-US" sz="2400" dirty="0"/>
              <a:t>												Preempt</a:t>
            </a:r>
          </a:p>
          <a:p>
            <a:endParaRPr lang="en-US" sz="2400" dirty="0"/>
          </a:p>
          <a:p>
            <a:r>
              <a:rPr lang="en-US" sz="2400" dirty="0"/>
              <a:t>	Don’t retransmit on error				Forward error correction if time favorable</a:t>
            </a:r>
          </a:p>
          <a:p>
            <a:r>
              <a:rPr lang="en-US" sz="2400" dirty="0"/>
              <a:t>												Manage missing data</a:t>
            </a:r>
          </a:p>
          <a:p>
            <a:endParaRPr lang="en-US" sz="2400" dirty="0"/>
          </a:p>
          <a:p>
            <a:r>
              <a:rPr lang="en-US" sz="2400" dirty="0"/>
              <a:t>	Don’t move the data						Edge Computing	</a:t>
            </a:r>
          </a:p>
        </p:txBody>
      </p:sp>
    </p:spTree>
    <p:extLst>
      <p:ext uri="{BB962C8B-B14F-4D97-AF65-F5344CB8AC3E}">
        <p14:creationId xmlns:p14="http://schemas.microsoft.com/office/powerpoint/2010/main" val="200419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Standards for Deterministic Networking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4849" y="1696777"/>
            <a:ext cx="111102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2019	IETF	RFCs 8557 (problem),</a:t>
            </a:r>
            <a:br>
              <a:rPr lang="en-US" sz="2400" dirty="0"/>
            </a:br>
            <a:r>
              <a:rPr lang="en-US" sz="2400" dirty="0"/>
              <a:t>					 8578 (use cases), 8655 (architecture)</a:t>
            </a:r>
          </a:p>
          <a:p>
            <a:r>
              <a:rPr lang="en-US" sz="2400" dirty="0"/>
              <a:t>					Time synchronization to </a:t>
            </a:r>
            <a:r>
              <a:rPr lang="el-GR" sz="2400" dirty="0"/>
              <a:t>1 μ</a:t>
            </a:r>
            <a:r>
              <a:rPr lang="en-US" sz="2400" dirty="0"/>
              <a:t>s</a:t>
            </a:r>
          </a:p>
          <a:p>
            <a:r>
              <a:rPr lang="en-US" sz="2400" dirty="0"/>
              <a:t>					Resource reservation</a:t>
            </a:r>
          </a:p>
          <a:p>
            <a:r>
              <a:rPr lang="en-US" sz="2400" dirty="0"/>
              <a:t>					Extraordinarily low packet loss</a:t>
            </a:r>
          </a:p>
          <a:p>
            <a:r>
              <a:rPr lang="en-US" sz="2400" dirty="0"/>
              <a:t>					Guaranteed end-to-end latency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60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Standards for Time-Sensitive Networking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2438" y="1753927"/>
            <a:ext cx="116538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2017-2020	IEEE</a:t>
            </a:r>
          </a:p>
          <a:p>
            <a:endParaRPr lang="en-US" sz="2400" dirty="0"/>
          </a:p>
          <a:p>
            <a:r>
              <a:rPr lang="en-US" sz="2400" dirty="0"/>
              <a:t>New standards:</a:t>
            </a:r>
          </a:p>
          <a:p>
            <a:r>
              <a:rPr lang="en-US" sz="2400" dirty="0"/>
              <a:t>	Timing and Synchronization for time-sensitive applications</a:t>
            </a:r>
          </a:p>
          <a:p>
            <a:r>
              <a:rPr lang="en-US" sz="2400" dirty="0"/>
              <a:t>	Frame replication and elimination for reliability</a:t>
            </a:r>
          </a:p>
          <a:p>
            <a:endParaRPr lang="en-US" sz="2400" dirty="0"/>
          </a:p>
          <a:p>
            <a:r>
              <a:rPr lang="en-US" sz="2400" dirty="0"/>
              <a:t>Amendments to other standards such as network bridging</a:t>
            </a:r>
          </a:p>
          <a:p>
            <a:endParaRPr lang="en-US" sz="2400" dirty="0"/>
          </a:p>
          <a:p>
            <a:r>
              <a:rPr lang="en-US" sz="2400" dirty="0"/>
              <a:t>Active continuing agenda in cyber-physical systems loops</a:t>
            </a:r>
          </a:p>
          <a:p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4567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Perishable Data from smart community sensors or to actuators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8" y="991927"/>
            <a:ext cx="11244636" cy="442993"/>
          </a:xfrm>
        </p:spPr>
        <p:txBody>
          <a:bodyPr/>
          <a:lstStyle/>
          <a:p>
            <a:r>
              <a:rPr lang="en-US" dirty="0"/>
              <a:t>Value in immediately actionable decision-making decreases over time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847975" y="1909763"/>
            <a:ext cx="0" cy="33242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76525" y="5281613"/>
            <a:ext cx="66484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063" y="1909763"/>
            <a:ext cx="2024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Value of data in</a:t>
            </a:r>
          </a:p>
          <a:p>
            <a:r>
              <a:rPr lang="en-US" b="1" dirty="0"/>
              <a:t>Decision-making</a:t>
            </a:r>
          </a:p>
          <a:p>
            <a:r>
              <a:rPr lang="en-US" b="1" dirty="0"/>
              <a:t>(e.g., in</a:t>
            </a:r>
            <a:br>
              <a:rPr lang="en-US" b="1" dirty="0"/>
            </a:br>
            <a:r>
              <a:rPr lang="en-US" b="1" dirty="0"/>
              <a:t>cyber-physical system loops)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4653" y="5822395"/>
            <a:ext cx="334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Time (delay in data delivery)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6525" y="5381625"/>
            <a:ext cx="67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</a:t>
            </a:r>
            <a:r>
              <a:rPr lang="en-US" dirty="0"/>
              <a:t>s             </a:t>
            </a:r>
            <a:r>
              <a:rPr lang="en-US" dirty="0" err="1"/>
              <a:t>ms</a:t>
            </a:r>
            <a:r>
              <a:rPr lang="en-US" dirty="0"/>
              <a:t>                s              m                 h                   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/>
              <p14:cNvContentPartPr/>
              <p14:nvPr/>
            </p14:nvContentPartPr>
            <p14:xfrm>
              <a:off x="3077715" y="2319120"/>
              <a:ext cx="6525720" cy="26650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7835" y="2289240"/>
                <a:ext cx="6585480" cy="272484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/>
          <p:cNvSpPr txBox="1"/>
          <p:nvPr/>
        </p:nvSpPr>
        <p:spPr>
          <a:xfrm>
            <a:off x="3112718" y="3938588"/>
            <a:ext cx="3097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Actionable, e.g.,</a:t>
            </a:r>
            <a:br>
              <a:rPr lang="en-US" dirty="0"/>
            </a:br>
            <a:r>
              <a:rPr lang="en-US" dirty="0"/>
              <a:t>ML Recognition</a:t>
            </a:r>
          </a:p>
          <a:p>
            <a:r>
              <a:rPr lang="en-US" dirty="0" err="1"/>
              <a:t>Cyberphysical</a:t>
            </a:r>
            <a:r>
              <a:rPr lang="en-US" dirty="0"/>
              <a:t> systems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528250" y="3974544"/>
            <a:ext cx="14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Historic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71966" y="3997284"/>
            <a:ext cx="14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training</a:t>
            </a:r>
          </a:p>
        </p:txBody>
      </p:sp>
    </p:spTree>
    <p:extLst>
      <p:ext uri="{BB962C8B-B14F-4D97-AF65-F5344CB8AC3E}">
        <p14:creationId xmlns:p14="http://schemas.microsoft.com/office/powerpoint/2010/main" val="264098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Perishability and Information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6358" y="1909763"/>
            <a:ext cx="10892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 all messages have the same information value?</a:t>
            </a:r>
          </a:p>
          <a:p>
            <a:r>
              <a:rPr lang="en-US" sz="2400" dirty="0"/>
              <a:t>	- </a:t>
            </a:r>
            <a:r>
              <a:rPr lang="en-US" sz="2400" dirty="0" err="1"/>
              <a:t>Microgrid</a:t>
            </a:r>
            <a:r>
              <a:rPr lang="en-US" sz="2400" dirty="0"/>
              <a:t> demand is steady</a:t>
            </a:r>
          </a:p>
          <a:p>
            <a:r>
              <a:rPr lang="en-US" sz="2400" dirty="0"/>
              <a:t>	- </a:t>
            </a:r>
            <a:r>
              <a:rPr lang="en-US" sz="2400" dirty="0" err="1"/>
              <a:t>Microgrid</a:t>
            </a:r>
            <a:r>
              <a:rPr lang="en-US" sz="2400" dirty="0"/>
              <a:t> demand has dropped 50%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3560" y="3525145"/>
            <a:ext cx="8776514" cy="230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6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Perishability and Information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6358" y="1909763"/>
            <a:ext cx="1089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Shannon entropy </a:t>
            </a:r>
            <a:r>
              <a:rPr lang="el-GR" sz="2400" i="1" dirty="0"/>
              <a:t>Η</a:t>
            </a:r>
            <a:r>
              <a:rPr lang="en-US" sz="2400" i="1" dirty="0"/>
              <a:t> </a:t>
            </a:r>
            <a:r>
              <a:rPr lang="en-US" sz="2400" dirty="0"/>
              <a:t>of an information source is defined as</a:t>
            </a:r>
            <a:endParaRPr lang="en-US"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0802" y="2508133"/>
            <a:ext cx="9293619" cy="27546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948738" y="4743450"/>
            <a:ext cx="723900" cy="4429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2510" y="5812824"/>
            <a:ext cx="3000375" cy="6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Perishability and Information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6358" y="1909763"/>
            <a:ext cx="11407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time-delayed value of information (which creates</a:t>
            </a:r>
            <a:br>
              <a:rPr lang="en-US" sz="2400" dirty="0"/>
            </a:br>
            <a:r>
              <a:rPr lang="en-US" sz="2400" dirty="0"/>
              <a:t>uncertainty as to the current information) can be computed</a:t>
            </a:r>
            <a:br>
              <a:rPr lang="en-US" sz="2400" dirty="0"/>
            </a:br>
            <a:r>
              <a:rPr lang="en-US" sz="2400" dirty="0"/>
              <a:t>as the conditional entropy of</a:t>
            </a:r>
          </a:p>
          <a:p>
            <a:r>
              <a:rPr lang="en-US" sz="2400" i="1" dirty="0"/>
              <a:t>				X </a:t>
            </a:r>
            <a:r>
              <a:rPr lang="en-US" sz="2400" dirty="0"/>
              <a:t>– random variable representing the current state</a:t>
            </a:r>
          </a:p>
          <a:p>
            <a:r>
              <a:rPr lang="en-US" sz="2400" i="1" dirty="0"/>
              <a:t>				Y – </a:t>
            </a:r>
            <a:r>
              <a:rPr lang="en-US" sz="2400" dirty="0"/>
              <a:t>random variable representing the state reported some time ago</a:t>
            </a:r>
            <a:endParaRPr lang="en-US" sz="24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3007" y="4095750"/>
            <a:ext cx="6248982" cy="145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2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 Approaches for Handling Perishable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54" y="937118"/>
            <a:ext cx="11244636" cy="442993"/>
          </a:xfrm>
        </p:spPr>
        <p:txBody>
          <a:bodyPr/>
          <a:lstStyle/>
          <a:p>
            <a:r>
              <a:rPr lang="en-US" dirty="0"/>
              <a:t>Cross-layer communication between network and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6355" y="1439602"/>
            <a:ext cx="114912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Keep packets short		Send differential information</a:t>
            </a:r>
          </a:p>
          <a:p>
            <a:r>
              <a:rPr lang="en-US" sz="2400" dirty="0"/>
              <a:t>							Send differential information from</a:t>
            </a:r>
            <a:br>
              <a:rPr lang="en-US" sz="2400" dirty="0"/>
            </a:br>
            <a:r>
              <a:rPr lang="en-US" sz="2400" dirty="0"/>
              <a:t>								last key frame</a:t>
            </a:r>
          </a:p>
          <a:p>
            <a:r>
              <a:rPr lang="en-US" sz="2400" dirty="0"/>
              <a:t>											</a:t>
            </a:r>
          </a:p>
          <a:p>
            <a:r>
              <a:rPr lang="en-US" sz="2400" dirty="0"/>
              <a:t>Use “Bad News Travels Fast” approach</a:t>
            </a:r>
          </a:p>
          <a:p>
            <a:endParaRPr lang="en-US" sz="2400" dirty="0"/>
          </a:p>
          <a:p>
            <a:r>
              <a:rPr lang="en-US" sz="2400" dirty="0"/>
              <a:t>	- Prioritize based on information value (“</a:t>
            </a:r>
            <a:r>
              <a:rPr lang="en-US" sz="2400" dirty="0" err="1"/>
              <a:t>surprisal</a:t>
            </a:r>
            <a:r>
              <a:rPr lang="en-US" sz="2400" dirty="0"/>
              <a:t>”) and application criticality</a:t>
            </a:r>
          </a:p>
          <a:p>
            <a:r>
              <a:rPr lang="en-US" sz="2400" dirty="0"/>
              <a:t>	- Ensure delivery: replicate frames, forward-error correction, make it a key frame</a:t>
            </a:r>
          </a:p>
          <a:p>
            <a:r>
              <a:rPr lang="en-US" sz="2400" dirty="0"/>
              <a:t>	  Send over multiple paths simultaneously</a:t>
            </a:r>
          </a:p>
          <a:p>
            <a:r>
              <a:rPr lang="en-US" sz="2400" dirty="0"/>
              <a:t>	- Include predictive information if available</a:t>
            </a:r>
          </a:p>
          <a:p>
            <a:r>
              <a:rPr lang="en-US" sz="2400" dirty="0"/>
              <a:t>	- If sufficiently critical, request acknowledgment and keep sending until then</a:t>
            </a:r>
          </a:p>
          <a:p>
            <a:r>
              <a:rPr lang="en-US" sz="2400" dirty="0"/>
              <a:t>	- Increase sampling interval (if situation still changing)</a:t>
            </a:r>
          </a:p>
          <a:p>
            <a:r>
              <a:rPr lang="en-US" sz="2400" dirty="0"/>
              <a:t>	- Always send most recent data (not just copies of the original)</a:t>
            </a:r>
          </a:p>
          <a:p>
            <a:r>
              <a:rPr lang="en-US" sz="2400" dirty="0"/>
              <a:t>	- Overtake older messages with newer ones combining differential information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074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Checklist of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6358" y="1125721"/>
            <a:ext cx="114912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Don’t use TCP</a:t>
            </a:r>
          </a:p>
          <a:p>
            <a:r>
              <a:rPr lang="en-US" sz="2400" dirty="0"/>
              <a:t>Build in critical damping if the response will alter </a:t>
            </a:r>
            <a:br>
              <a:rPr lang="en-US" sz="2400" dirty="0"/>
            </a:br>
            <a:r>
              <a:rPr lang="en-US" sz="2400" dirty="0"/>
              <a:t>            a closed-loop dynamic system</a:t>
            </a:r>
          </a:p>
          <a:p>
            <a:r>
              <a:rPr lang="en-US" sz="2400" dirty="0"/>
              <a:t>Time-stamp perishable data; makes it easier to discard</a:t>
            </a:r>
          </a:p>
          <a:p>
            <a:r>
              <a:rPr lang="en-US" sz="2400" dirty="0"/>
              <a:t>Leverage mutually-known information (e.g., the expected </a:t>
            </a:r>
            <a:br>
              <a:rPr lang="en-US" sz="2400" dirty="0"/>
            </a:br>
            <a:r>
              <a:rPr lang="en-US" sz="2400"/>
              <a:t>             change </a:t>
            </a:r>
            <a:r>
              <a:rPr lang="en-US" sz="2400" dirty="0"/>
              <a:t>in a sensor reading)</a:t>
            </a:r>
          </a:p>
          <a:p>
            <a:r>
              <a:rPr lang="en-US" sz="2400" dirty="0"/>
              <a:t>Cross-layer communication between network and content</a:t>
            </a:r>
          </a:p>
          <a:p>
            <a:r>
              <a:rPr lang="en-US" sz="2400" dirty="0"/>
              <a:t>Luke: Use the Edge (for both data exchange and processing)</a:t>
            </a:r>
          </a:p>
          <a:p>
            <a:r>
              <a:rPr lang="en-US" sz="2400" dirty="0"/>
              <a:t>Controller to smart object collaboration (e.g., frequency of reporting)</a:t>
            </a:r>
          </a:p>
          <a:p>
            <a:r>
              <a:rPr lang="en-US" sz="2400" dirty="0"/>
              <a:t>Discard the least valuable messages instead of buffering</a:t>
            </a:r>
          </a:p>
          <a:p>
            <a:r>
              <a:rPr lang="en-US" sz="2400" dirty="0"/>
              <a:t>	Least value = least </a:t>
            </a:r>
            <a:r>
              <a:rPr lang="en-US" sz="2400" dirty="0" err="1"/>
              <a:t>surprisal</a:t>
            </a:r>
            <a:r>
              <a:rPr lang="en-US" sz="2400" dirty="0"/>
              <a:t> + high accumulated or anticipated delay)</a:t>
            </a:r>
          </a:p>
          <a:p>
            <a:r>
              <a:rPr lang="en-US" sz="2400" dirty="0"/>
              <a:t>Big picture before details</a:t>
            </a:r>
          </a:p>
          <a:p>
            <a:r>
              <a:rPr lang="en-US" sz="2400" dirty="0"/>
              <a:t>Try new ideas on FABRIC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8531" y="5288654"/>
            <a:ext cx="31242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9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18_MultiScreen_events_DEN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313920" cy="6936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8735" y="378692"/>
            <a:ext cx="2783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Upcoming Events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4952" y="5084956"/>
            <a:ext cx="483821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October 27-29, 2020</a:t>
            </a:r>
          </a:p>
          <a:p>
            <a:pPr algn="ctr"/>
            <a:r>
              <a:rPr lang="en-US" sz="2400" b="1" dirty="0"/>
              <a:t>Virtual</a:t>
            </a:r>
          </a:p>
          <a:p>
            <a:r>
              <a:rPr lang="en-US" sz="24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1082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"/>
            <a:ext cx="12192000" cy="6962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4" y="0"/>
            <a:ext cx="12193057" cy="7652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04" y="0"/>
            <a:ext cx="12172296" cy="693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6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SI-PPT-Template">
  <a:themeElements>
    <a:clrScheme name="Custom 1">
      <a:dk1>
        <a:srgbClr val="1E1E1E"/>
      </a:dk1>
      <a:lt1>
        <a:sysClr val="window" lastClr="FFFFFF"/>
      </a:lt1>
      <a:dk2>
        <a:srgbClr val="505050"/>
      </a:dk2>
      <a:lt2>
        <a:srgbClr val="E7E6E3"/>
      </a:lt2>
      <a:accent1>
        <a:srgbClr val="EF6C19"/>
      </a:accent1>
      <a:accent2>
        <a:srgbClr val="FC7513"/>
      </a:accent2>
      <a:accent3>
        <a:srgbClr val="17B5DC"/>
      </a:accent3>
      <a:accent4>
        <a:srgbClr val="21BDE4"/>
      </a:accent4>
      <a:accent5>
        <a:srgbClr val="F19B16"/>
      </a:accent5>
      <a:accent6>
        <a:srgbClr val="FAAB12"/>
      </a:accent6>
      <a:hlink>
        <a:srgbClr val="17B5DC"/>
      </a:hlink>
      <a:folHlink>
        <a:srgbClr val="7A7A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Qualcomm_Template_Executive">
  <a:themeElements>
    <a:clrScheme name="Qualcomm Rebrand 2012">
      <a:dk1>
        <a:sysClr val="windowText" lastClr="000000"/>
      </a:dk1>
      <a:lt1>
        <a:srgbClr val="FFFFFF"/>
      </a:lt1>
      <a:dk2>
        <a:srgbClr val="89D1B2"/>
      </a:dk2>
      <a:lt2>
        <a:srgbClr val="00ACBD"/>
      </a:lt2>
      <a:accent1>
        <a:srgbClr val="70CFEE"/>
      </a:accent1>
      <a:accent2>
        <a:srgbClr val="FCB53B"/>
      </a:accent2>
      <a:accent3>
        <a:srgbClr val="153C66"/>
      </a:accent3>
      <a:accent4>
        <a:srgbClr val="FFD939"/>
      </a:accent4>
      <a:accent5>
        <a:srgbClr val="F7921E"/>
      </a:accent5>
      <a:accent6>
        <a:srgbClr val="F15B35"/>
      </a:accent6>
      <a:hlink>
        <a:srgbClr val="E74346"/>
      </a:hlink>
      <a:folHlink>
        <a:srgbClr val="3A3A3A"/>
      </a:folHlink>
    </a:clrScheme>
    <a:fontScheme name="Qualcomm Template">
      <a:majorFont>
        <a:latin typeface="Qualcomm Office Bold"/>
        <a:ea typeface=""/>
        <a:cs typeface=""/>
      </a:majorFont>
      <a:minorFont>
        <a:latin typeface="Qualcomm Office Regular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</a:spDef>
    <a:lnDef>
      <a:spPr>
        <a:ln w="38100">
          <a:gradFill flip="none" rotWithShape="1">
            <a:gsLst>
              <a:gs pos="0">
                <a:srgbClr val="143C66"/>
              </a:gs>
              <a:gs pos="100000">
                <a:srgbClr val="008080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Aft>
            <a:spcPts val="300"/>
          </a:spcAft>
          <a:defRPr dirty="0" err="1" smtClean="0">
            <a:solidFill>
              <a:schemeClr val="tx1">
                <a:lumMod val="75000"/>
                <a:lumOff val="25000"/>
              </a:schemeClr>
            </a:solidFill>
            <a:latin typeface="Calibre Semibold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Kozuka Gothic Pro 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USI-PPT-Template-d01jw">
  <a:themeElements>
    <a:clrScheme name="Custom 1">
      <a:dk1>
        <a:srgbClr val="1E1E1E"/>
      </a:dk1>
      <a:lt1>
        <a:sysClr val="window" lastClr="FFFFFF"/>
      </a:lt1>
      <a:dk2>
        <a:srgbClr val="505050"/>
      </a:dk2>
      <a:lt2>
        <a:srgbClr val="E7E6E3"/>
      </a:lt2>
      <a:accent1>
        <a:srgbClr val="EF6C19"/>
      </a:accent1>
      <a:accent2>
        <a:srgbClr val="FC7513"/>
      </a:accent2>
      <a:accent3>
        <a:srgbClr val="17B5DC"/>
      </a:accent3>
      <a:accent4>
        <a:srgbClr val="21BDE4"/>
      </a:accent4>
      <a:accent5>
        <a:srgbClr val="F19B16"/>
      </a:accent5>
      <a:accent6>
        <a:srgbClr val="FAAB12"/>
      </a:accent6>
      <a:hlink>
        <a:srgbClr val="17B5DC"/>
      </a:hlink>
      <a:folHlink>
        <a:srgbClr val="7A7A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35984</TotalTime>
  <Words>1055</Words>
  <Application>Microsoft Macintosh PowerPoint</Application>
  <PresentationFormat>Widescreen</PresentationFormat>
  <Paragraphs>156</Paragraphs>
  <Slides>21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Calibre Regular</vt:lpstr>
      <vt:lpstr>Calibri</vt:lpstr>
      <vt:lpstr>Qualcomm Office Bold</vt:lpstr>
      <vt:lpstr>Qualcomm Office Regular</vt:lpstr>
      <vt:lpstr>Qualcomm Regular</vt:lpstr>
      <vt:lpstr>Trebuchet MS</vt:lpstr>
      <vt:lpstr>Wingdings</vt:lpstr>
      <vt:lpstr>USI-PPT-Template</vt:lpstr>
      <vt:lpstr>1_Custom Design</vt:lpstr>
      <vt:lpstr>Custom Design</vt:lpstr>
      <vt:lpstr>2_Qualcomm_Template_Executive</vt:lpstr>
      <vt:lpstr>1_Default Design</vt:lpstr>
      <vt:lpstr>1_USI-PPT-Template-d01jw</vt:lpstr>
      <vt:lpstr>think-cell Slide</vt:lpstr>
      <vt:lpstr>PowerPoint Presentation</vt:lpstr>
      <vt:lpstr>PowerPoint Presentation</vt:lpstr>
      <vt:lpstr>PowerPoint Presentation</vt:lpstr>
      <vt:lpstr>Perishable Data from smart community sensors or to actuators</vt:lpstr>
      <vt:lpstr>Power Microgrid Coordination</vt:lpstr>
      <vt:lpstr>Connected Vehicle Management</vt:lpstr>
      <vt:lpstr>Connected Vehicle Management</vt:lpstr>
      <vt:lpstr>Managing Ischemic Stroke</vt:lpstr>
      <vt:lpstr>Earthquake Prediction / Notification</vt:lpstr>
      <vt:lpstr>Simultaneous Music Performance in a COVID-19 Era</vt:lpstr>
      <vt:lpstr>Known Approaches for Handling Perishable Data</vt:lpstr>
      <vt:lpstr>Standards for Deterministic Networking</vt:lpstr>
      <vt:lpstr>Standards for Time-Sensitive Networking</vt:lpstr>
      <vt:lpstr>Perishable Data from smart community sensors or to actuators</vt:lpstr>
      <vt:lpstr>Perishability and Information Theory</vt:lpstr>
      <vt:lpstr>Perishability and Information Theory</vt:lpstr>
      <vt:lpstr>Perishability and Information Theory</vt:lpstr>
      <vt:lpstr>New Approaches for Handling Perishable Data</vt:lpstr>
      <vt:lpstr>Checklist of Tools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</dc:creator>
  <cp:lastModifiedBy>Tamer Nadeem</cp:lastModifiedBy>
  <cp:revision>786</cp:revision>
  <cp:lastPrinted>2018-04-16T05:30:23Z</cp:lastPrinted>
  <dcterms:created xsi:type="dcterms:W3CDTF">2014-06-20T17:23:38Z</dcterms:created>
  <dcterms:modified xsi:type="dcterms:W3CDTF">2020-11-10T20:32:46Z</dcterms:modified>
</cp:coreProperties>
</file>