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8" r:id="rId2"/>
    <p:sldId id="279" r:id="rId3"/>
    <p:sldId id="289" r:id="rId4"/>
    <p:sldId id="290" r:id="rId5"/>
    <p:sldId id="291" r:id="rId6"/>
    <p:sldId id="292" r:id="rId7"/>
    <p:sldId id="281" r:id="rId8"/>
    <p:sldId id="293" r:id="rId9"/>
    <p:sldId id="294" r:id="rId10"/>
    <p:sldId id="282" r:id="rId11"/>
    <p:sldId id="297" r:id="rId12"/>
    <p:sldId id="304" r:id="rId13"/>
    <p:sldId id="303" r:id="rId1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15"/>
    <p:restoredTop sz="94674"/>
  </p:normalViewPr>
  <p:slideViewPr>
    <p:cSldViewPr snapToGrid="0" snapToObjects="1">
      <p:cViewPr varScale="1">
        <p:scale>
          <a:sx n="127" d="100"/>
          <a:sy n="127" d="100"/>
        </p:scale>
        <p:origin x="2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mukherjee/Documents/Papers/Predictive%20beam%20steering/results_2020_04_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Total Data Transmitted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100 epochs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Sheet1!$C$2:$C$4</c:f>
              <c:numCache>
                <c:formatCode>General</c:formatCode>
                <c:ptCount val="3"/>
                <c:pt idx="0">
                  <c:v>14522</c:v>
                </c:pt>
                <c:pt idx="1">
                  <c:v>19327</c:v>
                </c:pt>
                <c:pt idx="2">
                  <c:v>41268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7E-B840-BE92-3B7F71860AE0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1000 epochs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Sheet1!$D$2:$D$4</c:f>
              <c:numCache>
                <c:formatCode>General</c:formatCode>
                <c:ptCount val="3"/>
                <c:pt idx="0">
                  <c:v>157170</c:v>
                </c:pt>
                <c:pt idx="1">
                  <c:v>206615</c:v>
                </c:pt>
                <c:pt idx="2">
                  <c:v>430507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7E-B840-BE92-3B7F71860A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25834623"/>
        <c:axId val="1025926287"/>
      </c:barChart>
      <c:catAx>
        <c:axId val="1025834623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5926287"/>
        <c:crosses val="autoZero"/>
        <c:auto val="0"/>
        <c:lblAlgn val="ctr"/>
        <c:lblOffset val="100"/>
        <c:noMultiLvlLbl val="0"/>
      </c:catAx>
      <c:valAx>
        <c:axId val="1025926287"/>
        <c:scaling>
          <c:orientation val="minMax"/>
          <c:max val="500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#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58346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0FC762-B074-4645-996C-3C1F5CC071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3CE1BF-9AD5-B64D-9A9F-6AE0CB70FC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F7E0741-9E19-D84D-A24F-E61CDC38A6DA}" type="datetimeFigureOut">
              <a:rPr lang="en-US"/>
              <a:pPr>
                <a:defRPr/>
              </a:pPr>
              <a:t>10/12/20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4A3965-EE4A-BC42-8D2D-0BB0DC482E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689BE-8A6D-C94C-8275-633F93AC7B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6B03DE5-D2FB-8240-8F72-BA58EB8F9E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059EB8-B0DB-F84D-BB55-2B88468334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FCA071-E9FC-7044-B7F7-A455C6EBC98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C1B7DD9-EE01-FD4F-8D1C-5830DA9515E5}" type="datetimeFigureOut">
              <a:rPr lang="en-US"/>
              <a:pPr>
                <a:defRPr/>
              </a:pPr>
              <a:t>10/12/20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55A6203-15CA-7A46-AEF3-0624AACE09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46E063C-0423-2A44-AC79-72B52EAA66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D7AF2-CF8B-4447-9E2F-3F5279F5897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7AFF84-82E4-E64E-ACCB-20EDFD4E9E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26A878E-F697-5840-B56F-A64C991DB2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cablelabs.com/wiki/display/COMM/Digital+Asset+Management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s://community.cablelabs.com/wiki/display/COMM/Document+Library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emf"/><Relationship Id="rId5" Type="http://schemas.openxmlformats.org/officeDocument/2006/relationships/image" Target="../media/image1.png"/><Relationship Id="rId4" Type="http://schemas.openxmlformats.org/officeDocument/2006/relationships/hyperlink" Target="mailto:legal@cablelabs.com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13.tiff"/><Relationship Id="rId4" Type="http://schemas.openxmlformats.org/officeDocument/2006/relationships/image" Target="../media/image12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emf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Guide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CCCD4D-7D64-7548-BEB3-F2258DB6D99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0463" y="606425"/>
            <a:ext cx="675640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b="1">
                <a:latin typeface="Helvetica" pitchFamily="2" charset="0"/>
                <a:cs typeface="Apple Chancery" panose="03020702040506060504" pitchFamily="66" charset="-79"/>
              </a:rPr>
              <a:t>Presentation Guidelines for Presenters at CableLabs Events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E4295-1BFB-B546-8C9F-381BD0D3D85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0463" y="1020763"/>
            <a:ext cx="5340350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>
                <a:latin typeface="Helvetica" pitchFamily="2" charset="0"/>
              </a:rPr>
              <a:t>CableLabs Legal Department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4E0C9E-D11B-364D-8403-22D34358BDF7}"/>
              </a:ext>
            </a:extLst>
          </p:cNvPr>
          <p:cNvSpPr txBox="1"/>
          <p:nvPr userDrawn="1"/>
        </p:nvSpPr>
        <p:spPr>
          <a:xfrm>
            <a:off x="1160463" y="1749425"/>
            <a:ext cx="10494962" cy="3784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Legal Guidance for Presentation of Slides and Papers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Rev April 2019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1200" b="1" dirty="0">
                <a:latin typeface="+mn-lt"/>
              </a:rPr>
              <a:t>Make Sure You are Using the Right Template 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1200" dirty="0">
                <a:latin typeface="+mn-lt"/>
              </a:rPr>
              <a:t>Is it current? Don’t just use one you’ve downloaded, go to the source (</a:t>
            </a:r>
            <a:r>
              <a:rPr lang="en-US" sz="1200" dirty="0">
                <a:latin typeface="+mn-lt"/>
                <a:hlinkClick r:id="rId2"/>
              </a:rPr>
              <a:t>https://community.cablelabs.com/wiki/display/COMM/Document+Library</a:t>
            </a:r>
            <a:r>
              <a:rPr lang="en-US" sz="1200" dirty="0">
                <a:latin typeface="+mn-lt"/>
              </a:rPr>
              <a:t>) 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1200" dirty="0">
                <a:latin typeface="+mn-lt"/>
              </a:rPr>
              <a:t>Is it the right template for the right audience? You don’t want “Confidential” in a footer if the presentation is for a general audience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1200" b="1" dirty="0">
                <a:latin typeface="+mn-lt"/>
              </a:rPr>
              <a:t>Do not mention any pricing or costs even if the pricing or cost is publicly available </a:t>
            </a:r>
            <a:r>
              <a:rPr lang="en-US" sz="1200" dirty="0">
                <a:latin typeface="+mn-lt"/>
              </a:rPr>
              <a:t>– this could be viewed as price signaling in violation of antitrust laws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1200" b="1" dirty="0">
                <a:latin typeface="+mn-lt"/>
              </a:rPr>
              <a:t>Do not appear to endorse or disparage any company or suggest who to buy or not to buy from</a:t>
            </a:r>
            <a:r>
              <a:rPr lang="en-US" sz="1200" dirty="0">
                <a:latin typeface="+mn-lt"/>
              </a:rPr>
              <a:t> – this could be viewed as creating a group boycott in violation of antitrust laws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1200" b="1" dirty="0">
                <a:latin typeface="+mn-lt"/>
              </a:rPr>
              <a:t>Use graphics you know you or CableLabs have the rights to use</a:t>
            </a:r>
            <a:r>
              <a:rPr lang="en-US" sz="1200" dirty="0">
                <a:latin typeface="+mn-lt"/>
              </a:rPr>
              <a:t> – these can be pictures or graphics you’ve created yourself or you look at what is available through CableLabs’ digital assets located at: </a:t>
            </a:r>
            <a:r>
              <a:rPr lang="en-US" sz="1200" dirty="0">
                <a:latin typeface="+mn-lt"/>
                <a:hlinkClick r:id="rId3"/>
              </a:rPr>
              <a:t>https://community.cablelabs.com/wiki/display/COMM/Digital+Asset+Management</a:t>
            </a:r>
            <a:r>
              <a:rPr lang="en-US" sz="1200" dirty="0">
                <a:latin typeface="+mn-lt"/>
              </a:rPr>
              <a:t> 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1200" b="1" dirty="0">
                <a:latin typeface="+mn-lt"/>
              </a:rPr>
              <a:t>Use CableLabs Trademarks correctly</a:t>
            </a:r>
            <a:r>
              <a:rPr lang="en-US" sz="1200" dirty="0">
                <a:latin typeface="+mn-lt"/>
              </a:rPr>
              <a:t> – failure to do so could result in CableLabs loss of trademark protection: 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1200" dirty="0">
                <a:latin typeface="+mn-lt"/>
              </a:rPr>
              <a:t>CableLabs® -- use the ® on first use in the slide or presentation 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1200" dirty="0">
                <a:latin typeface="+mn-lt"/>
              </a:rPr>
              <a:t>DOCSIS® -- use the ® on first use in the slide or presentation and always make sure “DOCSIS” modifies a noun, such as “DOCSIS® network”, “DOCSIS® technology”, “DOCSIS specifications” 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1200" dirty="0" err="1">
                <a:latin typeface="+mn-lt"/>
              </a:rPr>
              <a:t>KyrioTM</a:t>
            </a:r>
            <a:r>
              <a:rPr lang="en-US" sz="1200" dirty="0">
                <a:latin typeface="+mn-lt"/>
              </a:rPr>
              <a:t> -- Please use the TM on the first use in the slide or presentation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1200" b="1" dirty="0">
                <a:latin typeface="+mn-lt"/>
              </a:rPr>
              <a:t>If you have any questions, please ask a CableLabs lawyer </a:t>
            </a:r>
            <a:r>
              <a:rPr lang="en-US" sz="1200" dirty="0">
                <a:latin typeface="+mn-lt"/>
                <a:hlinkClick r:id="rId4"/>
              </a:rPr>
              <a:t>legal@cablelabs.com</a:t>
            </a:r>
            <a:r>
              <a:rPr lang="en-US" sz="1200" dirty="0">
                <a:latin typeface="+mn-lt"/>
              </a:rPr>
              <a:t> </a:t>
            </a:r>
            <a:endParaRPr lang="en-US" sz="1200" b="1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latin typeface="+mn-lt"/>
            </a:endParaRP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CB29AEBC-0917-884C-B162-BB2DD8B5B8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050" y="333375"/>
            <a:ext cx="3000375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AB145B6C-BA2F-D743-AE42-16D7A47DC4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813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34BEA73F-FD68-BE45-9918-79E1135B8D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5" t="37357" r="35349" b="45825"/>
          <a:stretch>
            <a:fillRect/>
          </a:stretch>
        </p:blipFill>
        <p:spPr bwMode="auto">
          <a:xfrm rot="5400000">
            <a:off x="-2620962" y="3340100"/>
            <a:ext cx="6873875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AAFB5666-BD06-8744-9BB0-54EF3B5BD4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7F25D-C4FC-5149-8182-CE92DD90E6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21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North Amer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E675705F-E94D-374C-9E50-F3C3142E94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217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96D25E51-E195-EA42-B9A5-1861C5FE99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438"/>
            <a:ext cx="114300" cy="646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BB5520C5-087B-6E43-BA4A-8CE1DE46F1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722438"/>
            <a:ext cx="7650163" cy="115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8DA055-E203-6147-B038-CEDECE9FFDF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35150" y="4645025"/>
            <a:ext cx="4467225" cy="368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b="1">
                <a:solidFill>
                  <a:schemeClr val="bg1"/>
                </a:solidFill>
                <a:ea typeface="Helvetica" pitchFamily="2" charset="0"/>
                <a:cs typeface="Arial" panose="020B0604020202020204" pitchFamily="34" charset="0"/>
              </a:rPr>
              <a:t>CableLabs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42CA40-CA3C-0D41-932E-322C727C3D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28800" y="6343650"/>
            <a:ext cx="1276350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solidFill>
                  <a:srgbClr val="D0CECE"/>
                </a:solidFill>
                <a:cs typeface="Arial" panose="020B0604020202020204" pitchFamily="34" charset="0"/>
              </a:rPr>
              <a:t>© CableLabs 2020.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807162" y="3092450"/>
            <a:ext cx="9423545" cy="890587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1763710" y="5084766"/>
            <a:ext cx="9471025" cy="39253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1763710" y="5548592"/>
            <a:ext cx="9447872" cy="4377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3968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hangh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F7283255-61B5-144E-857C-A3185C7E68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B55CD170-7276-E542-A580-A0DCBE5FFC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438"/>
            <a:ext cx="114300" cy="646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BAD0F8AD-01A9-AA4B-B210-E2F643E5DD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722438"/>
            <a:ext cx="7650163" cy="115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A93677-FEF3-C442-AA5C-C2F514532E5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35150" y="4645025"/>
            <a:ext cx="4467225" cy="368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b="1">
                <a:solidFill>
                  <a:schemeClr val="bg1"/>
                </a:solidFill>
                <a:ea typeface="Helvetica" pitchFamily="2" charset="0"/>
                <a:cs typeface="Arial" panose="020B0604020202020204" pitchFamily="34" charset="0"/>
              </a:rPr>
              <a:t>CableLabs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9A6550-38F7-5549-A84C-7206389E43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28800" y="6343650"/>
            <a:ext cx="1276350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solidFill>
                  <a:srgbClr val="D0CECE"/>
                </a:solidFill>
                <a:cs typeface="Arial" panose="020B0604020202020204" pitchFamily="34" charset="0"/>
              </a:rPr>
              <a:t>© CableLabs 2020.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807162" y="3092450"/>
            <a:ext cx="9423545" cy="890587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1763710" y="5084766"/>
            <a:ext cx="9471025" cy="39253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1763710" y="5548592"/>
            <a:ext cx="9447872" cy="4377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9300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C5E8CC77-672C-7D4E-823F-BBFA6C8AD0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438"/>
            <a:ext cx="114300" cy="646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64458004-98E2-AB48-B8F6-3AC27DC9ED4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150" y="666750"/>
            <a:ext cx="1468438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B1CFC87-DAE9-EE4A-8A7F-0D5B6C5A24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1678B-0C4B-7742-B7B9-F11E265A8E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4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C1ADE099-415C-B646-9655-8F26419815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438"/>
            <a:ext cx="114300" cy="646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DF67C908-9F5C-D142-8C10-79435BC523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150" y="666750"/>
            <a:ext cx="1468438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53DCEBC-FA4A-F142-AA8A-3A271E4E18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81DCD-B650-CB4B-A586-9D97AAB39F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013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D5A8DE0-C4D1-8D4E-84D0-72E3ABCE072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438"/>
            <a:ext cx="114300" cy="646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77F900-3478-CE40-8D48-F38A7C5626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150" y="666750"/>
            <a:ext cx="1468438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Helvetica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A173116-4F94-C347-98AC-72F224085D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F1537-4A43-5D48-97C2-8EA6271502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30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C7714B8C-6380-674A-9044-99C9C86D93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438"/>
            <a:ext cx="114300" cy="646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C9A22C78-3CF2-7941-B301-7C38537294A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150" y="666750"/>
            <a:ext cx="1468438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6C250246-BEFB-0145-AA2C-001CC1AB5A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29603-AE3E-DB4E-BD03-31E5EE958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056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11888FAA-DA5C-1848-9D2A-0A503D1FE5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F28D857C-ABDE-274F-A9ED-9DD10AD478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150" y="666750"/>
            <a:ext cx="1468438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875B3805-C5C4-554B-84BC-330ABC8575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438"/>
            <a:ext cx="114300" cy="646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47A051D3-AC72-AA46-AE65-86250E5AA4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8BDCB-B0FB-5B4F-A059-FA855D9F60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821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reative Inforamtive Tr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F10AF24-B45A-B049-8AE7-855AF447BDD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9525"/>
            <a:ext cx="4038600" cy="6916738"/>
            <a:chOff x="0" y="-9053"/>
            <a:chExt cx="4038600" cy="6916847"/>
          </a:xfrm>
        </p:grpSpPr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D0BD3348-FB14-3341-A487-0643BC44C5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9053"/>
              <a:ext cx="4037846" cy="6907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49A7674-2825-4F4A-A26B-9A7FB7E7EB7E}"/>
                </a:ext>
              </a:extLst>
            </p:cNvPr>
            <p:cNvSpPr/>
            <p:nvPr/>
          </p:nvSpPr>
          <p:spPr>
            <a:xfrm>
              <a:off x="0" y="472"/>
              <a:ext cx="4038600" cy="6907322"/>
            </a:xfrm>
            <a:prstGeom prst="rect">
              <a:avLst/>
            </a:prstGeom>
            <a:solidFill>
              <a:srgbClr val="262626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4C0C64A-1EA0-B747-9FDF-ECF1DC34DA8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073525" y="0"/>
            <a:ext cx="4041775" cy="6907213"/>
            <a:chOff x="4074058" y="0"/>
            <a:chExt cx="4041242" cy="6907794"/>
          </a:xfrm>
        </p:grpSpPr>
        <p:pic>
          <p:nvPicPr>
            <p:cNvPr id="6" name="Picture 10">
              <a:extLst>
                <a:ext uri="{FF2B5EF4-FFF2-40B4-BE49-F238E27FC236}">
                  <a16:creationId xmlns:a16="http://schemas.microsoft.com/office/drawing/2014/main" id="{4B282DA4-61E8-A943-8CAF-B152060B6E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4058" y="0"/>
              <a:ext cx="4041241" cy="6907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048B0E4-8EC9-AD45-8C91-F00962F541E1}"/>
                </a:ext>
              </a:extLst>
            </p:cNvPr>
            <p:cNvSpPr/>
            <p:nvPr/>
          </p:nvSpPr>
          <p:spPr>
            <a:xfrm>
              <a:off x="4077233" y="0"/>
              <a:ext cx="4038067" cy="6907794"/>
            </a:xfrm>
            <a:prstGeom prst="rect">
              <a:avLst/>
            </a:prstGeom>
            <a:solidFill>
              <a:srgbClr val="262626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286F2F5-0740-664B-B508-130DF20FFBD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150225" y="-19050"/>
            <a:ext cx="4048125" cy="6907213"/>
            <a:chOff x="8150757" y="-19050"/>
            <a:chExt cx="4046898" cy="6907794"/>
          </a:xfrm>
        </p:grpSpPr>
        <p:pic>
          <p:nvPicPr>
            <p:cNvPr id="9" name="Picture 13">
              <a:extLst>
                <a:ext uri="{FF2B5EF4-FFF2-40B4-BE49-F238E27FC236}">
                  <a16:creationId xmlns:a16="http://schemas.microsoft.com/office/drawing/2014/main" id="{CC737126-73EA-2C4D-801A-0D8B943E55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0757" y="-19050"/>
              <a:ext cx="4046898" cy="6907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8BF1FA8-0E48-AF41-9F3D-386BACCCFBBB}"/>
                </a:ext>
              </a:extLst>
            </p:cNvPr>
            <p:cNvSpPr/>
            <p:nvPr/>
          </p:nvSpPr>
          <p:spPr>
            <a:xfrm>
              <a:off x="8153931" y="2"/>
              <a:ext cx="4037376" cy="6858577"/>
            </a:xfrm>
            <a:prstGeom prst="rect">
              <a:avLst/>
            </a:prstGeom>
            <a:solidFill>
              <a:srgbClr val="262626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" charset="0"/>
              </a:endParaRPr>
            </a:p>
          </p:txBody>
        </p:sp>
      </p:grpSp>
      <p:pic>
        <p:nvPicPr>
          <p:cNvPr id="11" name="Picture 15">
            <a:extLst>
              <a:ext uri="{FF2B5EF4-FFF2-40B4-BE49-F238E27FC236}">
                <a16:creationId xmlns:a16="http://schemas.microsoft.com/office/drawing/2014/main" id="{143F6E50-5B0D-2445-A6E2-05A29A57A3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150" y="654050"/>
            <a:ext cx="1468438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A75A737-3A24-9E40-B85C-35E2ADEE6EF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28800" y="6343650"/>
            <a:ext cx="1276350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solidFill>
                  <a:srgbClr val="D0CECE"/>
                </a:solidFill>
                <a:latin typeface="Helvetica" pitchFamily="2" charset="0"/>
              </a:rPr>
              <a:t>© CableLabs 2020.</a:t>
            </a: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BE6D2A3F-BABF-F840-B85C-12402FD8C7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36373-E93B-7E47-B37F-2BD03C5319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4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nvent the Fu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765E29AB-4176-DD40-A190-B828B91E9E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ABBF97BE-4F5D-4B47-A046-18039F8E2E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150" y="654050"/>
            <a:ext cx="1468438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467F9D9-FE42-F845-8DBB-2D990128841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28800" y="6343650"/>
            <a:ext cx="1276350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solidFill>
                  <a:srgbClr val="D0CECE"/>
                </a:solidFill>
                <a:latin typeface="Helvetica" pitchFamily="2" charset="0"/>
              </a:rPr>
              <a:t>© CableLabs 2020.</a:t>
            </a: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12C95B0E-B363-0C44-AFD8-8B232A789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82688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83041832-8DD1-DD45-B80B-C7148D58A2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5" t="37357" r="35349" b="45825"/>
          <a:stretch>
            <a:fillRect/>
          </a:stretch>
        </p:blipFill>
        <p:spPr bwMode="auto">
          <a:xfrm rot="5400000">
            <a:off x="-2351087" y="3340100"/>
            <a:ext cx="6873875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0062D5-B8EF-7A48-A538-D0C20BD372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8C8D4-059A-7840-AF3D-F1ED45A5F6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555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hat will the future look like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6B156B75-6DBC-1148-94F2-8A9D2EED204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5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55C83BC9-27AD-1741-AE43-878CCCB7EA4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82688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B858E977-A53C-5942-8860-1EDB4D6D1ED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5" t="37357" r="35349" b="45825"/>
          <a:stretch>
            <a:fillRect/>
          </a:stretch>
        </p:blipFill>
        <p:spPr bwMode="auto">
          <a:xfrm rot="5400000">
            <a:off x="-2351087" y="3340100"/>
            <a:ext cx="6873875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6533F200-122E-A744-A1CD-9A8432A297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150" y="666750"/>
            <a:ext cx="1468438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1E5C635D-4751-1040-AAC9-6C90D8E4A9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B96AC-2E4C-C340-8E12-05F5267A1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91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mpact the Fu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B01F7A38-E965-DC42-8BAA-B71AE2C705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150" y="666750"/>
            <a:ext cx="1468438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EEDF8F15-580D-5845-BB88-81F4295CC6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150" y="654050"/>
            <a:ext cx="1468438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7DD00F08-00BC-3C4B-B0CB-F872F3901D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150" y="666750"/>
            <a:ext cx="1468438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75E12515-D3C2-DB4D-9F98-C87F5665F2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075" y="542925"/>
            <a:ext cx="3130550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809B6C20-A4FA-EE46-B1FF-22ABB25EF83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11938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D33BD7A5-9541-0E49-B4F0-E463134931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5" t="75655" r="35349"/>
          <a:stretch>
            <a:fillRect/>
          </a:stretch>
        </p:blipFill>
        <p:spPr bwMode="auto">
          <a:xfrm rot="5400000">
            <a:off x="-2383631" y="3280569"/>
            <a:ext cx="687387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FD2C7C30-2C68-3D41-87CE-66E362F12E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54F3D-98B5-4E4F-833F-FF8852748D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72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49B1C7AE-20B7-C546-9361-643BD22AFB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7700" y="0"/>
            <a:ext cx="114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698E0472-B147-4A48-BC12-13B034841D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90938" cy="6858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E19E8A4E-B782-7D45-BB9E-5575D4ED425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3" t="82021" r="36948" b="1324"/>
          <a:stretch>
            <a:fillRect/>
          </a:stretch>
        </p:blipFill>
        <p:spPr bwMode="auto">
          <a:xfrm rot="5400000">
            <a:off x="159544" y="3332956"/>
            <a:ext cx="6858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B91C852A-B14A-3B43-A382-13B4ED0692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425" y="1044575"/>
            <a:ext cx="380047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F371F7-ED04-EB45-A8A0-CCCF06BB75A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52900" y="3371850"/>
            <a:ext cx="4376738" cy="369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b="1">
                <a:ea typeface="Helvetica" pitchFamily="2" charset="0"/>
                <a:cs typeface="Arial" panose="020B0604020202020204" pitchFamily="34" charset="0"/>
              </a:rPr>
              <a:t>CableLabs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B522D8-99BE-5543-9F88-9BCDE3E95F8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52900" y="6340475"/>
            <a:ext cx="4376738" cy="369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b="1">
                <a:ea typeface="Helvetica" pitchFamily="2" charset="0"/>
                <a:cs typeface="Arial" panose="020B0604020202020204" pitchFamily="34" charset="0"/>
              </a:rPr>
              <a:t>cablelabs.com</a:t>
            </a:r>
            <a:endParaRPr lang="en-US" altLang="en-US" sz="2400">
              <a:ea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162425" y="4703763"/>
            <a:ext cx="6721475" cy="39704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162189" y="5208703"/>
            <a:ext cx="6721475" cy="39704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064529" y="2681628"/>
            <a:ext cx="6731000" cy="645742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1536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1402B0B-C095-A348-8FBC-1581A4C285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FA1732C-1BE4-D148-AFCD-846EEDF0B3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9560B-E92A-2847-9AD1-38DBA500DF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bg2">
                    <a:lumMod val="90000"/>
                  </a:schemeClr>
                </a:solidFill>
                <a:latin typeface="Helvetica Regular"/>
              </a:defRPr>
            </a:lvl1pPr>
          </a:lstStyle>
          <a:p>
            <a:pPr>
              <a:defRPr/>
            </a:pPr>
            <a:fld id="{F8693112-8942-B346-BD95-F53FEDB310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53" name="Rectangle 4">
            <a:extLst>
              <a:ext uri="{FF2B5EF4-FFF2-40B4-BE49-F238E27FC236}">
                <a16:creationId xmlns:a16="http://schemas.microsoft.com/office/drawing/2014/main" id="{A19012C8-3C93-F94B-B35F-DD81C8F3E0F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28800" y="6343650"/>
            <a:ext cx="1276350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solidFill>
                  <a:srgbClr val="D0CECE"/>
                </a:solidFill>
                <a:cs typeface="Arial" panose="020B0604020202020204" pitchFamily="34" charset="0"/>
              </a:rPr>
              <a:t>© CableLabs 2020.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.huberman@cablelabs.com" TargetMode="External"/><Relationship Id="rId2" Type="http://schemas.openxmlformats.org/officeDocument/2006/relationships/hyperlink" Target="mailto:s.mukherjee@cablelabs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005.04326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iro.medium.com/max/1400/1*HaH611vAy2eB1e42vz3X4g.png" TargetMode="External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6C6414-62CA-0B44-9B66-E63DCC808F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06575" y="3092450"/>
            <a:ext cx="9423400" cy="890588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Machine Learning for Distributed Dynamic Resource Allocation in 5G networks </a:t>
            </a:r>
          </a:p>
        </p:txBody>
      </p:sp>
      <p:sp>
        <p:nvSpPr>
          <p:cNvPr id="17410" name="Text Placeholder 2">
            <a:extLst>
              <a:ext uri="{FF2B5EF4-FFF2-40B4-BE49-F238E27FC236}">
                <a16:creationId xmlns:a16="http://schemas.microsoft.com/office/drawing/2014/main" id="{37911A57-9977-1D40-A997-5B1A10715E6F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1763713" y="5084763"/>
            <a:ext cx="9471025" cy="392112"/>
          </a:xfrm>
        </p:spPr>
        <p:txBody>
          <a:bodyPr/>
          <a:lstStyle/>
          <a:p>
            <a:pPr eaLnBrk="1" hangingPunct="1"/>
            <a:r>
              <a:rPr lang="en-US" altLang="en-US"/>
              <a:t>Sayandev Mukherjee &amp; Bernardo Huberman</a:t>
            </a:r>
          </a:p>
        </p:txBody>
      </p:sp>
      <p:sp>
        <p:nvSpPr>
          <p:cNvPr id="17411" name="Text Placeholder 3">
            <a:extLst>
              <a:ext uri="{FF2B5EF4-FFF2-40B4-BE49-F238E27FC236}">
                <a16:creationId xmlns:a16="http://schemas.microsoft.com/office/drawing/2014/main" id="{6EB6F90A-CBCE-8C42-8DA1-C75F2817D81C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>
          <a:xfrm>
            <a:off x="1763713" y="5548313"/>
            <a:ext cx="9447212" cy="438150"/>
          </a:xfrm>
        </p:spPr>
        <p:txBody>
          <a:bodyPr/>
          <a:lstStyle/>
          <a:p>
            <a:pPr eaLnBrk="1" hangingPunct="1"/>
            <a:r>
              <a:rPr lang="en-US" altLang="en-US">
                <a:hlinkClick r:id="rId2"/>
              </a:rPr>
              <a:t>s.mukherjee@cablelabs.com</a:t>
            </a:r>
            <a:r>
              <a:rPr lang="en-US" altLang="en-US"/>
              <a:t>, </a:t>
            </a:r>
            <a:r>
              <a:rPr lang="en-US" altLang="en-US">
                <a:hlinkClick r:id="rId3"/>
              </a:rPr>
              <a:t>b.huberman@cablelabs.com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E00B4AA5-B40E-AA4E-ABA4-F2348C4A90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A3309-6148-F447-B42A-100012952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Resource allocation problems in 5G networks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New set of constraints: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Size of the problem larger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Time deadlines tighter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The traditional centralized problem formulations do not scale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Automation of resource allocation at scale: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AI/ML models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Market-based resource allocation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Example (work in progress):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Resource allocation to UEs served by a </a:t>
            </a:r>
            <a:r>
              <a:rPr lang="en-US" dirty="0" err="1"/>
              <a:t>CoMP</a:t>
            </a:r>
            <a:r>
              <a:rPr lang="en-US" dirty="0"/>
              <a:t> cluster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66ADF0-233C-2B4D-8058-812D3F9D0E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FD1989-3C86-DB4F-80CF-7CD5723FC83C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8355F491-B439-4E42-8FE1-221B7EB9A8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Network Automation is a must for 5G</a:t>
            </a:r>
          </a:p>
        </p:txBody>
      </p:sp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0F93E6A8-9A9A-C043-88EB-0055655D86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Need to enhance network intelligence to gain cost efficiencies? Looking to reduce customer service time? Want to use data analytics to craft the services that customers imagine in a 5G/IoT world?  Then you need network automation</a:t>
            </a:r>
            <a:r>
              <a:rPr lang="en-US" altLang="en-US"/>
              <a:t>. [Ericsson]</a:t>
            </a:r>
          </a:p>
          <a:p>
            <a:pPr eaLnBrk="1" hangingPunct="1"/>
            <a:r>
              <a:rPr lang="en-US" altLang="en-US"/>
              <a:t>Network automation = automatic configuration, </a:t>
            </a:r>
            <a:r>
              <a:rPr lang="en-US" altLang="en-US" b="1" i="1"/>
              <a:t>provisioning</a:t>
            </a:r>
            <a:r>
              <a:rPr lang="en-US" altLang="en-US"/>
              <a:t>, assurance and orchestration of network services</a:t>
            </a:r>
          </a:p>
          <a:p>
            <a:pPr eaLnBrk="1" hangingPunct="1"/>
            <a:r>
              <a:rPr lang="en-US" altLang="en-US"/>
              <a:t>Resource allocation is part of the </a:t>
            </a:r>
            <a:r>
              <a:rPr lang="en-US" altLang="en-US" b="1"/>
              <a:t>provisioning</a:t>
            </a:r>
            <a:endParaRPr lang="en-US" altLang="en-US"/>
          </a:p>
          <a:p>
            <a:pPr lvl="1" eaLnBrk="1" hangingPunct="1"/>
            <a:r>
              <a:rPr lang="en-US" altLang="en-US"/>
              <a:t>Needs to be dynamic and scalable to high loads, large numbers of cells and UEs, and low-latency in order to support new 5G services</a:t>
            </a:r>
          </a:p>
          <a:p>
            <a:pPr lvl="1" eaLnBrk="1" hangingPunct="1"/>
            <a:r>
              <a:rPr lang="en-US" altLang="en-US"/>
              <a:t>Centralized allocation algorithms on a CU are unlikely to scale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E9907-A1B6-FB40-B146-73F81CB80C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BBD3B8-D874-2946-B5CA-EB66706C1E4D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249D212A-3A31-1243-8EE7-0ABBFCB324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Intelligent Distributed Resource Allocation</a:t>
            </a: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B7541AD7-C4E8-074A-B746-938DBEBFB6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 propose resource allocation schemes that are</a:t>
            </a:r>
          </a:p>
          <a:p>
            <a:pPr lvl="1" eaLnBrk="1" hangingPunct="1"/>
            <a:r>
              <a:rPr lang="en-US" altLang="en-US" i="1"/>
              <a:t>Intelligent</a:t>
            </a:r>
            <a:r>
              <a:rPr lang="en-US" altLang="en-US"/>
              <a:t> – this permits allocations that are:</a:t>
            </a:r>
          </a:p>
          <a:p>
            <a:pPr lvl="2" eaLnBrk="1" hangingPunct="1"/>
            <a:r>
              <a:rPr lang="en-US" altLang="en-US"/>
              <a:t>Personalized to the user’s behavior</a:t>
            </a:r>
          </a:p>
          <a:p>
            <a:pPr lvl="2" eaLnBrk="1" hangingPunct="1"/>
            <a:r>
              <a:rPr lang="en-US" altLang="en-US"/>
              <a:t>Localized to the demand in the coverage area of a single cell or CoMP cluster</a:t>
            </a:r>
          </a:p>
          <a:p>
            <a:pPr lvl="2" eaLnBrk="1" hangingPunct="1"/>
            <a:r>
              <a:rPr lang="en-US" altLang="en-US"/>
              <a:t>Resilient to abrupt changes in operating environments</a:t>
            </a:r>
          </a:p>
          <a:p>
            <a:pPr lvl="1" eaLnBrk="1" hangingPunct="1"/>
            <a:endParaRPr lang="en-US" altLang="en-US" i="1"/>
          </a:p>
          <a:p>
            <a:pPr lvl="1" eaLnBrk="1" hangingPunct="1"/>
            <a:r>
              <a:rPr lang="en-US" altLang="en-US" i="1"/>
              <a:t>Distributed</a:t>
            </a:r>
            <a:r>
              <a:rPr lang="en-US" altLang="en-US"/>
              <a:t> – this allows allocation algorithms that:</a:t>
            </a:r>
          </a:p>
          <a:p>
            <a:pPr lvl="2" eaLnBrk="1" hangingPunct="1"/>
            <a:r>
              <a:rPr lang="en-US" altLang="en-US"/>
              <a:t>Scale to large numbers of cells and users</a:t>
            </a:r>
          </a:p>
          <a:p>
            <a:pPr lvl="2" eaLnBrk="1" hangingPunct="1"/>
            <a:r>
              <a:rPr lang="en-US" altLang="en-US"/>
              <a:t>Support heterogeneous services and devices with very different needs and capabilities</a:t>
            </a:r>
          </a:p>
          <a:p>
            <a:pPr lvl="2" eaLnBrk="1" hangingPunct="1"/>
            <a:r>
              <a:rPr lang="en-US" altLang="en-US"/>
              <a:t>Operate with low latency</a:t>
            </a:r>
          </a:p>
          <a:p>
            <a:pPr lvl="2" eaLnBrk="1" hangingPunct="1"/>
            <a:r>
              <a:rPr lang="en-US" altLang="en-US"/>
              <a:t>Are dynamic – able to react to changing scenarios quickly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FC451-F340-C141-A6BB-ED4C7D18F6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8A5019-1B9C-5649-8949-CFB999F44BE7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189D8A2-B366-4246-96E9-61FB70751D53}"/>
              </a:ext>
            </a:extLst>
          </p:cNvPr>
          <p:cNvSpPr/>
          <p:nvPr/>
        </p:nvSpPr>
        <p:spPr>
          <a:xfrm>
            <a:off x="1577975" y="2271713"/>
            <a:ext cx="9264650" cy="1506537"/>
          </a:xfrm>
          <a:prstGeom prst="roundRect">
            <a:avLst/>
          </a:prstGeom>
          <a:solidFill>
            <a:srgbClr val="3CAED0">
              <a:alpha val="50000"/>
            </a:srgbClr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E688B7-D8A8-1B4A-AE48-4A4D3FE90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3" y="2782888"/>
            <a:ext cx="1006475" cy="369887"/>
          </a:xfrm>
          <a:prstGeom prst="rect">
            <a:avLst/>
          </a:prstGeom>
          <a:solidFill>
            <a:srgbClr val="3CAED0">
              <a:alpha val="50195"/>
            </a:srgbClr>
          </a:solidFill>
          <a:ln w="0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/>
              <a:t>AI/ML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D68D91A-B495-334B-8ADF-1C1FB8423711}"/>
              </a:ext>
            </a:extLst>
          </p:cNvPr>
          <p:cNvSpPr/>
          <p:nvPr/>
        </p:nvSpPr>
        <p:spPr>
          <a:xfrm>
            <a:off x="1577975" y="4029075"/>
            <a:ext cx="9264650" cy="2054225"/>
          </a:xfrm>
          <a:prstGeom prst="round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8A623-DB79-454B-9A1E-517FF2416249}"/>
              </a:ext>
            </a:extLst>
          </p:cNvPr>
          <p:cNvSpPr txBox="1"/>
          <p:nvPr/>
        </p:nvSpPr>
        <p:spPr>
          <a:xfrm>
            <a:off x="317500" y="4725988"/>
            <a:ext cx="1100138" cy="922337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 w="0">
            <a:solidFill>
              <a:srgbClr val="0070C0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</a:rPr>
              <a:t>Market-based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92CB09A4-6137-8E40-8137-D037D710F0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Example: </a:t>
            </a:r>
            <a:r>
              <a:rPr lang="en-US" altLang="en-US" dirty="0" err="1"/>
              <a:t>CoMP</a:t>
            </a:r>
            <a:r>
              <a:rPr lang="en-US" altLang="en-US" dirty="0"/>
              <a:t> cluster to UE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DF77AF08-7385-1247-A81B-C9870D2C19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D94B7B-6D1E-8441-8CA6-7564007597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4B53CF-0FCD-1145-9077-BEE502BAD268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21508" name="Picture 2" descr="Fig. 2. The UE specific cell clustering scheme.">
            <a:extLst>
              <a:ext uri="{FF2B5EF4-FFF2-40B4-BE49-F238E27FC236}">
                <a16:creationId xmlns:a16="http://schemas.microsoft.com/office/drawing/2014/main" id="{FCC44F1A-8327-2043-A609-202B480FF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1866900"/>
            <a:ext cx="8864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Box 4">
            <a:extLst>
              <a:ext uri="{FF2B5EF4-FFF2-40B4-BE49-F238E27FC236}">
                <a16:creationId xmlns:a16="http://schemas.microsoft.com/office/drawing/2014/main" id="{D411404D-3918-544E-BF01-824AB8E88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170363"/>
            <a:ext cx="33210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/>
              <a:t>M. Joud et al., “User specific cell clustering to improve mobility robustness in 5G ultra-dense cellular networks,” </a:t>
            </a:r>
            <a:r>
              <a:rPr lang="en-US" altLang="en-US" sz="1200" i="1"/>
              <a:t>Wireless On-demand Network Systems and Services</a:t>
            </a:r>
            <a:r>
              <a:rPr lang="en-US" altLang="en-US" sz="1200"/>
              <a:t> (WONS) 2018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75C3500-B2A6-9D49-8313-DA8DEE14CC37}"/>
              </a:ext>
            </a:extLst>
          </p:cNvPr>
          <p:cNvSpPr/>
          <p:nvPr/>
        </p:nvSpPr>
        <p:spPr>
          <a:xfrm>
            <a:off x="838200" y="5000625"/>
            <a:ext cx="10515600" cy="11763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Fast, temporary resource assignment by a </a:t>
            </a:r>
            <a:r>
              <a:rPr lang="en-US" dirty="0" err="1"/>
              <a:t>CoMP</a:t>
            </a:r>
            <a:r>
              <a:rPr lang="en-US" dirty="0"/>
              <a:t> cluster to a UE in order to handle an abrupt change in:</a:t>
            </a: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Environment – e.g. UE suddenly turns a corner in a dense urban area</a:t>
            </a: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Demand – e.g. UE in congested cell has a sudden spike in resource needs for an application</a:t>
            </a:r>
          </a:p>
        </p:txBody>
      </p:sp>
      <p:sp>
        <p:nvSpPr>
          <p:cNvPr id="21511" name="TextBox 7">
            <a:extLst>
              <a:ext uri="{FF2B5EF4-FFF2-40B4-BE49-F238E27FC236}">
                <a16:creationId xmlns:a16="http://schemas.microsoft.com/office/drawing/2014/main" id="{3DDE7B1B-F00A-614C-8B30-6665D608A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788" y="1430338"/>
            <a:ext cx="10514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/>
              <a:t>S. Mukherjee, B.A. Huberman, “Market-based Short-Term Allocations in Small Cell Wireless Networks,” </a:t>
            </a:r>
            <a:r>
              <a:rPr lang="en-US" altLang="en-US" sz="1200">
                <a:hlinkClick r:id="rId3"/>
              </a:rPr>
              <a:t>https://arxiv.org/abs/2005.04326</a:t>
            </a:r>
            <a:r>
              <a:rPr lang="en-US" altLang="en-US" sz="120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AFD940B7-E0C4-384C-9AF4-72E1442C7C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Market-based CoMP resource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74A39-7F72-4A40-AEF5-AB3652CEB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Assume Coordinated Beamforming (CB) form of </a:t>
            </a:r>
            <a:r>
              <a:rPr lang="en-US" dirty="0" err="1"/>
              <a:t>CoMP</a:t>
            </a:r>
            <a:r>
              <a:rPr lang="en-US" dirty="0"/>
              <a:t> instead of the more overhead-heavy Joint Transmission (JT)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Each UE gets a certain </a:t>
            </a:r>
            <a:r>
              <a:rPr lang="en-US" i="1" dirty="0"/>
              <a:t>budget</a:t>
            </a:r>
            <a:r>
              <a:rPr lang="en-US" dirty="0"/>
              <a:t> to </a:t>
            </a:r>
            <a:r>
              <a:rPr lang="en-US" i="1" dirty="0"/>
              <a:t>purchase</a:t>
            </a:r>
            <a:r>
              <a:rPr lang="en-US" dirty="0"/>
              <a:t> resources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The BSs in a given </a:t>
            </a:r>
            <a:r>
              <a:rPr lang="en-US" dirty="0" err="1"/>
              <a:t>CoMP</a:t>
            </a:r>
            <a:r>
              <a:rPr lang="en-US" dirty="0"/>
              <a:t> cluster are </a:t>
            </a:r>
            <a:r>
              <a:rPr lang="en-US" i="1" dirty="0"/>
              <a:t>sellers</a:t>
            </a:r>
            <a:r>
              <a:rPr lang="en-US" dirty="0"/>
              <a:t> of resources, the UEs served by the </a:t>
            </a:r>
            <a:r>
              <a:rPr lang="en-US" dirty="0" err="1"/>
              <a:t>CoMP</a:t>
            </a:r>
            <a:r>
              <a:rPr lang="en-US" dirty="0"/>
              <a:t> cluster are </a:t>
            </a:r>
            <a:r>
              <a:rPr lang="en-US" i="1" dirty="0"/>
              <a:t>buyers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A UE can buy resources from a BS for a </a:t>
            </a:r>
            <a:r>
              <a:rPr lang="en-US" i="1" dirty="0"/>
              <a:t>limited time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UEs are </a:t>
            </a:r>
            <a:r>
              <a:rPr lang="en-US" i="1" dirty="0"/>
              <a:t>strategic actors</a:t>
            </a:r>
            <a:r>
              <a:rPr lang="en-US" dirty="0"/>
              <a:t>: actions of one buyer influence other buyers and affect the price charged by the sellers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Buyers (UEs) and sellers (the BSs in a given </a:t>
            </a:r>
            <a:r>
              <a:rPr lang="en-US" dirty="0" err="1"/>
              <a:t>CoMP</a:t>
            </a:r>
            <a:r>
              <a:rPr lang="en-US" dirty="0"/>
              <a:t> cluster) try to maximize distinct </a:t>
            </a:r>
            <a:r>
              <a:rPr lang="en-US" i="1" dirty="0"/>
              <a:t>utility functions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D870A3-2672-E34B-9E59-78E02143D2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1CEA2-E978-5B4B-8493-DF6D10CE22C3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AC9937D9-8057-7147-838C-073FD9FE1F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365125"/>
            <a:ext cx="10515600" cy="1025525"/>
          </a:xfrm>
        </p:spPr>
        <p:txBody>
          <a:bodyPr/>
          <a:lstStyle/>
          <a:p>
            <a:pPr eaLnBrk="1" hangingPunct="1"/>
            <a:r>
              <a:rPr lang="en-US" altLang="en-US"/>
              <a:t>BidPacket utilities for bw allocation</a:t>
            </a:r>
          </a:p>
        </p:txBody>
      </p:sp>
      <p:sp>
        <p:nvSpPr>
          <p:cNvPr id="23554" name="Text Placeholder 2">
            <a:extLst>
              <a:ext uri="{FF2B5EF4-FFF2-40B4-BE49-F238E27FC236}">
                <a16:creationId xmlns:a16="http://schemas.microsoft.com/office/drawing/2014/main" id="{A7B4764D-3DCE-7643-8E30-68C219499F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UE (buyer) utility function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F1B4D-FC48-244E-9FB1-FDEAEF16D0A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sz="half" idx="2"/>
          </p:nvPr>
        </p:nvSpPr>
        <p:spPr>
          <a:blipFill>
            <a:blip r:embed="rId2"/>
            <a:stretch>
              <a:fillRect l="-2217" t="-3793"/>
            </a:stretch>
          </a:blipFill>
        </p:spPr>
        <p:txBody>
          <a:bodyPr/>
          <a:lstStyle/>
          <a:p>
            <a:pPr eaLnBrk="1" hangingPunct="1"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3556" name="Text Placeholder 4">
            <a:extLst>
              <a:ext uri="{FF2B5EF4-FFF2-40B4-BE49-F238E27FC236}">
                <a16:creationId xmlns:a16="http://schemas.microsoft.com/office/drawing/2014/main" id="{226D9251-99D5-6D47-B713-D07D73E0BF2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BS (seller) utility function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E2B9D1-424E-1C44-9E03-3FF9F8B5F35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4"/>
          </p:nvPr>
        </p:nvSpPr>
        <p:spPr>
          <a:blipFill>
            <a:blip r:embed="rId3"/>
            <a:stretch>
              <a:fillRect l="-2206" t="-3793" b="-31379"/>
            </a:stretch>
          </a:blipFill>
        </p:spPr>
        <p:txBody>
          <a:bodyPr/>
          <a:lstStyle/>
          <a:p>
            <a:pPr eaLnBrk="1" hangingPunct="1"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9FEF13-FF1E-E44B-8490-86E8E4C9CF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E6597F-852A-254C-8510-1C85E01CF765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6F0F949-1001-034E-B2CD-64DB2D6E3864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53530" y="5446207"/>
            <a:ext cx="5131358" cy="572634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3560" name="TextBox 8">
            <a:extLst>
              <a:ext uri="{FF2B5EF4-FFF2-40B4-BE49-F238E27FC236}">
                <a16:creationId xmlns:a16="http://schemas.microsoft.com/office/drawing/2014/main" id="{179367B3-C061-3A41-BE87-914045719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788" y="1509713"/>
            <a:ext cx="10664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/>
              <a:t>B.A. Huberman, S. Asur, “BidPacket: Trading bandwidth in public spaces,” </a:t>
            </a:r>
            <a:r>
              <a:rPr lang="en-US" altLang="en-US" sz="1800" i="1"/>
              <a:t>Netnomics</a:t>
            </a:r>
            <a:r>
              <a:rPr lang="en-US" altLang="en-US" sz="1800"/>
              <a:t> </a:t>
            </a:r>
            <a:r>
              <a:rPr lang="en-US" altLang="en-US" sz="1800" b="1"/>
              <a:t>17</a:t>
            </a:r>
            <a:r>
              <a:rPr lang="en-US" altLang="en-US" sz="1800"/>
              <a:t>:223-232, 2016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4EBF00C2-27B5-B74C-98F2-BF529BCB33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Equilibrium pricing and demand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96181-5E7A-834E-B87C-FB4230F1DD8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>
            <a:blip r:embed="rId2"/>
            <a:stretch>
              <a:fillRect l="-1087" t="-2332" r="-242"/>
            </a:stretch>
          </a:blipFill>
        </p:spPr>
        <p:txBody>
          <a:bodyPr/>
          <a:lstStyle/>
          <a:p>
            <a:pPr eaLnBrk="1" hangingPunct="1"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71214-7652-A54F-BB0A-B8D9AE21A3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CCADA8-859A-9145-8086-A9381A0931FC}" type="slidenum">
              <a:rPr lang="en-US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73AA3837-16C2-A24D-BA3C-0D91612D3B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Numerical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BD540-D359-D84B-99BD-39FFB7062F6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>
            <a:blip r:embed="rId2"/>
            <a:stretch>
              <a:fillRect l="-1087" t="-2332"/>
            </a:stretch>
          </a:blipFill>
        </p:spPr>
        <p:txBody>
          <a:bodyPr/>
          <a:lstStyle/>
          <a:p>
            <a:pPr eaLnBrk="1" hangingPunct="1"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37DAA-9E4A-2F46-B35A-B2886B3EFE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2A997F-77F4-3A4A-99C0-A649C6B79A1A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D9FBC302-70EA-8646-BC6C-9A35DC4543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Numerical results and discussion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328933-2520-B44A-A315-4322C996D2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F5C3C-6104-544E-93A6-4E25BE2E1853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grpSp>
        <p:nvGrpSpPr>
          <p:cNvPr id="26627" name="Group 3">
            <a:extLst>
              <a:ext uri="{FF2B5EF4-FFF2-40B4-BE49-F238E27FC236}">
                <a16:creationId xmlns:a16="http://schemas.microsoft.com/office/drawing/2014/main" id="{D13A9A9A-2660-BD42-A82C-3778BCBE8F7F}"/>
              </a:ext>
            </a:extLst>
          </p:cNvPr>
          <p:cNvGrpSpPr>
            <a:grpSpLocks/>
          </p:cNvGrpSpPr>
          <p:nvPr/>
        </p:nvGrpSpPr>
        <p:grpSpPr bwMode="auto">
          <a:xfrm>
            <a:off x="1160463" y="1530350"/>
            <a:ext cx="6927850" cy="4298950"/>
            <a:chOff x="-949325" y="301451"/>
            <a:chExt cx="6927850" cy="4298950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C186C87F-D9F4-0048-8F55-963A5FFFC2C5}"/>
                </a:ext>
              </a:extLst>
            </p:cNvPr>
            <p:cNvGraphicFramePr/>
            <p:nvPr/>
          </p:nvGraphicFramePr>
          <p:xfrm>
            <a:off x="-949325" y="301451"/>
            <a:ext cx="6927850" cy="4298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TextBox 2">
              <a:extLst>
                <a:ext uri="{FF2B5EF4-FFF2-40B4-BE49-F238E27FC236}">
                  <a16:creationId xmlns:a16="http://schemas.microsoft.com/office/drawing/2014/main" id="{5B707E7B-2AE1-CF46-8ED5-F0B4B72504C9}"/>
                </a:ext>
              </a:extLst>
            </p:cNvPr>
            <p:cNvSpPr txBox="1"/>
            <p:nvPr/>
          </p:nvSpPr>
          <p:spPr>
            <a:xfrm>
              <a:off x="3860800" y="2031826"/>
              <a:ext cx="1993900" cy="1079500"/>
            </a:xfrm>
            <a:prstGeom prst="rect">
              <a:avLst/>
            </a:prstGeom>
            <a:solidFill>
              <a:schemeClr val="lt1"/>
            </a:solidFill>
            <a:ln w="9525" cmpd="sng">
              <a:solidFill>
                <a:schemeClr val="lt1">
                  <a:shade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/>
                <a:t>Vertical axis: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/>
                <a:t>"1" : UE budget = 500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/>
                <a:t>"2": UE budget = 1000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/>
                <a:t>"3": UE budget = 5000</a:t>
              </a:r>
            </a:p>
          </p:txBody>
        </p:sp>
      </p:grpSp>
      <p:sp>
        <p:nvSpPr>
          <p:cNvPr id="26628" name="TextBox 6">
            <a:extLst>
              <a:ext uri="{FF2B5EF4-FFF2-40B4-BE49-F238E27FC236}">
                <a16:creationId xmlns:a16="http://schemas.microsoft.com/office/drawing/2014/main" id="{3ED634F9-85DD-5D4A-9106-51E0C29C1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6513" y="5749925"/>
            <a:ext cx="66817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/>
              <a:t>Total data transmitted versus total overall bandwidth, for the BidPacket bandwidth purchase strategy and the baseline with fixed allocation of bandwidth to each UE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744F31-024C-C94D-8F03-070E47E3E64F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400425" y="1627833"/>
            <a:ext cx="3275763" cy="4561041"/>
          </a:xfrm>
          <a:prstGeom prst="rect">
            <a:avLst/>
          </a:prstGeom>
          <a:blipFill>
            <a:blip r:embed="rId3"/>
            <a:stretch>
              <a:fillRect r="-1931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BB84A85D-EEDD-7D47-B35F-E366C083A1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365125"/>
            <a:ext cx="10515600" cy="1025525"/>
          </a:xfrm>
        </p:spPr>
        <p:txBody>
          <a:bodyPr/>
          <a:lstStyle/>
          <a:p>
            <a:pPr eaLnBrk="1" hangingPunct="1"/>
            <a:r>
              <a:rPr lang="en-US" altLang="en-US"/>
              <a:t>AI/ML and future directions</a:t>
            </a:r>
          </a:p>
        </p:txBody>
      </p:sp>
      <p:sp>
        <p:nvSpPr>
          <p:cNvPr id="27650" name="Text Placeholder 2">
            <a:extLst>
              <a:ext uri="{FF2B5EF4-FFF2-40B4-BE49-F238E27FC236}">
                <a16:creationId xmlns:a16="http://schemas.microsoft.com/office/drawing/2014/main" id="{7F5BB129-4F8D-6441-9772-8EEE8FC542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AI/ML at the 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63E4DB-D2B4-3840-AB52-689F48E878A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sz="half" idx="2"/>
          </p:nvPr>
        </p:nvSpPr>
        <p:spPr>
          <a:blipFill>
            <a:blip r:embed="rId2"/>
            <a:stretch>
              <a:fillRect l="-1970" t="-4828" r="-2709"/>
            </a:stretch>
          </a:blipFill>
        </p:spPr>
        <p:txBody>
          <a:bodyPr/>
          <a:lstStyle/>
          <a:p>
            <a:pPr eaLnBrk="1" hangingPunct="1">
              <a:defRPr/>
            </a:pPr>
            <a:r>
              <a:rPr lang="en-US" dirty="0">
                <a:noFill/>
              </a:rPr>
              <a:t> </a:t>
            </a:r>
          </a:p>
        </p:txBody>
      </p:sp>
      <p:sp>
        <p:nvSpPr>
          <p:cNvPr id="27652" name="Text Placeholder 4">
            <a:extLst>
              <a:ext uri="{FF2B5EF4-FFF2-40B4-BE49-F238E27FC236}">
                <a16:creationId xmlns:a16="http://schemas.microsoft.com/office/drawing/2014/main" id="{A7D776E4-D5FC-E842-9FF9-60D84245086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AI/ML at the BS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274616-6E5E-3646-8F71-D4A69515367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4"/>
          </p:nvPr>
        </p:nvSpPr>
        <p:spPr>
          <a:blipFill>
            <a:blip r:embed="rId3"/>
            <a:stretch>
              <a:fillRect l="-1961" t="-4483" r="-2451" b="-690"/>
            </a:stretch>
          </a:blipFill>
        </p:spPr>
        <p:txBody>
          <a:bodyPr/>
          <a:lstStyle/>
          <a:p>
            <a:pPr eaLnBrk="1" hangingPunct="1">
              <a:defRPr/>
            </a:pPr>
            <a:r>
              <a:rPr lang="en-US" dirty="0">
                <a:noFill/>
              </a:rPr>
              <a:t> 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6B59BA-7827-DD42-962E-957487E6BC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84ABAE-2A92-844F-932D-F9A8B7581E2A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406352D-2514-4946-9E89-109175130EDB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84748" y="1234168"/>
            <a:ext cx="5131358" cy="572634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06042-4CE1-3344-8E80-F73A31D90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Federated Learning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C71BEA-2F77-654B-9A4B-63CA285198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2710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2">
                    <a:lumMod val="90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62C5A4-5D1C-9044-B236-29963F0D6D48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139A4F-8EC4-2344-A35D-9C4D9BC22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7581900" cy="2673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E0FC0B-2E4F-934B-8630-07A2B84C69BA}"/>
              </a:ext>
            </a:extLst>
          </p:cNvPr>
          <p:cNvSpPr txBox="1"/>
          <p:nvPr/>
        </p:nvSpPr>
        <p:spPr>
          <a:xfrm>
            <a:off x="1894742" y="5368653"/>
            <a:ext cx="6534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Source: </a:t>
            </a:r>
            <a:r>
              <a:rPr lang="en-US" sz="1400" dirty="0">
                <a:latin typeface="Helvetica" pitchFamily="2" charset="0"/>
                <a:hlinkClick r:id="rId3"/>
              </a:rPr>
              <a:t>https://miro.medium.com/max/1400/1*HaH611vAy2eB1e42vz3X4g.png</a:t>
            </a:r>
            <a:r>
              <a:rPr lang="en-US" sz="1400" dirty="0">
                <a:latin typeface="Helvetica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05089F-C6FE-7147-B75F-B6AA5D1B2653}"/>
              </a:ext>
            </a:extLst>
          </p:cNvPr>
          <p:cNvSpPr txBox="1"/>
          <p:nvPr/>
        </p:nvSpPr>
        <p:spPr>
          <a:xfrm>
            <a:off x="838199" y="4350291"/>
            <a:ext cx="12457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Local model trained on local data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A14297-2706-0A47-86EA-E93E606821ED}"/>
              </a:ext>
            </a:extLst>
          </p:cNvPr>
          <p:cNvSpPr txBox="1"/>
          <p:nvPr/>
        </p:nvSpPr>
        <p:spPr>
          <a:xfrm>
            <a:off x="2211572" y="1690688"/>
            <a:ext cx="1467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FL controller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65BBBD-D9B8-9240-9E45-ED83F2908B8E}"/>
              </a:ext>
            </a:extLst>
          </p:cNvPr>
          <p:cNvSpPr/>
          <p:nvPr/>
        </p:nvSpPr>
        <p:spPr>
          <a:xfrm>
            <a:off x="8610600" y="934282"/>
            <a:ext cx="2743200" cy="545337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In each </a:t>
            </a:r>
            <a:r>
              <a:rPr lang="en-US" sz="1600" i="1" dirty="0"/>
              <a:t>round</a:t>
            </a:r>
            <a:r>
              <a:rPr lang="en-US" sz="1600" dirty="0"/>
              <a:t> of training: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Each local learner trains a </a:t>
            </a:r>
            <a:r>
              <a:rPr lang="en-US" sz="1600" i="1" dirty="0"/>
              <a:t>local</a:t>
            </a:r>
            <a:r>
              <a:rPr lang="en-US" sz="1600" dirty="0"/>
              <a:t> version of the ML model on its </a:t>
            </a:r>
            <a:r>
              <a:rPr lang="en-US" sz="1600" i="1" dirty="0"/>
              <a:t>local</a:t>
            </a:r>
            <a:r>
              <a:rPr lang="en-US" sz="1600" dirty="0"/>
              <a:t> data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Only the local model parameter </a:t>
            </a:r>
            <a:r>
              <a:rPr lang="en-US" sz="1600" i="1" dirty="0"/>
              <a:t>updates</a:t>
            </a:r>
            <a:r>
              <a:rPr lang="en-US" sz="1600" dirty="0"/>
              <a:t> are sent up to the controller (this reduces the load on the links to the controller)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The controller performs a weighted average of the parameter updates to get the new set of parameters for the global model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The controller sends the new global model back down to each local learner as its initialized local model for the next round of training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1BB58B-70B5-D348-8022-45A2A9838B53}"/>
              </a:ext>
            </a:extLst>
          </p:cNvPr>
          <p:cNvSpPr txBox="1"/>
          <p:nvPr/>
        </p:nvSpPr>
        <p:spPr>
          <a:xfrm>
            <a:off x="838200" y="2408071"/>
            <a:ext cx="1467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Parameter update to local model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73AF34-E3E8-2A40-9D76-506D739E1739}"/>
              </a:ext>
            </a:extLst>
          </p:cNvPr>
          <p:cNvSpPr txBox="1"/>
          <p:nvPr/>
        </p:nvSpPr>
        <p:spPr>
          <a:xfrm>
            <a:off x="2723702" y="4364463"/>
            <a:ext cx="12457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Local model trained on local data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8D964B-4757-4146-814B-726504297CD1}"/>
              </a:ext>
            </a:extLst>
          </p:cNvPr>
          <p:cNvSpPr txBox="1"/>
          <p:nvPr/>
        </p:nvSpPr>
        <p:spPr>
          <a:xfrm>
            <a:off x="4552518" y="4375095"/>
            <a:ext cx="12457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Local model trained on local data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BEDB92-3CA7-8D45-B600-22FE050EA220}"/>
              </a:ext>
            </a:extLst>
          </p:cNvPr>
          <p:cNvSpPr txBox="1"/>
          <p:nvPr/>
        </p:nvSpPr>
        <p:spPr>
          <a:xfrm>
            <a:off x="6498282" y="4375097"/>
            <a:ext cx="12457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Local model trained on local data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0844DF3-1715-664B-A387-F4836EDAD4C6}"/>
              </a:ext>
            </a:extLst>
          </p:cNvPr>
          <p:cNvSpPr/>
          <p:nvPr/>
        </p:nvSpPr>
        <p:spPr>
          <a:xfrm>
            <a:off x="1719470" y="3995528"/>
            <a:ext cx="364510" cy="36774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F3AE400-49B5-F645-BC9C-D4E4959B8A99}"/>
              </a:ext>
            </a:extLst>
          </p:cNvPr>
          <p:cNvSpPr/>
          <p:nvPr/>
        </p:nvSpPr>
        <p:spPr>
          <a:xfrm>
            <a:off x="2199860" y="2498033"/>
            <a:ext cx="364510" cy="36774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E312FB6-7B0E-1E43-9F68-8FDE9774BF6A}"/>
              </a:ext>
            </a:extLst>
          </p:cNvPr>
          <p:cNvSpPr/>
          <p:nvPr/>
        </p:nvSpPr>
        <p:spPr>
          <a:xfrm>
            <a:off x="6255018" y="2170044"/>
            <a:ext cx="364510" cy="36774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1447593-3D74-2C4F-BC58-0EEF665C16CC}"/>
              </a:ext>
            </a:extLst>
          </p:cNvPr>
          <p:cNvSpPr/>
          <p:nvPr/>
        </p:nvSpPr>
        <p:spPr>
          <a:xfrm>
            <a:off x="7855211" y="2845902"/>
            <a:ext cx="364510" cy="36774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36443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id="{C9887C8F-E8A6-8144-84BA-8BDABC97EE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Summary  </a:t>
            </a:r>
          </a:p>
        </p:txBody>
      </p:sp>
      <p:sp>
        <p:nvSpPr>
          <p:cNvPr id="35842" name="Content Placeholder 2">
            <a:extLst>
              <a:ext uri="{FF2B5EF4-FFF2-40B4-BE49-F238E27FC236}">
                <a16:creationId xmlns:a16="http://schemas.microsoft.com/office/drawing/2014/main" id="{137B63CC-452D-F141-8FBB-F256DD5650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5G network deployments at scale will need automation at various stages</a:t>
            </a:r>
          </a:p>
          <a:p>
            <a:pPr eaLnBrk="1" hangingPunct="1"/>
            <a:r>
              <a:rPr lang="en-US" altLang="en-US"/>
              <a:t>Automation in resource allocation can be done by a combination of market-based allocation schemes with ML-based prediction models for demand prediction</a:t>
            </a:r>
          </a:p>
          <a:p>
            <a:pPr eaLnBrk="1" hangingPunct="1"/>
            <a:r>
              <a:rPr lang="en-US" altLang="en-US"/>
              <a:t>The benefits of this approach include personalization/localization and resiliency in addition to scalability</a:t>
            </a:r>
          </a:p>
          <a:p>
            <a:pPr eaLnBrk="1" hangingPunct="1"/>
            <a:r>
              <a:rPr lang="en-US" altLang="en-US"/>
              <a:t>Privacy considerations can be accommodated via Federated Learning</a:t>
            </a:r>
          </a:p>
          <a:p>
            <a:pPr eaLnBrk="1" hangingPunct="1"/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489920-BA24-784A-83CE-AC06222431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123C7B-B43A-774E-91FA-3EC6902EC563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ableLab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0302B"/>
      </a:accent1>
      <a:accent2>
        <a:srgbClr val="868A93"/>
      </a:accent2>
      <a:accent3>
        <a:srgbClr val="AFB2B9"/>
      </a:accent3>
      <a:accent4>
        <a:srgbClr val="DB4D4D"/>
      </a:accent4>
      <a:accent5>
        <a:srgbClr val="EBBC65"/>
      </a:accent5>
      <a:accent6>
        <a:srgbClr val="FFFFFF"/>
      </a:accent6>
      <a:hlink>
        <a:srgbClr val="D02F2B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-Public-2019 CableLabs Master Template" id="{6D469B8B-9D30-1C4B-9E9B-8E67FAC0BFC8}" vid="{9862A3AA-B6E8-9447-A30C-07C4A08925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19775</TotalTime>
  <Words>859</Words>
  <Application>Microsoft Macintosh PowerPoint</Application>
  <PresentationFormat>Widescreen</PresentationFormat>
  <Paragraphs>106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Helvetica Regular</vt:lpstr>
      <vt:lpstr>Helvetica</vt:lpstr>
      <vt:lpstr>Apple Chancery</vt:lpstr>
      <vt:lpstr>Office Theme</vt:lpstr>
      <vt:lpstr>PowerPoint Presentation</vt:lpstr>
      <vt:lpstr>Outline</vt:lpstr>
      <vt:lpstr>Network Automation is a must for 5G</vt:lpstr>
      <vt:lpstr>Intelligent Distributed Resource Allocation</vt:lpstr>
      <vt:lpstr>Example: CoMP cluster to UE</vt:lpstr>
      <vt:lpstr>Market-based CoMP resource allocation</vt:lpstr>
      <vt:lpstr>BidPacket utilities for bw allocation</vt:lpstr>
      <vt:lpstr>Equilibrium pricing and demand</vt:lpstr>
      <vt:lpstr>Numerical example</vt:lpstr>
      <vt:lpstr>Numerical results and discussion</vt:lpstr>
      <vt:lpstr>AI/ML and future directions</vt:lpstr>
      <vt:lpstr>Federated Learning</vt:lpstr>
      <vt:lpstr>Summary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Simone Johnson</dc:creator>
  <cp:lastModifiedBy>Sayandev Mukherjee</cp:lastModifiedBy>
  <cp:revision>57</cp:revision>
  <dcterms:created xsi:type="dcterms:W3CDTF">2019-12-12T15:43:20Z</dcterms:created>
  <dcterms:modified xsi:type="dcterms:W3CDTF">2020-10-13T00:38:17Z</dcterms:modified>
</cp:coreProperties>
</file>