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1.png" ContentType="image/png"/>
  <Override PartName="/ppt/media/image2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8.png" ContentType="image/png"/>
  <Override PartName="/ppt/media/image17.png" ContentType="image/png"/>
  <Override PartName="/ppt/media/image15.png" ContentType="image/png"/>
  <Override PartName="/ppt/media/image16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25720"/>
            <a:ext cx="9071280" cy="4390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320" y="304416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320" y="304416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225720"/>
            <a:ext cx="9071280" cy="4390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320" y="304416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52320" y="304416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en-US" sz="1800" spc="-1" strike="noStrike">
                <a:latin typeface="Arial"/>
              </a:rPr>
              <a:t>Click to edit the title text </a:t>
            </a:r>
            <a:r>
              <a:rPr b="0" lang="en-US" sz="1800" spc="-1" strike="noStrike">
                <a:latin typeface="Arial"/>
              </a:rPr>
              <a:t>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457200" y="225720"/>
            <a:ext cx="9326520" cy="1475280"/>
          </a:xfrm>
          <a:custGeom>
            <a:avLst/>
            <a:gdLst/>
            <a:ahLst/>
            <a:rect l="l" t="t" r="r" b="b"/>
            <a:pathLst>
              <a:path w="25910" h="4101">
                <a:moveTo>
                  <a:pt x="683" y="0"/>
                </a:moveTo>
                <a:cubicBezTo>
                  <a:pt x="341" y="0"/>
                  <a:pt x="0" y="341"/>
                  <a:pt x="0" y="683"/>
                </a:cubicBezTo>
                <a:lnTo>
                  <a:pt x="0" y="3416"/>
                </a:lnTo>
                <a:cubicBezTo>
                  <a:pt x="0" y="3758"/>
                  <a:pt x="341" y="4100"/>
                  <a:pt x="683" y="4100"/>
                </a:cubicBezTo>
                <a:lnTo>
                  <a:pt x="25225" y="4100"/>
                </a:lnTo>
                <a:cubicBezTo>
                  <a:pt x="25567" y="4100"/>
                  <a:pt x="25909" y="3758"/>
                  <a:pt x="25909" y="3416"/>
                </a:cubicBezTo>
                <a:lnTo>
                  <a:pt x="25909" y="683"/>
                </a:lnTo>
                <a:cubicBezTo>
                  <a:pt x="25909" y="341"/>
                  <a:pt x="25567" y="0"/>
                  <a:pt x="25225" y="0"/>
                </a:cubicBezTo>
                <a:lnTo>
                  <a:pt x="683" y="0"/>
                </a:lnTo>
              </a:path>
            </a:pathLst>
          </a:cu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CustomShape 2"/>
          <p:cNvSpPr/>
          <p:nvPr/>
        </p:nvSpPr>
        <p:spPr>
          <a:xfrm>
            <a:off x="548640" y="461880"/>
            <a:ext cx="9188280" cy="853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ffffff"/>
                </a:solidFill>
                <a:latin typeface="Arial"/>
              </a:rPr>
              <a:t>Automated Saturation Mitigation Controlled by Deep Reinforcement Learning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78" name="CustomShape 3"/>
          <p:cNvSpPr/>
          <p:nvPr/>
        </p:nvSpPr>
        <p:spPr>
          <a:xfrm>
            <a:off x="1429920" y="2132280"/>
            <a:ext cx="7589160" cy="14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Elkin Aguas</a:t>
            </a:r>
            <a:r>
              <a:rPr b="0" lang="en-US" sz="1800" spc="-1" strike="noStrike" baseline="33000">
                <a:latin typeface="Arial"/>
              </a:rPr>
              <a:t>1,2</a:t>
            </a:r>
            <a:r>
              <a:rPr b="0" lang="en-US" sz="1800" spc="-1" strike="noStrike">
                <a:latin typeface="Arial"/>
              </a:rPr>
              <a:t>, Anthony Lambert</a:t>
            </a:r>
            <a:r>
              <a:rPr b="0" lang="en-US" sz="1800" spc="-1" strike="noStrike" baseline="33000">
                <a:latin typeface="Arial"/>
              </a:rPr>
              <a:t>1</a:t>
            </a:r>
            <a:r>
              <a:rPr b="0" lang="en-US" sz="1800" spc="-1" strike="noStrike">
                <a:latin typeface="Arial"/>
              </a:rPr>
              <a:t>, Grégory Blanc</a:t>
            </a:r>
            <a:r>
              <a:rPr b="0" lang="en-US" sz="1800" spc="-1" strike="noStrike" baseline="33000">
                <a:latin typeface="Arial"/>
              </a:rPr>
              <a:t>2</a:t>
            </a:r>
            <a:r>
              <a:rPr b="0" lang="en-US" sz="1800" spc="-1" strike="noStrike">
                <a:latin typeface="Arial"/>
              </a:rPr>
              <a:t>, Hervé Debar</a:t>
            </a:r>
            <a:r>
              <a:rPr b="0" lang="en-US" sz="1800" spc="-1" strike="noStrike" baseline="33000">
                <a:latin typeface="Arial"/>
              </a:rPr>
              <a:t>2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 baseline="33000">
                <a:latin typeface="Arial"/>
              </a:rPr>
              <a:t>1   </a:t>
            </a:r>
            <a:r>
              <a:rPr b="0" lang="en-US" sz="1800" spc="-1" strike="noStrike">
                <a:latin typeface="Arial"/>
              </a:rPr>
              <a:t>Orange Labs, Châtillon, France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 baseline="33000">
                <a:latin typeface="Arial"/>
              </a:rPr>
              <a:t>2   </a:t>
            </a:r>
            <a:r>
              <a:rPr b="0" lang="en-US" sz="1800" spc="-1" strike="noStrike">
                <a:latin typeface="Arial"/>
              </a:rPr>
              <a:t>Télécom SudParis, Institut Polytechnique de Paris,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Evry-Courcouronnes, France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79" name="CustomShape 4"/>
          <p:cNvSpPr/>
          <p:nvPr/>
        </p:nvSpPr>
        <p:spPr>
          <a:xfrm>
            <a:off x="753840" y="4175280"/>
            <a:ext cx="907380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1800" spc="-1" strike="noStrike">
                <a:latin typeface="Arial"/>
              </a:rPr>
              <a:t>HDR-Nets Workshop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1800" spc="-1" strike="noStrike">
                <a:latin typeface="Arial"/>
              </a:rPr>
              <a:t>The 28th IEEE International Conference on Network Protocols (ICNP 2020)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1800" spc="-1" strike="noStrike">
                <a:latin typeface="Arial"/>
              </a:rPr>
              <a:t>October 13-16, 2020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0" name="CustomShape 5"/>
          <p:cNvSpPr/>
          <p:nvPr/>
        </p:nvSpPr>
        <p:spPr>
          <a:xfrm>
            <a:off x="9778320" y="539748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1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0" y="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CustomShape 2"/>
          <p:cNvSpPr/>
          <p:nvPr/>
        </p:nvSpPr>
        <p:spPr>
          <a:xfrm>
            <a:off x="504000" y="64440"/>
            <a:ext cx="187308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Content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83" name="CustomShape 3"/>
          <p:cNvSpPr/>
          <p:nvPr/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000" spc="-1" strike="noStrike">
                <a:latin typeface="Arial"/>
              </a:rPr>
              <a:t>Introduction</a:t>
            </a:r>
            <a:endParaRPr b="0" lang="en-US" sz="30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000" spc="-1" strike="noStrike">
                <a:latin typeface="Arial"/>
              </a:rPr>
              <a:t>Problematic</a:t>
            </a:r>
            <a:endParaRPr b="0" lang="en-US" sz="30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000" spc="-1" strike="noStrike">
                <a:latin typeface="Arial"/>
              </a:rPr>
              <a:t>Proposed solution</a:t>
            </a:r>
            <a:endParaRPr b="0" lang="en-US" sz="30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000" spc="-1" strike="noStrike">
                <a:latin typeface="Arial"/>
              </a:rPr>
              <a:t>Experiment and results</a:t>
            </a:r>
            <a:endParaRPr b="0" lang="en-US" sz="30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000" spc="-1" strike="noStrike">
                <a:latin typeface="Arial"/>
              </a:rPr>
              <a:t>Conclusion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84" name="CustomShape 4"/>
          <p:cNvSpPr/>
          <p:nvPr/>
        </p:nvSpPr>
        <p:spPr>
          <a:xfrm>
            <a:off x="9778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2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504000" y="1097280"/>
            <a:ext cx="9279720" cy="435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Automation and Machine Learning can optimize security, management, and performance of network infrastructures.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Allow a transition from error-prone and time-consuming manual manipulations to faster and more refined automated actions.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This could help Internet Service Providers (ISP) with the challenges they face in massive content delivery scenarios.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Content Delivery Networks (CDN) have control on how content is delivered by their geographically distributed cache servers.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3"/>
          <p:cNvSpPr/>
          <p:nvPr/>
        </p:nvSpPr>
        <p:spPr>
          <a:xfrm>
            <a:off x="504000" y="64800"/>
            <a:ext cx="287892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Introduction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88" name="CustomShape 4"/>
          <p:cNvSpPr/>
          <p:nvPr/>
        </p:nvSpPr>
        <p:spPr>
          <a:xfrm>
            <a:off x="9778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3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CustomShape 2"/>
          <p:cNvSpPr/>
          <p:nvPr/>
        </p:nvSpPr>
        <p:spPr>
          <a:xfrm>
            <a:off x="504000" y="64800"/>
            <a:ext cx="287892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Problematic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91" name="CustomShape 3"/>
          <p:cNvSpPr/>
          <p:nvPr/>
        </p:nvSpPr>
        <p:spPr>
          <a:xfrm>
            <a:off x="1005840" y="1155600"/>
            <a:ext cx="2975400" cy="1279800"/>
          </a:xfrm>
          <a:prstGeom prst="ellipse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CustomShape 4"/>
          <p:cNvSpPr/>
          <p:nvPr/>
        </p:nvSpPr>
        <p:spPr>
          <a:xfrm>
            <a:off x="9778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4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93" name="TextShape 5"/>
          <p:cNvSpPr txBox="1"/>
          <p:nvPr/>
        </p:nvSpPr>
        <p:spPr>
          <a:xfrm>
            <a:off x="1152720" y="1371600"/>
            <a:ext cx="2743200" cy="1506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CDNs’ complex and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dynamic delivery strategies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1005840" y="1155600"/>
            <a:ext cx="2975400" cy="1279800"/>
          </a:xfrm>
          <a:prstGeom prst="ellipse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Line 2"/>
          <p:cNvSpPr/>
          <p:nvPr/>
        </p:nvSpPr>
        <p:spPr>
          <a:xfrm>
            <a:off x="3981600" y="1828800"/>
            <a:ext cx="3017520" cy="91440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CustomShape 3"/>
          <p:cNvSpPr/>
          <p:nvPr/>
        </p:nvSpPr>
        <p:spPr>
          <a:xfrm>
            <a:off x="6541920" y="2651760"/>
            <a:ext cx="2601720" cy="1005480"/>
          </a:xfrm>
          <a:prstGeom prst="ellipse">
            <a:avLst/>
          </a:prstGeom>
          <a:solidFill>
            <a:srgbClr val="77bc65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CustomShape 4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CustomShape 5"/>
          <p:cNvSpPr/>
          <p:nvPr/>
        </p:nvSpPr>
        <p:spPr>
          <a:xfrm>
            <a:off x="504000" y="65160"/>
            <a:ext cx="287892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Problematic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99" name="CustomShape 6"/>
          <p:cNvSpPr/>
          <p:nvPr/>
        </p:nvSpPr>
        <p:spPr>
          <a:xfrm>
            <a:off x="9778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4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00" name="TextShape 7"/>
          <p:cNvSpPr txBox="1"/>
          <p:nvPr/>
        </p:nvSpPr>
        <p:spPr>
          <a:xfrm>
            <a:off x="6541920" y="2926440"/>
            <a:ext cx="2743200" cy="657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ISPs → “dumb pipes”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01" name="TextShape 8"/>
          <p:cNvSpPr txBox="1"/>
          <p:nvPr/>
        </p:nvSpPr>
        <p:spPr>
          <a:xfrm>
            <a:off x="1152720" y="1371600"/>
            <a:ext cx="2743200" cy="1506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CDNs’ complex and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dynamic delivery strategies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6541920" y="2651760"/>
            <a:ext cx="2601720" cy="1005480"/>
          </a:xfrm>
          <a:prstGeom prst="ellipse">
            <a:avLst/>
          </a:prstGeom>
          <a:solidFill>
            <a:srgbClr val="77bc65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CustomShape 2"/>
          <p:cNvSpPr/>
          <p:nvPr/>
        </p:nvSpPr>
        <p:spPr>
          <a:xfrm>
            <a:off x="640080" y="3749040"/>
            <a:ext cx="3706920" cy="1371240"/>
          </a:xfrm>
          <a:prstGeom prst="ellipse">
            <a:avLst/>
          </a:prstGeom>
          <a:solidFill>
            <a:srgbClr val="ff6d6d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Line 3"/>
          <p:cNvSpPr/>
          <p:nvPr/>
        </p:nvSpPr>
        <p:spPr>
          <a:xfrm>
            <a:off x="3981600" y="1828800"/>
            <a:ext cx="3017520" cy="91440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Line 4"/>
          <p:cNvSpPr/>
          <p:nvPr/>
        </p:nvSpPr>
        <p:spPr>
          <a:xfrm flipH="1">
            <a:off x="4347360" y="3566160"/>
            <a:ext cx="2560320" cy="73152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CustomShape 5"/>
          <p:cNvSpPr/>
          <p:nvPr/>
        </p:nvSpPr>
        <p:spPr>
          <a:xfrm>
            <a:off x="1005840" y="1155600"/>
            <a:ext cx="2975400" cy="1279800"/>
          </a:xfrm>
          <a:prstGeom prst="ellipse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CustomShape 6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CustomShape 7"/>
          <p:cNvSpPr/>
          <p:nvPr/>
        </p:nvSpPr>
        <p:spPr>
          <a:xfrm>
            <a:off x="504000" y="65160"/>
            <a:ext cx="287892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Problematic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09" name="CustomShape 8"/>
          <p:cNvSpPr/>
          <p:nvPr/>
        </p:nvSpPr>
        <p:spPr>
          <a:xfrm>
            <a:off x="9778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4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10" name="TextShape 9"/>
          <p:cNvSpPr txBox="1"/>
          <p:nvPr/>
        </p:nvSpPr>
        <p:spPr>
          <a:xfrm>
            <a:off x="1152720" y="1371600"/>
            <a:ext cx="2743200" cy="1506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CDNs’ complex and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dynamic delivery strategies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11" name="TextShape 10"/>
          <p:cNvSpPr txBox="1"/>
          <p:nvPr/>
        </p:nvSpPr>
        <p:spPr>
          <a:xfrm>
            <a:off x="6541920" y="2926080"/>
            <a:ext cx="2743200" cy="657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ISPs → “dumb pipes”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12" name="TextShape 11"/>
          <p:cNvSpPr txBox="1"/>
          <p:nvPr/>
        </p:nvSpPr>
        <p:spPr>
          <a:xfrm>
            <a:off x="822960" y="3952440"/>
            <a:ext cx="3383280" cy="1223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This can cause link saturation that lead to different problems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604080" y="1554480"/>
            <a:ext cx="4090320" cy="2651400"/>
          </a:xfrm>
          <a:prstGeom prst="rect">
            <a:avLst/>
          </a:prstGeom>
          <a:ln>
            <a:noFill/>
          </a:ln>
        </p:spPr>
      </p:pic>
      <p:sp>
        <p:nvSpPr>
          <p:cNvPr id="114" name="CustomShape 1"/>
          <p:cNvSpPr/>
          <p:nvPr/>
        </p:nvSpPr>
        <p:spPr>
          <a:xfrm>
            <a:off x="457200" y="4389120"/>
            <a:ext cx="429732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latin typeface="Arial"/>
              </a:rPr>
              <a:t>Delivery and Saturation with Prefix Load Balancing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CustomShape 3"/>
          <p:cNvSpPr/>
          <p:nvPr/>
        </p:nvSpPr>
        <p:spPr>
          <a:xfrm>
            <a:off x="504000" y="65160"/>
            <a:ext cx="287892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Problematic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17" name="CustomShape 4"/>
          <p:cNvSpPr/>
          <p:nvPr/>
        </p:nvSpPr>
        <p:spPr>
          <a:xfrm>
            <a:off x="9778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5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" descr=""/>
          <p:cNvPicPr/>
          <p:nvPr/>
        </p:nvPicPr>
        <p:blipFill>
          <a:blip r:embed="rId1"/>
          <a:stretch/>
        </p:blipFill>
        <p:spPr>
          <a:xfrm>
            <a:off x="604080" y="1554480"/>
            <a:ext cx="4090320" cy="2651400"/>
          </a:xfrm>
          <a:prstGeom prst="rect">
            <a:avLst/>
          </a:prstGeom>
          <a:ln>
            <a:noFill/>
          </a:ln>
        </p:spPr>
      </p:pic>
      <p:pic>
        <p:nvPicPr>
          <p:cNvPr id="119" name="" descr=""/>
          <p:cNvPicPr/>
          <p:nvPr/>
        </p:nvPicPr>
        <p:blipFill>
          <a:blip r:embed="rId2">
            <a:lum bright="-2000"/>
          </a:blip>
          <a:stretch/>
        </p:blipFill>
        <p:spPr>
          <a:xfrm>
            <a:off x="5212080" y="1609920"/>
            <a:ext cx="4087080" cy="2651400"/>
          </a:xfrm>
          <a:prstGeom prst="rect">
            <a:avLst/>
          </a:prstGeom>
          <a:ln>
            <a:noFill/>
          </a:ln>
        </p:spPr>
      </p:pic>
      <p:sp>
        <p:nvSpPr>
          <p:cNvPr id="120" name="Line 1"/>
          <p:cNvSpPr/>
          <p:nvPr/>
        </p:nvSpPr>
        <p:spPr>
          <a:xfrm>
            <a:off x="5009760" y="1418400"/>
            <a:ext cx="360" cy="329184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CustomShape 2"/>
          <p:cNvSpPr/>
          <p:nvPr/>
        </p:nvSpPr>
        <p:spPr>
          <a:xfrm>
            <a:off x="457200" y="4389120"/>
            <a:ext cx="429732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latin typeface="Arial"/>
              </a:rPr>
              <a:t>Delivery and Saturation with Prefix Load Balancing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2" name="CustomShape 3"/>
          <p:cNvSpPr/>
          <p:nvPr/>
        </p:nvSpPr>
        <p:spPr>
          <a:xfrm>
            <a:off x="5502960" y="4408200"/>
            <a:ext cx="439164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latin typeface="Arial"/>
              </a:rPr>
              <a:t>Saturation avoidance through Prefix Load Sharing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3" name="CustomShape 4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CustomShape 5"/>
          <p:cNvSpPr/>
          <p:nvPr/>
        </p:nvSpPr>
        <p:spPr>
          <a:xfrm>
            <a:off x="504000" y="65160"/>
            <a:ext cx="287892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Problematic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5" name="CustomShape 6"/>
          <p:cNvSpPr/>
          <p:nvPr/>
        </p:nvSpPr>
        <p:spPr>
          <a:xfrm>
            <a:off x="9778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6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" descr=""/>
          <p:cNvPicPr/>
          <p:nvPr/>
        </p:nvPicPr>
        <p:blipFill>
          <a:blip r:embed="rId1"/>
          <a:stretch/>
        </p:blipFill>
        <p:spPr>
          <a:xfrm>
            <a:off x="2455200" y="1321920"/>
            <a:ext cx="5081760" cy="3291480"/>
          </a:xfrm>
          <a:prstGeom prst="rect">
            <a:avLst/>
          </a:prstGeom>
          <a:ln>
            <a:noFill/>
          </a:ln>
        </p:spPr>
      </p:pic>
      <p:sp>
        <p:nvSpPr>
          <p:cNvPr id="127" name="CustomShape 1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CustomShape 2"/>
          <p:cNvSpPr/>
          <p:nvPr/>
        </p:nvSpPr>
        <p:spPr>
          <a:xfrm>
            <a:off x="457200" y="30600"/>
            <a:ext cx="44334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Proposed solution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9" name="CustomShape 3"/>
          <p:cNvSpPr/>
          <p:nvPr/>
        </p:nvSpPr>
        <p:spPr>
          <a:xfrm>
            <a:off x="9778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7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440640" y="1100520"/>
            <a:ext cx="219420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latin typeface="Arial"/>
              </a:rPr>
              <a:t>Reasoning block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31" name="" descr=""/>
          <p:cNvPicPr/>
          <p:nvPr/>
        </p:nvPicPr>
        <p:blipFill>
          <a:blip r:embed="rId1">
            <a:lum bright="-2000"/>
          </a:blip>
          <a:stretch/>
        </p:blipFill>
        <p:spPr>
          <a:xfrm>
            <a:off x="952560" y="1809720"/>
            <a:ext cx="3957120" cy="2477880"/>
          </a:xfrm>
          <a:prstGeom prst="rect">
            <a:avLst/>
          </a:prstGeom>
          <a:ln>
            <a:noFill/>
          </a:ln>
        </p:spPr>
      </p:pic>
      <p:sp>
        <p:nvSpPr>
          <p:cNvPr id="132" name="CustomShape 2"/>
          <p:cNvSpPr/>
          <p:nvPr/>
        </p:nvSpPr>
        <p:spPr>
          <a:xfrm>
            <a:off x="5120640" y="2208960"/>
            <a:ext cx="4900680" cy="1306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600" spc="-1" strike="noStrike">
                <a:latin typeface="Arial"/>
                <a:ea typeface="Noto Sans CJK SC Regular"/>
              </a:rPr>
              <a:t>The reasoning block uses Deep Reinforcement Learning (DRL).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pc="-1" strike="noStrike">
                <a:latin typeface="Arial"/>
                <a:ea typeface="Noto Sans CJK SC Regular"/>
              </a:rPr>
              <a:t>More specifically Deep Q-Learning (DQL).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33" name="CustomShape 3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CustomShape 4"/>
          <p:cNvSpPr/>
          <p:nvPr/>
        </p:nvSpPr>
        <p:spPr>
          <a:xfrm>
            <a:off x="457200" y="30600"/>
            <a:ext cx="44334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Proposed solution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35" name="CustomShape 5"/>
          <p:cNvSpPr/>
          <p:nvPr/>
        </p:nvSpPr>
        <p:spPr>
          <a:xfrm>
            <a:off x="9778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8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440640" y="1100520"/>
            <a:ext cx="219420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latin typeface="Arial"/>
              </a:rPr>
              <a:t>Reasoning block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37" name="" descr=""/>
          <p:cNvPicPr/>
          <p:nvPr/>
        </p:nvPicPr>
        <p:blipFill>
          <a:blip r:embed="rId1">
            <a:lum bright="-2000"/>
          </a:blip>
          <a:stretch/>
        </p:blipFill>
        <p:spPr>
          <a:xfrm>
            <a:off x="952560" y="1809720"/>
            <a:ext cx="3957120" cy="2477880"/>
          </a:xfrm>
          <a:prstGeom prst="rect">
            <a:avLst/>
          </a:prstGeom>
          <a:ln>
            <a:noFill/>
          </a:ln>
        </p:spPr>
      </p:pic>
      <p:sp>
        <p:nvSpPr>
          <p:cNvPr id="138" name="CustomShape 2"/>
          <p:cNvSpPr/>
          <p:nvPr/>
        </p:nvSpPr>
        <p:spPr>
          <a:xfrm>
            <a:off x="5533920" y="1277640"/>
            <a:ext cx="4593240" cy="169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600" spc="-1" strike="noStrike">
                <a:latin typeface="Arial"/>
              </a:rPr>
              <a:t>State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pc="-1" strike="noStrike">
                <a:latin typeface="Arial"/>
              </a:rPr>
              <a:t>Link’s maximum capacity: </a:t>
            </a:r>
            <a:r>
              <a:rPr b="0" i="1" lang="en-US" sz="1600" spc="-1" strike="noStrike">
                <a:latin typeface="Arial"/>
              </a:rPr>
              <a:t>c</a:t>
            </a:r>
            <a:r>
              <a:rPr b="0" i="1" lang="en-US" sz="1600" spc="-1" strike="noStrike" baseline="-33000">
                <a:latin typeface="Arial"/>
              </a:rPr>
              <a:t>ASx,t</a:t>
            </a:r>
            <a:r>
              <a:rPr b="0" i="1" lang="en-US" sz="1600" spc="-1" strike="noStrike">
                <a:latin typeface="Arial"/>
              </a:rPr>
              <a:t>, c</a:t>
            </a:r>
            <a:r>
              <a:rPr b="0" i="1" lang="en-US" sz="1600" spc="-1" strike="noStrike" baseline="-33000">
                <a:latin typeface="Arial"/>
              </a:rPr>
              <a:t>ASy,t</a:t>
            </a:r>
            <a:r>
              <a:rPr b="0" i="1" lang="en-US" sz="1600" spc="-1" strike="noStrike">
                <a:latin typeface="Arial"/>
              </a:rPr>
              <a:t>, c</a:t>
            </a:r>
            <a:r>
              <a:rPr b="0" i="1" lang="en-US" sz="1600" spc="-1" strike="noStrike" baseline="-33000">
                <a:latin typeface="Arial"/>
              </a:rPr>
              <a:t>ASz,t</a:t>
            </a:r>
            <a:r>
              <a:rPr b="0" i="1" lang="en-US" sz="1600" spc="-1" strike="noStrike">
                <a:latin typeface="Arial"/>
              </a:rPr>
              <a:t> 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pc="-1" strike="noStrike">
                <a:latin typeface="Arial"/>
              </a:rPr>
              <a:t>Link’s number of prefixes: </a:t>
            </a:r>
            <a:r>
              <a:rPr b="0" i="1" lang="en-US" sz="1600" spc="-1" strike="noStrike">
                <a:latin typeface="Arial"/>
              </a:rPr>
              <a:t>p</a:t>
            </a:r>
            <a:r>
              <a:rPr b="0" i="1" lang="en-US" sz="1600" spc="-1" strike="noStrike" baseline="-33000">
                <a:latin typeface="Arial"/>
              </a:rPr>
              <a:t>ASx,t </a:t>
            </a:r>
            <a:r>
              <a:rPr b="0" i="1" lang="en-US" sz="1600" spc="-1" strike="noStrike">
                <a:latin typeface="Arial"/>
              </a:rPr>
              <a:t>, p</a:t>
            </a:r>
            <a:r>
              <a:rPr b="0" i="1" lang="en-US" sz="1600" spc="-1" strike="noStrike" baseline="-33000">
                <a:latin typeface="Arial"/>
              </a:rPr>
              <a:t>ASy,t</a:t>
            </a:r>
            <a:r>
              <a:rPr b="0" i="1" lang="en-US" sz="1600" spc="-1" strike="noStrike">
                <a:latin typeface="Arial"/>
              </a:rPr>
              <a:t> , p</a:t>
            </a:r>
            <a:r>
              <a:rPr b="0" i="1" lang="en-US" sz="1600" spc="-1" strike="noStrike" baseline="-33000">
                <a:latin typeface="Arial"/>
              </a:rPr>
              <a:t>ASz,t</a:t>
            </a:r>
            <a:r>
              <a:rPr b="0" i="1" lang="en-US" sz="1600" spc="-1" strike="noStrike">
                <a:latin typeface="Arial"/>
              </a:rPr>
              <a:t> 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pc="-1" strike="noStrike">
                <a:latin typeface="Arial"/>
                <a:ea typeface="Noto Sans CJK SC Regular"/>
              </a:rPr>
              <a:t>Link’s volume of traffic: </a:t>
            </a:r>
            <a:r>
              <a:rPr b="0" i="1" lang="en-US" sz="1600" spc="-1" strike="noStrike">
                <a:latin typeface="Arial"/>
                <a:ea typeface="Noto Sans CJK SC Regular"/>
              </a:rPr>
              <a:t>tr</a:t>
            </a:r>
            <a:r>
              <a:rPr b="0" i="1" lang="en-US" sz="1600" spc="-1" strike="noStrike" baseline="-33000">
                <a:latin typeface="Arial"/>
                <a:ea typeface="Noto Sans CJK SC Regular"/>
              </a:rPr>
              <a:t>ASx,t</a:t>
            </a:r>
            <a:r>
              <a:rPr b="0" i="1" lang="en-US" sz="1600" spc="-1" strike="noStrike">
                <a:latin typeface="Arial"/>
                <a:ea typeface="Noto Sans CJK SC Regular"/>
              </a:rPr>
              <a:t> , tr</a:t>
            </a:r>
            <a:r>
              <a:rPr b="0" i="1" lang="en-US" sz="1600" spc="-1" strike="noStrike" baseline="-33000">
                <a:latin typeface="Arial"/>
                <a:ea typeface="Noto Sans CJK SC Regular"/>
              </a:rPr>
              <a:t>ASy,t </a:t>
            </a:r>
            <a:r>
              <a:rPr b="0" i="1" lang="en-US" sz="1600" spc="-1" strike="noStrike">
                <a:latin typeface="Arial"/>
                <a:ea typeface="Noto Sans CJK SC Regular"/>
              </a:rPr>
              <a:t>, tr</a:t>
            </a:r>
            <a:r>
              <a:rPr b="0" i="1" lang="en-US" sz="1600" spc="-1" strike="noStrike" baseline="-33000">
                <a:latin typeface="Arial"/>
                <a:ea typeface="Noto Sans CJK SC Regular"/>
              </a:rPr>
              <a:t>ASz,t</a:t>
            </a:r>
            <a:r>
              <a:rPr b="0" i="1" lang="en-US" sz="1600" spc="-1" strike="noStrike">
                <a:latin typeface="Arial"/>
                <a:ea typeface="Noto Sans CJK SC Regular"/>
              </a:rPr>
              <a:t> 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39" name="CustomShape 3"/>
          <p:cNvSpPr/>
          <p:nvPr/>
        </p:nvSpPr>
        <p:spPr>
          <a:xfrm>
            <a:off x="5554440" y="3215880"/>
            <a:ext cx="4572720" cy="194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600" spc="-1" strike="noStrike">
                <a:latin typeface="Arial"/>
              </a:rPr>
              <a:t>Actions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pc="-1" strike="noStrike">
                <a:latin typeface="Arial"/>
              </a:rPr>
              <a:t>Move prefixes from one AS to(→) another AS: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600" spc="-1" strike="noStrike">
                <a:latin typeface="Arial"/>
              </a:rPr>
              <a:t>m</a:t>
            </a:r>
            <a:r>
              <a:rPr b="0" i="1" lang="en-US" sz="1600" spc="-1" strike="noStrike" baseline="-33000">
                <a:latin typeface="Arial"/>
              </a:rPr>
              <a:t>ASx→ASy</a:t>
            </a:r>
            <a:r>
              <a:rPr b="0" i="1" lang="en-US" sz="1600" spc="-1" strike="noStrike">
                <a:latin typeface="Arial"/>
              </a:rPr>
              <a:t> , m</a:t>
            </a:r>
            <a:r>
              <a:rPr b="0" i="1" lang="en-US" sz="1600" spc="-1" strike="noStrike" baseline="-33000">
                <a:latin typeface="Arial"/>
              </a:rPr>
              <a:t>ASx→ASz</a:t>
            </a:r>
            <a:r>
              <a:rPr b="0" i="1" lang="en-US" sz="1600" spc="-1" strike="noStrike">
                <a:latin typeface="Arial"/>
              </a:rPr>
              <a:t> 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600" spc="-1" strike="noStrike">
                <a:latin typeface="Arial"/>
              </a:rPr>
              <a:t>m</a:t>
            </a:r>
            <a:r>
              <a:rPr b="0" i="1" lang="en-US" sz="1600" spc="-1" strike="noStrike" baseline="-33000">
                <a:latin typeface="Arial"/>
              </a:rPr>
              <a:t>ASy→ASx</a:t>
            </a:r>
            <a:r>
              <a:rPr b="0" i="1" lang="en-US" sz="1600" spc="-1" strike="noStrike">
                <a:latin typeface="Arial"/>
              </a:rPr>
              <a:t> , m</a:t>
            </a:r>
            <a:r>
              <a:rPr b="0" i="1" lang="en-US" sz="1600" spc="-1" strike="noStrike" baseline="-33000">
                <a:latin typeface="Arial"/>
              </a:rPr>
              <a:t>ASy→ASz</a:t>
            </a:r>
            <a:r>
              <a:rPr b="0" i="1" lang="en-US" sz="1600" spc="-1" strike="noStrike">
                <a:latin typeface="Arial"/>
              </a:rPr>
              <a:t> 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600" spc="-1" strike="noStrike">
                <a:latin typeface="Arial"/>
              </a:rPr>
              <a:t>m</a:t>
            </a:r>
            <a:r>
              <a:rPr b="0" i="1" lang="en-US" sz="1600" spc="-1" strike="noStrike" baseline="-33000">
                <a:latin typeface="Arial"/>
              </a:rPr>
              <a:t>ASz→ASx</a:t>
            </a:r>
            <a:r>
              <a:rPr b="0" i="1" lang="en-US" sz="1600" spc="-1" strike="noStrike">
                <a:latin typeface="Arial"/>
              </a:rPr>
              <a:t> , m</a:t>
            </a:r>
            <a:r>
              <a:rPr b="0" i="1" lang="en-US" sz="1600" spc="-1" strike="noStrike" baseline="-33000">
                <a:latin typeface="Arial"/>
              </a:rPr>
              <a:t>ASz→ASy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40" name="Line 4"/>
          <p:cNvSpPr/>
          <p:nvPr/>
        </p:nvSpPr>
        <p:spPr>
          <a:xfrm>
            <a:off x="5619600" y="3016800"/>
            <a:ext cx="3809880" cy="36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Line 5"/>
          <p:cNvSpPr/>
          <p:nvPr/>
        </p:nvSpPr>
        <p:spPr>
          <a:xfrm>
            <a:off x="5320080" y="1188720"/>
            <a:ext cx="360" cy="393192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CustomShape 6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CustomShape 7"/>
          <p:cNvSpPr/>
          <p:nvPr/>
        </p:nvSpPr>
        <p:spPr>
          <a:xfrm>
            <a:off x="457200" y="30600"/>
            <a:ext cx="44334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Proposed solution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44" name="CustomShape 8"/>
          <p:cNvSpPr/>
          <p:nvPr/>
        </p:nvSpPr>
        <p:spPr>
          <a:xfrm>
            <a:off x="9778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9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440640" y="1100520"/>
            <a:ext cx="219420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latin typeface="Arial"/>
              </a:rPr>
              <a:t>Reasoning block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46" name="" descr=""/>
          <p:cNvPicPr/>
          <p:nvPr/>
        </p:nvPicPr>
        <p:blipFill>
          <a:blip r:embed="rId1">
            <a:lum bright="-2000"/>
          </a:blip>
          <a:stretch/>
        </p:blipFill>
        <p:spPr>
          <a:xfrm>
            <a:off x="952560" y="1809720"/>
            <a:ext cx="3957120" cy="2477880"/>
          </a:xfrm>
          <a:prstGeom prst="rect">
            <a:avLst/>
          </a:prstGeom>
          <a:ln>
            <a:noFill/>
          </a:ln>
        </p:spPr>
      </p:pic>
      <p:sp>
        <p:nvSpPr>
          <p:cNvPr id="147" name="CustomShape 2"/>
          <p:cNvSpPr/>
          <p:nvPr/>
        </p:nvSpPr>
        <p:spPr>
          <a:xfrm>
            <a:off x="5627520" y="1480320"/>
            <a:ext cx="4095000" cy="348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600" spc="-1" strike="noStrike">
                <a:latin typeface="Arial"/>
              </a:rPr>
              <a:t>Balanced reward function: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600" spc="-1" strike="noStrike">
                <a:latin typeface="Arial"/>
              </a:rPr>
              <a:t>r</a:t>
            </a:r>
            <a:r>
              <a:rPr b="0" i="1" lang="en-US" sz="1600" spc="-1" strike="noStrike" baseline="-33000">
                <a:latin typeface="Arial"/>
              </a:rPr>
              <a:t>t</a:t>
            </a:r>
            <a:r>
              <a:rPr b="0" i="1" lang="en-US" sz="1600" spc="-1" strike="noStrike">
                <a:latin typeface="Arial"/>
              </a:rPr>
              <a:t> = −|c</a:t>
            </a:r>
            <a:r>
              <a:rPr b="0" i="1" lang="en-US" sz="1600" spc="-1" strike="noStrike" baseline="-33000">
                <a:latin typeface="Arial"/>
              </a:rPr>
              <a:t>ASz,t</a:t>
            </a:r>
            <a:r>
              <a:rPr b="0" i="1" lang="en-US" sz="1600" spc="-1" strike="noStrike">
                <a:latin typeface="Arial"/>
              </a:rPr>
              <a:t> − tr</a:t>
            </a:r>
            <a:r>
              <a:rPr b="0" i="1" lang="en-US" sz="1600" spc="-1" strike="noStrike" baseline="-33000">
                <a:latin typeface="Arial"/>
              </a:rPr>
              <a:t>ASz,t</a:t>
            </a:r>
            <a:r>
              <a:rPr b="0" i="1" lang="en-US" sz="1600" spc="-1" strike="noStrike">
                <a:latin typeface="Arial"/>
              </a:rPr>
              <a:t> |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600" spc="-1" strike="noStrike">
                <a:latin typeface="Arial"/>
              </a:rPr>
              <a:t>−</a:t>
            </a:r>
            <a:r>
              <a:rPr b="0" i="1" lang="en-US" sz="1600" spc="-1" strike="noStrike">
                <a:latin typeface="Arial"/>
              </a:rPr>
              <a:t>|c</a:t>
            </a:r>
            <a:r>
              <a:rPr b="0" i="1" lang="en-US" sz="1600" spc="-1" strike="noStrike" baseline="-33000">
                <a:latin typeface="Arial"/>
              </a:rPr>
              <a:t>ASy,t</a:t>
            </a:r>
            <a:r>
              <a:rPr b="0" i="1" lang="en-US" sz="1600" spc="-1" strike="noStrike">
                <a:latin typeface="Arial"/>
              </a:rPr>
              <a:t> − tr</a:t>
            </a:r>
            <a:r>
              <a:rPr b="0" i="1" lang="en-US" sz="1600" spc="-1" strike="noStrike" baseline="-33000">
                <a:latin typeface="Arial"/>
              </a:rPr>
              <a:t>ASy,t</a:t>
            </a:r>
            <a:r>
              <a:rPr b="0" i="1" lang="en-US" sz="1600" spc="-1" strike="noStrike">
                <a:latin typeface="Arial"/>
              </a:rPr>
              <a:t> | − |c</a:t>
            </a:r>
            <a:r>
              <a:rPr b="0" i="1" lang="en-US" sz="1600" spc="-1" strike="noStrike" baseline="-33000">
                <a:latin typeface="Arial"/>
              </a:rPr>
              <a:t>ASx,t</a:t>
            </a:r>
            <a:r>
              <a:rPr b="0" i="1" lang="en-US" sz="1600" spc="-1" strike="noStrike">
                <a:latin typeface="Arial"/>
              </a:rPr>
              <a:t> − tr</a:t>
            </a:r>
            <a:r>
              <a:rPr b="0" i="1" lang="en-US" sz="1600" spc="-1" strike="noStrike" baseline="-33000">
                <a:latin typeface="Arial"/>
              </a:rPr>
              <a:t>ASx,t</a:t>
            </a:r>
            <a:r>
              <a:rPr b="0" i="1" lang="en-US" sz="1600" spc="-1" strike="noStrike">
                <a:latin typeface="Arial"/>
              </a:rPr>
              <a:t> |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latin typeface="Arial"/>
              </a:rPr>
              <a:t>Priority aware reward function: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600" spc="-1" strike="noStrike">
                <a:latin typeface="Arial"/>
              </a:rPr>
              <a:t>r</a:t>
            </a:r>
            <a:r>
              <a:rPr b="0" i="1" lang="en-US" sz="1600" spc="-1" strike="noStrike" baseline="-33000">
                <a:latin typeface="Arial"/>
              </a:rPr>
              <a:t>t</a:t>
            </a:r>
            <a:r>
              <a:rPr b="0" i="1" lang="en-US" sz="1600" spc="-1" strike="noStrike">
                <a:latin typeface="Arial"/>
              </a:rPr>
              <a:t> = −w</a:t>
            </a:r>
            <a:r>
              <a:rPr b="0" i="1" lang="en-US" sz="1600" spc="-1" strike="noStrike" baseline="-33000">
                <a:latin typeface="Arial"/>
              </a:rPr>
              <a:t>0 </a:t>
            </a:r>
            <a:r>
              <a:rPr b="0" i="1" lang="en-US" sz="1600" spc="-1" strike="noStrike">
                <a:latin typeface="Arial"/>
              </a:rPr>
              <a:t>|tr</a:t>
            </a:r>
            <a:r>
              <a:rPr b="0" i="1" lang="en-US" sz="1600" spc="-1" strike="noStrike" baseline="-33000">
                <a:latin typeface="Arial"/>
              </a:rPr>
              <a:t>ASz,t</a:t>
            </a:r>
            <a:r>
              <a:rPr b="0" i="1" lang="en-US" sz="1600" spc="-1" strike="noStrike">
                <a:latin typeface="Arial"/>
              </a:rPr>
              <a:t> − min(tr</a:t>
            </a:r>
            <a:r>
              <a:rPr b="0" i="1" lang="en-US" sz="1600" spc="-1" strike="noStrike" baseline="-33000">
                <a:latin typeface="Arial"/>
              </a:rPr>
              <a:t>t</a:t>
            </a:r>
            <a:r>
              <a:rPr b="0" i="1" lang="en-US" sz="1600" spc="-1" strike="noStrike">
                <a:latin typeface="Arial"/>
              </a:rPr>
              <a:t>, c</a:t>
            </a:r>
            <a:r>
              <a:rPr b="0" i="1" lang="en-US" sz="1600" spc="-1" strike="noStrike" baseline="-33000">
                <a:latin typeface="Arial"/>
              </a:rPr>
              <a:t>ASz,t</a:t>
            </a:r>
            <a:r>
              <a:rPr b="0" i="1" lang="en-US" sz="1600" spc="-1" strike="noStrike">
                <a:latin typeface="Arial"/>
              </a:rPr>
              <a:t> )|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600" spc="-1" strike="noStrike">
                <a:latin typeface="Arial"/>
              </a:rPr>
              <a:t>−</a:t>
            </a:r>
            <a:r>
              <a:rPr b="0" i="1" lang="en-US" sz="1600" spc="-1" strike="noStrike">
                <a:latin typeface="Arial"/>
              </a:rPr>
              <a:t>w</a:t>
            </a:r>
            <a:r>
              <a:rPr b="0" i="1" lang="en-US" sz="1600" spc="-1" strike="noStrike" baseline="-33000">
                <a:latin typeface="Arial"/>
              </a:rPr>
              <a:t>1</a:t>
            </a:r>
            <a:r>
              <a:rPr b="0" i="1" lang="en-US" sz="1600" spc="-1" strike="noStrike">
                <a:latin typeface="Arial"/>
              </a:rPr>
              <a:t> |tr</a:t>
            </a:r>
            <a:r>
              <a:rPr b="0" i="1" lang="en-US" sz="1600" spc="-1" strike="noStrike" baseline="-33000">
                <a:latin typeface="Arial"/>
              </a:rPr>
              <a:t>ASy,t</a:t>
            </a:r>
            <a:r>
              <a:rPr b="0" i="1" lang="en-US" sz="1600" spc="-1" strike="noStrike">
                <a:latin typeface="Arial"/>
              </a:rPr>
              <a:t> − min(|tr</a:t>
            </a:r>
            <a:r>
              <a:rPr b="0" i="1" lang="en-US" sz="1600" spc="-1" strike="noStrike" baseline="-33000">
                <a:latin typeface="Arial"/>
              </a:rPr>
              <a:t>ASz,t</a:t>
            </a:r>
            <a:r>
              <a:rPr b="0" i="1" lang="en-US" sz="1600" spc="-1" strike="noStrike">
                <a:latin typeface="Arial"/>
              </a:rPr>
              <a:t> − tr</a:t>
            </a:r>
            <a:r>
              <a:rPr b="0" i="1" lang="en-US" sz="1600" spc="-1" strike="noStrike" baseline="-33000">
                <a:latin typeface="Arial"/>
              </a:rPr>
              <a:t>t</a:t>
            </a:r>
            <a:r>
              <a:rPr b="0" i="1" lang="en-US" sz="1600" spc="-1" strike="noStrike">
                <a:latin typeface="Arial"/>
              </a:rPr>
              <a:t>|, c</a:t>
            </a:r>
            <a:r>
              <a:rPr b="0" i="1" lang="en-US" sz="1600" spc="-1" strike="noStrike" baseline="-33000">
                <a:latin typeface="Arial"/>
              </a:rPr>
              <a:t>ASy,t</a:t>
            </a:r>
            <a:r>
              <a:rPr b="0" i="1" lang="en-US" sz="1600" spc="-1" strike="noStrike">
                <a:latin typeface="Arial"/>
              </a:rPr>
              <a:t> )|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600" spc="-1" strike="noStrike">
                <a:latin typeface="Arial"/>
              </a:rPr>
              <a:t>−</a:t>
            </a:r>
            <a:r>
              <a:rPr b="0" i="1" lang="en-US" sz="1600" spc="-1" strike="noStrike">
                <a:latin typeface="Arial"/>
              </a:rPr>
              <a:t>w</a:t>
            </a:r>
            <a:r>
              <a:rPr b="0" i="1" lang="en-US" sz="1600" spc="-1" strike="noStrike" baseline="-33000">
                <a:latin typeface="Arial"/>
              </a:rPr>
              <a:t>2</a:t>
            </a:r>
            <a:r>
              <a:rPr b="0" i="1" lang="en-US" sz="1600" spc="-1" strike="noStrike">
                <a:latin typeface="Arial"/>
              </a:rPr>
              <a:t> |tr</a:t>
            </a:r>
            <a:r>
              <a:rPr b="0" i="1" lang="en-US" sz="1600" spc="-1" strike="noStrike" baseline="-33000">
                <a:latin typeface="Arial"/>
              </a:rPr>
              <a:t>ASx,t</a:t>
            </a:r>
            <a:r>
              <a:rPr b="0" i="1" lang="en-US" sz="1600" spc="-1" strike="noStrike">
                <a:latin typeface="Arial"/>
              </a:rPr>
              <a:t> − min(|tr</a:t>
            </a:r>
            <a:r>
              <a:rPr b="0" i="1" lang="en-US" sz="1600" spc="-1" strike="noStrike" baseline="-33000">
                <a:latin typeface="Arial"/>
              </a:rPr>
              <a:t>ASz,t</a:t>
            </a:r>
            <a:r>
              <a:rPr b="0" i="1" lang="en-US" sz="1600" spc="-1" strike="noStrike">
                <a:latin typeface="Arial"/>
              </a:rPr>
              <a:t> + tr</a:t>
            </a:r>
            <a:r>
              <a:rPr b="0" i="1" lang="en-US" sz="1600" spc="-1" strike="noStrike" baseline="-33000">
                <a:latin typeface="Arial"/>
              </a:rPr>
              <a:t>ASy,t</a:t>
            </a:r>
            <a:r>
              <a:rPr b="0" i="1" lang="en-US" sz="1600" spc="-1" strike="noStrike">
                <a:latin typeface="Arial"/>
              </a:rPr>
              <a:t> − tr</a:t>
            </a:r>
            <a:r>
              <a:rPr b="0" i="1" lang="en-US" sz="1600" spc="-1" strike="noStrike" baseline="-33000">
                <a:latin typeface="Arial"/>
              </a:rPr>
              <a:t>t</a:t>
            </a:r>
            <a:r>
              <a:rPr b="0" i="1" lang="en-US" sz="1600" spc="-1" strike="noStrike">
                <a:latin typeface="Arial"/>
              </a:rPr>
              <a:t> |, c</a:t>
            </a:r>
            <a:r>
              <a:rPr b="0" i="1" lang="en-US" sz="1600" spc="-1" strike="noStrike" baseline="-33000">
                <a:latin typeface="Arial"/>
              </a:rPr>
              <a:t>ASx,t</a:t>
            </a:r>
            <a:r>
              <a:rPr b="0" i="1" lang="en-US" sz="1600" spc="-1" strike="noStrike">
                <a:latin typeface="Arial"/>
              </a:rPr>
              <a:t> )|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latin typeface="Arial"/>
              </a:rPr>
              <a:t>Where </a:t>
            </a:r>
            <a:r>
              <a:rPr b="0" i="1" lang="en-US" sz="1400" spc="-1" strike="noStrike">
                <a:latin typeface="Arial"/>
              </a:rPr>
              <a:t>w</a:t>
            </a:r>
            <a:r>
              <a:rPr b="0" i="1" lang="en-US" sz="1400" spc="-1" strike="noStrike" baseline="-33000">
                <a:latin typeface="Arial"/>
              </a:rPr>
              <a:t>0</a:t>
            </a:r>
            <a:r>
              <a:rPr b="0" lang="en-US" sz="1400" spc="-1" strike="noStrike">
                <a:latin typeface="Arial"/>
              </a:rPr>
              <a:t>, </a:t>
            </a:r>
            <a:r>
              <a:rPr b="0" i="1" lang="en-US" sz="1400" spc="-1" strike="noStrike">
                <a:latin typeface="Arial"/>
              </a:rPr>
              <a:t>w</a:t>
            </a:r>
            <a:r>
              <a:rPr b="0" i="1" lang="en-US" sz="1400" spc="-1" strike="noStrike" baseline="-33000">
                <a:latin typeface="Arial"/>
              </a:rPr>
              <a:t>1</a:t>
            </a:r>
            <a:r>
              <a:rPr b="0" lang="en-US" sz="1400" spc="-1" strike="noStrike">
                <a:latin typeface="Arial"/>
              </a:rPr>
              <a:t> and </a:t>
            </a:r>
            <a:r>
              <a:rPr b="0" i="1" lang="en-US" sz="1400" spc="-1" strike="noStrike">
                <a:latin typeface="Arial"/>
              </a:rPr>
              <a:t>w</a:t>
            </a:r>
            <a:r>
              <a:rPr b="0" i="1" lang="en-US" sz="1400" spc="-1" strike="noStrike" baseline="-33000">
                <a:latin typeface="Arial"/>
              </a:rPr>
              <a:t>2</a:t>
            </a:r>
            <a:r>
              <a:rPr b="0" lang="en-US" sz="1400" spc="-1" strike="noStrike">
                <a:latin typeface="Arial"/>
              </a:rPr>
              <a:t> are the weights used to enforce priority.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48" name="Line 3"/>
          <p:cNvSpPr/>
          <p:nvPr/>
        </p:nvSpPr>
        <p:spPr>
          <a:xfrm>
            <a:off x="5320080" y="1188720"/>
            <a:ext cx="360" cy="393192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9" name="CustomShape 4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CustomShape 5"/>
          <p:cNvSpPr/>
          <p:nvPr/>
        </p:nvSpPr>
        <p:spPr>
          <a:xfrm>
            <a:off x="457200" y="30600"/>
            <a:ext cx="44334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Proposed solution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51" name="CustomShape 6"/>
          <p:cNvSpPr/>
          <p:nvPr/>
        </p:nvSpPr>
        <p:spPr>
          <a:xfrm>
            <a:off x="9742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10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" descr=""/>
          <p:cNvPicPr/>
          <p:nvPr/>
        </p:nvPicPr>
        <p:blipFill>
          <a:blip r:embed="rId1">
            <a:lum bright="-2000"/>
          </a:blip>
          <a:stretch/>
        </p:blipFill>
        <p:spPr>
          <a:xfrm>
            <a:off x="520560" y="1443600"/>
            <a:ext cx="4368960" cy="2834280"/>
          </a:xfrm>
          <a:prstGeom prst="rect">
            <a:avLst/>
          </a:prstGeom>
          <a:ln>
            <a:noFill/>
          </a:ln>
        </p:spPr>
      </p:pic>
      <p:sp>
        <p:nvSpPr>
          <p:cNvPr id="153" name="CustomShape 1"/>
          <p:cNvSpPr/>
          <p:nvPr/>
        </p:nvSpPr>
        <p:spPr>
          <a:xfrm>
            <a:off x="5408640" y="809280"/>
            <a:ext cx="4300200" cy="4763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600" spc="-1" strike="noStrike">
                <a:latin typeface="Arial"/>
              </a:rPr>
              <a:t>100 prefixes</a:t>
            </a:r>
            <a:r>
              <a:rPr b="0" lang="en-US" sz="1600" spc="-1" strike="noStrike">
                <a:latin typeface="Arial"/>
              </a:rPr>
              <a:t> and each prefix is responsible for 1/100 of the total traffic delivered.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latin typeface="Arial"/>
              </a:rPr>
              <a:t>One prefix</a:t>
            </a:r>
            <a:r>
              <a:rPr b="0" lang="en-US" sz="1600" spc="-1" strike="noStrike">
                <a:latin typeface="Arial"/>
              </a:rPr>
              <a:t> is only announced over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pc="-1" strike="noStrike">
                <a:latin typeface="Arial"/>
              </a:rPr>
              <a:t>one link at a time (prefix load sharing).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pc="-1" strike="noStrike">
                <a:latin typeface="Arial"/>
              </a:rPr>
              <a:t>The initial percentage of prefixes per link is set </a:t>
            </a:r>
            <a:r>
              <a:rPr b="1" lang="en-US" sz="1600" spc="-1" strike="noStrike">
                <a:latin typeface="Arial"/>
              </a:rPr>
              <a:t>randomly</a:t>
            </a:r>
            <a:r>
              <a:rPr b="0" lang="en-US" sz="1600" spc="-1" strike="noStrike">
                <a:latin typeface="Arial"/>
              </a:rPr>
              <a:t>, but making sure saturation on exactly one link arises.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en-US" sz="1600" spc="-1" strike="noStrike">
                <a:latin typeface="Arial"/>
                <a:ea typeface="Noto Sans CJK SC Regular"/>
              </a:rPr>
              <a:t>c</a:t>
            </a:r>
            <a:r>
              <a:rPr b="0" i="1" lang="en-US" sz="1600" spc="-1" strike="noStrike" baseline="-33000">
                <a:latin typeface="Arial"/>
                <a:ea typeface="Noto Sans CJK SC Regular"/>
              </a:rPr>
              <a:t>ASx,t</a:t>
            </a:r>
            <a:r>
              <a:rPr b="0" i="1" lang="en-US" sz="1600" spc="-1" strike="noStrike">
                <a:latin typeface="Arial"/>
                <a:ea typeface="Noto Sans CJK SC Regular"/>
              </a:rPr>
              <a:t> , c</a:t>
            </a:r>
            <a:r>
              <a:rPr b="0" i="1" lang="en-US" sz="1600" spc="-1" strike="noStrike" baseline="-33000">
                <a:latin typeface="Arial"/>
                <a:ea typeface="Noto Sans CJK SC Regular"/>
              </a:rPr>
              <a:t>ASy,t</a:t>
            </a:r>
            <a:r>
              <a:rPr b="0" i="1" lang="en-US" sz="1600" spc="-1" strike="noStrike">
                <a:latin typeface="Arial"/>
                <a:ea typeface="Noto Sans CJK SC Regular"/>
              </a:rPr>
              <a:t> , c</a:t>
            </a:r>
            <a:r>
              <a:rPr b="0" i="1" lang="en-US" sz="1600" spc="-1" strike="noStrike" baseline="-33000">
                <a:latin typeface="Arial"/>
                <a:ea typeface="Noto Sans CJK SC Regular"/>
              </a:rPr>
              <a:t>ASz,t</a:t>
            </a:r>
            <a:r>
              <a:rPr b="0" lang="en-US" sz="1600" spc="-1" strike="noStrike">
                <a:latin typeface="Arial"/>
                <a:ea typeface="Noto Sans CJK SC Regular"/>
              </a:rPr>
              <a:t> set to 20%, 30%, 50% of the maximum generated daily traffic volume.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pc="-1" strike="noStrike">
                <a:latin typeface="Arial"/>
                <a:ea typeface="Noto Sans CJK SC Regular"/>
              </a:rPr>
              <a:t>Traffic is measured </a:t>
            </a:r>
            <a:r>
              <a:rPr b="1" lang="en-US" sz="1600" spc="-1" strike="noStrike">
                <a:latin typeface="Arial"/>
                <a:ea typeface="Noto Sans CJK SC Regular"/>
              </a:rPr>
              <a:t>every 5 minutes</a:t>
            </a:r>
            <a:r>
              <a:rPr b="0" lang="en-US" sz="1600" spc="-1" strike="noStrike">
                <a:latin typeface="Arial"/>
                <a:ea typeface="Noto Sans CJK SC Regular"/>
              </a:rPr>
              <a:t>, resulting in 288 discrete time steps per day.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4" name="Line 2"/>
          <p:cNvSpPr/>
          <p:nvPr/>
        </p:nvSpPr>
        <p:spPr>
          <a:xfrm>
            <a:off x="5137200" y="834480"/>
            <a:ext cx="360" cy="437760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3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CustomShape 4"/>
          <p:cNvSpPr/>
          <p:nvPr/>
        </p:nvSpPr>
        <p:spPr>
          <a:xfrm>
            <a:off x="432000" y="47520"/>
            <a:ext cx="48906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Experiment and results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57" name="CustomShape 5"/>
          <p:cNvSpPr/>
          <p:nvPr/>
        </p:nvSpPr>
        <p:spPr>
          <a:xfrm>
            <a:off x="9742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11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" descr=""/>
          <p:cNvPicPr/>
          <p:nvPr/>
        </p:nvPicPr>
        <p:blipFill>
          <a:blip r:embed="rId1">
            <a:lum bright="-2000"/>
          </a:blip>
          <a:stretch/>
        </p:blipFill>
        <p:spPr>
          <a:xfrm>
            <a:off x="520560" y="1443600"/>
            <a:ext cx="4368960" cy="2834280"/>
          </a:xfrm>
          <a:prstGeom prst="rect">
            <a:avLst/>
          </a:prstGeom>
          <a:ln>
            <a:noFill/>
          </a:ln>
        </p:spPr>
      </p:pic>
      <p:sp>
        <p:nvSpPr>
          <p:cNvPr id="159" name="Line 1"/>
          <p:cNvSpPr/>
          <p:nvPr/>
        </p:nvSpPr>
        <p:spPr>
          <a:xfrm flipH="1">
            <a:off x="5029200" y="548640"/>
            <a:ext cx="36000" cy="493776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CustomShape 2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CustomShape 3"/>
          <p:cNvSpPr/>
          <p:nvPr/>
        </p:nvSpPr>
        <p:spPr>
          <a:xfrm>
            <a:off x="432000" y="47880"/>
            <a:ext cx="48906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Experiment and results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62" name="CustomShape 4"/>
          <p:cNvSpPr/>
          <p:nvPr/>
        </p:nvSpPr>
        <p:spPr>
          <a:xfrm>
            <a:off x="5228640" y="737640"/>
            <a:ext cx="4779000" cy="328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500" spc="-1" strike="noStrike">
                <a:latin typeface="Arial"/>
              </a:rPr>
              <a:t>Algorithms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500" spc="-1" strike="noStrike">
                <a:latin typeface="Arial"/>
              </a:rPr>
              <a:t>No-function (</a:t>
            </a:r>
            <a:r>
              <a:rPr b="1" lang="en-US" sz="1500" spc="-1" strike="noStrike">
                <a:latin typeface="Arial"/>
              </a:rPr>
              <a:t>NOF</a:t>
            </a:r>
            <a:r>
              <a:rPr b="0" lang="en-US" sz="1500" spc="-1" strike="noStrike">
                <a:latin typeface="Arial"/>
              </a:rPr>
              <a:t>): it represents today’s situation when saturation arises.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500" spc="-1" strike="noStrike">
                <a:latin typeface="Arial"/>
              </a:rPr>
              <a:t>Naive function (</a:t>
            </a:r>
            <a:r>
              <a:rPr b="1" lang="en-US" sz="1500" spc="-1" strike="noStrike">
                <a:latin typeface="Arial"/>
              </a:rPr>
              <a:t>NAIF</a:t>
            </a:r>
            <a:r>
              <a:rPr b="0" lang="en-US" sz="1500" spc="-1" strike="noStrike">
                <a:latin typeface="Arial"/>
              </a:rPr>
              <a:t>): it is a basic straightforward automation of today’s manual prefix load sharing.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500" spc="-1" strike="noStrike">
                <a:latin typeface="Arial"/>
              </a:rPr>
              <a:t>Balanced DRL (</a:t>
            </a:r>
            <a:r>
              <a:rPr b="1" lang="en-US" sz="1500" spc="-1" strike="noStrike">
                <a:latin typeface="Arial"/>
              </a:rPr>
              <a:t>BDRL</a:t>
            </a:r>
            <a:r>
              <a:rPr b="0" lang="en-US" sz="1500" spc="-1" strike="noStrike">
                <a:latin typeface="Arial"/>
              </a:rPr>
              <a:t>): it considers every link equally to redistribute prefixes.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500" spc="-1" strike="noStrike">
                <a:latin typeface="Arial"/>
              </a:rPr>
              <a:t>Priority Aware DRL (</a:t>
            </a:r>
            <a:r>
              <a:rPr b="1" lang="en-US" sz="1500" spc="-1" strike="noStrike">
                <a:latin typeface="Arial"/>
              </a:rPr>
              <a:t>PADRL</a:t>
            </a:r>
            <a:r>
              <a:rPr b="0" lang="en-US" sz="1500" spc="-1" strike="noStrike">
                <a:latin typeface="Arial"/>
              </a:rPr>
              <a:t>): it prioritizes some links over others.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</p:txBody>
      </p:sp>
      <p:sp>
        <p:nvSpPr>
          <p:cNvPr id="163" name="CustomShape 5"/>
          <p:cNvSpPr/>
          <p:nvPr/>
        </p:nvSpPr>
        <p:spPr>
          <a:xfrm>
            <a:off x="9742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12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" descr=""/>
          <p:cNvPicPr/>
          <p:nvPr/>
        </p:nvPicPr>
        <p:blipFill>
          <a:blip r:embed="rId1">
            <a:lum bright="-2000"/>
          </a:blip>
          <a:stretch/>
        </p:blipFill>
        <p:spPr>
          <a:xfrm>
            <a:off x="520560" y="1443600"/>
            <a:ext cx="4368960" cy="2834280"/>
          </a:xfrm>
          <a:prstGeom prst="rect">
            <a:avLst/>
          </a:prstGeom>
          <a:ln>
            <a:noFill/>
          </a:ln>
        </p:spPr>
      </p:pic>
      <p:sp>
        <p:nvSpPr>
          <p:cNvPr id="165" name="CustomShape 1"/>
          <p:cNvSpPr/>
          <p:nvPr/>
        </p:nvSpPr>
        <p:spPr>
          <a:xfrm>
            <a:off x="5228640" y="737280"/>
            <a:ext cx="4779000" cy="488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500" spc="-1" strike="noStrike">
                <a:latin typeface="Arial"/>
              </a:rPr>
              <a:t>Algorithms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500" spc="-1" strike="noStrike">
                <a:latin typeface="Arial"/>
              </a:rPr>
              <a:t>No-function (</a:t>
            </a:r>
            <a:r>
              <a:rPr b="1" lang="en-US" sz="1500" spc="-1" strike="noStrike">
                <a:latin typeface="Arial"/>
              </a:rPr>
              <a:t>NOF</a:t>
            </a:r>
            <a:r>
              <a:rPr b="0" lang="en-US" sz="1500" spc="-1" strike="noStrike">
                <a:latin typeface="Arial"/>
              </a:rPr>
              <a:t>): it represents today’s situation when saturation arises.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500" spc="-1" strike="noStrike">
                <a:latin typeface="Arial"/>
              </a:rPr>
              <a:t>Naive function (</a:t>
            </a:r>
            <a:r>
              <a:rPr b="1" lang="en-US" sz="1500" spc="-1" strike="noStrike">
                <a:latin typeface="Arial"/>
              </a:rPr>
              <a:t>NAIF</a:t>
            </a:r>
            <a:r>
              <a:rPr b="0" lang="en-US" sz="1500" spc="-1" strike="noStrike">
                <a:latin typeface="Arial"/>
              </a:rPr>
              <a:t>): it is a basic straightforward automation of today’s manual prefix load sharing.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500" spc="-1" strike="noStrike">
                <a:latin typeface="Arial"/>
              </a:rPr>
              <a:t>Balanced DRL (</a:t>
            </a:r>
            <a:r>
              <a:rPr b="1" lang="en-US" sz="1500" spc="-1" strike="noStrike">
                <a:latin typeface="Arial"/>
              </a:rPr>
              <a:t>BDRL</a:t>
            </a:r>
            <a:r>
              <a:rPr b="0" lang="en-US" sz="1500" spc="-1" strike="noStrike">
                <a:latin typeface="Arial"/>
              </a:rPr>
              <a:t>): it considers every link equally to redistribute prefixes.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500" spc="-1" strike="noStrike">
                <a:latin typeface="Arial"/>
              </a:rPr>
              <a:t>Priority Aware DRL (</a:t>
            </a:r>
            <a:r>
              <a:rPr b="1" lang="en-US" sz="1500" spc="-1" strike="noStrike">
                <a:latin typeface="Arial"/>
              </a:rPr>
              <a:t>PADRL</a:t>
            </a:r>
            <a:r>
              <a:rPr b="0" lang="en-US" sz="1500" spc="-1" strike="noStrike">
                <a:latin typeface="Arial"/>
              </a:rPr>
              <a:t>): it prioritizes some links over others.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500" spc="-1" strike="noStrike">
                <a:latin typeface="Arial"/>
              </a:rPr>
              <a:t>Performance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500" spc="-1" strike="noStrike">
                <a:latin typeface="Arial"/>
              </a:rPr>
              <a:t>Traffic loss</a:t>
            </a:r>
            <a:r>
              <a:rPr b="0" lang="en-US" sz="1500" spc="-1" strike="noStrike">
                <a:latin typeface="Arial"/>
              </a:rPr>
              <a:t>: cumulative traffic loss due to saturation.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500" spc="-1" strike="noStrike">
                <a:latin typeface="Arial"/>
              </a:rPr>
              <a:t>Number of actions</a:t>
            </a:r>
            <a:r>
              <a:rPr b="0" lang="en-US" sz="1500" spc="-1" strike="noStrike">
                <a:latin typeface="Arial"/>
              </a:rPr>
              <a:t>: cumulative number of actions taken.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66" name="Line 2"/>
          <p:cNvSpPr/>
          <p:nvPr/>
        </p:nvSpPr>
        <p:spPr>
          <a:xfrm>
            <a:off x="5298120" y="3749040"/>
            <a:ext cx="4541400" cy="36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7" name="Line 3"/>
          <p:cNvSpPr/>
          <p:nvPr/>
        </p:nvSpPr>
        <p:spPr>
          <a:xfrm flipH="1">
            <a:off x="5029200" y="548640"/>
            <a:ext cx="36000" cy="493776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CustomShape 4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CustomShape 5"/>
          <p:cNvSpPr/>
          <p:nvPr/>
        </p:nvSpPr>
        <p:spPr>
          <a:xfrm>
            <a:off x="432000" y="47880"/>
            <a:ext cx="48906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Experiment and results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70" name="CustomShape 6"/>
          <p:cNvSpPr/>
          <p:nvPr/>
        </p:nvSpPr>
        <p:spPr>
          <a:xfrm>
            <a:off x="9742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13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 descr=""/>
          <p:cNvPicPr/>
          <p:nvPr/>
        </p:nvPicPr>
        <p:blipFill>
          <a:blip r:embed="rId1"/>
          <a:stretch/>
        </p:blipFill>
        <p:spPr>
          <a:xfrm>
            <a:off x="110880" y="1933920"/>
            <a:ext cx="4784760" cy="2377080"/>
          </a:xfrm>
          <a:prstGeom prst="rect">
            <a:avLst/>
          </a:prstGeom>
          <a:ln>
            <a:noFill/>
          </a:ln>
        </p:spPr>
      </p:pic>
      <p:pic>
        <p:nvPicPr>
          <p:cNvPr id="172" name="" descr=""/>
          <p:cNvPicPr/>
          <p:nvPr/>
        </p:nvPicPr>
        <p:blipFill>
          <a:blip r:embed="rId2"/>
          <a:stretch/>
        </p:blipFill>
        <p:spPr>
          <a:xfrm>
            <a:off x="4996080" y="1933920"/>
            <a:ext cx="4957200" cy="2413080"/>
          </a:xfrm>
          <a:prstGeom prst="rect">
            <a:avLst/>
          </a:prstGeom>
          <a:ln>
            <a:noFill/>
          </a:ln>
        </p:spPr>
      </p:pic>
      <p:sp>
        <p:nvSpPr>
          <p:cNvPr id="173" name="CustomShape 1"/>
          <p:cNvSpPr/>
          <p:nvPr/>
        </p:nvSpPr>
        <p:spPr>
          <a:xfrm>
            <a:off x="6456240" y="1623600"/>
            <a:ext cx="283428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Traffic loss per algorithm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969840" y="1596240"/>
            <a:ext cx="36932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latin typeface="Arial"/>
              </a:rPr>
              <a:t>Number of actions per algorithm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5" name="CustomShape 3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CustomShape 4"/>
          <p:cNvSpPr/>
          <p:nvPr/>
        </p:nvSpPr>
        <p:spPr>
          <a:xfrm>
            <a:off x="432000" y="47880"/>
            <a:ext cx="48906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Experiment and results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77" name="CustomShape 5"/>
          <p:cNvSpPr/>
          <p:nvPr/>
        </p:nvSpPr>
        <p:spPr>
          <a:xfrm>
            <a:off x="9742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14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" descr=""/>
          <p:cNvPicPr/>
          <p:nvPr/>
        </p:nvPicPr>
        <p:blipFill>
          <a:blip r:embed="rId1"/>
          <a:stretch/>
        </p:blipFill>
        <p:spPr>
          <a:xfrm>
            <a:off x="432000" y="740520"/>
            <a:ext cx="9201960" cy="465840"/>
          </a:xfrm>
          <a:prstGeom prst="rect">
            <a:avLst/>
          </a:prstGeom>
          <a:ln>
            <a:noFill/>
          </a:ln>
        </p:spPr>
      </p:pic>
      <p:pic>
        <p:nvPicPr>
          <p:cNvPr id="179" name="" descr=""/>
          <p:cNvPicPr/>
          <p:nvPr/>
        </p:nvPicPr>
        <p:blipFill>
          <a:blip r:embed="rId2"/>
          <a:stretch/>
        </p:blipFill>
        <p:spPr>
          <a:xfrm>
            <a:off x="1920240" y="1334880"/>
            <a:ext cx="6178320" cy="4242600"/>
          </a:xfrm>
          <a:prstGeom prst="rect">
            <a:avLst/>
          </a:prstGeom>
          <a:ln>
            <a:noFill/>
          </a:ln>
        </p:spPr>
      </p:pic>
      <p:sp>
        <p:nvSpPr>
          <p:cNvPr id="180" name="CustomShape 1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CustomShape 2"/>
          <p:cNvSpPr/>
          <p:nvPr/>
        </p:nvSpPr>
        <p:spPr>
          <a:xfrm>
            <a:off x="432000" y="47880"/>
            <a:ext cx="48906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Experiment and results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82" name="CustomShape 3"/>
          <p:cNvSpPr/>
          <p:nvPr/>
        </p:nvSpPr>
        <p:spPr>
          <a:xfrm>
            <a:off x="9742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15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432000" y="740520"/>
            <a:ext cx="9201960" cy="465840"/>
          </a:xfrm>
          <a:prstGeom prst="rect">
            <a:avLst/>
          </a:prstGeom>
          <a:ln>
            <a:noFill/>
          </a:ln>
        </p:spPr>
      </p:pic>
      <p:pic>
        <p:nvPicPr>
          <p:cNvPr id="184" name="" descr=""/>
          <p:cNvPicPr/>
          <p:nvPr/>
        </p:nvPicPr>
        <p:blipFill>
          <a:blip r:embed="rId2"/>
          <a:stretch/>
        </p:blipFill>
        <p:spPr>
          <a:xfrm>
            <a:off x="6195600" y="1185480"/>
            <a:ext cx="185400" cy="4480560"/>
          </a:xfrm>
          <a:prstGeom prst="rect">
            <a:avLst/>
          </a:prstGeom>
          <a:ln>
            <a:noFill/>
          </a:ln>
        </p:spPr>
      </p:pic>
      <p:pic>
        <p:nvPicPr>
          <p:cNvPr id="185" name="" descr=""/>
          <p:cNvPicPr/>
          <p:nvPr/>
        </p:nvPicPr>
        <p:blipFill>
          <a:blip r:embed="rId3"/>
          <a:stretch/>
        </p:blipFill>
        <p:spPr>
          <a:xfrm>
            <a:off x="6400800" y="1241280"/>
            <a:ext cx="3017160" cy="4398840"/>
          </a:xfrm>
          <a:prstGeom prst="rect">
            <a:avLst/>
          </a:prstGeom>
          <a:ln>
            <a:noFill/>
          </a:ln>
        </p:spPr>
      </p:pic>
      <p:pic>
        <p:nvPicPr>
          <p:cNvPr id="186" name="" descr=""/>
          <p:cNvPicPr/>
          <p:nvPr/>
        </p:nvPicPr>
        <p:blipFill>
          <a:blip r:embed="rId4"/>
          <a:stretch/>
        </p:blipFill>
        <p:spPr>
          <a:xfrm>
            <a:off x="632160" y="1737360"/>
            <a:ext cx="4527000" cy="3108600"/>
          </a:xfrm>
          <a:prstGeom prst="rect">
            <a:avLst/>
          </a:prstGeom>
          <a:ln>
            <a:noFill/>
          </a:ln>
        </p:spPr>
      </p:pic>
      <p:sp>
        <p:nvSpPr>
          <p:cNvPr id="187" name="Line 1"/>
          <p:cNvSpPr/>
          <p:nvPr/>
        </p:nvSpPr>
        <p:spPr>
          <a:xfrm>
            <a:off x="5649840" y="1280160"/>
            <a:ext cx="360" cy="402336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CustomShape 2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CustomShape 3"/>
          <p:cNvSpPr/>
          <p:nvPr/>
        </p:nvSpPr>
        <p:spPr>
          <a:xfrm>
            <a:off x="432000" y="47880"/>
            <a:ext cx="48906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Experiment and results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90" name="CustomShape 4"/>
          <p:cNvSpPr/>
          <p:nvPr/>
        </p:nvSpPr>
        <p:spPr>
          <a:xfrm>
            <a:off x="9742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16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548640" y="1247040"/>
            <a:ext cx="8412120" cy="4187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16000" indent="-215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Automating actions to mitigate critical events such as saturation therefore appears feasible and benefit from Machine Learning to optimize its control.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en-US" sz="18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It is feasible to build a deep reinforcement learning (DRL) agent that controls the choice of actions to be executed in case of saturation.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en-US" sz="18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This DRL agent can minimize traffic loss as well as the number of actions to be performed by the automation process.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en-US" sz="18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Future work needs to focus on stabilizing the prefix distribution process and the ability of the agent to adapt to network real time changes.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2" name="CustomShape 2"/>
          <p:cNvSpPr/>
          <p:nvPr/>
        </p:nvSpPr>
        <p:spPr>
          <a:xfrm>
            <a:off x="0" y="360"/>
            <a:ext cx="10079640" cy="731160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93" name="CustomShape 3"/>
          <p:cNvSpPr/>
          <p:nvPr/>
        </p:nvSpPr>
        <p:spPr>
          <a:xfrm>
            <a:off x="504000" y="64800"/>
            <a:ext cx="269604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Arial"/>
              </a:rPr>
              <a:t>Conclusion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94" name="CustomShape 4"/>
          <p:cNvSpPr/>
          <p:nvPr/>
        </p:nvSpPr>
        <p:spPr>
          <a:xfrm>
            <a:off x="9742320" y="5397840"/>
            <a:ext cx="456840" cy="2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300" spc="-1" strike="noStrike">
                <a:latin typeface="Arial"/>
              </a:rPr>
              <a:t>17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3657600" y="2402280"/>
            <a:ext cx="2742840" cy="610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latin typeface="Arial"/>
              </a:rPr>
              <a:t>Thank You!</a:t>
            </a:r>
            <a:endParaRPr b="0" lang="en-US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502</TotalTime>
  <Application>LibreOffice/6.1.6.3$Linux_X86_64 LibreOffice_project/10$Build-3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2020-09-30T13:19:20Z</dcterms:created>
  <dc:creator/>
  <dc:description/>
  <dc:language>en-US</dc:language>
  <cp:lastModifiedBy/>
  <dcterms:modified xsi:type="dcterms:W3CDTF">2020-10-21T18:00:20Z</dcterms:modified>
  <cp:revision>40</cp:revision>
  <dc:subject/>
  <dc:title/>
</cp:coreProperties>
</file>