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7" r:id="rId2"/>
    <p:sldId id="297" r:id="rId3"/>
    <p:sldId id="328" r:id="rId4"/>
    <p:sldId id="317" r:id="rId5"/>
    <p:sldId id="268" r:id="rId6"/>
    <p:sldId id="287" r:id="rId7"/>
    <p:sldId id="285" r:id="rId8"/>
    <p:sldId id="286" r:id="rId9"/>
    <p:sldId id="342" r:id="rId10"/>
    <p:sldId id="343" r:id="rId11"/>
    <p:sldId id="298" r:id="rId12"/>
    <p:sldId id="346" r:id="rId13"/>
    <p:sldId id="288" r:id="rId14"/>
    <p:sldId id="289" r:id="rId15"/>
    <p:sldId id="290" r:id="rId16"/>
    <p:sldId id="291" r:id="rId17"/>
    <p:sldId id="333" r:id="rId18"/>
    <p:sldId id="295" r:id="rId19"/>
    <p:sldId id="324" r:id="rId20"/>
    <p:sldId id="319" r:id="rId21"/>
    <p:sldId id="320" r:id="rId22"/>
    <p:sldId id="340" r:id="rId23"/>
    <p:sldId id="347"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3382"/>
    <a:srgbClr val="FBFEFB"/>
    <a:srgbClr val="05C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7"/>
    <p:restoredTop sz="65909"/>
  </p:normalViewPr>
  <p:slideViewPr>
    <p:cSldViewPr snapToGrid="0" snapToObjects="1">
      <p:cViewPr varScale="1">
        <p:scale>
          <a:sx n="87" d="100"/>
          <a:sy n="87" d="100"/>
        </p:scale>
        <p:origin x="30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ngshuai Liu" userId="35301ce1-a9c5-48a1-ac8c-06f4ac1835aa" providerId="ADAL" clId="{4B5E7BF4-E5A2-CF4A-B230-41B79679D408}"/>
    <pc:docChg chg="custSel modSld">
      <pc:chgData name="Yongshuai Liu" userId="35301ce1-a9c5-48a1-ac8c-06f4ac1835aa" providerId="ADAL" clId="{4B5E7BF4-E5A2-CF4A-B230-41B79679D408}" dt="2020-10-13T10:14:25.333" v="24" actId="20577"/>
      <pc:docMkLst>
        <pc:docMk/>
      </pc:docMkLst>
      <pc:sldChg chg="modNotesTx">
        <pc:chgData name="Yongshuai Liu" userId="35301ce1-a9c5-48a1-ac8c-06f4ac1835aa" providerId="ADAL" clId="{4B5E7BF4-E5A2-CF4A-B230-41B79679D408}" dt="2020-10-13T10:14:25.333" v="24" actId="20577"/>
        <pc:sldMkLst>
          <pc:docMk/>
          <pc:sldMk cId="3058321026" sldId="257"/>
        </pc:sldMkLst>
      </pc:sldChg>
      <pc:sldChg chg="modSp mod">
        <pc:chgData name="Yongshuai Liu" userId="35301ce1-a9c5-48a1-ac8c-06f4ac1835aa" providerId="ADAL" clId="{4B5E7BF4-E5A2-CF4A-B230-41B79679D408}" dt="2020-10-13T09:58:17.297" v="14" actId="20577"/>
        <pc:sldMkLst>
          <pc:docMk/>
          <pc:sldMk cId="2100951422" sldId="295"/>
        </pc:sldMkLst>
        <pc:spChg chg="mod">
          <ac:chgData name="Yongshuai Liu" userId="35301ce1-a9c5-48a1-ac8c-06f4ac1835aa" providerId="ADAL" clId="{4B5E7BF4-E5A2-CF4A-B230-41B79679D408}" dt="2020-10-13T09:58:17.297" v="14" actId="20577"/>
          <ac:spMkLst>
            <pc:docMk/>
            <pc:sldMk cId="2100951422" sldId="295"/>
            <ac:spMk id="26" creationId="{493C1B3B-D317-8E45-B462-226DE6F4FE4A}"/>
          </ac:spMkLst>
        </pc:spChg>
      </pc:sldChg>
    </pc:docChg>
  </pc:docChgLst>
  <pc:docChgLst>
    <pc:chgData name="Yongshuai Liu" userId="35301ce1-a9c5-48a1-ac8c-06f4ac1835aa" providerId="ADAL" clId="{7AC84998-BC8C-F848-930B-C659E6EE4D30}"/>
    <pc:docChg chg="modSld">
      <pc:chgData name="Yongshuai Liu" userId="35301ce1-a9c5-48a1-ac8c-06f4ac1835aa" providerId="ADAL" clId="{7AC84998-BC8C-F848-930B-C659E6EE4D30}" dt="2020-10-13T09:47:18.065" v="1" actId="729"/>
      <pc:docMkLst>
        <pc:docMk/>
      </pc:docMkLst>
      <pc:sldChg chg="mod modShow">
        <pc:chgData name="Yongshuai Liu" userId="35301ce1-a9c5-48a1-ac8c-06f4ac1835aa" providerId="ADAL" clId="{7AC84998-BC8C-F848-930B-C659E6EE4D30}" dt="2020-10-13T09:47:18.065" v="1" actId="729"/>
        <pc:sldMkLst>
          <pc:docMk/>
          <pc:sldMk cId="1587030073" sldId="32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61C841-A7B1-414E-A528-AFC1D7630B08}" type="datetimeFigureOut">
              <a:rPr lang="en-US" smtClean="0"/>
              <a:t>10/21/20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E1E70A-F0BE-3242-B4A9-68E24904BF17}" type="slidenum">
              <a:rPr lang="en-US" smtClean="0"/>
              <a:t>‹#›</a:t>
            </a:fld>
            <a:endParaRPr lang="en-US"/>
          </a:p>
        </p:txBody>
      </p:sp>
    </p:spTree>
    <p:extLst>
      <p:ext uri="{BB962C8B-B14F-4D97-AF65-F5344CB8AC3E}">
        <p14:creationId xmlns:p14="http://schemas.microsoft.com/office/powerpoint/2010/main" val="3245881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a:t>
            </a:r>
            <a:r>
              <a:rPr lang="en-US" altLang="zh-CN" dirty="0"/>
              <a:t>,</a:t>
            </a:r>
            <a:r>
              <a:rPr lang="zh-CN" altLang="en-US" dirty="0"/>
              <a:t> </a:t>
            </a:r>
            <a:r>
              <a:rPr lang="en-US" altLang="zh-CN" dirty="0"/>
              <a:t>I’m</a:t>
            </a:r>
            <a:r>
              <a:rPr lang="zh-CN" altLang="en-US" dirty="0"/>
              <a:t> </a:t>
            </a:r>
            <a:r>
              <a:rPr lang="en-US" altLang="zh-CN" dirty="0" err="1"/>
              <a:t>yongshuai</a:t>
            </a:r>
            <a:r>
              <a:rPr lang="zh-CN" altLang="en-US" dirty="0"/>
              <a:t> </a:t>
            </a:r>
            <a:r>
              <a:rPr lang="en-US" altLang="zh-CN" dirty="0" err="1"/>
              <a:t>liu</a:t>
            </a:r>
            <a:r>
              <a:rPr lang="en-US" altLang="zh-CN" dirty="0"/>
              <a:t>,</a:t>
            </a:r>
            <a:r>
              <a:rPr lang="zh-CN" altLang="en-US" dirty="0"/>
              <a:t> </a:t>
            </a:r>
            <a:r>
              <a:rPr lang="en-US" altLang="zh-CN" dirty="0"/>
              <a:t>from</a:t>
            </a:r>
            <a:r>
              <a:rPr lang="zh-CN" altLang="en-US" dirty="0"/>
              <a:t> </a:t>
            </a:r>
            <a:r>
              <a:rPr lang="en-US" altLang="zh-CN" dirty="0"/>
              <a:t>UC</a:t>
            </a:r>
            <a:r>
              <a:rPr lang="zh-CN" altLang="en-US" dirty="0"/>
              <a:t> </a:t>
            </a:r>
            <a:r>
              <a:rPr lang="en-US" altLang="zh-CN" dirty="0"/>
              <a:t>DAVIS.</a:t>
            </a:r>
          </a:p>
          <a:p>
            <a:r>
              <a:rPr lang="en-US" dirty="0"/>
              <a:t>today I‘m going to talk about  our recent work on</a:t>
            </a:r>
            <a:r>
              <a:rPr lang="zh-CN" altLang="en-US" dirty="0"/>
              <a:t> </a:t>
            </a:r>
            <a:r>
              <a:rPr lang="en-US" altLang="zh-CN" dirty="0"/>
              <a:t>5G</a:t>
            </a:r>
            <a:r>
              <a:rPr lang="zh-CN" altLang="en-US" dirty="0"/>
              <a:t> </a:t>
            </a:r>
            <a:r>
              <a:rPr lang="en-US" dirty="0"/>
              <a:t>network slicing</a:t>
            </a:r>
            <a:r>
              <a:rPr lang="zh-CN" altLang="en-US" dirty="0"/>
              <a:t> </a:t>
            </a:r>
            <a:r>
              <a:rPr lang="en-US" altLang="zh-CN" dirty="0"/>
              <a:t>and</a:t>
            </a:r>
            <a:r>
              <a:rPr lang="zh-CN" altLang="en-US" dirty="0"/>
              <a:t> </a:t>
            </a:r>
            <a:r>
              <a:rPr lang="en-US" altLang="zh-CN" dirty="0"/>
              <a:t>how</a:t>
            </a:r>
            <a:r>
              <a:rPr lang="zh-CN" altLang="en-US" dirty="0"/>
              <a:t> </a:t>
            </a:r>
            <a:r>
              <a:rPr lang="en-US" altLang="zh-CN" dirty="0"/>
              <a:t>we</a:t>
            </a:r>
            <a:r>
              <a:rPr lang="zh-CN" altLang="en-US" dirty="0"/>
              <a:t> </a:t>
            </a:r>
            <a:r>
              <a:rPr lang="en-US" altLang="zh-CN" dirty="0"/>
              <a:t>handle</a:t>
            </a:r>
            <a:r>
              <a:rPr lang="zh-CN" altLang="en-US" dirty="0"/>
              <a:t> </a:t>
            </a:r>
            <a:r>
              <a:rPr lang="en-US" altLang="zh-CN" dirty="0"/>
              <a:t>it</a:t>
            </a:r>
            <a:r>
              <a:rPr lang="zh-CN" altLang="en-US" dirty="0"/>
              <a:t> </a:t>
            </a:r>
            <a:r>
              <a:rPr lang="en-US" altLang="zh-CN" dirty="0"/>
              <a:t>with</a:t>
            </a:r>
            <a:r>
              <a:rPr lang="zh-CN" altLang="en-US" dirty="0"/>
              <a:t> </a:t>
            </a:r>
            <a:r>
              <a:rPr lang="en-US" dirty="0"/>
              <a:t> constraint reinforcement </a:t>
            </a:r>
            <a:r>
              <a:rPr lang="zh-CN" altLang="en-US" dirty="0"/>
              <a:t> </a:t>
            </a:r>
            <a:r>
              <a:rPr lang="en-US" dirty="0"/>
              <a:t>learning</a:t>
            </a:r>
            <a:r>
              <a:rPr lang="en-US" altLang="zh-CN" dirty="0"/>
              <a:t>.</a:t>
            </a:r>
          </a:p>
          <a:p>
            <a:r>
              <a:rPr lang="en-US" dirty="0"/>
              <a:t>This is a co-authored work with Professor </a:t>
            </a:r>
            <a:r>
              <a:rPr lang="en-US" altLang="zh-CN" dirty="0"/>
              <a:t>Ding</a:t>
            </a:r>
            <a:r>
              <a:rPr lang="zh-CN" altLang="en-US" dirty="0"/>
              <a:t> </a:t>
            </a:r>
            <a:r>
              <a:rPr lang="en-US" altLang="zh-CN" dirty="0"/>
              <a:t>and</a:t>
            </a:r>
            <a:r>
              <a:rPr lang="zh-CN" altLang="en-US" dirty="0"/>
              <a:t> </a:t>
            </a:r>
            <a:r>
              <a:rPr lang="en-US" altLang="zh-CN" dirty="0"/>
              <a:t>Professor</a:t>
            </a:r>
            <a:r>
              <a:rPr lang="zh-CN" altLang="en-US" dirty="0"/>
              <a:t> </a:t>
            </a:r>
            <a:r>
              <a:rPr lang="en-US" altLang="zh-CN" dirty="0"/>
              <a:t>Liu</a:t>
            </a:r>
            <a:r>
              <a:rPr lang="en-US" dirty="0"/>
              <a:t>.</a:t>
            </a:r>
          </a:p>
        </p:txBody>
      </p:sp>
      <p:sp>
        <p:nvSpPr>
          <p:cNvPr id="4" name="Slide Number Placeholder 3"/>
          <p:cNvSpPr>
            <a:spLocks noGrp="1"/>
          </p:cNvSpPr>
          <p:nvPr>
            <p:ph type="sldNum" sz="quarter" idx="5"/>
          </p:nvPr>
        </p:nvSpPr>
        <p:spPr/>
        <p:txBody>
          <a:bodyPr/>
          <a:lstStyle/>
          <a:p>
            <a:fld id="{33E1E70A-F0BE-3242-B4A9-68E24904BF17}" type="slidenum">
              <a:rPr lang="en-US" smtClean="0"/>
              <a:t>1</a:t>
            </a:fld>
            <a:endParaRPr lang="en-US"/>
          </a:p>
        </p:txBody>
      </p:sp>
    </p:spTree>
    <p:extLst>
      <p:ext uri="{BB962C8B-B14F-4D97-AF65-F5344CB8AC3E}">
        <p14:creationId xmlns:p14="http://schemas.microsoft.com/office/powerpoint/2010/main" val="1354836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With the increase of mobile networks, we face strong diversification of services, for example we have</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autonomous driving, industry 4.0, virtual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augmented reality, Internet of Things (IoT),</a:t>
            </a:r>
            <a:r>
              <a:rPr lang="zh-CN" altLang="en-US"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etc</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[ˌ</a:t>
            </a:r>
            <a:r>
              <a:rPr lang="en-US" sz="1200" kern="1200" dirty="0">
                <a:solidFill>
                  <a:schemeClr val="tx1"/>
                </a:solidFill>
                <a:effectLst/>
                <a:latin typeface="+mn-lt"/>
                <a:ea typeface="+mn-ea"/>
                <a:cs typeface="+mn-cs"/>
              </a:rPr>
              <a:t>et ˈ</a:t>
            </a:r>
            <a:r>
              <a:rPr lang="en-US" sz="1200" kern="1200" dirty="0" err="1">
                <a:solidFill>
                  <a:schemeClr val="tx1"/>
                </a:solidFill>
                <a:effectLst/>
                <a:latin typeface="+mn-lt"/>
                <a:ea typeface="+mn-ea"/>
                <a:cs typeface="+mn-cs"/>
              </a:rPr>
              <a:t>setərə</a:t>
            </a:r>
            <a:r>
              <a:rPr lang="en-US" sz="1200" kern="1200" dirty="0">
                <a:solidFill>
                  <a:schemeClr val="tx1"/>
                </a:solidFill>
                <a:effectLst/>
                <a:latin typeface="+mn-lt"/>
                <a:ea typeface="+mn-ea"/>
                <a:cs typeface="+mn-cs"/>
              </a:rPr>
              <a:t>; ˌ</a:t>
            </a:r>
            <a:r>
              <a:rPr lang="en-US" sz="1200" kern="1200" dirty="0" err="1">
                <a:solidFill>
                  <a:schemeClr val="tx1"/>
                </a:solidFill>
                <a:effectLst/>
                <a:latin typeface="+mn-lt"/>
                <a:ea typeface="+mn-ea"/>
                <a:cs typeface="+mn-cs"/>
              </a:rPr>
              <a:t>ɪt</a:t>
            </a:r>
            <a:r>
              <a:rPr lang="en-US" sz="1200" kern="1200" dirty="0">
                <a:solidFill>
                  <a:schemeClr val="tx1"/>
                </a:solidFill>
                <a:effectLst/>
                <a:latin typeface="+mn-lt"/>
                <a:ea typeface="+mn-ea"/>
                <a:cs typeface="+mn-cs"/>
              </a:rPr>
              <a:t> ˈ</a:t>
            </a:r>
            <a:r>
              <a:rPr lang="en-US" sz="1200" kern="1200" dirty="0" err="1">
                <a:solidFill>
                  <a:schemeClr val="tx1"/>
                </a:solidFill>
                <a:effectLst/>
                <a:latin typeface="+mn-lt"/>
                <a:ea typeface="+mn-ea"/>
                <a:cs typeface="+mn-cs"/>
              </a:rPr>
              <a:t>setərə</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services are characterized by </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different</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performance, functional, and operational requirements.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a:t>
            </a:r>
            <a:r>
              <a:rPr lang="en-US" altLang="zh-CN" dirty="0"/>
              <a:t>herefore,</a:t>
            </a:r>
            <a:r>
              <a:rPr 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hey demand the network to </a:t>
            </a:r>
            <a:r>
              <a:rPr lang="en-US" altLang="zh-CN" sz="1200" kern="1200" dirty="0">
                <a:solidFill>
                  <a:schemeClr val="tx1"/>
                </a:solidFill>
                <a:effectLst/>
                <a:latin typeface="+mn-lt"/>
                <a:ea typeface="+mn-ea"/>
                <a:cs typeface="+mn-cs"/>
              </a:rPr>
              <a:t>be</a:t>
            </a:r>
            <a:r>
              <a:rPr lang="en-US" sz="1200" kern="1200" dirty="0">
                <a:solidFill>
                  <a:schemeClr val="tx1"/>
                </a:solidFill>
                <a:effectLst/>
                <a:latin typeface="+mn-lt"/>
                <a:ea typeface="+mn-ea"/>
                <a:cs typeface="+mn-cs"/>
              </a:rPr>
              <a:t> more flexibility. Because of the lack of flexibility in existing networks, independent initiatives of dedicated infrastructure solutions are deployed: </a:t>
            </a:r>
            <a:r>
              <a:rPr lang="en-US" altLang="zh-CN" sz="1200" kern="1200" dirty="0">
                <a:solidFill>
                  <a:schemeClr val="tx1"/>
                </a:solidFill>
                <a:effectLst/>
                <a:latin typeface="+mn-lt"/>
                <a:ea typeface="+mn-ea"/>
                <a:cs typeface="+mn-cs"/>
              </a:rPr>
              <a:t>for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example,</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3GPP has developed an IoT specific MAC that can co-exist with general purpose MAC [1]; the industry has deployed </a:t>
            </a:r>
            <a:r>
              <a:rPr lang="en-US" altLang="zh-CN" sz="1200" kern="1200" dirty="0">
                <a:solidFill>
                  <a:schemeClr val="tx1"/>
                </a:solidFill>
                <a:effectLst/>
                <a:latin typeface="+mn-lt"/>
                <a:ea typeface="+mn-ea"/>
                <a:cs typeface="+mn-cs"/>
              </a:rPr>
              <a:t>specific</a:t>
            </a:r>
            <a:r>
              <a:rPr lang="en-US" sz="1200" kern="1200" dirty="0">
                <a:solidFill>
                  <a:schemeClr val="tx1"/>
                </a:solidFill>
                <a:effectLst/>
                <a:latin typeface="+mn-lt"/>
                <a:ea typeface="+mn-ea"/>
                <a:cs typeface="+mn-cs"/>
              </a:rPr>
              <a:t> architectures for extreme reliability [2]. Such </a:t>
            </a:r>
            <a:r>
              <a:rPr lang="en-US" altLang="zh-CN" sz="1200" kern="1200" dirty="0">
                <a:solidFill>
                  <a:schemeClr val="tx1"/>
                </a:solidFill>
                <a:effectLst/>
                <a:latin typeface="+mn-lt"/>
                <a:ea typeface="+mn-ea"/>
                <a:cs typeface="+mn-cs"/>
              </a:rPr>
              <a:t>solutions</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are clearly highly expensive and inefficient.</a:t>
            </a:r>
          </a:p>
          <a:p>
            <a:endParaRPr lang="en-US" sz="1200" kern="1200" dirty="0">
              <a:solidFill>
                <a:schemeClr val="tx1"/>
              </a:solidFill>
              <a:effectLst/>
              <a:latin typeface="+mn-lt"/>
              <a:ea typeface="+mn-ea"/>
              <a:cs typeface="+mn-cs"/>
            </a:endParaRPr>
          </a:p>
          <a:p>
            <a:r>
              <a:rPr lang="en-US" altLang="zh-CN" dirty="0"/>
              <a:t>To address this issue, </a:t>
            </a:r>
            <a:r>
              <a:rPr 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n 5G and future networks, network slicing, enabled by network function virtualization (NFV) and software defined networking (SDN), is </a:t>
            </a:r>
            <a:r>
              <a:rPr lang="en-US" altLang="zh-CN" sz="1200" kern="1200" dirty="0">
                <a:solidFill>
                  <a:schemeClr val="tx1"/>
                </a:solidFill>
                <a:effectLst/>
                <a:latin typeface="+mn-lt"/>
                <a:ea typeface="+mn-ea"/>
                <a:cs typeface="+mn-cs"/>
              </a:rPr>
              <a:t>considered</a:t>
            </a:r>
            <a:r>
              <a:rPr lang="en-US" sz="1200" kern="1200" dirty="0">
                <a:solidFill>
                  <a:schemeClr val="tx1"/>
                </a:solidFill>
                <a:effectLst/>
                <a:latin typeface="+mn-lt"/>
                <a:ea typeface="+mn-ea"/>
                <a:cs typeface="+mn-cs"/>
              </a:rPr>
              <a:t> as a promising solution for flexible resource </a:t>
            </a:r>
            <a:r>
              <a:rPr lang="en-US" altLang="zh-CN" sz="1200" kern="1200" dirty="0">
                <a:solidFill>
                  <a:schemeClr val="tx1"/>
                </a:solidFill>
                <a:effectLst/>
                <a:latin typeface="+mn-lt"/>
                <a:ea typeface="+mn-ea"/>
                <a:cs typeface="+mn-cs"/>
              </a:rPr>
              <a:t>allocation</a:t>
            </a:r>
            <a:r>
              <a:rPr lang="en-US"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a:t>
            </a:r>
            <a:r>
              <a:rPr lang="en-US" altLang="zh-CN" dirty="0"/>
              <a:t>asically,</a:t>
            </a:r>
            <a:r>
              <a:rPr lang="en-US" sz="1200" kern="1200" dirty="0">
                <a:solidFill>
                  <a:schemeClr val="tx1"/>
                </a:solidFill>
                <a:effectLst/>
                <a:latin typeface="+mn-lt"/>
                <a:ea typeface="+mn-ea"/>
                <a:cs typeface="+mn-cs"/>
              </a:rPr>
              <a:t> it creates multiple virtual network instances, named network slices, with service isolation and guarantees on top of a common physical infrastructure.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resource allocation problem in network slicing is to provide the required service isolation and guarantees. </a:t>
            </a:r>
          </a:p>
          <a:p>
            <a:endParaRPr lang="en-US"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work,</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handle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network</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slicing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problem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with</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reinforcement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learning.</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With the increase of mobile networks, we face strong diversification of services, for example we have</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autonomous driving, industry 4.0, virtual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augmented reality, Internet of Things (IoT),</a:t>
            </a:r>
            <a:r>
              <a:rPr lang="zh-CN" altLang="en-US"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etc</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[ˌ</a:t>
            </a:r>
            <a:r>
              <a:rPr lang="en-US" sz="1200" kern="1200" dirty="0">
                <a:solidFill>
                  <a:schemeClr val="tx1"/>
                </a:solidFill>
                <a:effectLst/>
                <a:latin typeface="+mn-lt"/>
                <a:ea typeface="+mn-ea"/>
                <a:cs typeface="+mn-cs"/>
              </a:rPr>
              <a:t>et ˈ</a:t>
            </a:r>
            <a:r>
              <a:rPr lang="en-US" sz="1200" kern="1200" dirty="0" err="1">
                <a:solidFill>
                  <a:schemeClr val="tx1"/>
                </a:solidFill>
                <a:effectLst/>
                <a:latin typeface="+mn-lt"/>
                <a:ea typeface="+mn-ea"/>
                <a:cs typeface="+mn-cs"/>
              </a:rPr>
              <a:t>setərə</a:t>
            </a:r>
            <a:r>
              <a:rPr lang="en-US" sz="1200" kern="1200" dirty="0">
                <a:solidFill>
                  <a:schemeClr val="tx1"/>
                </a:solidFill>
                <a:effectLst/>
                <a:latin typeface="+mn-lt"/>
                <a:ea typeface="+mn-ea"/>
                <a:cs typeface="+mn-cs"/>
              </a:rPr>
              <a:t>; ˌ</a:t>
            </a:r>
            <a:r>
              <a:rPr lang="en-US" sz="1200" kern="1200" dirty="0" err="1">
                <a:solidFill>
                  <a:schemeClr val="tx1"/>
                </a:solidFill>
                <a:effectLst/>
                <a:latin typeface="+mn-lt"/>
                <a:ea typeface="+mn-ea"/>
                <a:cs typeface="+mn-cs"/>
              </a:rPr>
              <a:t>ɪt</a:t>
            </a:r>
            <a:r>
              <a:rPr lang="en-US" sz="1200" kern="1200" dirty="0">
                <a:solidFill>
                  <a:schemeClr val="tx1"/>
                </a:solidFill>
                <a:effectLst/>
                <a:latin typeface="+mn-lt"/>
                <a:ea typeface="+mn-ea"/>
                <a:cs typeface="+mn-cs"/>
              </a:rPr>
              <a:t> ˈ</a:t>
            </a:r>
            <a:r>
              <a:rPr lang="en-US" sz="1200" kern="1200" dirty="0" err="1">
                <a:solidFill>
                  <a:schemeClr val="tx1"/>
                </a:solidFill>
                <a:effectLst/>
                <a:latin typeface="+mn-lt"/>
                <a:ea typeface="+mn-ea"/>
                <a:cs typeface="+mn-cs"/>
              </a:rPr>
              <a:t>setərə</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services are characterized by heterogeneous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[ˌ</a:t>
            </a:r>
            <a:r>
              <a:rPr lang="en-US" altLang="zh-CN" sz="1200" kern="1200" dirty="0" err="1">
                <a:solidFill>
                  <a:schemeClr val="tx1"/>
                </a:solidFill>
                <a:effectLst/>
                <a:latin typeface="+mn-lt"/>
                <a:ea typeface="+mn-ea"/>
                <a:cs typeface="+mn-cs"/>
              </a:rPr>
              <a:t>hetərəˈdʒiːniəs</a:t>
            </a:r>
            <a:r>
              <a:rPr lang="en-US" altLang="zh-CN"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performance, functional, and operational requirements.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a:t>
            </a:r>
            <a:r>
              <a:rPr lang="en-US" altLang="zh-CN" dirty="0"/>
              <a:t>herefore,</a:t>
            </a:r>
            <a:r>
              <a:rPr 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hey demand the network to </a:t>
            </a:r>
            <a:r>
              <a:rPr lang="en-US" altLang="zh-CN" sz="1200" kern="1200" dirty="0">
                <a:solidFill>
                  <a:schemeClr val="tx1"/>
                </a:solidFill>
                <a:effectLst/>
                <a:latin typeface="+mn-lt"/>
                <a:ea typeface="+mn-ea"/>
                <a:cs typeface="+mn-cs"/>
              </a:rPr>
              <a:t>be</a:t>
            </a:r>
            <a:r>
              <a:rPr lang="en-US" sz="1200" kern="1200" dirty="0">
                <a:solidFill>
                  <a:schemeClr val="tx1"/>
                </a:solidFill>
                <a:effectLst/>
                <a:latin typeface="+mn-lt"/>
                <a:ea typeface="+mn-ea"/>
                <a:cs typeface="+mn-cs"/>
              </a:rPr>
              <a:t> more flexibility. Because of the lack of flexibility in existing networks, independent initiatives of dedicated infrastructure solutions are deployed: </a:t>
            </a:r>
            <a:r>
              <a:rPr lang="en-US" altLang="zh-CN" sz="1200" kern="1200" dirty="0">
                <a:solidFill>
                  <a:schemeClr val="tx1"/>
                </a:solidFill>
                <a:effectLst/>
                <a:latin typeface="+mn-lt"/>
                <a:ea typeface="+mn-ea"/>
                <a:cs typeface="+mn-cs"/>
              </a:rPr>
              <a:t>for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example,</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3GPP has developed an IoT specific MAC that can co-exist with general purpose MAC [1]; the industry has deployed </a:t>
            </a:r>
            <a:r>
              <a:rPr lang="en-US" altLang="zh-CN" sz="1200" kern="1200" dirty="0">
                <a:solidFill>
                  <a:schemeClr val="tx1"/>
                </a:solidFill>
                <a:effectLst/>
                <a:latin typeface="+mn-lt"/>
                <a:ea typeface="+mn-ea"/>
                <a:cs typeface="+mn-cs"/>
              </a:rPr>
              <a:t>specific</a:t>
            </a:r>
            <a:r>
              <a:rPr lang="en-US" sz="1200" kern="1200" dirty="0">
                <a:solidFill>
                  <a:schemeClr val="tx1"/>
                </a:solidFill>
                <a:effectLst/>
                <a:latin typeface="+mn-lt"/>
                <a:ea typeface="+mn-ea"/>
                <a:cs typeface="+mn-cs"/>
              </a:rPr>
              <a:t> architectures for extreme reliability [2]. Such monolithic vertical developments are clearly highly expensive and inefficient.</a:t>
            </a:r>
          </a:p>
          <a:p>
            <a:endParaRPr lang="en-US" sz="1200" kern="1200" dirty="0">
              <a:solidFill>
                <a:schemeClr val="tx1"/>
              </a:solidFill>
              <a:effectLst/>
              <a:latin typeface="+mn-lt"/>
              <a:ea typeface="+mn-ea"/>
              <a:cs typeface="+mn-cs"/>
            </a:endParaRPr>
          </a:p>
          <a:p>
            <a:r>
              <a:rPr lang="en-US" altLang="zh-CN" dirty="0"/>
              <a:t>To address this issue, </a:t>
            </a:r>
            <a:r>
              <a:rPr 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n 5G and future networks, network slicing, enabled by network function virtualization (NFV) and software defined networking (SDN), is </a:t>
            </a:r>
            <a:r>
              <a:rPr lang="en-US" altLang="zh-CN" sz="1200" kern="1200" dirty="0">
                <a:solidFill>
                  <a:schemeClr val="tx1"/>
                </a:solidFill>
                <a:effectLst/>
                <a:latin typeface="+mn-lt"/>
                <a:ea typeface="+mn-ea"/>
                <a:cs typeface="+mn-cs"/>
              </a:rPr>
              <a:t>considered</a:t>
            </a:r>
            <a:r>
              <a:rPr lang="en-US" sz="1200" kern="1200" dirty="0">
                <a:solidFill>
                  <a:schemeClr val="tx1"/>
                </a:solidFill>
                <a:effectLst/>
                <a:latin typeface="+mn-lt"/>
                <a:ea typeface="+mn-ea"/>
                <a:cs typeface="+mn-cs"/>
              </a:rPr>
              <a:t> as a promising solution for flexible resource </a:t>
            </a:r>
            <a:r>
              <a:rPr lang="en-US" altLang="zh-CN" sz="1200" kern="1200" dirty="0">
                <a:solidFill>
                  <a:schemeClr val="tx1"/>
                </a:solidFill>
                <a:effectLst/>
                <a:latin typeface="+mn-lt"/>
                <a:ea typeface="+mn-ea"/>
                <a:cs typeface="+mn-cs"/>
              </a:rPr>
              <a:t>allocation</a:t>
            </a:r>
            <a:r>
              <a:rPr lang="en-US"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a:t>
            </a:r>
            <a:r>
              <a:rPr lang="en-US" altLang="zh-CN" dirty="0"/>
              <a:t>asically,</a:t>
            </a:r>
            <a:r>
              <a:rPr lang="en-US" sz="1200" kern="1200" dirty="0">
                <a:solidFill>
                  <a:schemeClr val="tx1"/>
                </a:solidFill>
                <a:effectLst/>
                <a:latin typeface="+mn-lt"/>
                <a:ea typeface="+mn-ea"/>
                <a:cs typeface="+mn-cs"/>
              </a:rPr>
              <a:t> it creates multiple virtual network instances, named network slices, with service isolation and guarantees on top of a common physical infrastructure.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resource allocation problem in network slicing is to provide the required service isolation and guarantees. </a:t>
            </a:r>
          </a:p>
          <a:p>
            <a:endParaRPr lang="en-US"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work,</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handle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network</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slicing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problem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with</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reinforcement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learning.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E1E70A-F0BE-3242-B4A9-68E24904BF17}" type="slidenum">
              <a:rPr lang="en-US" smtClean="0"/>
              <a:t>2</a:t>
            </a:fld>
            <a:endParaRPr lang="en-US"/>
          </a:p>
        </p:txBody>
      </p:sp>
    </p:spTree>
    <p:extLst>
      <p:ext uri="{BB962C8B-B14F-4D97-AF65-F5344CB8AC3E}">
        <p14:creationId xmlns:p14="http://schemas.microsoft.com/office/powerpoint/2010/main" val="1936658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So</a:t>
            </a:r>
            <a:r>
              <a:rPr lang="zh-CN" altLang="en-US" dirty="0"/>
              <a:t> </a:t>
            </a:r>
            <a:r>
              <a:rPr lang="en-US" altLang="zh-CN" dirty="0"/>
              <a:t>t</a:t>
            </a:r>
            <a:r>
              <a:rPr lang="en-US" dirty="0"/>
              <a:t>he number one question we ask is why a learning-based approach instead of the traditional optimization approach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First,  traditional  optimization approaches require accurate mathematical models with parameters known, This is often difficult to achieve in practice, especially with the increasing complexity, scale and service diversity of the 5G and future networks. Furthermore</a:t>
            </a:r>
            <a:r>
              <a:rPr lang="en-US" altLang="zh-CN" dirty="0"/>
              <a:t>,</a:t>
            </a:r>
            <a:r>
              <a:rPr lang="zh-CN" altLang="en-US" dirty="0"/>
              <a:t> </a:t>
            </a:r>
            <a:r>
              <a:rPr lang="en-US" dirty="0"/>
              <a:t>Constraints from the physical systems and service demands are prevalent and complex, such as latency requirement and service level agreement, which further increases the difficulty</a:t>
            </a:r>
            <a:r>
              <a:rPr lang="zh-CN" altLang="en-US" dirty="0"/>
              <a:t> </a:t>
            </a:r>
            <a:r>
              <a:rPr lang="en-US" dirty="0"/>
              <a:t>in modeling .</a:t>
            </a:r>
            <a:r>
              <a:rPr lang="zh-CN" altLang="en-US" dirty="0"/>
              <a:t> </a:t>
            </a:r>
            <a:r>
              <a:rPr lang="en-US" dirty="0"/>
              <a:t>Additionally</a:t>
            </a:r>
            <a:r>
              <a:rPr lang="en-US" altLang="zh-CN" dirty="0"/>
              <a:t>,</a:t>
            </a:r>
            <a:r>
              <a:rPr lang="en-US" dirty="0"/>
              <a:t> </a:t>
            </a:r>
            <a:r>
              <a:rPr lang="en-US" altLang="zh-CN" dirty="0"/>
              <a:t>t</a:t>
            </a:r>
            <a:r>
              <a:rPr lang="en-US" dirty="0"/>
              <a:t>he network environment is affected by the location, geographical properties</a:t>
            </a:r>
            <a:r>
              <a:rPr lang="en-US" altLang="zh-CN" dirty="0"/>
              <a:t>,</a:t>
            </a:r>
            <a:r>
              <a:rPr lang="zh-CN" altLang="en-US" dirty="0"/>
              <a:t> </a:t>
            </a:r>
            <a:r>
              <a:rPr lang="en-US" dirty="0"/>
              <a:t>mobility, etc., all difficult to measure and model.  Because of these reasons, it is very difficult to obtain accurate model parameters in real networks, on which traditional optimization approaches rely.</a:t>
            </a:r>
          </a:p>
          <a:p>
            <a:endParaRPr lang="en-US" dirty="0"/>
          </a:p>
          <a:p>
            <a:r>
              <a:rPr lang="en-US" dirty="0"/>
              <a:t>Second, traditional methods do not adapt to hidden structures in networks, due to a lack of knowledge and subsequent ability to explore and learn from the system. For example, a user, experiences poor quality of service, may decide not to use the service again or at a reduced frequency. Such hidden structures can significantly affect user experience and network performance but are usually not directly observed</a:t>
            </a:r>
            <a:r>
              <a:rPr lang="zh-CN" altLang="en-US" dirty="0"/>
              <a:t> </a:t>
            </a:r>
            <a:r>
              <a:rPr lang="en-US" altLang="zh-CN" dirty="0"/>
              <a:t>or</a:t>
            </a:r>
            <a:r>
              <a:rPr lang="zh-CN" altLang="en-US" dirty="0"/>
              <a:t> </a:t>
            </a:r>
            <a:r>
              <a:rPr lang="en-US" dirty="0"/>
              <a:t>modeled. </a:t>
            </a:r>
          </a:p>
          <a:p>
            <a:endParaRPr lang="en-US" dirty="0"/>
          </a:p>
          <a:p>
            <a:r>
              <a:rPr lang="en-US" dirty="0"/>
              <a:t>Because of these reasons, we explore a learning-based approach</a:t>
            </a:r>
            <a:r>
              <a:rPr lang="zh-CN" altLang="en-US" dirty="0"/>
              <a:t> </a:t>
            </a:r>
            <a:r>
              <a:rPr lang="en-US" altLang="zh-CN" dirty="0"/>
              <a:t>in</a:t>
            </a:r>
            <a:r>
              <a:rPr lang="zh-CN" altLang="en-US" dirty="0"/>
              <a:t> </a:t>
            </a:r>
            <a:r>
              <a:rPr lang="en-US" altLang="zh-CN" dirty="0"/>
              <a:t>this</a:t>
            </a:r>
            <a:r>
              <a:rPr lang="zh-CN" altLang="en-US" dirty="0"/>
              <a:t> </a:t>
            </a:r>
            <a:r>
              <a:rPr lang="en-US" altLang="zh-CN" dirty="0"/>
              <a:t>work</a:t>
            </a:r>
            <a:r>
              <a:rPr lang="en-US" dirty="0"/>
              <a:t>.</a:t>
            </a:r>
          </a:p>
        </p:txBody>
      </p:sp>
      <p:sp>
        <p:nvSpPr>
          <p:cNvPr id="4" name="Slide Number Placeholder 3"/>
          <p:cNvSpPr>
            <a:spLocks noGrp="1"/>
          </p:cNvSpPr>
          <p:nvPr>
            <p:ph type="sldNum" sz="quarter" idx="5"/>
          </p:nvPr>
        </p:nvSpPr>
        <p:spPr/>
        <p:txBody>
          <a:bodyPr/>
          <a:lstStyle/>
          <a:p>
            <a:fld id="{33E1E70A-F0BE-3242-B4A9-68E24904BF17}" type="slidenum">
              <a:rPr lang="en-US" smtClean="0"/>
              <a:t>3</a:t>
            </a:fld>
            <a:endParaRPr lang="en-US"/>
          </a:p>
        </p:txBody>
      </p:sp>
    </p:spTree>
    <p:extLst>
      <p:ext uri="{BB962C8B-B14F-4D97-AF65-F5344CB8AC3E}">
        <p14:creationId xmlns:p14="http://schemas.microsoft.com/office/powerpoint/2010/main" val="1021110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r>
              <a:rPr lang="en-US" dirty="0"/>
              <a:t>this is a framework of </a:t>
            </a:r>
            <a:r>
              <a:rPr lang="en-US" altLang="zh-CN" dirty="0"/>
              <a:t>our</a:t>
            </a:r>
            <a:r>
              <a:rPr lang="zh-CN" altLang="en-US" dirty="0"/>
              <a:t> </a:t>
            </a:r>
            <a:r>
              <a:rPr lang="en-US" altLang="zh-CN" dirty="0"/>
              <a:t>method.</a:t>
            </a:r>
          </a:p>
          <a:p>
            <a:r>
              <a:rPr lang="en-US" dirty="0"/>
              <a:t>so basically, we </a:t>
            </a:r>
            <a:r>
              <a:rPr lang="zh-CN" altLang="en-US" dirty="0"/>
              <a:t> </a:t>
            </a:r>
            <a:r>
              <a:rPr lang="en-US" dirty="0"/>
              <a:t>have a physical infrastructure on top of it </a:t>
            </a:r>
            <a:r>
              <a:rPr lang="en-US" altLang="zh-CN" dirty="0"/>
              <a:t>.</a:t>
            </a:r>
          </a:p>
          <a:p>
            <a:r>
              <a:rPr lang="en-US" dirty="0"/>
              <a:t>we have network slices and, in this case, we consider three different network slices</a:t>
            </a:r>
            <a:r>
              <a:rPr lang="en-US" altLang="zh-CN" dirty="0"/>
              <a:t>.</a:t>
            </a:r>
          </a:p>
          <a:p>
            <a:endParaRPr lang="en-US" altLang="zh-CN" dirty="0"/>
          </a:p>
          <a:p>
            <a:r>
              <a:rPr lang="en-US" dirty="0"/>
              <a:t>we have a network slice manager which makes decisions on its resource allocation</a:t>
            </a:r>
            <a:r>
              <a:rPr lang="en-US" altLang="zh-CN" dirty="0"/>
              <a:t>.</a:t>
            </a:r>
            <a:r>
              <a:rPr lang="en-US" dirty="0"/>
              <a:t>  it takes input from the policy engine and this policy engine is basically what the </a:t>
            </a:r>
            <a:r>
              <a:rPr lang="en-US" altLang="zh-CN" dirty="0"/>
              <a:t>reinforcement</a:t>
            </a:r>
            <a:r>
              <a:rPr lang="zh-CN" altLang="en-US" dirty="0"/>
              <a:t> </a:t>
            </a:r>
            <a:r>
              <a:rPr lang="en-US" altLang="zh-CN" dirty="0"/>
              <a:t>learning</a:t>
            </a:r>
            <a:r>
              <a:rPr lang="zh-CN" altLang="en-US" dirty="0"/>
              <a:t> </a:t>
            </a:r>
            <a:r>
              <a:rPr lang="en-US" dirty="0"/>
              <a:t>algorithm can  provide</a:t>
            </a:r>
            <a:r>
              <a:rPr lang="en-US" altLang="zh-CN" dirty="0"/>
              <a:t>.</a:t>
            </a:r>
          </a:p>
          <a:p>
            <a:r>
              <a:rPr lang="en-US" dirty="0"/>
              <a:t>this framework can be applied to general network slicing problems</a:t>
            </a:r>
            <a:r>
              <a:rPr lang="en-US" altLang="zh-CN" dirty="0"/>
              <a:t>,</a:t>
            </a:r>
            <a:r>
              <a:rPr lang="en-US" dirty="0"/>
              <a:t> including </a:t>
            </a:r>
            <a:r>
              <a:rPr lang="en-US" altLang="zh-CN" dirty="0"/>
              <a:t>radio</a:t>
            </a:r>
            <a:r>
              <a:rPr lang="en-US" dirty="0"/>
              <a:t> access</a:t>
            </a:r>
            <a:r>
              <a:rPr lang="en-US" altLang="zh-CN" dirty="0"/>
              <a:t>,</a:t>
            </a:r>
            <a:r>
              <a:rPr lang="en-US" dirty="0"/>
              <a:t> edge</a:t>
            </a:r>
            <a:r>
              <a:rPr lang="en-US" altLang="zh-CN" dirty="0"/>
              <a:t>,</a:t>
            </a:r>
            <a:r>
              <a:rPr lang="en-US" dirty="0"/>
              <a:t> cloud and </a:t>
            </a:r>
            <a:r>
              <a:rPr lang="en-US" altLang="zh-CN" dirty="0"/>
              <a:t>core</a:t>
            </a:r>
            <a:r>
              <a:rPr lang="en-US" dirty="0"/>
              <a:t> network</a:t>
            </a:r>
            <a:r>
              <a:rPr lang="en-US" altLang="zh-CN" dirty="0"/>
              <a:t>s.</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kern="0" dirty="0">
                <a:solidFill>
                  <a:schemeClr val="tx1"/>
                </a:solidFill>
              </a:rPr>
              <a:t>To bring RL, especially DRL, into the network</a:t>
            </a:r>
            <a:r>
              <a:rPr lang="zh-CN" altLang="en-US" sz="1200" b="0" kern="0" dirty="0">
                <a:solidFill>
                  <a:schemeClr val="tx1"/>
                </a:solidFill>
              </a:rPr>
              <a:t> </a:t>
            </a:r>
            <a:r>
              <a:rPr lang="en-US" altLang="zh-CN" sz="1200" b="0" kern="0" dirty="0">
                <a:solidFill>
                  <a:schemeClr val="tx1"/>
                </a:solidFill>
              </a:rPr>
              <a:t>slicing, there are many challenges. In our</a:t>
            </a:r>
            <a:r>
              <a:rPr lang="zh-CN" altLang="en-US" sz="1200" b="0" kern="0" dirty="0">
                <a:solidFill>
                  <a:schemeClr val="tx1"/>
                </a:solidFill>
              </a:rPr>
              <a:t> </a:t>
            </a:r>
            <a:r>
              <a:rPr lang="en-US" altLang="zh-CN" sz="1200" b="0" kern="0" dirty="0">
                <a:solidFill>
                  <a:schemeClr val="tx1"/>
                </a:solidFill>
              </a:rPr>
              <a:t>work, we will focus on one, namely constraints.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kern="0" dirty="0">
                <a:solidFill>
                  <a:schemeClr val="tx1"/>
                </a:solidFill>
              </a:rPr>
              <a:t>We</a:t>
            </a:r>
            <a:r>
              <a:rPr lang="zh-CN" altLang="en-US" sz="1200" b="0" kern="0" dirty="0">
                <a:solidFill>
                  <a:schemeClr val="tx1"/>
                </a:solidFill>
              </a:rPr>
              <a:t> </a:t>
            </a:r>
            <a:r>
              <a:rPr lang="en-US" altLang="zh-CN" sz="1200" b="0" kern="0" dirty="0">
                <a:solidFill>
                  <a:schemeClr val="tx1"/>
                </a:solidFill>
              </a:rPr>
              <a:t>may</a:t>
            </a:r>
            <a:r>
              <a:rPr lang="zh-CN" altLang="en-US" sz="1200" b="0" kern="0" dirty="0">
                <a:solidFill>
                  <a:schemeClr val="tx1"/>
                </a:solidFill>
              </a:rPr>
              <a:t> </a:t>
            </a:r>
            <a:r>
              <a:rPr lang="en-US" altLang="zh-CN" sz="1200" b="0" kern="0" dirty="0">
                <a:solidFill>
                  <a:schemeClr val="tx1"/>
                </a:solidFill>
              </a:rPr>
              <a:t>know</a:t>
            </a:r>
            <a:r>
              <a:rPr lang="zh-CN" altLang="en-US" sz="1200" b="0" kern="0" dirty="0">
                <a:solidFill>
                  <a:schemeClr val="tx1"/>
                </a:solidFill>
              </a:rPr>
              <a:t> </a:t>
            </a:r>
            <a:r>
              <a:rPr lang="en-US" altLang="zh-CN" sz="1200" b="0" kern="0" dirty="0">
                <a:solidFill>
                  <a:schemeClr val="tx1"/>
                </a:solidFill>
              </a:rPr>
              <a:t>in many existing RL problems, the goal is to maximize</a:t>
            </a:r>
            <a:r>
              <a:rPr lang="zh-CN" altLang="en-US" sz="1200" b="0" kern="0" dirty="0">
                <a:solidFill>
                  <a:schemeClr val="tx1"/>
                </a:solidFill>
              </a:rPr>
              <a:t> </a:t>
            </a:r>
            <a:r>
              <a:rPr lang="en-US" altLang="zh-CN" sz="1200" b="0" kern="0" dirty="0">
                <a:solidFill>
                  <a:schemeClr val="tx1"/>
                </a:solidFill>
              </a:rPr>
              <a:t>the</a:t>
            </a:r>
            <a:r>
              <a:rPr lang="zh-CN" altLang="en-US" sz="1200" b="0" kern="0" dirty="0">
                <a:solidFill>
                  <a:schemeClr val="tx1"/>
                </a:solidFill>
              </a:rPr>
              <a:t> </a:t>
            </a:r>
            <a:r>
              <a:rPr lang="en-US" altLang="zh-CN" sz="1200" b="0" kern="0" dirty="0">
                <a:solidFill>
                  <a:schemeClr val="tx1"/>
                </a:solidFill>
              </a:rPr>
              <a:t>reward.</a:t>
            </a:r>
            <a:r>
              <a:rPr lang="zh-CN" altLang="en-US" sz="1200" b="0" kern="0" dirty="0">
                <a:solidFill>
                  <a:schemeClr val="tx1"/>
                </a:solidFill>
              </a:rPr>
              <a:t> </a:t>
            </a:r>
            <a:r>
              <a:rPr lang="en-US" altLang="zh-CN" sz="1200" b="0" kern="0" dirty="0">
                <a:solidFill>
                  <a:schemeClr val="tx1"/>
                </a:solidFill>
              </a:rPr>
              <a:t>However,</a:t>
            </a:r>
            <a:r>
              <a:rPr lang="zh-CN" altLang="en-US" sz="1200" b="0" kern="0" dirty="0">
                <a:solidFill>
                  <a:schemeClr val="tx1"/>
                </a:solidFill>
              </a:rPr>
              <a:t> </a:t>
            </a:r>
            <a:r>
              <a:rPr lang="en-US" altLang="zh-CN" sz="1200" b="0" kern="0" dirty="0">
                <a:solidFill>
                  <a:schemeClr val="tx1"/>
                </a:solidFill>
              </a:rPr>
              <a:t>Network</a:t>
            </a:r>
            <a:r>
              <a:rPr lang="zh-CN" altLang="en-US" sz="1200" b="0" kern="0" dirty="0">
                <a:solidFill>
                  <a:schemeClr val="tx1"/>
                </a:solidFill>
              </a:rPr>
              <a:t> </a:t>
            </a:r>
            <a:r>
              <a:rPr lang="en-US" altLang="zh-CN" sz="1200" b="0" kern="0" dirty="0">
                <a:solidFill>
                  <a:schemeClr val="tx1"/>
                </a:solidFill>
              </a:rPr>
              <a:t>slicing</a:t>
            </a:r>
            <a:r>
              <a:rPr lang="en-US" sz="1200" b="0" kern="0" dirty="0">
                <a:solidFill>
                  <a:schemeClr val="tx1"/>
                </a:solidFill>
              </a:rPr>
              <a:t> problems, in addition to maximizing the reward, need to satisfy certain constraints</a:t>
            </a:r>
            <a:r>
              <a:rPr lang="zh-CN" altLang="en-US" sz="1200" b="0" kern="0" dirty="0">
                <a:solidFill>
                  <a:schemeClr val="tx1"/>
                </a:solidFill>
              </a:rPr>
              <a:t> </a:t>
            </a:r>
            <a:r>
              <a:rPr lang="en-US" altLang="zh-CN" sz="1200" b="0" kern="0" dirty="0">
                <a:solidFill>
                  <a:schemeClr val="tx1"/>
                </a:solidFill>
              </a:rPr>
              <a:t>as</a:t>
            </a:r>
            <a:r>
              <a:rPr lang="zh-CN" altLang="en-US" sz="1200" b="0" kern="0" dirty="0">
                <a:solidFill>
                  <a:schemeClr val="tx1"/>
                </a:solidFill>
              </a:rPr>
              <a:t> </a:t>
            </a:r>
            <a:r>
              <a:rPr lang="en-US" altLang="zh-CN" sz="1200" b="0" kern="0" dirty="0">
                <a:solidFill>
                  <a:schemeClr val="tx1"/>
                </a:solidFill>
              </a:rPr>
              <a:t>well</a:t>
            </a:r>
            <a:r>
              <a:rPr lang="en-US" sz="1200" b="0" kern="0" dirty="0">
                <a:solidFill>
                  <a:schemeClr val="tx1"/>
                </a:solidFill>
              </a:rPr>
              <a:t>.</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To</a:t>
            </a:r>
            <a:r>
              <a:rPr lang="zh-CN" altLang="en-US" dirty="0"/>
              <a:t>  </a:t>
            </a:r>
            <a:r>
              <a:rPr lang="en-US" altLang="zh-CN" dirty="0"/>
              <a:t>satisfy</a:t>
            </a:r>
            <a:r>
              <a:rPr lang="zh-CN" altLang="en-US" dirty="0"/>
              <a:t> </a:t>
            </a:r>
            <a:r>
              <a:rPr lang="en-US" altLang="zh-CN" dirty="0"/>
              <a:t>these</a:t>
            </a:r>
            <a:r>
              <a:rPr lang="zh-CN" altLang="en-US" dirty="0"/>
              <a:t> </a:t>
            </a:r>
            <a:r>
              <a:rPr lang="en-US" altLang="zh-CN" dirty="0"/>
              <a:t>constraints,</a:t>
            </a:r>
            <a:r>
              <a:rPr lang="zh-CN" altLang="en-US" dirty="0"/>
              <a:t> </a:t>
            </a:r>
            <a:r>
              <a:rPr lang="en-US" altLang="zh-CN" dirty="0"/>
              <a:t>we</a:t>
            </a:r>
            <a:r>
              <a:rPr lang="zh-CN" altLang="en-US" dirty="0"/>
              <a:t> </a:t>
            </a:r>
            <a:r>
              <a:rPr lang="en-US" altLang="zh-CN" dirty="0"/>
              <a:t>formulate</a:t>
            </a:r>
            <a:r>
              <a:rPr lang="zh-CN" altLang="en-US" dirty="0"/>
              <a:t> </a:t>
            </a:r>
            <a:r>
              <a:rPr lang="en-US" altLang="zh-CN" dirty="0"/>
              <a:t>the</a:t>
            </a:r>
            <a:r>
              <a:rPr lang="zh-CN" altLang="en-US" dirty="0"/>
              <a:t> </a:t>
            </a:r>
            <a:r>
              <a:rPr lang="en-US" altLang="zh-CN" dirty="0"/>
              <a:t>network</a:t>
            </a:r>
            <a:r>
              <a:rPr lang="zh-CN" altLang="en-US" dirty="0"/>
              <a:t> </a:t>
            </a:r>
            <a:r>
              <a:rPr lang="en-US" altLang="zh-CN" dirty="0"/>
              <a:t>slicing</a:t>
            </a:r>
            <a:r>
              <a:rPr lang="zh-CN" altLang="en-US" dirty="0"/>
              <a:t> </a:t>
            </a:r>
            <a:r>
              <a:rPr lang="en-US" altLang="zh-CN" dirty="0"/>
              <a:t>problems</a:t>
            </a:r>
            <a:r>
              <a:rPr lang="zh-CN" altLang="en-US" dirty="0"/>
              <a:t> </a:t>
            </a:r>
            <a:r>
              <a:rPr lang="en-US" altLang="zh-CN" dirty="0"/>
              <a:t>as</a:t>
            </a:r>
            <a:r>
              <a:rPr lang="zh-CN" altLang="en-US" dirty="0"/>
              <a:t> </a:t>
            </a:r>
            <a:r>
              <a:rPr lang="en-US" altLang="zh-CN" dirty="0"/>
              <a:t>constrained</a:t>
            </a:r>
            <a:r>
              <a:rPr lang="zh-CN" altLang="en-US" dirty="0"/>
              <a:t> </a:t>
            </a:r>
            <a:r>
              <a:rPr lang="en-US" altLang="zh-CN" dirty="0"/>
              <a:t>Markov</a:t>
            </a:r>
            <a:r>
              <a:rPr lang="zh-CN" altLang="en-US" dirty="0"/>
              <a:t> </a:t>
            </a:r>
            <a:r>
              <a:rPr lang="en-US" altLang="zh-CN" dirty="0"/>
              <a:t>decision</a:t>
            </a:r>
            <a:r>
              <a:rPr lang="zh-CN" altLang="en-US" dirty="0"/>
              <a:t> </a:t>
            </a:r>
            <a:r>
              <a:rPr lang="en-US" altLang="zh-CN" dirty="0"/>
              <a:t>process.</a:t>
            </a:r>
            <a:endParaRPr lang="en-US" dirty="0"/>
          </a:p>
          <a:p>
            <a:endParaRPr lang="en-US" altLang="zh-CN" dirty="0"/>
          </a:p>
          <a:p>
            <a:endParaRPr lang="en-US" dirty="0"/>
          </a:p>
          <a:p>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4</a:t>
            </a:fld>
            <a:endParaRPr lang="en-US"/>
          </a:p>
        </p:txBody>
      </p:sp>
    </p:spTree>
    <p:extLst>
      <p:ext uri="{BB962C8B-B14F-4D97-AF65-F5344CB8AC3E}">
        <p14:creationId xmlns:p14="http://schemas.microsoft.com/office/powerpoint/2010/main" val="3595383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a:t>
            </a:r>
            <a:r>
              <a:rPr lang="en-US" altLang="zh-CN" dirty="0"/>
              <a:t>first</a:t>
            </a:r>
            <a:r>
              <a:rPr lang="zh-CN" altLang="en-US" dirty="0"/>
              <a:t> </a:t>
            </a:r>
            <a:r>
              <a:rPr lang="en-US" dirty="0"/>
              <a:t>look at the </a:t>
            </a:r>
            <a:r>
              <a:rPr lang="en-US" altLang="zh-CN" dirty="0"/>
              <a:t>MDP</a:t>
            </a:r>
            <a:r>
              <a:rPr lang="zh-CN" altLang="en-US" dirty="0"/>
              <a:t> </a:t>
            </a:r>
            <a:r>
              <a:rPr lang="en-US" dirty="0"/>
              <a:t>framework</a:t>
            </a:r>
            <a:r>
              <a:rPr lang="en-US" altLang="zh-CN" dirty="0"/>
              <a:t>.</a:t>
            </a:r>
            <a:endParaRPr lang="en-US" dirty="0"/>
          </a:p>
          <a:p>
            <a:r>
              <a:rPr lang="en-US" dirty="0"/>
              <a:t>Most people are probably familiar with the framework of MDP. </a:t>
            </a:r>
          </a:p>
          <a:p>
            <a:r>
              <a:rPr lang="en-US" dirty="0"/>
              <a:t>we have a state s and and given this state we take action a</a:t>
            </a:r>
            <a:r>
              <a:rPr lang="en-US" altLang="zh-CN" dirty="0"/>
              <a:t>.</a:t>
            </a:r>
            <a:endParaRPr lang="en-US" dirty="0"/>
          </a:p>
          <a:p>
            <a:r>
              <a:rPr lang="en-US" dirty="0"/>
              <a:t>we receive a reward r and we transit to the next state</a:t>
            </a:r>
            <a:r>
              <a:rPr lang="en-US" altLang="zh-CN" dirty="0"/>
              <a:t>.</a:t>
            </a:r>
          </a:p>
          <a:p>
            <a:r>
              <a:rPr lang="en-US" dirty="0"/>
              <a:t>here we have a discount factor gamma </a:t>
            </a:r>
          </a:p>
          <a:p>
            <a:r>
              <a:rPr lang="en-US" dirty="0"/>
              <a:t>and our goal is to find the policy pi theta so that it decides the action a given state s </a:t>
            </a:r>
          </a:p>
          <a:p>
            <a:r>
              <a:rPr lang="en-US" dirty="0"/>
              <a:t>and they want to maximize the overall cumulative reward defined here</a:t>
            </a:r>
          </a:p>
          <a:p>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5</a:t>
            </a:fld>
            <a:endParaRPr lang="en-US"/>
          </a:p>
        </p:txBody>
      </p:sp>
    </p:spTree>
    <p:extLst>
      <p:ext uri="{BB962C8B-B14F-4D97-AF65-F5344CB8AC3E}">
        <p14:creationId xmlns:p14="http://schemas.microsoft.com/office/powerpoint/2010/main" val="919828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 typical</a:t>
            </a:r>
            <a:r>
              <a:rPr lang="zh-CN" altLang="en-US" dirty="0"/>
              <a:t> </a:t>
            </a:r>
            <a:r>
              <a:rPr lang="en-US" altLang="zh-CN" dirty="0"/>
              <a:t>RL, we face an MDP without a known system models, in other words, we do not know the transition matrix and rewards. </a:t>
            </a:r>
          </a:p>
          <a:p>
            <a:r>
              <a:rPr lang="en-US" altLang="zh-CN" dirty="0"/>
              <a:t>In DRL, a few popular algorithms are developed to solve such an MDP problem. Such</a:t>
            </a:r>
            <a:r>
              <a:rPr lang="zh-CN" altLang="en-US" dirty="0"/>
              <a:t> </a:t>
            </a:r>
            <a:r>
              <a:rPr lang="en-US" altLang="zh-CN" dirty="0"/>
              <a:t>as,</a:t>
            </a:r>
            <a:r>
              <a:rPr lang="zh-CN" altLang="en-US" dirty="0"/>
              <a:t> </a:t>
            </a:r>
            <a:r>
              <a:rPr lang="en-US" dirty="0"/>
              <a:t>reinforce </a:t>
            </a:r>
            <a:r>
              <a:rPr lang="en-US" dirty="0" err="1"/>
              <a:t>trpo</a:t>
            </a:r>
            <a:r>
              <a:rPr lang="en-US" dirty="0"/>
              <a:t> and </a:t>
            </a:r>
            <a:r>
              <a:rPr lang="en-US" dirty="0" err="1"/>
              <a:t>ppo</a:t>
            </a:r>
            <a:r>
              <a:rPr lang="en-US" altLang="zh-CN" dirty="0"/>
              <a:t>.</a:t>
            </a:r>
          </a:p>
          <a:p>
            <a:endParaRPr lang="en-US" dirty="0"/>
          </a:p>
          <a:p>
            <a:endParaRPr lang="en-US" dirty="0"/>
          </a:p>
          <a:p>
            <a:r>
              <a:rPr lang="en-US" altLang="zh-CN" dirty="0"/>
              <a:t>%These algorithms target reward maximization. </a:t>
            </a:r>
          </a:p>
          <a:p>
            <a:r>
              <a:rPr lang="en-US" altLang="zh-CN" dirty="0"/>
              <a:t>%A</a:t>
            </a:r>
            <a:r>
              <a:rPr lang="zh-CN" altLang="en-US" dirty="0"/>
              <a:t> </a:t>
            </a:r>
            <a:r>
              <a:rPr lang="en-US" altLang="zh-CN" dirty="0"/>
              <a:t>is</a:t>
            </a:r>
            <a:r>
              <a:rPr lang="zh-CN" altLang="en-US" dirty="0"/>
              <a:t> </a:t>
            </a:r>
            <a:r>
              <a:rPr lang="en-US" altLang="zh-CN" dirty="0"/>
              <a:t>the</a:t>
            </a:r>
            <a:r>
              <a:rPr lang="zh-CN" altLang="en-US" dirty="0"/>
              <a:t> </a:t>
            </a:r>
            <a:r>
              <a:rPr lang="en-US" altLang="zh-CN" dirty="0"/>
              <a:t>advantage</a:t>
            </a:r>
            <a:r>
              <a:rPr lang="zh-CN" altLang="en-US" dirty="0"/>
              <a:t> </a:t>
            </a:r>
            <a:r>
              <a:rPr lang="en-US" altLang="zh-CN" dirty="0"/>
              <a:t>function</a:t>
            </a:r>
          </a:p>
        </p:txBody>
      </p:sp>
      <p:sp>
        <p:nvSpPr>
          <p:cNvPr id="4" name="Slide Number Placeholder 3"/>
          <p:cNvSpPr>
            <a:spLocks noGrp="1"/>
          </p:cNvSpPr>
          <p:nvPr>
            <p:ph type="sldNum" sz="quarter" idx="5"/>
          </p:nvPr>
        </p:nvSpPr>
        <p:spPr/>
        <p:txBody>
          <a:bodyPr/>
          <a:lstStyle/>
          <a:p>
            <a:fld id="{33E1E70A-F0BE-3242-B4A9-68E24904BF17}" type="slidenum">
              <a:rPr lang="en-US" smtClean="0"/>
              <a:t>6</a:t>
            </a:fld>
            <a:endParaRPr lang="en-US"/>
          </a:p>
        </p:txBody>
      </p:sp>
    </p:spTree>
    <p:extLst>
      <p:ext uri="{BB962C8B-B14F-4D97-AF65-F5344CB8AC3E}">
        <p14:creationId xmlns:p14="http://schemas.microsoft.com/office/powerpoint/2010/main" val="686048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a:t>
            </a:r>
            <a:r>
              <a:rPr lang="en-US" altLang="zh-CN" dirty="0"/>
              <a:t>how</a:t>
            </a:r>
            <a:r>
              <a:rPr lang="zh-CN" altLang="en-US" dirty="0"/>
              <a:t> </a:t>
            </a:r>
            <a:r>
              <a:rPr lang="en-US" altLang="zh-CN" dirty="0"/>
              <a:t>to</a:t>
            </a:r>
            <a:r>
              <a:rPr lang="zh-CN" altLang="en-US" dirty="0"/>
              <a:t> </a:t>
            </a:r>
            <a:r>
              <a:rPr lang="en-US" altLang="zh-CN" dirty="0"/>
              <a:t>formulate</a:t>
            </a:r>
            <a:r>
              <a:rPr lang="zh-CN" altLang="en-US" dirty="0"/>
              <a:t> </a:t>
            </a:r>
            <a:r>
              <a:rPr lang="en-US" dirty="0"/>
              <a:t>the constraints. Given a state action pair, the agent also receives a cost</a:t>
            </a:r>
            <a:r>
              <a:rPr lang="zh-CN" altLang="en-US" dirty="0"/>
              <a:t> </a:t>
            </a:r>
            <a:r>
              <a:rPr lang="en-US" altLang="zh-CN" dirty="0"/>
              <a:t>c.</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kern="0" dirty="0">
                <a:solidFill>
                  <a:schemeClr val="tx1"/>
                </a:solidFill>
              </a:rPr>
              <a:t>so</a:t>
            </a:r>
            <a:r>
              <a:rPr lang="zh-CN" altLang="en-US" sz="1200" b="0" kern="0" dirty="0">
                <a:solidFill>
                  <a:schemeClr val="tx1"/>
                </a:solidFill>
              </a:rPr>
              <a:t> </a:t>
            </a:r>
            <a:r>
              <a:rPr lang="en-US" sz="1200" b="0" kern="0" dirty="0">
                <a:solidFill>
                  <a:schemeClr val="tx1"/>
                </a:solidFill>
              </a:rPr>
              <a:t>in addition to maximizing the reward</a:t>
            </a:r>
            <a:r>
              <a:rPr lang="zh-CN" altLang="en-US" sz="1200" b="0" kern="0" dirty="0">
                <a:solidFill>
                  <a:schemeClr val="tx1"/>
                </a:solidFill>
              </a:rPr>
              <a:t> </a:t>
            </a:r>
            <a:r>
              <a:rPr lang="en-US" altLang="zh-CN" sz="1200" b="0" kern="0" dirty="0">
                <a:solidFill>
                  <a:schemeClr val="tx1"/>
                </a:solidFill>
              </a:rPr>
              <a:t>defined</a:t>
            </a:r>
            <a:r>
              <a:rPr lang="zh-CN" altLang="en-US" sz="1200" b="0" kern="0" dirty="0">
                <a:solidFill>
                  <a:schemeClr val="tx1"/>
                </a:solidFill>
              </a:rPr>
              <a:t> </a:t>
            </a:r>
            <a:r>
              <a:rPr lang="en-US" altLang="zh-CN" sz="1200" b="0" kern="0" dirty="0">
                <a:solidFill>
                  <a:schemeClr val="tx1"/>
                </a:solidFill>
              </a:rPr>
              <a:t>here</a:t>
            </a:r>
            <a:r>
              <a:rPr lang="en-US" sz="1200" b="0" kern="0" dirty="0">
                <a:solidFill>
                  <a:schemeClr val="tx1"/>
                </a:solidFill>
              </a:rPr>
              <a:t>, </a:t>
            </a:r>
            <a:r>
              <a:rPr lang="en-US" altLang="zh-CN" sz="1200" b="0" kern="0" dirty="0">
                <a:solidFill>
                  <a:schemeClr val="tx1"/>
                </a:solidFill>
              </a:rPr>
              <a:t>the</a:t>
            </a:r>
            <a:r>
              <a:rPr lang="zh-CN" altLang="en-US" sz="1200" b="0" kern="0" dirty="0">
                <a:solidFill>
                  <a:schemeClr val="tx1"/>
                </a:solidFill>
              </a:rPr>
              <a:t> </a:t>
            </a:r>
            <a:r>
              <a:rPr lang="en-US" altLang="zh-CN" sz="1200" b="0" kern="0" dirty="0">
                <a:solidFill>
                  <a:schemeClr val="tx1"/>
                </a:solidFill>
              </a:rPr>
              <a:t>policy</a:t>
            </a:r>
            <a:r>
              <a:rPr lang="zh-CN" altLang="en-US" sz="1200" b="0" kern="0" dirty="0">
                <a:solidFill>
                  <a:schemeClr val="tx1"/>
                </a:solidFill>
              </a:rPr>
              <a:t> </a:t>
            </a:r>
            <a:r>
              <a:rPr lang="en-US" altLang="zh-CN" sz="1200" b="0" kern="0" dirty="0">
                <a:solidFill>
                  <a:schemeClr val="tx1"/>
                </a:solidFill>
              </a:rPr>
              <a:t>also</a:t>
            </a:r>
            <a:r>
              <a:rPr lang="zh-CN" altLang="en-US" sz="1200" b="0" kern="0" dirty="0">
                <a:solidFill>
                  <a:schemeClr val="tx1"/>
                </a:solidFill>
              </a:rPr>
              <a:t> </a:t>
            </a:r>
            <a:r>
              <a:rPr lang="en-US" sz="1200" b="0" kern="0" dirty="0">
                <a:solidFill>
                  <a:schemeClr val="tx1"/>
                </a:solidFill>
              </a:rPr>
              <a:t>need to satisfy </a:t>
            </a:r>
            <a:r>
              <a:rPr lang="en-US" altLang="zh-CN" sz="1200" b="0" kern="0" dirty="0">
                <a:solidFill>
                  <a:schemeClr val="tx1"/>
                </a:solidFill>
              </a:rPr>
              <a:t>some</a:t>
            </a:r>
            <a:r>
              <a:rPr lang="zh-CN" altLang="en-US" sz="1200" b="0" kern="0" dirty="0">
                <a:solidFill>
                  <a:schemeClr val="tx1"/>
                </a:solidFill>
              </a:rPr>
              <a:t> </a:t>
            </a:r>
            <a:r>
              <a:rPr lang="en-US" altLang="zh-CN" sz="1200" b="0" kern="0" dirty="0">
                <a:solidFill>
                  <a:schemeClr val="tx1"/>
                </a:solidFill>
              </a:rPr>
              <a:t>predefined</a:t>
            </a:r>
            <a:r>
              <a:rPr lang="zh-CN" altLang="en-US" sz="1200" b="0" kern="0" dirty="0">
                <a:solidFill>
                  <a:schemeClr val="tx1"/>
                </a:solidFill>
              </a:rPr>
              <a:t> </a:t>
            </a:r>
            <a:r>
              <a:rPr lang="en-US" sz="1200" b="0" kern="0" dirty="0">
                <a:solidFill>
                  <a:schemeClr val="tx1"/>
                </a:solidFill>
              </a:rPr>
              <a:t>constraints.</a:t>
            </a:r>
          </a:p>
          <a:p>
            <a:endParaRPr lang="en-US" dirty="0"/>
          </a:p>
          <a:p>
            <a:r>
              <a:rPr lang="en-US" altLang="zh-CN" dirty="0"/>
              <a:t>%</a:t>
            </a:r>
            <a:r>
              <a:rPr lang="en-US" dirty="0"/>
              <a:t>the constraint is that the cost is bounded by a predefined parameter</a:t>
            </a:r>
          </a:p>
        </p:txBody>
      </p:sp>
      <p:sp>
        <p:nvSpPr>
          <p:cNvPr id="4" name="Slide Number Placeholder 3"/>
          <p:cNvSpPr>
            <a:spLocks noGrp="1"/>
          </p:cNvSpPr>
          <p:nvPr>
            <p:ph type="sldNum" sz="quarter" idx="5"/>
          </p:nvPr>
        </p:nvSpPr>
        <p:spPr/>
        <p:txBody>
          <a:bodyPr/>
          <a:lstStyle/>
          <a:p>
            <a:fld id="{33E1E70A-F0BE-3242-B4A9-68E24904BF17}" type="slidenum">
              <a:rPr lang="en-US" smtClean="0"/>
              <a:t>7</a:t>
            </a:fld>
            <a:endParaRPr lang="en-US"/>
          </a:p>
        </p:txBody>
      </p:sp>
    </p:spTree>
    <p:extLst>
      <p:ext uri="{BB962C8B-B14F-4D97-AF65-F5344CB8AC3E}">
        <p14:creationId xmlns:p14="http://schemas.microsoft.com/office/powerpoint/2010/main" val="4092387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chemeClr val="tx1"/>
                </a:solidFill>
              </a:rPr>
              <a:t>often, we consider two types of constraints</a:t>
            </a:r>
            <a:r>
              <a:rPr lang="en-US" altLang="zh-CN" sz="1200" b="0" kern="0"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chemeClr val="tx1"/>
                </a:solidFill>
              </a:rPr>
              <a:t>the first one  is cumulative constraint it is a sum of a constrained variable from the beginning to the time being accumulated</a:t>
            </a:r>
            <a:r>
              <a:rPr lang="en-US" altLang="zh-CN" sz="1200" b="0" kern="0"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chemeClr val="tx1"/>
                </a:solidFill>
              </a:rPr>
              <a:t>for example in networks we may want to maximize the overall throughput</a:t>
            </a:r>
            <a:r>
              <a:rPr lang="en-US" altLang="zh-CN" sz="1200" b="0" kern="0" dirty="0">
                <a:solidFill>
                  <a:schemeClr val="tx1"/>
                </a:solidFill>
              </a:rPr>
              <a:t>,</a:t>
            </a:r>
            <a:r>
              <a:rPr lang="zh-CN" altLang="en-US" sz="1200" b="0" kern="0" dirty="0">
                <a:solidFill>
                  <a:schemeClr val="tx1"/>
                </a:solidFill>
              </a:rPr>
              <a:t> </a:t>
            </a:r>
            <a:r>
              <a:rPr lang="en-US" sz="1200" b="0" kern="0" dirty="0">
                <a:solidFill>
                  <a:schemeClr val="tx1"/>
                </a:solidFill>
              </a:rPr>
              <a:t>we may  also have constraints on user experience over time</a:t>
            </a:r>
            <a:r>
              <a:rPr lang="en-US" altLang="zh-CN" sz="1200" b="0" kern="0"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chemeClr val="tx1"/>
                </a:solidFill>
              </a:rPr>
              <a:t>we also have another type of constraints  namely instantaneous constraints</a:t>
            </a:r>
            <a:r>
              <a:rPr lang="en-US" altLang="zh-CN" sz="1200" b="0" kern="0" dirty="0">
                <a:solidFill>
                  <a:schemeClr val="tx1"/>
                </a:solidFill>
              </a:rPr>
              <a:t>.</a:t>
            </a:r>
            <a:r>
              <a:rPr lang="zh-CN" altLang="en-US" sz="1200" b="0" kern="0" dirty="0">
                <a:solidFill>
                  <a:schemeClr val="tx1"/>
                </a:solidFill>
              </a:rPr>
              <a:t> </a:t>
            </a:r>
            <a:r>
              <a:rPr lang="en-US" altLang="zh-CN" sz="1200" b="0" kern="0" dirty="0">
                <a:solidFill>
                  <a:schemeClr val="tx1"/>
                </a:solidFill>
              </a:rPr>
              <a:t>It</a:t>
            </a:r>
            <a:r>
              <a:rPr lang="zh-CN" altLang="en-US" sz="1200" b="0" kern="0" dirty="0">
                <a:solidFill>
                  <a:schemeClr val="tx1"/>
                </a:solidFill>
              </a:rPr>
              <a:t> </a:t>
            </a:r>
            <a:r>
              <a:rPr lang="en-US" altLang="zh-CN" sz="1200" b="0" kern="0" dirty="0">
                <a:solidFill>
                  <a:schemeClr val="tx1"/>
                </a:solidFill>
              </a:rPr>
              <a:t>means</a:t>
            </a:r>
            <a:r>
              <a:rPr lang="zh-CN" altLang="en-US" sz="1200" b="0" kern="0" dirty="0">
                <a:solidFill>
                  <a:schemeClr val="tx1"/>
                </a:solidFill>
              </a:rPr>
              <a:t>  </a:t>
            </a:r>
            <a:r>
              <a:rPr lang="en-US" altLang="zh-CN" sz="1200" b="0" kern="0" dirty="0">
                <a:solidFill>
                  <a:schemeClr val="tx1"/>
                </a:solidFill>
              </a:rPr>
              <a:t>each</a:t>
            </a:r>
            <a:r>
              <a:rPr lang="en-US" sz="1200" b="0" kern="0" dirty="0">
                <a:solidFill>
                  <a:schemeClr val="tx1"/>
                </a:solidFill>
              </a:rPr>
              <a:t> action needs to satisfy in each step</a:t>
            </a:r>
            <a:r>
              <a:rPr lang="en-US" altLang="zh-CN" sz="1200" b="0" kern="0"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chemeClr val="tx1"/>
                </a:solidFill>
              </a:rPr>
              <a:t>for example in networks we may want to maximize video quality for  users</a:t>
            </a:r>
            <a:r>
              <a:rPr lang="en-US" altLang="zh-CN" sz="1200" b="0" kern="0" dirty="0">
                <a:solidFill>
                  <a:schemeClr val="tx1"/>
                </a:solidFill>
              </a:rPr>
              <a:t>.</a:t>
            </a:r>
            <a:r>
              <a:rPr lang="zh-CN" altLang="en-US" sz="1200" b="0" kern="0" dirty="0">
                <a:solidFill>
                  <a:schemeClr val="tx1"/>
                </a:solidFill>
              </a:rPr>
              <a:t> </a:t>
            </a:r>
            <a:r>
              <a:rPr lang="en-US" sz="1200" b="0" kern="0" dirty="0">
                <a:solidFill>
                  <a:schemeClr val="tx1"/>
                </a:solidFill>
              </a:rPr>
              <a:t> at the same time an instantaneous constraint is a bandwidth allocated to all users cannot be  higher than the overall </a:t>
            </a:r>
            <a:r>
              <a:rPr lang="en-US" altLang="zh-CN" sz="1200" b="0" kern="0" dirty="0">
                <a:solidFill>
                  <a:schemeClr val="tx1"/>
                </a:solidFill>
              </a:rPr>
              <a:t>bandwidth</a:t>
            </a:r>
            <a:r>
              <a:rPr lang="en-US" sz="1200" b="0" kern="0" dirty="0">
                <a:solidFill>
                  <a:schemeClr val="tx1"/>
                </a:solidFill>
              </a:rPr>
              <a:t> resource we have</a:t>
            </a:r>
            <a:r>
              <a:rPr lang="en-US" altLang="zh-CN" sz="1200" b="0" kern="0" dirty="0">
                <a:solidFill>
                  <a:schemeClr val="tx1"/>
                </a:solidFill>
              </a:rPr>
              <a:t>.</a:t>
            </a:r>
            <a:endParaRPr lang="en-US" sz="1200" b="0" kern="0" dirty="0">
              <a:solidFill>
                <a:schemeClr val="tx1"/>
              </a:solidFill>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To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illustrate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method,</a:t>
            </a:r>
            <a:r>
              <a:rPr lang="en-US" sz="1200" b="0" i="0" kern="1200" dirty="0">
                <a:solidFill>
                  <a:schemeClr val="tx1"/>
                </a:solidFill>
                <a:effectLst/>
                <a:latin typeface="+mn-lt"/>
                <a:ea typeface="+mn-ea"/>
                <a:cs typeface="+mn-cs"/>
              </a:rPr>
              <a:t> we consider a case study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a:t>
            </a:r>
            <a:r>
              <a:rPr lang="en-US" sz="1200" b="0" i="0" kern="1200" dirty="0">
                <a:solidFill>
                  <a:schemeClr val="tx1"/>
                </a:solidFill>
                <a:effectLst/>
                <a:latin typeface="+mn-lt"/>
                <a:ea typeface="+mn-ea"/>
                <a:cs typeface="+mn-cs"/>
              </a:rPr>
              <a:t>ex</a:t>
            </a:r>
            <a:r>
              <a:rPr lang="en-US" altLang="zh-CN" sz="1200" b="0" i="0" kern="1200" dirty="0">
                <a:solidFill>
                  <a:schemeClr val="tx1"/>
                </a:solidFill>
                <a:effectLst/>
                <a:latin typeface="+mn-lt"/>
                <a:ea typeface="+mn-ea"/>
                <a:cs typeface="+mn-cs"/>
              </a:rPr>
              <a:t>t</a:t>
            </a:r>
            <a:r>
              <a:rPr lang="en-US" sz="1200" b="0" i="0" kern="1200" dirty="0">
                <a:solidFill>
                  <a:schemeClr val="tx1"/>
                </a:solidFill>
                <a:effectLst/>
                <a:latin typeface="+mn-lt"/>
                <a:ea typeface="+mn-ea"/>
                <a:cs typeface="+mn-cs"/>
              </a:rPr>
              <a:t>.</a:t>
            </a:r>
            <a:endParaRPr lang="en-US" dirty="0"/>
          </a:p>
          <a:p>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8</a:t>
            </a:fld>
            <a:endParaRPr lang="en-US"/>
          </a:p>
        </p:txBody>
      </p:sp>
    </p:spTree>
    <p:extLst>
      <p:ext uri="{BB962C8B-B14F-4D97-AF65-F5344CB8AC3E}">
        <p14:creationId xmlns:p14="http://schemas.microsoft.com/office/powerpoint/2010/main" val="2495487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help</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us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understand.</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Here, </a:t>
            </a:r>
            <a:r>
              <a:rPr lang="en-US" dirty="0"/>
              <a:t> we consider a </a:t>
            </a:r>
            <a:r>
              <a:rPr lang="en-US" altLang="zh-CN" dirty="0"/>
              <a:t>radio</a:t>
            </a:r>
            <a:r>
              <a:rPr lang="en-US" dirty="0"/>
              <a:t> resource slicing scenario based on a previous work</a:t>
            </a:r>
            <a:r>
              <a:rPr lang="zh-CN" altLang="en-US" dirty="0"/>
              <a:t> </a:t>
            </a:r>
            <a:r>
              <a:rPr lang="en-US" sz="1200" b="0" i="0" kern="1200" dirty="0">
                <a:solidFill>
                  <a:schemeClr val="tx1"/>
                </a:solidFill>
                <a:effectLst/>
                <a:latin typeface="+mn-lt"/>
                <a:ea typeface="+mn-ea"/>
                <a:cs typeface="+mn-cs"/>
              </a:rPr>
              <a:t>as a case study and it can be extended to more generally cases easily. </a:t>
            </a:r>
          </a:p>
          <a:p>
            <a:endParaRPr lang="en-US" altLang="zh-CN" dirty="0"/>
          </a:p>
          <a:p>
            <a:r>
              <a:rPr lang="en-US" dirty="0"/>
              <a:t> we consider three types  of users</a:t>
            </a:r>
            <a:r>
              <a:rPr lang="en-US" altLang="zh-CN" dirty="0"/>
              <a:t>,</a:t>
            </a:r>
            <a:r>
              <a:rPr lang="en-US" dirty="0"/>
              <a:t> basically three network slices</a:t>
            </a:r>
            <a:r>
              <a:rPr lang="en-US" altLang="zh-CN" dirty="0"/>
              <a:t>.</a:t>
            </a:r>
          </a:p>
          <a:p>
            <a:r>
              <a:rPr lang="en-US" dirty="0"/>
              <a:t>one is video</a:t>
            </a:r>
            <a:r>
              <a:rPr lang="en-US" altLang="zh-CN" dirty="0"/>
              <a:t>,</a:t>
            </a:r>
            <a:r>
              <a:rPr lang="en-US" dirty="0"/>
              <a:t> another is volte</a:t>
            </a:r>
            <a:r>
              <a:rPr lang="en-US" altLang="zh-CN" dirty="0"/>
              <a:t>,</a:t>
            </a:r>
            <a:r>
              <a:rPr lang="en-US" dirty="0"/>
              <a:t> and the third one  is </a:t>
            </a:r>
            <a:r>
              <a:rPr lang="en-US" dirty="0" err="1"/>
              <a:t>url</a:t>
            </a:r>
            <a:r>
              <a:rPr lang="en-US" altLang="zh-CN" dirty="0" err="1"/>
              <a:t>l</a:t>
            </a:r>
            <a:r>
              <a:rPr lang="en-US" dirty="0" err="1"/>
              <a:t>c</a:t>
            </a:r>
            <a:r>
              <a:rPr lang="en-US" altLang="zh-CN" dirty="0"/>
              <a:t>.</a:t>
            </a:r>
          </a:p>
          <a:p>
            <a:endParaRPr lang="en-US" altLang="zh-CN" dirty="0"/>
          </a:p>
          <a:p>
            <a:r>
              <a:rPr lang="en-US" dirty="0"/>
              <a:t> we consider a time slotting system in the simulation</a:t>
            </a:r>
            <a:r>
              <a:rPr lang="en-US" altLang="zh-CN" dirty="0"/>
              <a:t>.</a:t>
            </a:r>
            <a:r>
              <a:rPr lang="zh-CN" altLang="en-US" dirty="0"/>
              <a:t> </a:t>
            </a:r>
            <a:r>
              <a:rPr lang="en-US" dirty="0"/>
              <a:t>each time slot is one second  </a:t>
            </a:r>
          </a:p>
          <a:p>
            <a:r>
              <a:rPr lang="en-US" dirty="0"/>
              <a:t>at the beginning of the time slot</a:t>
            </a:r>
            <a:r>
              <a:rPr lang="en-US" altLang="zh-CN" dirty="0"/>
              <a:t>,</a:t>
            </a:r>
            <a:r>
              <a:rPr lang="en-US" dirty="0"/>
              <a:t> we assume we can observe the state which is a number of active  users in each network slice and we can take an action</a:t>
            </a:r>
            <a:r>
              <a:rPr lang="en-US" altLang="zh-CN" dirty="0"/>
              <a:t>.</a:t>
            </a:r>
          </a:p>
          <a:p>
            <a:endParaRPr lang="en-US" altLang="zh-CN" dirty="0"/>
          </a:p>
          <a:p>
            <a:r>
              <a:rPr lang="en-US" dirty="0"/>
              <a:t>it's basically the bandwidth allocation  to each network slice</a:t>
            </a:r>
            <a:r>
              <a:rPr lang="en-US" altLang="zh-CN" dirty="0"/>
              <a:t>.</a:t>
            </a:r>
            <a:endParaRPr lang="en-US" dirty="0"/>
          </a:p>
          <a:p>
            <a:r>
              <a:rPr lang="en-US" dirty="0"/>
              <a:t>the overall reward we consider in this case is the overall throughput  of all slices</a:t>
            </a:r>
          </a:p>
        </p:txBody>
      </p:sp>
      <p:sp>
        <p:nvSpPr>
          <p:cNvPr id="4" name="Slide Number Placeholder 3"/>
          <p:cNvSpPr>
            <a:spLocks noGrp="1"/>
          </p:cNvSpPr>
          <p:nvPr>
            <p:ph type="sldNum" sz="quarter" idx="5"/>
          </p:nvPr>
        </p:nvSpPr>
        <p:spPr/>
        <p:txBody>
          <a:bodyPr/>
          <a:lstStyle/>
          <a:p>
            <a:fld id="{33E1E70A-F0BE-3242-B4A9-68E24904BF17}" type="slidenum">
              <a:rPr lang="en-US" smtClean="0"/>
              <a:t>9</a:t>
            </a:fld>
            <a:endParaRPr lang="en-US"/>
          </a:p>
        </p:txBody>
      </p:sp>
    </p:spTree>
    <p:extLst>
      <p:ext uri="{BB962C8B-B14F-4D97-AF65-F5344CB8AC3E}">
        <p14:creationId xmlns:p14="http://schemas.microsoft.com/office/powerpoint/2010/main" val="3924651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consider different constraints</a:t>
            </a:r>
          </a:p>
          <a:p>
            <a:r>
              <a:rPr lang="en-US" dirty="0"/>
              <a:t>first is </a:t>
            </a:r>
            <a:r>
              <a:rPr lang="en-US" altLang="zh-CN" dirty="0"/>
              <a:t>cumulative</a:t>
            </a:r>
            <a:r>
              <a:rPr lang="en-US" dirty="0"/>
              <a:t> constraint</a:t>
            </a:r>
            <a:r>
              <a:rPr lang="en-US" altLang="zh-CN" dirty="0"/>
              <a:t>.</a:t>
            </a:r>
            <a:r>
              <a:rPr lang="en-US" dirty="0"/>
              <a:t> it is user satisfaction over time</a:t>
            </a:r>
            <a:r>
              <a:rPr lang="en-US" altLang="zh-CN" dirty="0"/>
              <a:t>.</a:t>
            </a:r>
          </a:p>
          <a:p>
            <a:r>
              <a:rPr lang="en-US" dirty="0"/>
              <a:t>we define user satisfaction at each time slot as follows </a:t>
            </a:r>
          </a:p>
          <a:p>
            <a:r>
              <a:rPr lang="en-US" dirty="0"/>
              <a:t>it is a basically a bandwidth allocated to this user divided by the bandwidth </a:t>
            </a:r>
            <a:r>
              <a:rPr lang="en-US" altLang="zh-CN" dirty="0"/>
              <a:t>it</a:t>
            </a:r>
            <a:r>
              <a:rPr lang="zh-CN" altLang="en-US" dirty="0"/>
              <a:t> </a:t>
            </a:r>
            <a:r>
              <a:rPr lang="en-US" altLang="zh-CN" dirty="0"/>
              <a:t>requires</a:t>
            </a:r>
            <a:r>
              <a:rPr lang="zh-CN" altLang="en-US" dirty="0"/>
              <a:t> </a:t>
            </a:r>
            <a:r>
              <a:rPr lang="en-US" dirty="0"/>
              <a:t>and  of course it cannot be larger than one</a:t>
            </a:r>
          </a:p>
          <a:p>
            <a:endParaRPr lang="en-US" dirty="0"/>
          </a:p>
          <a:p>
            <a:r>
              <a:rPr lang="en-US" dirty="0"/>
              <a:t>we also consider an explicit instantaneous constraint</a:t>
            </a:r>
            <a:r>
              <a:rPr lang="en-US" altLang="zh-CN" dirty="0"/>
              <a:t>.</a:t>
            </a:r>
            <a:r>
              <a:rPr lang="en-US" dirty="0"/>
              <a:t>  basically the bandwidth allocated to all network slices cannot be more than what we  have</a:t>
            </a:r>
          </a:p>
          <a:p>
            <a:r>
              <a:rPr lang="en-US" dirty="0"/>
              <a:t>the third one is an implicit instantaneous constraint which is a latency requirement of users  and we obtain this by simulation using a </a:t>
            </a:r>
            <a:r>
              <a:rPr lang="en-US" altLang="zh-CN" dirty="0"/>
              <a:t>FIFO</a:t>
            </a:r>
            <a:r>
              <a:rPr lang="zh-CN" altLang="en-US" dirty="0"/>
              <a:t> </a:t>
            </a:r>
            <a:r>
              <a:rPr lang="en-US" altLang="zh-CN" dirty="0"/>
              <a:t>queue</a:t>
            </a:r>
          </a:p>
          <a:p>
            <a:endParaRPr lang="en-US" dirty="0"/>
          </a:p>
          <a:p>
            <a:r>
              <a:rPr lang="en-US" dirty="0"/>
              <a:t>it worth mentioning in this work we consider a  dynamic hidden structure</a:t>
            </a:r>
            <a:r>
              <a:rPr lang="en-US" altLang="zh-CN" dirty="0"/>
              <a:t>.</a:t>
            </a:r>
            <a:endParaRPr lang="en-US" dirty="0"/>
          </a:p>
          <a:p>
            <a:r>
              <a:rPr lang="en-US" dirty="0"/>
              <a:t> </a:t>
            </a:r>
            <a:r>
              <a:rPr lang="en-US" altLang="zh-CN" dirty="0"/>
              <a:t>Users</a:t>
            </a:r>
            <a:r>
              <a:rPr lang="zh-CN" altLang="en-US" dirty="0"/>
              <a:t> </a:t>
            </a:r>
            <a:r>
              <a:rPr lang="en-US" dirty="0"/>
              <a:t>of each network slides arrive and depart following an  unknown Poisson process</a:t>
            </a:r>
            <a:r>
              <a:rPr lang="en-US" altLang="zh-CN" dirty="0"/>
              <a:t>,</a:t>
            </a:r>
            <a:r>
              <a:rPr lang="en-US" dirty="0"/>
              <a:t> furthermore the arrival and departure rate depends on user satisfaction</a:t>
            </a:r>
            <a:r>
              <a:rPr lang="en-US" altLang="zh-CN" dirty="0"/>
              <a:t>.</a:t>
            </a:r>
            <a:endParaRPr lang="en-US" dirty="0"/>
          </a:p>
          <a:p>
            <a:r>
              <a:rPr lang="en-US" dirty="0"/>
              <a:t>this part is probably the key reason why a learning-based approach can potentially  outperform a traditional optimization-based </a:t>
            </a:r>
            <a:r>
              <a:rPr lang="en-US" altLang="zh-CN" dirty="0"/>
              <a:t>a</a:t>
            </a:r>
            <a:r>
              <a:rPr lang="en-US" dirty="0"/>
              <a:t>pproach</a:t>
            </a:r>
          </a:p>
          <a:p>
            <a:endParaRPr lang="en-US" dirty="0"/>
          </a:p>
          <a:p>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10</a:t>
            </a:fld>
            <a:endParaRPr lang="en-US"/>
          </a:p>
        </p:txBody>
      </p:sp>
    </p:spTree>
    <p:extLst>
      <p:ext uri="{BB962C8B-B14F-4D97-AF65-F5344CB8AC3E}">
        <p14:creationId xmlns:p14="http://schemas.microsoft.com/office/powerpoint/2010/main" val="3243878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problem formulation</a:t>
            </a:r>
          </a:p>
          <a:p>
            <a:r>
              <a:rPr lang="en-US" dirty="0"/>
              <a:t>we want  to maximize the overall reward which is the throughput of all network slices over time  </a:t>
            </a:r>
          </a:p>
          <a:p>
            <a:r>
              <a:rPr lang="en-US" dirty="0"/>
              <a:t>and we try to find the policy to achieve it </a:t>
            </a:r>
            <a:r>
              <a:rPr lang="en-US" altLang="zh-CN" dirty="0"/>
              <a:t>with</a:t>
            </a:r>
            <a:r>
              <a:rPr lang="en-US" dirty="0"/>
              <a:t> constraints</a:t>
            </a:r>
          </a:p>
          <a:p>
            <a:r>
              <a:rPr lang="en-US" altLang="zh-CN" dirty="0"/>
              <a:t>cumulative</a:t>
            </a:r>
            <a:r>
              <a:rPr lang="en-US" dirty="0"/>
              <a:t> constraint is  the satisfaction ratio of users over ti</a:t>
            </a:r>
            <a:r>
              <a:rPr lang="en-US" altLang="zh-CN" dirty="0"/>
              <a:t>me</a:t>
            </a:r>
            <a:endParaRPr lang="en-US" dirty="0"/>
          </a:p>
          <a:p>
            <a:r>
              <a:rPr lang="en-US" dirty="0"/>
              <a:t>and the values allocation has to be feasible subject to the bandwidth constraint</a:t>
            </a:r>
          </a:p>
          <a:p>
            <a:r>
              <a:rPr lang="en-US" dirty="0"/>
              <a:t>and we have a latency requirement for users</a:t>
            </a:r>
          </a:p>
          <a:p>
            <a:endParaRPr lang="en-US" dirty="0"/>
          </a:p>
          <a:p>
            <a:r>
              <a:rPr lang="en-US" altLang="zh-CN" dirty="0"/>
              <a:t>To</a:t>
            </a:r>
            <a:r>
              <a:rPr lang="zh-CN" altLang="en-US" dirty="0"/>
              <a:t> </a:t>
            </a:r>
            <a:r>
              <a:rPr lang="en-US" altLang="zh-CN" dirty="0"/>
              <a:t>handle</a:t>
            </a:r>
            <a:r>
              <a:rPr lang="zh-CN" altLang="en-US" dirty="0"/>
              <a:t> </a:t>
            </a:r>
            <a:r>
              <a:rPr lang="en-US" altLang="zh-CN" dirty="0"/>
              <a:t>the</a:t>
            </a:r>
            <a:r>
              <a:rPr lang="zh-CN" altLang="en-US" dirty="0"/>
              <a:t> </a:t>
            </a:r>
            <a:r>
              <a:rPr lang="en-US" altLang="zh-CN" dirty="0"/>
              <a:t>cumulative</a:t>
            </a:r>
            <a:r>
              <a:rPr lang="zh-CN" altLang="en-US" dirty="0"/>
              <a:t> </a:t>
            </a:r>
            <a:r>
              <a:rPr lang="en-US" altLang="zh-CN" dirty="0"/>
              <a:t>constraint,</a:t>
            </a:r>
            <a:r>
              <a:rPr lang="zh-CN" altLang="en-US" dirty="0"/>
              <a:t> </a:t>
            </a:r>
            <a:r>
              <a:rPr lang="en-US" altLang="zh-CN" dirty="0"/>
              <a:t>we</a:t>
            </a:r>
            <a:r>
              <a:rPr lang="zh-CN" altLang="en-US" dirty="0"/>
              <a:t> </a:t>
            </a:r>
            <a:r>
              <a:rPr lang="en-US" altLang="zh-CN" dirty="0"/>
              <a:t>propose</a:t>
            </a:r>
            <a:r>
              <a:rPr lang="zh-CN" altLang="en-US" dirty="0"/>
              <a:t> </a:t>
            </a:r>
            <a:r>
              <a:rPr lang="en-US" altLang="zh-CN" dirty="0"/>
              <a:t>a</a:t>
            </a:r>
            <a:r>
              <a:rPr lang="zh-CN" altLang="en-US" dirty="0"/>
              <a:t> </a:t>
            </a:r>
            <a:r>
              <a:rPr lang="en-US" altLang="zh-CN" dirty="0"/>
              <a:t>method</a:t>
            </a:r>
            <a:r>
              <a:rPr lang="zh-CN" altLang="en-US" dirty="0"/>
              <a:t> </a:t>
            </a:r>
            <a:r>
              <a:rPr lang="en-US" altLang="zh-CN" dirty="0"/>
              <a:t>called</a:t>
            </a:r>
            <a:r>
              <a:rPr lang="zh-CN" altLang="en-US" dirty="0"/>
              <a:t> </a:t>
            </a:r>
            <a:r>
              <a:rPr lang="en-US" altLang="zh-CN" kern="0" cap="none" dirty="0"/>
              <a:t>Interior-point policy optimization</a:t>
            </a:r>
            <a:r>
              <a:rPr lang="zh-CN" altLang="en-US" kern="0" cap="none" dirty="0"/>
              <a:t> </a:t>
            </a:r>
            <a:r>
              <a:rPr lang="en-US" altLang="zh-CN" kern="0" cap="none" dirty="0"/>
              <a:t>(IPO).</a:t>
            </a:r>
          </a:p>
          <a:p>
            <a:r>
              <a:rPr lang="en-US" altLang="zh-CN" kern="0" cap="none" dirty="0"/>
              <a:t>For</a:t>
            </a:r>
            <a:r>
              <a:rPr lang="zh-CN" altLang="en-US" kern="0" cap="none" dirty="0"/>
              <a:t> </a:t>
            </a:r>
            <a:r>
              <a:rPr lang="en-US" altLang="zh-CN" kern="0" cap="none" dirty="0"/>
              <a:t>the</a:t>
            </a:r>
            <a:r>
              <a:rPr lang="zh-CN" altLang="en-US" kern="0" cap="none" dirty="0"/>
              <a:t> </a:t>
            </a:r>
            <a:r>
              <a:rPr lang="en-US" dirty="0"/>
              <a:t>instantaneous constraint</a:t>
            </a:r>
            <a:r>
              <a:rPr lang="en-US" altLang="zh-CN" dirty="0"/>
              <a:t>s,</a:t>
            </a:r>
            <a:r>
              <a:rPr lang="zh-CN" altLang="en-US" dirty="0"/>
              <a:t> </a:t>
            </a:r>
            <a:r>
              <a:rPr lang="en-US" altLang="zh-CN" dirty="0"/>
              <a:t>we</a:t>
            </a:r>
            <a:r>
              <a:rPr lang="zh-CN" altLang="en-US" dirty="0"/>
              <a:t> </a:t>
            </a:r>
            <a:r>
              <a:rPr lang="en-US" altLang="zh-CN" dirty="0"/>
              <a:t>handle</a:t>
            </a:r>
            <a:r>
              <a:rPr lang="zh-CN" altLang="en-US" dirty="0"/>
              <a:t> </a:t>
            </a:r>
            <a:r>
              <a:rPr lang="en-US" altLang="zh-CN" dirty="0"/>
              <a:t>them</a:t>
            </a:r>
            <a:r>
              <a:rPr lang="zh-CN" altLang="en-US" dirty="0"/>
              <a:t> </a:t>
            </a:r>
            <a:r>
              <a:rPr lang="en-US" altLang="zh-CN" dirty="0"/>
              <a:t>with</a:t>
            </a:r>
            <a:r>
              <a:rPr lang="zh-CN" altLang="en-US" dirty="0"/>
              <a:t> </a:t>
            </a:r>
            <a:r>
              <a:rPr lang="en-US" altLang="zh-CN" dirty="0"/>
              <a:t>safe</a:t>
            </a:r>
            <a:r>
              <a:rPr lang="zh-CN" altLang="en-US" dirty="0"/>
              <a:t> </a:t>
            </a:r>
            <a:r>
              <a:rPr lang="en-US" altLang="zh-CN" dirty="0"/>
              <a:t>layer</a:t>
            </a:r>
            <a:r>
              <a:rPr lang="zh-CN" altLang="en-US" dirty="0"/>
              <a:t> </a:t>
            </a:r>
            <a:r>
              <a:rPr lang="en-US" altLang="zh-CN" dirty="0"/>
              <a:t>method.</a:t>
            </a:r>
          </a:p>
          <a:p>
            <a:r>
              <a:rPr lang="en-US" altLang="zh-CN" dirty="0"/>
              <a:t>Next,</a:t>
            </a:r>
            <a:r>
              <a:rPr lang="zh-CN" altLang="en-US" dirty="0"/>
              <a:t> </a:t>
            </a:r>
            <a:r>
              <a:rPr lang="en-US" altLang="zh-CN" dirty="0"/>
              <a:t>I</a:t>
            </a:r>
            <a:r>
              <a:rPr lang="zh-CN" altLang="en-US" dirty="0"/>
              <a:t> </a:t>
            </a:r>
            <a:r>
              <a:rPr lang="en-US" altLang="zh-CN" dirty="0"/>
              <a:t>will</a:t>
            </a:r>
            <a:r>
              <a:rPr lang="zh-CN" altLang="en-US" dirty="0"/>
              <a:t> </a:t>
            </a:r>
            <a:r>
              <a:rPr lang="en-US" altLang="zh-CN" dirty="0"/>
              <a:t>introduce</a:t>
            </a:r>
            <a:r>
              <a:rPr lang="zh-CN" altLang="en-US" dirty="0"/>
              <a:t> </a:t>
            </a:r>
            <a:r>
              <a:rPr lang="en-US" altLang="zh-CN" dirty="0"/>
              <a:t>these</a:t>
            </a:r>
            <a:r>
              <a:rPr lang="zh-CN" altLang="en-US" dirty="0"/>
              <a:t> </a:t>
            </a:r>
            <a:r>
              <a:rPr lang="en-US" altLang="zh-CN" dirty="0"/>
              <a:t>methods.</a:t>
            </a:r>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11</a:t>
            </a:fld>
            <a:endParaRPr lang="en-US"/>
          </a:p>
        </p:txBody>
      </p:sp>
    </p:spTree>
    <p:extLst>
      <p:ext uri="{BB962C8B-B14F-4D97-AF65-F5344CB8AC3E}">
        <p14:creationId xmlns:p14="http://schemas.microsoft.com/office/powerpoint/2010/main" val="3572800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IPO</a:t>
            </a:r>
            <a:r>
              <a:rPr lang="zh-CN" altLang="en-US" dirty="0"/>
              <a:t> </a:t>
            </a:r>
            <a:r>
              <a:rPr lang="en-US" altLang="zh-CN" dirty="0"/>
              <a:t>is</a:t>
            </a:r>
            <a:r>
              <a:rPr lang="zh-CN" altLang="en-US" dirty="0"/>
              <a:t> </a:t>
            </a:r>
            <a:r>
              <a:rPr lang="en-US" altLang="zh-CN" dirty="0"/>
              <a:t>a</a:t>
            </a:r>
            <a:r>
              <a:rPr lang="zh-CN" altLang="en-US" dirty="0"/>
              <a:t> </a:t>
            </a:r>
            <a:r>
              <a:rPr lang="en-US" altLang="zh-CN" dirty="0"/>
              <a:t>method</a:t>
            </a:r>
            <a:r>
              <a:rPr lang="zh-CN" altLang="en-US" dirty="0"/>
              <a:t> </a:t>
            </a:r>
            <a:r>
              <a:rPr lang="en-US" altLang="zh-CN" dirty="0"/>
              <a:t>we</a:t>
            </a:r>
            <a:r>
              <a:rPr lang="zh-CN" altLang="en-US" dirty="0"/>
              <a:t> </a:t>
            </a:r>
            <a:r>
              <a:rPr lang="en-US" altLang="zh-CN" dirty="0"/>
              <a:t>proposed</a:t>
            </a:r>
            <a:r>
              <a:rPr lang="zh-CN" altLang="en-US" dirty="0"/>
              <a:t> </a:t>
            </a:r>
            <a:r>
              <a:rPr lang="en-US" altLang="zh-CN" dirty="0"/>
              <a:t>to</a:t>
            </a:r>
            <a:r>
              <a:rPr lang="zh-CN" altLang="en-US" dirty="0"/>
              <a:t> </a:t>
            </a:r>
            <a:r>
              <a:rPr lang="en-US" altLang="zh-CN" dirty="0"/>
              <a:t>handle</a:t>
            </a:r>
            <a:r>
              <a:rPr lang="zh-CN" altLang="en-US" dirty="0"/>
              <a:t> </a:t>
            </a:r>
            <a:r>
              <a:rPr lang="en-US" altLang="zh-CN" dirty="0"/>
              <a:t>cumulative</a:t>
            </a:r>
            <a:r>
              <a:rPr lang="zh-CN" altLang="en-US" dirty="0"/>
              <a:t> </a:t>
            </a:r>
            <a:r>
              <a:rPr lang="en-US" altLang="zh-CN" dirty="0"/>
              <a:t>constraints.</a:t>
            </a:r>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12</a:t>
            </a:fld>
            <a:endParaRPr lang="en-US"/>
          </a:p>
        </p:txBody>
      </p:sp>
    </p:spTree>
    <p:extLst>
      <p:ext uri="{BB962C8B-B14F-4D97-AF65-F5344CB8AC3E}">
        <p14:creationId xmlns:p14="http://schemas.microsoft.com/office/powerpoint/2010/main" val="148170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r>
              <a:rPr lang="en-US" dirty="0"/>
              <a:t>so in the literature there are two types of algorithms that solves </a:t>
            </a:r>
            <a:r>
              <a:rPr lang="en-US" altLang="zh-CN" dirty="0"/>
              <a:t>cumulative</a:t>
            </a:r>
            <a:r>
              <a:rPr lang="zh-CN" altLang="en-US" dirty="0"/>
              <a:t> </a:t>
            </a:r>
            <a:r>
              <a:rPr lang="en-US" altLang="zh-CN" dirty="0"/>
              <a:t>constraints</a:t>
            </a:r>
            <a:endParaRPr lang="en-US" dirty="0"/>
          </a:p>
          <a:p>
            <a:r>
              <a:rPr lang="en-US" dirty="0"/>
              <a:t>one  is called </a:t>
            </a:r>
            <a:r>
              <a:rPr lang="en-US" dirty="0" err="1"/>
              <a:t>lagrangian</a:t>
            </a:r>
            <a:r>
              <a:rPr lang="en-US" dirty="0"/>
              <a:t> relaxation method</a:t>
            </a:r>
            <a:r>
              <a:rPr lang="en-US" altLang="zh-CN" dirty="0"/>
              <a:t>,</a:t>
            </a:r>
            <a:r>
              <a:rPr lang="en-US" dirty="0"/>
              <a:t> where we want to maximize the reward or minimize minus  </a:t>
            </a:r>
            <a:r>
              <a:rPr lang="en-US" altLang="zh-CN" dirty="0"/>
              <a:t>o</a:t>
            </a:r>
            <a:r>
              <a:rPr lang="en-US" dirty="0"/>
              <a:t>f the rewar</a:t>
            </a:r>
            <a:r>
              <a:rPr lang="en-US" altLang="zh-CN" dirty="0"/>
              <a:t>d</a:t>
            </a:r>
            <a:endParaRPr lang="en-US" dirty="0"/>
          </a:p>
          <a:p>
            <a:r>
              <a:rPr lang="en-US" dirty="0"/>
              <a:t>and at the same time lambda is a </a:t>
            </a:r>
            <a:r>
              <a:rPr lang="en-US" dirty="0" err="1"/>
              <a:t>lagrangian</a:t>
            </a:r>
            <a:r>
              <a:rPr lang="en-US" dirty="0"/>
              <a:t> multiplier and we put a constraint  into the optimization framework then we can optimize this as an unconstrained optimization  </a:t>
            </a:r>
          </a:p>
          <a:p>
            <a:endParaRPr lang="en-US" dirty="0"/>
          </a:p>
          <a:p>
            <a:r>
              <a:rPr lang="en-US" dirty="0"/>
              <a:t>we'll adjust to find the appropriate </a:t>
            </a:r>
            <a:r>
              <a:rPr lang="en-US" dirty="0" err="1"/>
              <a:t>lagrangian</a:t>
            </a:r>
            <a:r>
              <a:rPr lang="en-US" dirty="0"/>
              <a:t> multiplier</a:t>
            </a:r>
          </a:p>
          <a:p>
            <a:r>
              <a:rPr lang="en-US" dirty="0"/>
              <a:t>the problem is this approach is  typically very sensitive to the initialization of the hyperparameter</a:t>
            </a:r>
            <a:r>
              <a:rPr lang="en-US" altLang="zh-CN" dirty="0"/>
              <a:t>.</a:t>
            </a:r>
            <a:r>
              <a:rPr lang="zh-CN" altLang="en-US" dirty="0"/>
              <a:t> </a:t>
            </a:r>
            <a:r>
              <a:rPr lang="en-US" dirty="0"/>
              <a:t>specifically this </a:t>
            </a:r>
            <a:r>
              <a:rPr lang="en-US" dirty="0" err="1"/>
              <a:t>lagrangian</a:t>
            </a:r>
            <a:r>
              <a:rPr lang="en-US" dirty="0"/>
              <a:t>  multiplier </a:t>
            </a:r>
          </a:p>
          <a:p>
            <a:r>
              <a:rPr lang="en-US" dirty="0"/>
              <a:t>and also</a:t>
            </a:r>
            <a:r>
              <a:rPr lang="en-US" altLang="zh-CN" dirty="0"/>
              <a:t>,</a:t>
            </a:r>
            <a:r>
              <a:rPr lang="en-US" dirty="0"/>
              <a:t> we often see large reward and constrained </a:t>
            </a:r>
            <a:r>
              <a:rPr lang="en-US" altLang="zh-CN" dirty="0"/>
              <a:t>variations</a:t>
            </a:r>
            <a:r>
              <a:rPr lang="en-US" dirty="0"/>
              <a:t> during training </a:t>
            </a:r>
            <a:r>
              <a:rPr lang="en-US" altLang="zh-CN" dirty="0"/>
              <a:t>.</a:t>
            </a:r>
          </a:p>
          <a:p>
            <a:endParaRPr lang="en-US" altLang="zh-CN" dirty="0"/>
          </a:p>
          <a:p>
            <a:r>
              <a:rPr lang="en-US" dirty="0"/>
              <a:t>another algorithm is so-called constraint policy optimization</a:t>
            </a:r>
            <a:r>
              <a:rPr lang="zh-CN" altLang="en-US" dirty="0"/>
              <a:t> </a:t>
            </a:r>
            <a:r>
              <a:rPr lang="en-US" dirty="0"/>
              <a:t>it is a trust region </a:t>
            </a:r>
            <a:r>
              <a:rPr lang="en-US" sz="1200" b="0" i="0" kern="1200" dirty="0">
                <a:solidFill>
                  <a:schemeClr val="tx1"/>
                </a:solidFill>
                <a:effectLst/>
                <a:latin typeface="+mn-lt"/>
                <a:ea typeface="+mn-ea"/>
                <a:cs typeface="+mn-cs"/>
              </a:rPr>
              <a:t>method for constrained RL which approximately enforces the constraints in every policy update</a:t>
            </a:r>
            <a:r>
              <a:rPr lang="en-US" altLang="zh-CN"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It uses approximations of the constraints to predict how much the constraint costs might change after any given update, and then chooses the update that will most improve performance while keeping the constraint costs below their limits. </a:t>
            </a:r>
          </a:p>
          <a:p>
            <a:r>
              <a:rPr lang="en-US" dirty="0"/>
              <a:t>the limitation of this approach is complicated to compute and implement</a:t>
            </a:r>
          </a:p>
        </p:txBody>
      </p:sp>
      <p:sp>
        <p:nvSpPr>
          <p:cNvPr id="4" name="Slide Number Placeholder 3"/>
          <p:cNvSpPr>
            <a:spLocks noGrp="1"/>
          </p:cNvSpPr>
          <p:nvPr>
            <p:ph type="sldNum" sz="quarter" idx="5"/>
          </p:nvPr>
        </p:nvSpPr>
        <p:spPr/>
        <p:txBody>
          <a:bodyPr/>
          <a:lstStyle/>
          <a:p>
            <a:fld id="{33E1E70A-F0BE-3242-B4A9-68E24904BF17}" type="slidenum">
              <a:rPr lang="en-US" smtClean="0"/>
              <a:t>13</a:t>
            </a:fld>
            <a:endParaRPr lang="en-US"/>
          </a:p>
        </p:txBody>
      </p:sp>
    </p:spTree>
    <p:extLst>
      <p:ext uri="{BB962C8B-B14F-4D97-AF65-F5344CB8AC3E}">
        <p14:creationId xmlns:p14="http://schemas.microsoft.com/office/powerpoint/2010/main" val="3126118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 me introduce a basic idea of </a:t>
            </a:r>
            <a:r>
              <a:rPr lang="en-US" dirty="0" err="1"/>
              <a:t>ipo</a:t>
            </a:r>
            <a:r>
              <a:rPr lang="en-US" altLang="zh-CN" dirty="0"/>
              <a:t>.</a:t>
            </a:r>
          </a:p>
          <a:p>
            <a:r>
              <a:rPr lang="en-US" dirty="0"/>
              <a:t>just as its name suggests</a:t>
            </a:r>
            <a:r>
              <a:rPr lang="en-US" altLang="zh-CN" dirty="0"/>
              <a:t>.</a:t>
            </a:r>
            <a:r>
              <a:rPr lang="en-US" dirty="0"/>
              <a:t> the intuition is we want to add constraints as a penalty to the objective function  </a:t>
            </a:r>
          </a:p>
          <a:p>
            <a:r>
              <a:rPr lang="en-US" dirty="0"/>
              <a:t>if a constraint is satisfied the penalty added to the reward function is zero and if the constraint  is violated then the penalty goes to negative infinity</a:t>
            </a:r>
          </a:p>
        </p:txBody>
      </p:sp>
      <p:sp>
        <p:nvSpPr>
          <p:cNvPr id="4" name="Slide Number Placeholder 3"/>
          <p:cNvSpPr>
            <a:spLocks noGrp="1"/>
          </p:cNvSpPr>
          <p:nvPr>
            <p:ph type="sldNum" sz="quarter" idx="5"/>
          </p:nvPr>
        </p:nvSpPr>
        <p:spPr/>
        <p:txBody>
          <a:bodyPr/>
          <a:lstStyle/>
          <a:p>
            <a:fld id="{33E1E70A-F0BE-3242-B4A9-68E24904BF17}" type="slidenum">
              <a:rPr lang="en-US" smtClean="0"/>
              <a:t>14</a:t>
            </a:fld>
            <a:endParaRPr lang="en-US"/>
          </a:p>
        </p:txBody>
      </p:sp>
    </p:spTree>
    <p:extLst>
      <p:ext uri="{BB962C8B-B14F-4D97-AF65-F5344CB8AC3E}">
        <p14:creationId xmlns:p14="http://schemas.microsoft.com/office/powerpoint/2010/main" val="4075068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words</a:t>
            </a:r>
            <a:r>
              <a:rPr lang="en-US" altLang="zh-CN" dirty="0"/>
              <a:t>,</a:t>
            </a:r>
            <a:r>
              <a:rPr lang="en-US" dirty="0"/>
              <a:t> this is the ideal penalty  function we want</a:t>
            </a:r>
          </a:p>
          <a:p>
            <a:r>
              <a:rPr lang="en-US" dirty="0"/>
              <a:t>if the constraint is satisfied the penalty is zero otherwise it's minus infinity  </a:t>
            </a:r>
          </a:p>
          <a:p>
            <a:r>
              <a:rPr lang="en-US" dirty="0"/>
              <a:t>of course this is hard to compute in practice</a:t>
            </a:r>
          </a:p>
          <a:p>
            <a:r>
              <a:rPr lang="en-US" dirty="0"/>
              <a:t>so we introduce a logarithmic barrier function which  is a differentiable approximation of this ideal penalty function</a:t>
            </a:r>
          </a:p>
          <a:p>
            <a:r>
              <a:rPr lang="en-US" dirty="0"/>
              <a:t>and here we illustrate the idea </a:t>
            </a:r>
            <a:r>
              <a:rPr lang="en-US" altLang="zh-CN" dirty="0"/>
              <a:t>.</a:t>
            </a:r>
            <a:r>
              <a:rPr lang="en-US" dirty="0"/>
              <a:t> the dotted line is kind of our ideal function</a:t>
            </a:r>
          </a:p>
          <a:p>
            <a:r>
              <a:rPr lang="en-US" dirty="0"/>
              <a:t>the green line and red line are two approximations  of logarithmic barrier function with different parameters</a:t>
            </a:r>
            <a:r>
              <a:rPr lang="zh-CN" altLang="en-US" dirty="0"/>
              <a:t> </a:t>
            </a:r>
            <a:r>
              <a:rPr lang="en-US" dirty="0"/>
              <a:t>which is this  value t</a:t>
            </a:r>
          </a:p>
          <a:p>
            <a:r>
              <a:rPr lang="en-US" dirty="0"/>
              <a:t>one use 20 </a:t>
            </a:r>
            <a:r>
              <a:rPr lang="en-US" altLang="zh-CN" dirty="0"/>
              <a:t>and</a:t>
            </a:r>
            <a:r>
              <a:rPr lang="zh-CN" altLang="en-US" dirty="0"/>
              <a:t> </a:t>
            </a:r>
            <a:r>
              <a:rPr lang="en-US" altLang="zh-CN" dirty="0"/>
              <a:t>another</a:t>
            </a:r>
            <a:r>
              <a:rPr lang="zh-CN" altLang="en-US" dirty="0"/>
              <a:t> </a:t>
            </a:r>
            <a:r>
              <a:rPr lang="en-US" altLang="zh-CN" dirty="0"/>
              <a:t>one</a:t>
            </a:r>
            <a:r>
              <a:rPr lang="en-US" dirty="0"/>
              <a:t> use 50</a:t>
            </a:r>
          </a:p>
        </p:txBody>
      </p:sp>
      <p:sp>
        <p:nvSpPr>
          <p:cNvPr id="4" name="Slide Number Placeholder 3"/>
          <p:cNvSpPr>
            <a:spLocks noGrp="1"/>
          </p:cNvSpPr>
          <p:nvPr>
            <p:ph type="sldNum" sz="quarter" idx="5"/>
          </p:nvPr>
        </p:nvSpPr>
        <p:spPr/>
        <p:txBody>
          <a:bodyPr/>
          <a:lstStyle/>
          <a:p>
            <a:fld id="{33E1E70A-F0BE-3242-B4A9-68E24904BF17}" type="slidenum">
              <a:rPr lang="en-US" smtClean="0"/>
              <a:t>15</a:t>
            </a:fld>
            <a:endParaRPr lang="en-US"/>
          </a:p>
        </p:txBody>
      </p:sp>
    </p:spTree>
    <p:extLst>
      <p:ext uri="{BB962C8B-B14F-4D97-AF65-F5344CB8AC3E}">
        <p14:creationId xmlns:p14="http://schemas.microsoft.com/office/powerpoint/2010/main" val="3627477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using this penalty function</a:t>
            </a:r>
            <a:r>
              <a:rPr lang="en-US" altLang="zh-CN" dirty="0"/>
              <a:t>,</a:t>
            </a:r>
            <a:r>
              <a:rPr lang="en-US" dirty="0"/>
              <a:t> we convert the constraint optimization into an  unconstrained</a:t>
            </a:r>
            <a:r>
              <a:rPr lang="zh-CN" altLang="en-US" dirty="0"/>
              <a:t> </a:t>
            </a:r>
            <a:r>
              <a:rPr lang="en-US" dirty="0"/>
              <a:t>optimization problem</a:t>
            </a:r>
          </a:p>
          <a:p>
            <a:r>
              <a:rPr lang="en-US" dirty="0"/>
              <a:t>the first part is objective function</a:t>
            </a:r>
          </a:p>
          <a:p>
            <a:r>
              <a:rPr lang="en-US" dirty="0"/>
              <a:t>the second part  is a penalty and then we use a standard </a:t>
            </a:r>
            <a:r>
              <a:rPr lang="en-US" dirty="0" err="1"/>
              <a:t>ppo</a:t>
            </a:r>
            <a:r>
              <a:rPr lang="en-US" dirty="0"/>
              <a:t> to solve this problem where </a:t>
            </a:r>
            <a:r>
              <a:rPr lang="en-US" dirty="0" err="1"/>
              <a:t>ppo</a:t>
            </a:r>
            <a:r>
              <a:rPr lang="en-US" dirty="0"/>
              <a:t> does a clip  </a:t>
            </a:r>
          </a:p>
          <a:p>
            <a:r>
              <a:rPr lang="en-US" dirty="0"/>
              <a:t>so that the policy doesn't change too much also it guarantees each time improves the policy</a:t>
            </a:r>
            <a:r>
              <a:rPr lang="en-US" altLang="zh-CN" dirty="0"/>
              <a:t>.</a:t>
            </a:r>
          </a:p>
          <a:p>
            <a:r>
              <a:rPr lang="en-US" dirty="0"/>
              <a:t> </a:t>
            </a:r>
          </a:p>
          <a:p>
            <a:r>
              <a:rPr lang="en-US" dirty="0"/>
              <a:t>compared with </a:t>
            </a:r>
            <a:r>
              <a:rPr lang="en-US" dirty="0" err="1"/>
              <a:t>lagrangian</a:t>
            </a:r>
            <a:r>
              <a:rPr lang="en-US" dirty="0"/>
              <a:t> relaxation</a:t>
            </a:r>
            <a:r>
              <a:rPr lang="en-US" altLang="zh-CN" dirty="0"/>
              <a:t>,</a:t>
            </a:r>
            <a:r>
              <a:rPr lang="en-US" dirty="0"/>
              <a:t> we know the cause of this t can be a fixed hyper parameter  </a:t>
            </a:r>
          </a:p>
          <a:p>
            <a:r>
              <a:rPr lang="en-US" dirty="0"/>
              <a:t>and we don't have to change it over time</a:t>
            </a:r>
          </a:p>
          <a:p>
            <a:r>
              <a:rPr lang="en-US" dirty="0"/>
              <a:t>although in practice we also developed an adaptive one  that t can change over time </a:t>
            </a:r>
          </a:p>
          <a:p>
            <a:r>
              <a:rPr lang="en-US" dirty="0"/>
              <a:t>so that it is much less sensitive to the hyperparamete</a:t>
            </a:r>
            <a:r>
              <a:rPr lang="en-US" altLang="zh-CN" dirty="0"/>
              <a:t>r</a:t>
            </a:r>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16</a:t>
            </a:fld>
            <a:endParaRPr lang="en-US"/>
          </a:p>
        </p:txBody>
      </p:sp>
    </p:spTree>
    <p:extLst>
      <p:ext uri="{BB962C8B-B14F-4D97-AF65-F5344CB8AC3E}">
        <p14:creationId xmlns:p14="http://schemas.microsoft.com/office/powerpoint/2010/main" val="770102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show that the maximum gap between the optimal value  of the constraint optimization problem and </a:t>
            </a:r>
            <a:r>
              <a:rPr lang="en-US" dirty="0" err="1"/>
              <a:t>ipo</a:t>
            </a:r>
            <a:r>
              <a:rPr lang="en-US" dirty="0"/>
              <a:t> is bounded by this m over t</a:t>
            </a:r>
          </a:p>
          <a:p>
            <a:r>
              <a:rPr lang="en-US" dirty="0"/>
              <a:t>where m is a number  of constraints and t is a hyperparameter of the logarithmic carrier function as we showed earlier  </a:t>
            </a:r>
          </a:p>
          <a:p>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17</a:t>
            </a:fld>
            <a:endParaRPr lang="en-US"/>
          </a:p>
        </p:txBody>
      </p:sp>
    </p:spTree>
    <p:extLst>
      <p:ext uri="{BB962C8B-B14F-4D97-AF65-F5344CB8AC3E}">
        <p14:creationId xmlns:p14="http://schemas.microsoft.com/office/powerpoint/2010/main" val="3388669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summary</a:t>
            </a:r>
            <a:r>
              <a:rPr lang="zh-CN" altLang="en-US" dirty="0"/>
              <a:t> </a:t>
            </a:r>
            <a:r>
              <a:rPr lang="en-US" altLang="zh-CN" dirty="0"/>
              <a:t>of</a:t>
            </a:r>
            <a:r>
              <a:rPr lang="zh-CN" altLang="en-US" dirty="0"/>
              <a:t> </a:t>
            </a:r>
            <a:r>
              <a:rPr lang="en-US" altLang="zh-CN" dirty="0"/>
              <a:t>IPO,</a:t>
            </a:r>
            <a:r>
              <a:rPr lang="en-US" dirty="0"/>
              <a:t> we propose </a:t>
            </a:r>
            <a:r>
              <a:rPr lang="en-US" dirty="0" err="1"/>
              <a:t>ipo</a:t>
            </a:r>
            <a:r>
              <a:rPr lang="en-US" dirty="0"/>
              <a:t> </a:t>
            </a:r>
            <a:r>
              <a:rPr lang="en-US" altLang="zh-CN" dirty="0"/>
              <a:t>to</a:t>
            </a:r>
            <a:r>
              <a:rPr lang="zh-CN" altLang="en-US" dirty="0"/>
              <a:t> </a:t>
            </a:r>
            <a:r>
              <a:rPr lang="en-US" altLang="zh-CN" dirty="0"/>
              <a:t>handle</a:t>
            </a:r>
            <a:r>
              <a:rPr lang="zh-CN" altLang="en-US" dirty="0"/>
              <a:t> </a:t>
            </a:r>
            <a:r>
              <a:rPr lang="en-US" altLang="zh-CN" dirty="0"/>
              <a:t>the</a:t>
            </a:r>
            <a:r>
              <a:rPr lang="zh-CN" altLang="en-US" dirty="0"/>
              <a:t> </a:t>
            </a:r>
            <a:r>
              <a:rPr lang="en-US" altLang="zh-CN" dirty="0"/>
              <a:t>cumulative</a:t>
            </a:r>
            <a:r>
              <a:rPr lang="zh-CN" altLang="en-US" dirty="0"/>
              <a:t> </a:t>
            </a:r>
            <a:r>
              <a:rPr lang="en-US" altLang="zh-CN" dirty="0" err="1"/>
              <a:t>consttaints</a:t>
            </a:r>
            <a:r>
              <a:rPr lang="en-US" dirty="0"/>
              <a:t> and </a:t>
            </a:r>
            <a:r>
              <a:rPr lang="en-US" dirty="0" err="1"/>
              <a:t>ipo</a:t>
            </a:r>
            <a:r>
              <a:rPr lang="en-US" dirty="0"/>
              <a:t> performs a state-of-the-art method  </a:t>
            </a:r>
          </a:p>
          <a:p>
            <a:r>
              <a:rPr lang="en-US" dirty="0"/>
              <a:t>it achieves a monotonic improvement on the policy which is a property inherited from </a:t>
            </a:r>
            <a:r>
              <a:rPr lang="en-US" dirty="0" err="1"/>
              <a:t>ppo</a:t>
            </a:r>
            <a:r>
              <a:rPr lang="en-US" dirty="0"/>
              <a:t>  </a:t>
            </a:r>
          </a:p>
          <a:p>
            <a:r>
              <a:rPr lang="en-US" dirty="0"/>
              <a:t>it can handle multiple constraints  </a:t>
            </a:r>
          </a:p>
          <a:p>
            <a:r>
              <a:rPr lang="en-US" dirty="0"/>
              <a:t>it's easy to compute and implement</a:t>
            </a:r>
          </a:p>
          <a:p>
            <a:r>
              <a:rPr lang="en-US" dirty="0"/>
              <a:t>and this hyperparameter is easy to tune  </a:t>
            </a:r>
          </a:p>
          <a:p>
            <a:r>
              <a:rPr lang="en-US" dirty="0"/>
              <a:t>it can also incorporate with instantaneous constraints</a:t>
            </a:r>
            <a:r>
              <a:rPr lang="en-US" altLang="zh-CN" dirty="0"/>
              <a:t>.</a:t>
            </a:r>
            <a:r>
              <a:rPr lang="en-US" dirty="0"/>
              <a:t> that we'll see next</a:t>
            </a:r>
          </a:p>
        </p:txBody>
      </p:sp>
      <p:sp>
        <p:nvSpPr>
          <p:cNvPr id="4" name="Slide Number Placeholder 3"/>
          <p:cNvSpPr>
            <a:spLocks noGrp="1"/>
          </p:cNvSpPr>
          <p:nvPr>
            <p:ph type="sldNum" sz="quarter" idx="5"/>
          </p:nvPr>
        </p:nvSpPr>
        <p:spPr/>
        <p:txBody>
          <a:bodyPr/>
          <a:lstStyle/>
          <a:p>
            <a:fld id="{33E1E70A-F0BE-3242-B4A9-68E24904BF17}" type="slidenum">
              <a:rPr lang="en-US" smtClean="0"/>
              <a:t>18</a:t>
            </a:fld>
            <a:endParaRPr lang="en-US"/>
          </a:p>
        </p:txBody>
      </p:sp>
    </p:spTree>
    <p:extLst>
      <p:ext uri="{BB962C8B-B14F-4D97-AF65-F5344CB8AC3E}">
        <p14:creationId xmlns:p14="http://schemas.microsoft.com/office/powerpoint/2010/main" val="2785539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solving instantaneous constraint is introducing an additional </a:t>
            </a:r>
            <a:r>
              <a:rPr lang="en-US" altLang="zh-CN" dirty="0"/>
              <a:t>safe</a:t>
            </a:r>
            <a:r>
              <a:rPr lang="en-US" dirty="0"/>
              <a:t> layer</a:t>
            </a:r>
            <a:r>
              <a:rPr lang="zh-CN" altLang="en-US" dirty="0"/>
              <a:t> </a:t>
            </a:r>
            <a:r>
              <a:rPr lang="en-US" altLang="zh-CN" dirty="0"/>
              <a:t>to</a:t>
            </a:r>
            <a:r>
              <a:rPr lang="zh-CN" altLang="en-US" dirty="0"/>
              <a:t> </a:t>
            </a:r>
            <a:r>
              <a:rPr lang="en-US" altLang="zh-CN" dirty="0"/>
              <a:t>the</a:t>
            </a:r>
            <a:r>
              <a:rPr lang="zh-CN" altLang="en-US" dirty="0"/>
              <a:t> </a:t>
            </a:r>
            <a:r>
              <a:rPr lang="en-US" altLang="zh-CN" dirty="0"/>
              <a:t>policy</a:t>
            </a:r>
            <a:r>
              <a:rPr lang="zh-CN" altLang="en-US" dirty="0"/>
              <a:t> </a:t>
            </a:r>
            <a:r>
              <a:rPr lang="en-US" altLang="zh-CN" dirty="0"/>
              <a:t>network</a:t>
            </a:r>
          </a:p>
          <a:p>
            <a:r>
              <a:rPr lang="en-US" dirty="0"/>
              <a:t>this is an  idea borrowed from the literature </a:t>
            </a:r>
          </a:p>
        </p:txBody>
      </p:sp>
      <p:sp>
        <p:nvSpPr>
          <p:cNvPr id="4" name="Slide Number Placeholder 3"/>
          <p:cNvSpPr>
            <a:spLocks noGrp="1"/>
          </p:cNvSpPr>
          <p:nvPr>
            <p:ph type="sldNum" sz="quarter" idx="5"/>
          </p:nvPr>
        </p:nvSpPr>
        <p:spPr/>
        <p:txBody>
          <a:bodyPr/>
          <a:lstStyle/>
          <a:p>
            <a:fld id="{33E1E70A-F0BE-3242-B4A9-68E24904BF17}" type="slidenum">
              <a:rPr lang="en-US" smtClean="0"/>
              <a:t>19</a:t>
            </a:fld>
            <a:endParaRPr lang="en-US"/>
          </a:p>
        </p:txBody>
      </p:sp>
    </p:spTree>
    <p:extLst>
      <p:ext uri="{BB962C8B-B14F-4D97-AF65-F5344CB8AC3E}">
        <p14:creationId xmlns:p14="http://schemas.microsoft.com/office/powerpoint/2010/main" val="1008850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basically at a given state</a:t>
            </a:r>
            <a:r>
              <a:rPr lang="en-US" altLang="zh-CN" dirty="0"/>
              <a:t>,</a:t>
            </a:r>
            <a:r>
              <a:rPr lang="en-US" dirty="0"/>
              <a:t> the original policy will give  us a set of action</a:t>
            </a:r>
            <a:r>
              <a:rPr lang="en-US" altLang="zh-CN" dirty="0"/>
              <a:t>.</a:t>
            </a:r>
            <a:r>
              <a:rPr lang="zh-CN" altLang="en-US" dirty="0"/>
              <a:t> </a:t>
            </a:r>
            <a:r>
              <a:rPr lang="en-US" altLang="zh-CN" dirty="0"/>
              <a:t>The</a:t>
            </a:r>
            <a:r>
              <a:rPr lang="zh-CN" altLang="en-US" dirty="0"/>
              <a:t> </a:t>
            </a:r>
            <a:r>
              <a:rPr lang="en-US" altLang="zh-CN" dirty="0"/>
              <a:t>action</a:t>
            </a:r>
            <a:r>
              <a:rPr lang="zh-CN" altLang="en-US" dirty="0"/>
              <a:t> </a:t>
            </a:r>
            <a:r>
              <a:rPr lang="en-US" altLang="zh-CN" dirty="0"/>
              <a:t>maybe</a:t>
            </a:r>
            <a:r>
              <a:rPr lang="zh-CN" altLang="en-US" dirty="0"/>
              <a:t> </a:t>
            </a:r>
            <a:r>
              <a:rPr lang="en-US" altLang="zh-CN" dirty="0"/>
              <a:t>infeasible.</a:t>
            </a:r>
            <a:endParaRPr lang="en-US" dirty="0"/>
          </a:p>
          <a:p>
            <a:r>
              <a:rPr lang="en-US" dirty="0"/>
              <a:t> we put this action into the </a:t>
            </a:r>
            <a:r>
              <a:rPr lang="en-US" altLang="zh-CN" dirty="0"/>
              <a:t>safe</a:t>
            </a:r>
            <a:r>
              <a:rPr lang="en-US" dirty="0"/>
              <a:t> layer and the </a:t>
            </a:r>
            <a:r>
              <a:rPr lang="en-US" altLang="zh-CN" dirty="0"/>
              <a:t>safe</a:t>
            </a:r>
            <a:r>
              <a:rPr lang="en-US" dirty="0"/>
              <a:t> layer will generate  a policy so that the constraint can be satisfied</a:t>
            </a:r>
          </a:p>
          <a:p>
            <a:endParaRPr lang="en-US" dirty="0"/>
          </a:p>
          <a:p>
            <a:r>
              <a:rPr lang="en-US" dirty="0"/>
              <a:t>so for the explicit constraint</a:t>
            </a:r>
            <a:r>
              <a:rPr lang="en-US" altLang="zh-CN" dirty="0"/>
              <a:t>,</a:t>
            </a:r>
            <a:r>
              <a:rPr lang="zh-CN" altLang="en-US" dirty="0"/>
              <a:t> </a:t>
            </a:r>
            <a:r>
              <a:rPr lang="en-US" dirty="0"/>
              <a:t>basically the bandwidth constraint</a:t>
            </a:r>
            <a:r>
              <a:rPr lang="en-US" altLang="zh-CN" dirty="0"/>
              <a:t>.</a:t>
            </a:r>
            <a:r>
              <a:rPr lang="en-US" dirty="0"/>
              <a:t> we do</a:t>
            </a:r>
            <a:r>
              <a:rPr lang="zh-CN" altLang="en-US" dirty="0"/>
              <a:t> </a:t>
            </a:r>
            <a:r>
              <a:rPr lang="en-US" dirty="0"/>
              <a:t>it in a simple way </a:t>
            </a:r>
            <a:r>
              <a:rPr lang="en-US" altLang="zh-CN" dirty="0"/>
              <a:t>.</a:t>
            </a:r>
          </a:p>
          <a:p>
            <a:r>
              <a:rPr lang="en-US" dirty="0"/>
              <a:t>we proportionally scale  down the bandwidth required if it‘s more than the total that we have</a:t>
            </a:r>
            <a:r>
              <a:rPr lang="en-US" altLang="zh-CN" dirty="0"/>
              <a:t>.</a:t>
            </a:r>
            <a:r>
              <a:rPr lang="zh-CN" altLang="en-US" dirty="0"/>
              <a:t> </a:t>
            </a:r>
            <a:r>
              <a:rPr lang="en-US" dirty="0"/>
              <a:t>so this is easily done  </a:t>
            </a:r>
          </a:p>
          <a:p>
            <a:endParaRPr lang="en-US" dirty="0"/>
          </a:p>
          <a:p>
            <a:r>
              <a:rPr lang="en-US" dirty="0"/>
              <a:t>for the latency requirement which is implicit we use the </a:t>
            </a:r>
            <a:r>
              <a:rPr lang="en-US" altLang="zh-CN" dirty="0"/>
              <a:t>projection</a:t>
            </a:r>
            <a:r>
              <a:rPr lang="en-US" dirty="0"/>
              <a:t> here and the idea is </a:t>
            </a:r>
            <a:r>
              <a:rPr lang="en-US" altLang="zh-CN" dirty="0"/>
              <a:t>also</a:t>
            </a:r>
            <a:r>
              <a:rPr lang="en-US" dirty="0"/>
              <a:t> simple  </a:t>
            </a:r>
          </a:p>
          <a:p>
            <a:r>
              <a:rPr lang="en-US" dirty="0"/>
              <a:t>we have this learn function of the latency and we want it to below a given threshold  </a:t>
            </a:r>
          </a:p>
          <a:p>
            <a:r>
              <a:rPr lang="en-US" dirty="0"/>
              <a:t>and we find the </a:t>
            </a:r>
            <a:r>
              <a:rPr lang="en-US" altLang="zh-CN" dirty="0"/>
              <a:t>action</a:t>
            </a:r>
            <a:r>
              <a:rPr lang="en-US" dirty="0"/>
              <a:t> a that is as close to the original policy as  possible but satisfying this constraint so </a:t>
            </a:r>
          </a:p>
          <a:p>
            <a:r>
              <a:rPr lang="en-US" dirty="0"/>
              <a:t>this is where the safe layer is working  </a:t>
            </a:r>
          </a:p>
          <a:p>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20</a:t>
            </a:fld>
            <a:endParaRPr lang="en-US"/>
          </a:p>
        </p:txBody>
      </p:sp>
    </p:spTree>
    <p:extLst>
      <p:ext uri="{BB962C8B-B14F-4D97-AF65-F5344CB8AC3E}">
        <p14:creationId xmlns:p14="http://schemas.microsoft.com/office/powerpoint/2010/main" val="183864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next we present the evaluation of </a:t>
            </a:r>
            <a:r>
              <a:rPr lang="en-US" altLang="zh-CN" dirty="0"/>
              <a:t>our</a:t>
            </a:r>
            <a:r>
              <a:rPr lang="zh-CN" altLang="en-US" dirty="0"/>
              <a:t> </a:t>
            </a:r>
            <a:r>
              <a:rPr lang="en-US" altLang="zh-CN" dirty="0"/>
              <a:t>method</a:t>
            </a:r>
            <a:endParaRPr lang="en-US" dirty="0"/>
          </a:p>
          <a:p>
            <a:endParaRPr lang="en-US" dirty="0"/>
          </a:p>
          <a:p>
            <a:r>
              <a:rPr lang="en-US" dirty="0"/>
              <a:t>we consider traditional baselines where we  evenly allocate resource based on user number or packet number or traffic demand</a:t>
            </a:r>
          </a:p>
          <a:p>
            <a:r>
              <a:rPr lang="en-US" dirty="0"/>
              <a:t>because we don’t  know the hidden structure</a:t>
            </a:r>
            <a:r>
              <a:rPr lang="en-US" altLang="zh-CN" dirty="0"/>
              <a:t>.</a:t>
            </a:r>
            <a:r>
              <a:rPr lang="en-US" dirty="0"/>
              <a:t> this is really what traditional optimization framework will give us  </a:t>
            </a:r>
          </a:p>
          <a:p>
            <a:r>
              <a:rPr lang="en-US" dirty="0"/>
              <a:t>we also consider </a:t>
            </a:r>
            <a:r>
              <a:rPr lang="en-US" dirty="0" err="1"/>
              <a:t>ppo</a:t>
            </a:r>
            <a:r>
              <a:rPr lang="en-US" dirty="0"/>
              <a:t> </a:t>
            </a:r>
            <a:r>
              <a:rPr lang="en-US" altLang="zh-CN" dirty="0"/>
              <a:t>which</a:t>
            </a:r>
            <a:r>
              <a:rPr lang="zh-CN" altLang="en-US" dirty="0"/>
              <a:t> </a:t>
            </a:r>
            <a:r>
              <a:rPr lang="en-US" altLang="zh-CN" dirty="0"/>
              <a:t>is</a:t>
            </a:r>
            <a:r>
              <a:rPr lang="zh-CN" altLang="en-US" dirty="0"/>
              <a:t> </a:t>
            </a:r>
            <a:r>
              <a:rPr lang="en-US" altLang="zh-CN" dirty="0"/>
              <a:t>a</a:t>
            </a:r>
            <a:r>
              <a:rPr lang="zh-CN" altLang="en-US" dirty="0"/>
              <a:t> </a:t>
            </a:r>
            <a:r>
              <a:rPr lang="en-US" altLang="zh-CN" dirty="0"/>
              <a:t>typical</a:t>
            </a:r>
            <a:r>
              <a:rPr lang="zh-CN" altLang="en-US" dirty="0"/>
              <a:t> </a:t>
            </a:r>
            <a:r>
              <a:rPr lang="en-US" altLang="zh-CN" dirty="0"/>
              <a:t>RL</a:t>
            </a:r>
            <a:r>
              <a:rPr lang="zh-CN" altLang="en-US" dirty="0"/>
              <a:t> </a:t>
            </a:r>
            <a:r>
              <a:rPr lang="en-US" altLang="zh-CN" dirty="0"/>
              <a:t>methods</a:t>
            </a:r>
            <a:r>
              <a:rPr lang="zh-CN" altLang="en-US" dirty="0"/>
              <a:t> </a:t>
            </a:r>
            <a:r>
              <a:rPr lang="en-US" altLang="zh-CN" dirty="0"/>
              <a:t>without</a:t>
            </a:r>
            <a:r>
              <a:rPr lang="zh-CN" altLang="en-US" dirty="0"/>
              <a:t> </a:t>
            </a:r>
            <a:r>
              <a:rPr lang="en-US" altLang="zh-CN" dirty="0"/>
              <a:t>considering</a:t>
            </a:r>
            <a:r>
              <a:rPr lang="zh-CN" altLang="en-US" dirty="0"/>
              <a:t> </a:t>
            </a:r>
            <a:r>
              <a:rPr lang="en-US" altLang="zh-CN" dirty="0"/>
              <a:t>constraints.</a:t>
            </a:r>
          </a:p>
          <a:p>
            <a:endParaRPr lang="en-US" dirty="0"/>
          </a:p>
          <a:p>
            <a:r>
              <a:rPr lang="en-US" dirty="0"/>
              <a:t>so in this figure the </a:t>
            </a:r>
            <a:r>
              <a:rPr lang="en-US" altLang="zh-CN" dirty="0"/>
              <a:t>x</a:t>
            </a:r>
            <a:r>
              <a:rPr lang="zh-CN" altLang="en-US" dirty="0"/>
              <a:t> </a:t>
            </a:r>
            <a:r>
              <a:rPr lang="en-US" dirty="0"/>
              <a:t>axis is time</a:t>
            </a:r>
            <a:r>
              <a:rPr lang="en-US" altLang="zh-CN" dirty="0"/>
              <a:t>.</a:t>
            </a:r>
            <a:r>
              <a:rPr lang="en-US" dirty="0"/>
              <a:t>  how long we have been simulating and the y-axis is accumulated throughput</a:t>
            </a:r>
          </a:p>
          <a:p>
            <a:endParaRPr lang="en-US" dirty="0"/>
          </a:p>
          <a:p>
            <a:r>
              <a:rPr lang="en-US" dirty="0"/>
              <a:t>in the  first figure the higher the better of course </a:t>
            </a:r>
          </a:p>
          <a:p>
            <a:endParaRPr lang="en-US" dirty="0"/>
          </a:p>
          <a:p>
            <a:r>
              <a:rPr lang="en-US" dirty="0"/>
              <a:t>the second figure is cumulative discounted ratio</a:t>
            </a:r>
            <a:r>
              <a:rPr lang="en-US" altLang="zh-CN" dirty="0"/>
              <a:t>.</a:t>
            </a:r>
            <a:r>
              <a:rPr lang="en-US" dirty="0"/>
              <a:t> the lower the better this is the threshold where we have</a:t>
            </a:r>
            <a:r>
              <a:rPr lang="en-US" altLang="zh-CN" dirty="0"/>
              <a:t>.</a:t>
            </a:r>
            <a:endParaRPr lang="en-US" dirty="0"/>
          </a:p>
          <a:p>
            <a:endParaRPr lang="en-US" dirty="0"/>
          </a:p>
          <a:p>
            <a:r>
              <a:rPr lang="en-US" dirty="0"/>
              <a:t>and the third one is latency</a:t>
            </a:r>
            <a:r>
              <a:rPr lang="en-US" altLang="zh-CN" dirty="0"/>
              <a:t>.</a:t>
            </a:r>
            <a:r>
              <a:rPr lang="en-US" dirty="0"/>
              <a:t> the implicit  instantaneous constraint</a:t>
            </a:r>
            <a:r>
              <a:rPr lang="en-US" altLang="zh-CN" dirty="0"/>
              <a:t>.</a:t>
            </a:r>
          </a:p>
          <a:p>
            <a:r>
              <a:rPr lang="en-US" dirty="0"/>
              <a:t>the constraint is here</a:t>
            </a:r>
            <a:r>
              <a:rPr lang="en-US" altLang="zh-CN" dirty="0"/>
              <a:t>,</a:t>
            </a:r>
            <a:r>
              <a:rPr lang="en-US" dirty="0"/>
              <a:t> it's hard to see hidden between them</a:t>
            </a:r>
            <a:r>
              <a:rPr lang="en-US" altLang="zh-CN" dirty="0"/>
              <a:t>.</a:t>
            </a:r>
          </a:p>
          <a:p>
            <a:endParaRPr lang="en-US" altLang="zh-CN" dirty="0"/>
          </a:p>
          <a:p>
            <a:r>
              <a:rPr lang="en-US" altLang="zh-CN" dirty="0"/>
              <a:t>Overall,</a:t>
            </a:r>
            <a:r>
              <a:rPr lang="en-US" dirty="0"/>
              <a:t> we can see  our proposed algorithm the green curve can achieve pretty good overall performance and it  satisfied the constraint after certain iterations </a:t>
            </a:r>
          </a:p>
          <a:p>
            <a:r>
              <a:rPr lang="en-US" dirty="0"/>
              <a:t>and also it satisfies the instantaneous constraint</a:t>
            </a:r>
            <a:r>
              <a:rPr lang="zh-CN" altLang="en-US" dirty="0"/>
              <a:t> </a:t>
            </a:r>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21</a:t>
            </a:fld>
            <a:endParaRPr lang="en-US"/>
          </a:p>
        </p:txBody>
      </p:sp>
    </p:spTree>
    <p:extLst>
      <p:ext uri="{BB962C8B-B14F-4D97-AF65-F5344CB8AC3E}">
        <p14:creationId xmlns:p14="http://schemas.microsoft.com/office/powerpoint/2010/main" val="827078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summary in this work</a:t>
            </a:r>
            <a:r>
              <a:rPr lang="en-US" altLang="zh-CN" dirty="0"/>
              <a:t>,</a:t>
            </a:r>
            <a:r>
              <a:rPr lang="zh-CN" altLang="en-US" dirty="0"/>
              <a:t> </a:t>
            </a:r>
            <a:r>
              <a:rPr lang="en-US" altLang="zh-CN" dirty="0"/>
              <a:t>we</a:t>
            </a:r>
            <a:r>
              <a:rPr lang="zh-CN" altLang="en-US" dirty="0"/>
              <a:t> </a:t>
            </a:r>
            <a:r>
              <a:rPr lang="en-US" altLang="zh-CN" dirty="0"/>
              <a:t>talk</a:t>
            </a:r>
            <a:r>
              <a:rPr lang="zh-CN" altLang="en-US" dirty="0"/>
              <a:t> </a:t>
            </a:r>
            <a:r>
              <a:rPr lang="en-US" altLang="zh-CN" dirty="0"/>
              <a:t>about</a:t>
            </a:r>
            <a:r>
              <a:rPr lang="zh-CN" altLang="en-US" dirty="0"/>
              <a:t> </a:t>
            </a:r>
            <a:r>
              <a:rPr lang="en-US" dirty="0"/>
              <a:t>why we should use  such learning-based approaches  in network slicing resource allocation</a:t>
            </a:r>
            <a:r>
              <a:rPr lang="en-US" altLang="zh-CN" dirty="0"/>
              <a:t>.</a:t>
            </a:r>
          </a:p>
          <a:p>
            <a:r>
              <a:rPr lang="en-US" altLang="zh-CN" dirty="0"/>
              <a:t>we</a:t>
            </a:r>
            <a:r>
              <a:rPr lang="zh-CN" altLang="en-US" dirty="0"/>
              <a:t> </a:t>
            </a:r>
            <a:r>
              <a:rPr lang="en-US" altLang="zh-CN" dirty="0"/>
              <a:t>formulate</a:t>
            </a:r>
            <a:r>
              <a:rPr lang="zh-CN" altLang="en-US" dirty="0"/>
              <a:t> </a:t>
            </a:r>
            <a:r>
              <a:rPr lang="en-US" altLang="zh-CN" dirty="0"/>
              <a:t>the</a:t>
            </a:r>
            <a:r>
              <a:rPr lang="zh-CN" altLang="en-US" dirty="0"/>
              <a:t> </a:t>
            </a:r>
            <a:r>
              <a:rPr lang="en-US" altLang="zh-CN" dirty="0"/>
              <a:t>network</a:t>
            </a:r>
            <a:r>
              <a:rPr lang="zh-CN" altLang="en-US" dirty="0"/>
              <a:t> </a:t>
            </a:r>
            <a:r>
              <a:rPr lang="en-US" altLang="zh-CN" dirty="0"/>
              <a:t>slicing</a:t>
            </a:r>
            <a:r>
              <a:rPr lang="zh-CN" altLang="en-US" dirty="0"/>
              <a:t> </a:t>
            </a:r>
            <a:r>
              <a:rPr lang="en-US" altLang="zh-CN" dirty="0"/>
              <a:t>problem</a:t>
            </a:r>
            <a:r>
              <a:rPr lang="zh-CN" altLang="en-US" dirty="0"/>
              <a:t> </a:t>
            </a:r>
            <a:r>
              <a:rPr lang="en-US" altLang="zh-CN" dirty="0"/>
              <a:t>as</a:t>
            </a:r>
            <a:r>
              <a:rPr lang="zh-CN" altLang="en-US" dirty="0"/>
              <a:t> </a:t>
            </a:r>
            <a:r>
              <a:rPr lang="en-US" altLang="zh-CN" dirty="0"/>
              <a:t>a</a:t>
            </a:r>
            <a:r>
              <a:rPr lang="zh-CN" altLang="en-US" dirty="0"/>
              <a:t> </a:t>
            </a:r>
            <a:r>
              <a:rPr lang="en-US" altLang="zh-CN" dirty="0"/>
              <a:t>constrained</a:t>
            </a:r>
            <a:r>
              <a:rPr lang="zh-CN" altLang="en-US" dirty="0"/>
              <a:t> </a:t>
            </a:r>
            <a:r>
              <a:rPr lang="en-US" altLang="zh-CN" dirty="0"/>
              <a:t>MDP.</a:t>
            </a:r>
          </a:p>
          <a:p>
            <a:r>
              <a:rPr lang="en-US" dirty="0"/>
              <a:t>we </a:t>
            </a:r>
            <a:r>
              <a:rPr lang="en-US" altLang="zh-CN" dirty="0"/>
              <a:t>proposed</a:t>
            </a:r>
            <a:r>
              <a:rPr lang="en-US" dirty="0"/>
              <a:t> </a:t>
            </a:r>
            <a:r>
              <a:rPr lang="en-US" dirty="0" err="1"/>
              <a:t>ipo</a:t>
            </a:r>
            <a:r>
              <a:rPr lang="en-US" dirty="0"/>
              <a:t> which is </a:t>
            </a:r>
            <a:r>
              <a:rPr lang="en-US" altLang="zh-CN" dirty="0"/>
              <a:t>to</a:t>
            </a:r>
            <a:r>
              <a:rPr lang="zh-CN" altLang="en-US" dirty="0"/>
              <a:t> </a:t>
            </a:r>
            <a:r>
              <a:rPr lang="en-US" altLang="zh-CN" dirty="0"/>
              <a:t>handle</a:t>
            </a:r>
            <a:r>
              <a:rPr lang="zh-CN" altLang="en-US" dirty="0"/>
              <a:t> </a:t>
            </a:r>
            <a:r>
              <a:rPr lang="en-US" altLang="zh-CN" dirty="0"/>
              <a:t>cumulative</a:t>
            </a:r>
            <a:r>
              <a:rPr lang="zh-CN" altLang="en-US" dirty="0"/>
              <a:t> </a:t>
            </a:r>
            <a:r>
              <a:rPr lang="en-US" altLang="zh-CN" dirty="0"/>
              <a:t>constraints.</a:t>
            </a:r>
          </a:p>
          <a:p>
            <a:r>
              <a:rPr lang="en-US" altLang="zh-CN" dirty="0"/>
              <a:t>We</a:t>
            </a:r>
            <a:r>
              <a:rPr lang="zh-CN" altLang="en-US" dirty="0"/>
              <a:t> </a:t>
            </a:r>
            <a:r>
              <a:rPr lang="en-US" altLang="zh-CN" dirty="0"/>
              <a:t>also</a:t>
            </a:r>
            <a:r>
              <a:rPr lang="zh-CN" altLang="en-US" dirty="0"/>
              <a:t> </a:t>
            </a:r>
            <a:r>
              <a:rPr lang="en-US" altLang="zh-CN" dirty="0"/>
              <a:t>introduce</a:t>
            </a:r>
            <a:r>
              <a:rPr lang="zh-CN" altLang="en-US" dirty="0"/>
              <a:t> </a:t>
            </a:r>
            <a:r>
              <a:rPr lang="en-US" altLang="zh-CN" dirty="0"/>
              <a:t>safe</a:t>
            </a:r>
            <a:r>
              <a:rPr lang="zh-CN" altLang="en-US" dirty="0"/>
              <a:t> </a:t>
            </a:r>
            <a:r>
              <a:rPr lang="en-US" altLang="zh-CN" dirty="0"/>
              <a:t>layer</a:t>
            </a:r>
            <a:r>
              <a:rPr lang="zh-CN" altLang="en-US" dirty="0"/>
              <a:t> </a:t>
            </a:r>
            <a:r>
              <a:rPr lang="en-US" altLang="zh-CN" dirty="0"/>
              <a:t>for</a:t>
            </a:r>
            <a:r>
              <a:rPr lang="zh-CN" altLang="en-US" dirty="0"/>
              <a:t> </a:t>
            </a:r>
            <a:r>
              <a:rPr lang="en-US" altLang="zh-CN" dirty="0"/>
              <a:t>instantaneous</a:t>
            </a:r>
            <a:r>
              <a:rPr lang="zh-CN" altLang="en-US" dirty="0"/>
              <a:t> </a:t>
            </a:r>
            <a:r>
              <a:rPr lang="en-US" altLang="zh-CN" dirty="0"/>
              <a:t>constraints.</a:t>
            </a:r>
            <a:endParaRPr lang="en-US" dirty="0"/>
          </a:p>
          <a:p>
            <a:endParaRPr lang="en-US" dirty="0"/>
          </a:p>
          <a:p>
            <a:r>
              <a:rPr lang="en-US" dirty="0"/>
              <a:t>there are a lot of other challenges that we have to address</a:t>
            </a:r>
            <a:r>
              <a:rPr lang="zh-CN" altLang="en-US" dirty="0"/>
              <a:t> </a:t>
            </a:r>
            <a:r>
              <a:rPr lang="en-US" altLang="zh-CN" dirty="0"/>
              <a:t>if</a:t>
            </a:r>
            <a:r>
              <a:rPr lang="zh-CN" altLang="en-US" dirty="0"/>
              <a:t> </a:t>
            </a:r>
            <a:r>
              <a:rPr lang="en-US" altLang="zh-CN" dirty="0"/>
              <a:t>we</a:t>
            </a:r>
            <a:r>
              <a:rPr lang="zh-CN" altLang="en-US" dirty="0"/>
              <a:t> </a:t>
            </a:r>
            <a:r>
              <a:rPr lang="en-US" altLang="zh-CN" dirty="0"/>
              <a:t>want</a:t>
            </a:r>
            <a:r>
              <a:rPr lang="zh-CN" altLang="en-US" dirty="0"/>
              <a:t> </a:t>
            </a:r>
            <a:r>
              <a:rPr lang="en-US" altLang="zh-CN" dirty="0"/>
              <a:t>to</a:t>
            </a:r>
            <a:r>
              <a:rPr lang="zh-CN" altLang="en-US" dirty="0"/>
              <a:t> </a:t>
            </a:r>
            <a:r>
              <a:rPr lang="en-US" altLang="zh-CN" dirty="0"/>
              <a:t>apply</a:t>
            </a:r>
            <a:r>
              <a:rPr lang="zh-CN" altLang="en-US" dirty="0"/>
              <a:t> </a:t>
            </a:r>
            <a:r>
              <a:rPr lang="en-US" altLang="zh-CN" dirty="0"/>
              <a:t>RL</a:t>
            </a:r>
            <a:r>
              <a:rPr lang="zh-CN" altLang="en-US" dirty="0"/>
              <a:t> </a:t>
            </a:r>
            <a:r>
              <a:rPr lang="en-US" altLang="zh-CN" dirty="0"/>
              <a:t>in</a:t>
            </a:r>
            <a:r>
              <a:rPr lang="zh-CN" altLang="en-US" dirty="0"/>
              <a:t> </a:t>
            </a:r>
            <a:r>
              <a:rPr lang="en-US" altLang="zh-CN" dirty="0"/>
              <a:t>real</a:t>
            </a:r>
            <a:endParaRPr lang="en-US" dirty="0"/>
          </a:p>
          <a:p>
            <a:r>
              <a:rPr lang="en-US" dirty="0"/>
              <a:t> the  first challenge is sample efficiency we all know training a deep reinforcement learning  algorithm is expensive</a:t>
            </a:r>
            <a:r>
              <a:rPr lang="en-US" altLang="zh-CN" dirty="0"/>
              <a:t>.</a:t>
            </a:r>
          </a:p>
          <a:p>
            <a:r>
              <a:rPr lang="en-US" dirty="0"/>
              <a:t>it often requires millions of samples to train a good policy</a:t>
            </a:r>
          </a:p>
          <a:p>
            <a:endParaRPr lang="en-US" dirty="0"/>
          </a:p>
          <a:p>
            <a:r>
              <a:rPr lang="en-US" dirty="0"/>
              <a:t> in </a:t>
            </a:r>
            <a:r>
              <a:rPr lang="en-US" altLang="zh-CN" dirty="0"/>
              <a:t>network</a:t>
            </a:r>
            <a:r>
              <a:rPr lang="zh-CN" altLang="en-US" dirty="0"/>
              <a:t> </a:t>
            </a:r>
            <a:r>
              <a:rPr lang="en-US" dirty="0"/>
              <a:t>how do we get such data especially suitable data to train </a:t>
            </a:r>
            <a:r>
              <a:rPr lang="en-US" altLang="zh-CN" dirty="0"/>
              <a:t>such</a:t>
            </a:r>
            <a:r>
              <a:rPr lang="zh-CN" altLang="en-US" dirty="0"/>
              <a:t> </a:t>
            </a:r>
            <a:r>
              <a:rPr lang="en-US" altLang="zh-CN" dirty="0"/>
              <a:t>a</a:t>
            </a:r>
            <a:r>
              <a:rPr lang="en-US" dirty="0"/>
              <a:t> policy is a  challenging issue</a:t>
            </a:r>
            <a:r>
              <a:rPr lang="en-US" altLang="zh-CN" dirty="0"/>
              <a:t>.</a:t>
            </a:r>
          </a:p>
          <a:p>
            <a:r>
              <a:rPr lang="en-US" dirty="0"/>
              <a:t>so we have to improve the sample efficiency</a:t>
            </a:r>
            <a:r>
              <a:rPr lang="en-US" altLang="zh-CN" dirty="0"/>
              <a:t>.</a:t>
            </a:r>
          </a:p>
          <a:p>
            <a:r>
              <a:rPr lang="en-US" altLang="zh-CN" dirty="0"/>
              <a:t>%</a:t>
            </a:r>
            <a:r>
              <a:rPr lang="en-US" dirty="0"/>
              <a:t>there are a number of ways that  the research literature is going in this direction</a:t>
            </a:r>
            <a:r>
              <a:rPr lang="en-US" altLang="zh-CN" dirty="0"/>
              <a:t>.</a:t>
            </a:r>
            <a:endParaRPr lang="en-US" dirty="0"/>
          </a:p>
          <a:p>
            <a:r>
              <a:rPr lang="en-US" altLang="zh-CN" dirty="0"/>
              <a:t>%</a:t>
            </a:r>
            <a:r>
              <a:rPr lang="en-US" dirty="0"/>
              <a:t>one is to find better exploration techniques</a:t>
            </a:r>
            <a:r>
              <a:rPr lang="en-US" altLang="zh-CN" dirty="0"/>
              <a:t>,</a:t>
            </a:r>
            <a:r>
              <a:rPr lang="en-US" dirty="0"/>
              <a:t>  the other is to use simulation and then adapt the simulation-based approach to a real scenario</a:t>
            </a:r>
          </a:p>
          <a:p>
            <a:r>
              <a:rPr lang="en-US" altLang="zh-CN" dirty="0"/>
              <a:t>%</a:t>
            </a:r>
            <a:r>
              <a:rPr lang="en-US" dirty="0"/>
              <a:t>the third is consider model-based approach</a:t>
            </a:r>
            <a:r>
              <a:rPr lang="en-US" altLang="zh-CN" dirty="0"/>
              <a:t>.</a:t>
            </a:r>
            <a:r>
              <a:rPr lang="en-US" dirty="0"/>
              <a:t> each of them there are related challenges  especially how do we adapt quickly from simulation-based approach to real approach</a:t>
            </a:r>
          </a:p>
          <a:p>
            <a:r>
              <a:rPr lang="en-US" altLang="zh-CN" dirty="0"/>
              <a:t>%</a:t>
            </a:r>
            <a:r>
              <a:rPr lang="en-US" dirty="0"/>
              <a:t>or how  do we count the imperfectness in the model-based approach because error could accumulate</a:t>
            </a:r>
          </a:p>
          <a:p>
            <a:endParaRPr lang="en-US" dirty="0"/>
          </a:p>
          <a:p>
            <a:r>
              <a:rPr lang="en-US" dirty="0"/>
              <a:t>another  important issue is </a:t>
            </a:r>
            <a:r>
              <a:rPr lang="en-US" dirty="0" err="1"/>
              <a:t>trustness</a:t>
            </a:r>
            <a:r>
              <a:rPr lang="en-US" dirty="0"/>
              <a:t> of the policy, so a network </a:t>
            </a:r>
            <a:r>
              <a:rPr lang="en-US" altLang="zh-CN" dirty="0"/>
              <a:t>operator</a:t>
            </a:r>
            <a:r>
              <a:rPr lang="en-US" dirty="0"/>
              <a:t> is unlikely to adapt a  black box policy without knowing what's going </a:t>
            </a:r>
            <a:r>
              <a:rPr lang="en-US" altLang="zh-CN" dirty="0"/>
              <a:t>o</a:t>
            </a:r>
            <a:r>
              <a:rPr lang="en-US" dirty="0"/>
              <a:t>n</a:t>
            </a:r>
          </a:p>
          <a:p>
            <a:r>
              <a:rPr lang="en-US" altLang="zh-CN" dirty="0"/>
              <a:t>%</a:t>
            </a:r>
            <a:r>
              <a:rPr lang="en-US" dirty="0"/>
              <a:t> the probably justifiable concern is okay it  may improve performance by 10</a:t>
            </a:r>
            <a:r>
              <a:rPr lang="zh-CN" altLang="en-US" dirty="0"/>
              <a:t> </a:t>
            </a:r>
            <a:r>
              <a:rPr lang="en-US" altLang="zh-CN" dirty="0"/>
              <a:t>percent</a:t>
            </a:r>
            <a:r>
              <a:rPr lang="en-US" dirty="0"/>
              <a:t> in some cases</a:t>
            </a:r>
            <a:r>
              <a:rPr lang="zh-CN" altLang="en-US" dirty="0"/>
              <a:t> </a:t>
            </a:r>
            <a:r>
              <a:rPr lang="en-US" dirty="0"/>
              <a:t>but what if it generates very  undesirable results</a:t>
            </a:r>
          </a:p>
          <a:p>
            <a:endParaRPr lang="en-US" dirty="0"/>
          </a:p>
          <a:p>
            <a:r>
              <a:rPr lang="en-US" dirty="0"/>
              <a:t>so clearly that's a very valid question</a:t>
            </a:r>
          </a:p>
          <a:p>
            <a:r>
              <a:rPr lang="en-US" dirty="0"/>
              <a:t>there are two key components  in this part</a:t>
            </a:r>
          </a:p>
          <a:p>
            <a:r>
              <a:rPr lang="en-US" dirty="0"/>
              <a:t>one is interpretability </a:t>
            </a:r>
            <a:r>
              <a:rPr lang="en-US" altLang="zh-CN" dirty="0"/>
              <a:t>.</a:t>
            </a:r>
            <a:r>
              <a:rPr lang="en-US" dirty="0"/>
              <a:t>can we explain a policy to a</a:t>
            </a:r>
            <a:r>
              <a:rPr lang="en-US" altLang="zh-CN" dirty="0"/>
              <a:t>n</a:t>
            </a:r>
            <a:r>
              <a:rPr lang="en-US" dirty="0"/>
              <a:t> operator and let  operator understand why it's working</a:t>
            </a:r>
          </a:p>
          <a:p>
            <a:r>
              <a:rPr lang="en-US" dirty="0"/>
              <a:t>a related part is safety how do we know this policy is  not going to generate undesirable results or reach </a:t>
            </a:r>
            <a:r>
              <a:rPr lang="en-US" altLang="zh-CN" dirty="0"/>
              <a:t>danger</a:t>
            </a:r>
            <a:r>
              <a:rPr lang="en-US" dirty="0"/>
              <a:t> states these are related questions  </a:t>
            </a:r>
          </a:p>
          <a:p>
            <a:endParaRPr lang="en-US" dirty="0"/>
          </a:p>
          <a:p>
            <a:r>
              <a:rPr lang="en-US" dirty="0"/>
              <a:t>there are many other challenges, but these are two of the key issues especially for network  </a:t>
            </a:r>
          </a:p>
        </p:txBody>
      </p:sp>
      <p:sp>
        <p:nvSpPr>
          <p:cNvPr id="4" name="Slide Number Placeholder 3"/>
          <p:cNvSpPr>
            <a:spLocks noGrp="1"/>
          </p:cNvSpPr>
          <p:nvPr>
            <p:ph type="sldNum" sz="quarter" idx="5"/>
          </p:nvPr>
        </p:nvSpPr>
        <p:spPr/>
        <p:txBody>
          <a:bodyPr/>
          <a:lstStyle/>
          <a:p>
            <a:fld id="{33E1E70A-F0BE-3242-B4A9-68E24904BF17}" type="slidenum">
              <a:rPr lang="en-US" smtClean="0"/>
              <a:t>22</a:t>
            </a:fld>
            <a:endParaRPr lang="en-US"/>
          </a:p>
        </p:txBody>
      </p:sp>
    </p:spTree>
    <p:extLst>
      <p:ext uri="{BB962C8B-B14F-4D97-AF65-F5344CB8AC3E}">
        <p14:creationId xmlns:p14="http://schemas.microsoft.com/office/powerpoint/2010/main" val="447832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Ok.</a:t>
            </a:r>
            <a:r>
              <a:rPr lang="zh-CN" altLang="en-US" dirty="0"/>
              <a:t> </a:t>
            </a:r>
            <a:r>
              <a:rPr lang="en-US" altLang="zh-CN" dirty="0"/>
              <a:t>Thanks</a:t>
            </a:r>
            <a:r>
              <a:rPr lang="zh-CN" altLang="en-US" dirty="0"/>
              <a:t> </a:t>
            </a:r>
            <a:r>
              <a:rPr lang="en-US" altLang="zh-CN" dirty="0"/>
              <a:t>for</a:t>
            </a:r>
            <a:r>
              <a:rPr lang="zh-CN" altLang="en-US" dirty="0"/>
              <a:t> </a:t>
            </a:r>
            <a:r>
              <a:rPr lang="en-US" altLang="zh-CN" dirty="0"/>
              <a:t>your</a:t>
            </a:r>
            <a:r>
              <a:rPr lang="zh-CN" altLang="en-US" dirty="0"/>
              <a:t> </a:t>
            </a:r>
            <a:r>
              <a:rPr lang="en-US" altLang="zh-CN" dirty="0"/>
              <a:t>attention.</a:t>
            </a:r>
            <a:r>
              <a:rPr lang="zh-CN" altLang="en-US" dirty="0"/>
              <a:t> </a:t>
            </a:r>
            <a:r>
              <a:rPr lang="en-US" altLang="zh-CN" dirty="0"/>
              <a:t>Next</a:t>
            </a:r>
            <a:r>
              <a:rPr lang="zh-CN" altLang="en-US" dirty="0"/>
              <a:t> </a:t>
            </a:r>
            <a:r>
              <a:rPr lang="en-US" altLang="zh-CN" dirty="0"/>
              <a:t>let’s</a:t>
            </a:r>
            <a:r>
              <a:rPr lang="zh-CN" altLang="en-US" dirty="0"/>
              <a:t> </a:t>
            </a:r>
            <a:r>
              <a:rPr lang="en-US" altLang="zh-CN" dirty="0"/>
              <a:t>go</a:t>
            </a:r>
            <a:r>
              <a:rPr lang="zh-CN" altLang="en-US" dirty="0"/>
              <a:t> </a:t>
            </a:r>
            <a:r>
              <a:rPr lang="en-US" altLang="zh-CN" dirty="0"/>
              <a:t>to</a:t>
            </a:r>
            <a:r>
              <a:rPr lang="zh-CN" altLang="en-US" dirty="0"/>
              <a:t> </a:t>
            </a:r>
            <a:r>
              <a:rPr lang="en-US" altLang="zh-CN" dirty="0"/>
              <a:t>the</a:t>
            </a:r>
            <a:r>
              <a:rPr lang="zh-CN" altLang="en-US" dirty="0"/>
              <a:t> </a:t>
            </a:r>
            <a:r>
              <a:rPr lang="en-US" altLang="zh-CN" dirty="0"/>
              <a:t>Q&amp;A</a:t>
            </a:r>
            <a:r>
              <a:rPr lang="zh-CN" altLang="en-US" dirty="0"/>
              <a:t> </a:t>
            </a:r>
            <a:r>
              <a:rPr lang="en-US" altLang="zh-CN" dirty="0"/>
              <a:t>session.</a:t>
            </a:r>
            <a:endParaRPr lang="en-US" dirty="0"/>
          </a:p>
        </p:txBody>
      </p:sp>
      <p:sp>
        <p:nvSpPr>
          <p:cNvPr id="4" name="Slide Number Placeholder 3"/>
          <p:cNvSpPr>
            <a:spLocks noGrp="1"/>
          </p:cNvSpPr>
          <p:nvPr>
            <p:ph type="sldNum" sz="quarter" idx="5"/>
          </p:nvPr>
        </p:nvSpPr>
        <p:spPr/>
        <p:txBody>
          <a:bodyPr/>
          <a:lstStyle/>
          <a:p>
            <a:fld id="{33E1E70A-F0BE-3242-B4A9-68E24904BF17}" type="slidenum">
              <a:rPr lang="en-US" smtClean="0"/>
              <a:t>23</a:t>
            </a:fld>
            <a:endParaRPr lang="en-US"/>
          </a:p>
        </p:txBody>
      </p:sp>
    </p:spTree>
    <p:extLst>
      <p:ext uri="{BB962C8B-B14F-4D97-AF65-F5344CB8AC3E}">
        <p14:creationId xmlns:p14="http://schemas.microsoft.com/office/powerpoint/2010/main" val="3772070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F17491-E88D-BE4B-B6D2-FEA369E3E85C}" type="datetime1">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4005461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A687B6-3551-4C4E-B4E9-8CFFD1460F58}" type="datetime1">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200819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7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5F6BA6-B0BC-704A-BC76-5EDD5894FA83}" type="datetime1">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3990198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3D7C05-2EC4-6C44-BE74-9DF1491280DE}" type="datetime1">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3712563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C531AC-4AC7-6349-A891-F2BE2B8E280E}" type="datetime1">
              <a:rPr lang="en-US" smtClean="0"/>
              <a:t>10/21/20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1077193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1CB105-6960-AF40-A4F0-D174F8DB759A}" type="datetime1">
              <a:rPr lang="en-US" smtClean="0"/>
              <a:t>10/21/20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3773622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6290A3-EDA1-F647-9397-0678B0706788}" type="datetime1">
              <a:rPr lang="en-US" smtClean="0"/>
              <a:t>10/21/20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88923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3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EFEFEC-338A-FD41-86F6-73477B144316}" type="datetime1">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3853808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2502EE-392A-C743-9169-A0C33D92351C}" type="datetime1">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3101109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998E9A-AE35-F343-BEF2-31E2E10B4EF6}" type="datetime1">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1286823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18BD26-D5B4-804C-8DB0-A719491B328F}" type="datetime1">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E9F3B-6104-B34F-8F24-DCC24C0D1D1D}" type="slidenum">
              <a:rPr lang="en-US" smtClean="0"/>
              <a:t>‹#›</a:t>
            </a:fld>
            <a:endParaRPr lang="en-US"/>
          </a:p>
        </p:txBody>
      </p:sp>
    </p:spTree>
    <p:extLst>
      <p:ext uri="{BB962C8B-B14F-4D97-AF65-F5344CB8AC3E}">
        <p14:creationId xmlns:p14="http://schemas.microsoft.com/office/powerpoint/2010/main" val="331157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6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1B7032-FFEF-6E4E-B6F8-F40D8B26B70A}" type="datetime1">
              <a:rPr lang="en-US" smtClean="0"/>
              <a:t>10/21/20</a:t>
            </a:fld>
            <a:endParaRPr lang="en-US"/>
          </a:p>
        </p:txBody>
      </p:sp>
      <p:sp>
        <p:nvSpPr>
          <p:cNvPr id="5" name="Footer Placeholder 4"/>
          <p:cNvSpPr>
            <a:spLocks noGrp="1"/>
          </p:cNvSpPr>
          <p:nvPr>
            <p:ph type="ftr" sz="quarter" idx="3"/>
          </p:nvPr>
        </p:nvSpPr>
        <p:spPr>
          <a:xfrm>
            <a:off x="3028950" y="635636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6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3E9F3B-6104-B34F-8F24-DCC24C0D1D1D}" type="slidenum">
              <a:rPr lang="en-US" smtClean="0"/>
              <a:t>‹#›</a:t>
            </a:fld>
            <a:endParaRPr lang="en-US"/>
          </a:p>
        </p:txBody>
      </p:sp>
    </p:spTree>
    <p:extLst>
      <p:ext uri="{BB962C8B-B14F-4D97-AF65-F5344CB8AC3E}">
        <p14:creationId xmlns:p14="http://schemas.microsoft.com/office/powerpoint/2010/main" val="2831225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gif"/></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eg"/><Relationship Id="rId7" Type="http://schemas.openxmlformats.org/officeDocument/2006/relationships/image" Target="../media/image24.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 Id="rId9" Type="http://schemas.openxmlformats.org/officeDocument/2006/relationships/image" Target="../media/image26.emf"/></Relationships>
</file>

<file path=ppt/slides/_rels/slide16.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jpe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9.png"/><Relationship Id="rId4" Type="http://schemas.openxmlformats.org/officeDocument/2006/relationships/image" Target="../media/image27.emf"/><Relationship Id="rId9" Type="http://schemas.openxmlformats.org/officeDocument/2006/relationships/image" Target="../media/image30.em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emf"/><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E79AA262-B062-D747-B466-01F0BAD56E4E}"/>
              </a:ext>
            </a:extLst>
          </p:cNvPr>
          <p:cNvSpPr>
            <a:spLocks noGrp="1"/>
          </p:cNvSpPr>
          <p:nvPr>
            <p:ph type="sldNum" sz="quarter" idx="12"/>
          </p:nvPr>
        </p:nvSpPr>
        <p:spPr/>
        <p:txBody>
          <a:bodyPr/>
          <a:lstStyle/>
          <a:p>
            <a:fld id="{B23E9F3B-6104-B34F-8F24-DCC24C0D1D1D}" type="slidenum">
              <a:rPr lang="en-US" smtClean="0"/>
              <a:t>1</a:t>
            </a:fld>
            <a:endParaRPr lang="en-US"/>
          </a:p>
        </p:txBody>
      </p:sp>
      <p:sp>
        <p:nvSpPr>
          <p:cNvPr id="30" name="Title 1">
            <a:extLst>
              <a:ext uri="{FF2B5EF4-FFF2-40B4-BE49-F238E27FC236}">
                <a16:creationId xmlns:a16="http://schemas.microsoft.com/office/drawing/2014/main" id="{50020F03-AA47-EC44-A71E-94950A075CF5}"/>
              </a:ext>
            </a:extLst>
          </p:cNvPr>
          <p:cNvSpPr txBox="1">
            <a:spLocks/>
          </p:cNvSpPr>
          <p:nvPr/>
        </p:nvSpPr>
        <p:spPr bwMode="auto">
          <a:xfrm>
            <a:off x="594353" y="2573255"/>
            <a:ext cx="7252862"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i="0" cap="all" baseline="0">
                <a:solidFill>
                  <a:srgbClr val="002855"/>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kern="0" cap="none" dirty="0"/>
              <a:t>A</a:t>
            </a:r>
            <a:r>
              <a:rPr lang="zh-CN" altLang="en-US" kern="0" cap="none" dirty="0"/>
              <a:t> </a:t>
            </a:r>
            <a:r>
              <a:rPr lang="en-US" altLang="zh-CN" kern="0" cap="none" dirty="0"/>
              <a:t>Constrained Reinforcement Learning Based</a:t>
            </a:r>
            <a:r>
              <a:rPr lang="zh-CN" altLang="en-US" kern="0" cap="none" dirty="0"/>
              <a:t> </a:t>
            </a:r>
            <a:r>
              <a:rPr lang="en-US" altLang="zh-CN" kern="0" cap="none" dirty="0"/>
              <a:t>Approach </a:t>
            </a:r>
          </a:p>
          <a:p>
            <a:pPr defTabSz="914377">
              <a:defRPr/>
            </a:pPr>
            <a:r>
              <a:rPr lang="en-US" altLang="zh-CN" kern="0" cap="none" dirty="0"/>
              <a:t>for Network Slicing</a:t>
            </a:r>
            <a:endParaRPr lang="en-US" kern="0" cap="none" dirty="0"/>
          </a:p>
        </p:txBody>
      </p:sp>
      <p:sp>
        <p:nvSpPr>
          <p:cNvPr id="31" name="Subtitle 2">
            <a:extLst>
              <a:ext uri="{FF2B5EF4-FFF2-40B4-BE49-F238E27FC236}">
                <a16:creationId xmlns:a16="http://schemas.microsoft.com/office/drawing/2014/main" id="{CD938B5B-4BAC-B640-8372-5E92449C1AEC}"/>
              </a:ext>
            </a:extLst>
          </p:cNvPr>
          <p:cNvSpPr txBox="1">
            <a:spLocks/>
          </p:cNvSpPr>
          <p:nvPr/>
        </p:nvSpPr>
        <p:spPr bwMode="auto">
          <a:xfrm>
            <a:off x="594353" y="3668078"/>
            <a:ext cx="7010400" cy="7471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1600" b="0" cap="all">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defRPr/>
            </a:pPr>
            <a:r>
              <a:rPr lang="en-US" altLang="zh-CN" kern="0" cap="none" dirty="0" err="1"/>
              <a:t>Yongshuai</a:t>
            </a:r>
            <a:r>
              <a:rPr lang="zh-CN" altLang="en-US" kern="0" cap="none" dirty="0"/>
              <a:t> </a:t>
            </a:r>
            <a:r>
              <a:rPr lang="en-US" altLang="zh-CN" kern="0" cap="none" dirty="0"/>
              <a:t>Liu</a:t>
            </a:r>
            <a:r>
              <a:rPr lang="zh-CN" altLang="en-US" kern="0" cap="none" dirty="0"/>
              <a:t> </a:t>
            </a:r>
            <a:r>
              <a:rPr lang="en-US" altLang="zh-CN" kern="0" cap="none" dirty="0"/>
              <a:t>(UC</a:t>
            </a:r>
            <a:r>
              <a:rPr lang="zh-CN" altLang="en-US" kern="0" cap="none" dirty="0"/>
              <a:t> </a:t>
            </a:r>
            <a:r>
              <a:rPr lang="en-US" altLang="zh-CN" kern="0" cap="none" dirty="0"/>
              <a:t>DAVIS),</a:t>
            </a:r>
            <a:r>
              <a:rPr lang="zh-CN" altLang="en-US" kern="0" cap="none" dirty="0"/>
              <a:t> </a:t>
            </a:r>
            <a:r>
              <a:rPr lang="en-US" altLang="zh-CN" kern="0" cap="none" dirty="0" err="1"/>
              <a:t>Jiaxin</a:t>
            </a:r>
            <a:r>
              <a:rPr lang="zh-CN" altLang="en-US" kern="0" cap="none" dirty="0"/>
              <a:t> </a:t>
            </a:r>
            <a:r>
              <a:rPr lang="en-US" altLang="zh-CN" kern="0" cap="none" dirty="0"/>
              <a:t>Ding</a:t>
            </a:r>
            <a:r>
              <a:rPr lang="zh-CN" altLang="en-US" kern="0" cap="none" dirty="0"/>
              <a:t> </a:t>
            </a:r>
            <a:r>
              <a:rPr lang="en-US" altLang="zh-CN" kern="0" cap="none" dirty="0"/>
              <a:t>(SJTU),</a:t>
            </a:r>
            <a:r>
              <a:rPr lang="zh-CN" altLang="en-US" kern="0" cap="none" dirty="0"/>
              <a:t> </a:t>
            </a:r>
            <a:r>
              <a:rPr lang="en-US" altLang="zh-CN" kern="0" cap="none" dirty="0"/>
              <a:t>Xin</a:t>
            </a:r>
            <a:r>
              <a:rPr lang="zh-CN" altLang="en-US" kern="0" cap="none" dirty="0"/>
              <a:t> </a:t>
            </a:r>
            <a:r>
              <a:rPr lang="en-US" altLang="zh-CN" kern="0" cap="none" dirty="0"/>
              <a:t>Liu</a:t>
            </a:r>
            <a:r>
              <a:rPr lang="zh-CN" altLang="en-US" kern="0" cap="none" dirty="0"/>
              <a:t> </a:t>
            </a:r>
            <a:r>
              <a:rPr lang="en-US" altLang="zh-CN" kern="0" cap="none" dirty="0"/>
              <a:t>(UC</a:t>
            </a:r>
            <a:r>
              <a:rPr lang="zh-CN" altLang="en-US" kern="0" cap="none" dirty="0"/>
              <a:t> </a:t>
            </a:r>
            <a:r>
              <a:rPr lang="en-US" altLang="zh-CN" kern="0" cap="none" dirty="0"/>
              <a:t>DAVIS)</a:t>
            </a:r>
          </a:p>
          <a:p>
            <a:pPr defTabSz="914377">
              <a:defRPr/>
            </a:pPr>
            <a:r>
              <a:rPr lang="en-US" altLang="zh-CN" kern="0" cap="none" dirty="0"/>
              <a:t>HDR-Nets</a:t>
            </a:r>
            <a:r>
              <a:rPr lang="zh-CN" altLang="en-US" kern="0" cap="none" dirty="0"/>
              <a:t> </a:t>
            </a:r>
            <a:r>
              <a:rPr lang="en-US" altLang="zh-CN" kern="0" cap="none" dirty="0"/>
              <a:t>2020</a:t>
            </a:r>
          </a:p>
          <a:p>
            <a:pPr defTabSz="914377">
              <a:defRPr/>
            </a:pPr>
            <a:r>
              <a:rPr lang="en-US" altLang="zh-CN" kern="0" cap="none" dirty="0"/>
              <a:t>October</a:t>
            </a:r>
            <a:r>
              <a:rPr lang="zh-CN" altLang="en-US" kern="0" cap="none" dirty="0"/>
              <a:t> </a:t>
            </a:r>
            <a:r>
              <a:rPr lang="en-US" altLang="zh-CN" kern="0" cap="none" dirty="0"/>
              <a:t>13, 2020</a:t>
            </a:r>
          </a:p>
          <a:p>
            <a:pPr defTabSz="914377">
              <a:defRPr/>
            </a:pPr>
            <a:endParaRPr lang="en-US" kern="0" cap="none" dirty="0"/>
          </a:p>
        </p:txBody>
      </p:sp>
      <p:sp>
        <p:nvSpPr>
          <p:cNvPr id="32" name="Rectangle 31">
            <a:extLst>
              <a:ext uri="{FF2B5EF4-FFF2-40B4-BE49-F238E27FC236}">
                <a16:creationId xmlns:a16="http://schemas.microsoft.com/office/drawing/2014/main" id="{822ED012-195B-9047-9FDF-A1C8A28393AA}"/>
              </a:ext>
            </a:extLst>
          </p:cNvPr>
          <p:cNvSpPr txBox="1">
            <a:spLocks noChangeArrowheads="1"/>
          </p:cNvSpPr>
          <p:nvPr/>
        </p:nvSpPr>
        <p:spPr bwMode="auto">
          <a:xfrm>
            <a:off x="594353" y="2848918"/>
            <a:ext cx="701040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endParaRPr lang="en-US" dirty="0">
              <a:solidFill>
                <a:srgbClr val="C99700"/>
              </a:solidFill>
              <a:latin typeface="Calibri" panose="020F0502020204030204" pitchFamily="34" charset="0"/>
            </a:endParaRPr>
          </a:p>
        </p:txBody>
      </p:sp>
      <p:pic>
        <p:nvPicPr>
          <p:cNvPr id="34" name="Picture 2" descr="UC Davis Machine Learning Group">
            <a:extLst>
              <a:ext uri="{FF2B5EF4-FFF2-40B4-BE49-F238E27FC236}">
                <a16:creationId xmlns:a16="http://schemas.microsoft.com/office/drawing/2014/main" id="{1CC242E7-A61A-EA46-94E8-6DCB182E43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4" y="5518411"/>
            <a:ext cx="3120397" cy="1248159"/>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Group 34">
            <a:extLst>
              <a:ext uri="{FF2B5EF4-FFF2-40B4-BE49-F238E27FC236}">
                <a16:creationId xmlns:a16="http://schemas.microsoft.com/office/drawing/2014/main" id="{96C4EB75-D267-ED4F-B9CF-02F70876F242}"/>
              </a:ext>
            </a:extLst>
          </p:cNvPr>
          <p:cNvGrpSpPr>
            <a:grpSpLocks noChangeAspect="1"/>
          </p:cNvGrpSpPr>
          <p:nvPr/>
        </p:nvGrpSpPr>
        <p:grpSpPr>
          <a:xfrm>
            <a:off x="544442" y="349617"/>
            <a:ext cx="8412480" cy="1333751"/>
            <a:chOff x="685800" y="1067598"/>
            <a:chExt cx="8723442" cy="1383052"/>
          </a:xfrm>
        </p:grpSpPr>
        <p:pic>
          <p:nvPicPr>
            <p:cNvPr id="36" name="Picture 2" descr="Drones and Unmanned Aerial Vehicle (UAV) Certification | UL">
              <a:extLst>
                <a:ext uri="{FF2B5EF4-FFF2-40B4-BE49-F238E27FC236}">
                  <a16:creationId xmlns:a16="http://schemas.microsoft.com/office/drawing/2014/main" id="{9BC46608-DC10-7149-96A6-9A257EE8B3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079050"/>
              <a:ext cx="1828800" cy="1371600"/>
            </a:xfrm>
            <a:prstGeom prst="rect">
              <a:avLst/>
            </a:prstGeom>
            <a:ln>
              <a:noFill/>
            </a:ln>
            <a:effectLst/>
          </p:spPr>
        </p:pic>
        <p:pic>
          <p:nvPicPr>
            <p:cNvPr id="37" name="Picture 6" descr="Inside Facebook's New Robotics Lab, Where AI and Machines Friend One  Another | WIRED">
              <a:extLst>
                <a:ext uri="{FF2B5EF4-FFF2-40B4-BE49-F238E27FC236}">
                  <a16:creationId xmlns:a16="http://schemas.microsoft.com/office/drawing/2014/main" id="{F7CFE280-C434-7F46-8598-E80A884325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6851" y="1079050"/>
              <a:ext cx="1829358" cy="137160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38" name="Picture 37" descr="A picture containing black, sitting, monitor, light&#10;&#10;Description automatically generated">
              <a:extLst>
                <a:ext uri="{FF2B5EF4-FFF2-40B4-BE49-F238E27FC236}">
                  <a16:creationId xmlns:a16="http://schemas.microsoft.com/office/drawing/2014/main" id="{EE74A238-6030-474B-9C22-61DA58978DA5}"/>
                </a:ext>
              </a:extLst>
            </p:cNvPr>
            <p:cNvPicPr>
              <a:picLocks noChangeAspect="1"/>
            </p:cNvPicPr>
            <p:nvPr/>
          </p:nvPicPr>
          <p:blipFill>
            <a:blip r:embed="rId6"/>
            <a:stretch>
              <a:fillRect/>
            </a:stretch>
          </p:blipFill>
          <p:spPr>
            <a:xfrm>
              <a:off x="6845504" y="1067598"/>
              <a:ext cx="2563738" cy="1371600"/>
            </a:xfrm>
            <a:prstGeom prst="rect">
              <a:avLst/>
            </a:prstGeom>
            <a:ln>
              <a:noFill/>
            </a:ln>
            <a:effectLst/>
          </p:spPr>
        </p:pic>
        <p:pic>
          <p:nvPicPr>
            <p:cNvPr id="39" name="Picture 38" descr="A picture containing yellow, toy, indoor, small&#10;&#10;Description automatically generated">
              <a:extLst>
                <a:ext uri="{FF2B5EF4-FFF2-40B4-BE49-F238E27FC236}">
                  <a16:creationId xmlns:a16="http://schemas.microsoft.com/office/drawing/2014/main" id="{75CE4C48-9836-9641-AD89-B401B78D81E7}"/>
                </a:ext>
              </a:extLst>
            </p:cNvPr>
            <p:cNvPicPr>
              <a:picLocks noChangeAspect="1"/>
            </p:cNvPicPr>
            <p:nvPr/>
          </p:nvPicPr>
          <p:blipFill>
            <a:blip r:embed="rId7"/>
            <a:stretch>
              <a:fillRect/>
            </a:stretch>
          </p:blipFill>
          <p:spPr>
            <a:xfrm>
              <a:off x="4388460" y="1071009"/>
              <a:ext cx="2434793" cy="1371600"/>
            </a:xfrm>
            <a:prstGeom prst="rect">
              <a:avLst/>
            </a:prstGeom>
            <a:ln>
              <a:noFill/>
            </a:ln>
            <a:effectLst/>
          </p:spPr>
        </p:pic>
      </p:grpSp>
      <p:grpSp>
        <p:nvGrpSpPr>
          <p:cNvPr id="40" name="Group 39">
            <a:extLst>
              <a:ext uri="{FF2B5EF4-FFF2-40B4-BE49-F238E27FC236}">
                <a16:creationId xmlns:a16="http://schemas.microsoft.com/office/drawing/2014/main" id="{7F89579E-8EB0-D444-99FE-29A140C5510E}"/>
              </a:ext>
            </a:extLst>
          </p:cNvPr>
          <p:cNvGrpSpPr/>
          <p:nvPr/>
        </p:nvGrpSpPr>
        <p:grpSpPr>
          <a:xfrm>
            <a:off x="685800" y="2042565"/>
            <a:ext cx="8412480" cy="232411"/>
            <a:chOff x="685800" y="990600"/>
            <a:chExt cx="8458200" cy="232410"/>
          </a:xfrm>
        </p:grpSpPr>
        <p:sp>
          <p:nvSpPr>
            <p:cNvPr id="41" name="Rectangle 40">
              <a:extLst>
                <a:ext uri="{FF2B5EF4-FFF2-40B4-BE49-F238E27FC236}">
                  <a16:creationId xmlns:a16="http://schemas.microsoft.com/office/drawing/2014/main" id="{3ADE6DA4-E78E-E947-AA92-58B82149C065}"/>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sp>
          <p:nvSpPr>
            <p:cNvPr id="42" name="Rectangle 41">
              <a:extLst>
                <a:ext uri="{FF2B5EF4-FFF2-40B4-BE49-F238E27FC236}">
                  <a16:creationId xmlns:a16="http://schemas.microsoft.com/office/drawing/2014/main" id="{61F8EE74-DC3A-A64F-BBEA-C97A77C5153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spTree>
    <p:extLst>
      <p:ext uri="{BB962C8B-B14F-4D97-AF65-F5344CB8AC3E}">
        <p14:creationId xmlns:p14="http://schemas.microsoft.com/office/powerpoint/2010/main" val="3058321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2</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00"/>
            <a:ext cx="8042564"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120000"/>
              </a:lnSpc>
              <a:spcBef>
                <a:spcPct val="0"/>
              </a:spcBef>
              <a:defRPr/>
            </a:pPr>
            <a:r>
              <a:rPr lang="en-US" altLang="zh-CN" sz="1800" b="0" kern="0" dirty="0">
                <a:solidFill>
                  <a:schemeClr val="tx1"/>
                </a:solidFill>
              </a:rPr>
              <a:t>5G network slicing enables the multiplexing</a:t>
            </a:r>
            <a:r>
              <a:rPr lang="zh-CN" altLang="en-US" sz="1800" b="0" kern="0" dirty="0">
                <a:solidFill>
                  <a:schemeClr val="tx1"/>
                </a:solidFill>
              </a:rPr>
              <a:t> </a:t>
            </a:r>
            <a:r>
              <a:rPr lang="en-US" altLang="zh-CN" sz="1800" b="0" kern="0" dirty="0">
                <a:solidFill>
                  <a:schemeClr val="tx1"/>
                </a:solidFill>
              </a:rPr>
              <a:t>of logical networks on the same physical network</a:t>
            </a:r>
            <a:r>
              <a:rPr lang="zh-CN" altLang="en-US" sz="1800" b="0" kern="0" dirty="0">
                <a:solidFill>
                  <a:schemeClr val="tx1"/>
                </a:solidFill>
              </a:rPr>
              <a:t> </a:t>
            </a:r>
            <a:r>
              <a:rPr lang="en-US" altLang="zh-CN" sz="1800" b="0" kern="0" dirty="0">
                <a:solidFill>
                  <a:schemeClr val="tx1"/>
                </a:solidFill>
              </a:rPr>
              <a:t>infrastructure.</a:t>
            </a:r>
            <a:r>
              <a:rPr lang="zh-CN" altLang="en-US" sz="1800" b="0" kern="0" dirty="0">
                <a:solidFill>
                  <a:schemeClr val="tx1"/>
                </a:solidFill>
              </a:rPr>
              <a:t> </a:t>
            </a:r>
            <a:endParaRPr lang="en-US" altLang="zh-CN" sz="1800" b="0" kern="0" dirty="0">
              <a:solidFill>
                <a:schemeClr val="tx1"/>
              </a:solidFill>
            </a:endParaRPr>
          </a:p>
          <a:p>
            <a:pPr defTabSz="914377">
              <a:lnSpc>
                <a:spcPct val="120000"/>
              </a:lnSpc>
              <a:spcBef>
                <a:spcPct val="0"/>
              </a:spcBef>
              <a:defRPr/>
            </a:pPr>
            <a:r>
              <a:rPr lang="en-US" altLang="zh-CN" sz="1800" b="0" kern="0" dirty="0">
                <a:solidFill>
                  <a:schemeClr val="tx1"/>
                </a:solidFill>
              </a:rPr>
              <a:t>The network slicing</a:t>
            </a:r>
            <a:r>
              <a:rPr lang="zh-CN" altLang="en-US" sz="1800" b="0" kern="0" dirty="0">
                <a:solidFill>
                  <a:schemeClr val="tx1"/>
                </a:solidFill>
              </a:rPr>
              <a:t> </a:t>
            </a:r>
            <a:r>
              <a:rPr lang="en-US" altLang="zh-CN" sz="1800" b="0" kern="0" dirty="0">
                <a:solidFill>
                  <a:schemeClr val="tx1"/>
                </a:solidFill>
              </a:rPr>
              <a:t>is essentially a resource allocation problem.</a:t>
            </a:r>
          </a:p>
          <a:p>
            <a:pPr marL="0" indent="0" defTabSz="914377">
              <a:lnSpc>
                <a:spcPct val="120000"/>
              </a:lnSpc>
              <a:spcBef>
                <a:spcPct val="0"/>
              </a:spcBef>
              <a:buNone/>
              <a:defRPr/>
            </a:pPr>
            <a:endParaRPr lang="en-US" b="0" kern="0" dirty="0">
              <a:solidFill>
                <a:srgbClr val="002855"/>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CRL</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Based Network Slicing</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Problem</a:t>
            </a:r>
            <a:r>
              <a:rPr lang="zh-CN" altLang="en-US" b="0" dirty="0">
                <a:solidFill>
                  <a:srgbClr val="C99700"/>
                </a:solidFill>
              </a:rPr>
              <a:t> </a:t>
            </a:r>
            <a:r>
              <a:rPr lang="en-US" altLang="zh-CN" b="0" dirty="0">
                <a:solidFill>
                  <a:srgbClr val="C99700"/>
                </a:solidFill>
              </a:rPr>
              <a:t>Statement</a:t>
            </a:r>
            <a:endParaRPr lang="en-US" b="0" dirty="0">
              <a:solidFill>
                <a:srgbClr val="C99700"/>
              </a:solidFill>
            </a:endParaRPr>
          </a:p>
        </p:txBody>
      </p:sp>
      <p:pic>
        <p:nvPicPr>
          <p:cNvPr id="4" name="Picture 3">
            <a:extLst>
              <a:ext uri="{FF2B5EF4-FFF2-40B4-BE49-F238E27FC236}">
                <a16:creationId xmlns:a16="http://schemas.microsoft.com/office/drawing/2014/main" id="{2EBB241D-3829-E54D-A288-0994D8C8A714}"/>
              </a:ext>
            </a:extLst>
          </p:cNvPr>
          <p:cNvPicPr>
            <a:picLocks noChangeAspect="1"/>
          </p:cNvPicPr>
          <p:nvPr/>
        </p:nvPicPr>
        <p:blipFill>
          <a:blip r:embed="rId4"/>
          <a:stretch>
            <a:fillRect/>
          </a:stretch>
        </p:blipFill>
        <p:spPr>
          <a:xfrm>
            <a:off x="2963819" y="3059716"/>
            <a:ext cx="4139623" cy="264969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55195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3</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00"/>
            <a:ext cx="8042564"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200000"/>
              </a:lnSpc>
              <a:spcBef>
                <a:spcPct val="0"/>
              </a:spcBef>
              <a:defRPr/>
            </a:pPr>
            <a:r>
              <a:rPr lang="en-US" altLang="zh-CN" b="0" kern="0" dirty="0">
                <a:solidFill>
                  <a:schemeClr val="tx1"/>
                </a:solidFill>
              </a:rPr>
              <a:t>Traditional optimization approaches require accurate mathematical models with parameters known.</a:t>
            </a:r>
          </a:p>
          <a:p>
            <a:pPr defTabSz="914377">
              <a:lnSpc>
                <a:spcPct val="200000"/>
              </a:lnSpc>
              <a:spcBef>
                <a:spcPct val="0"/>
              </a:spcBef>
              <a:defRPr/>
            </a:pPr>
            <a:r>
              <a:rPr lang="en-US" altLang="zh-CN" b="0" kern="0" dirty="0">
                <a:solidFill>
                  <a:schemeClr val="tx1"/>
                </a:solidFill>
              </a:rPr>
              <a:t>Traditional methods do not adapt to epistemic uncertainty.</a:t>
            </a:r>
            <a:endParaRPr lang="en-US" sz="2400" b="0" kern="0" dirty="0">
              <a:solidFill>
                <a:srgbClr val="002855"/>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CRL</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Based</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Network Slicing</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Why</a:t>
            </a:r>
            <a:r>
              <a:rPr lang="zh-CN" altLang="en-US" b="0" dirty="0">
                <a:solidFill>
                  <a:srgbClr val="C99700"/>
                </a:solidFill>
              </a:rPr>
              <a:t> </a:t>
            </a:r>
            <a:r>
              <a:rPr lang="en-US" altLang="zh-CN" b="0" dirty="0">
                <a:solidFill>
                  <a:srgbClr val="C99700"/>
                </a:solidFill>
              </a:rPr>
              <a:t>Learning-based Approach</a:t>
            </a:r>
            <a:endParaRPr lang="en-US" b="0" dirty="0">
              <a:solidFill>
                <a:srgbClr val="C99700"/>
              </a:solidFill>
            </a:endParaRPr>
          </a:p>
        </p:txBody>
      </p:sp>
    </p:spTree>
    <p:extLst>
      <p:ext uri="{BB962C8B-B14F-4D97-AF65-F5344CB8AC3E}">
        <p14:creationId xmlns:p14="http://schemas.microsoft.com/office/powerpoint/2010/main" val="1587030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4</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00"/>
            <a:ext cx="77724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marL="0" indent="0" defTabSz="914377">
              <a:lnSpc>
                <a:spcPct val="120000"/>
              </a:lnSpc>
              <a:spcBef>
                <a:spcPct val="0"/>
              </a:spcBef>
              <a:buNone/>
              <a:defRPr/>
            </a:pPr>
            <a:endParaRPr lang="en-US" b="0" kern="0" dirty="0">
              <a:solidFill>
                <a:schemeClr val="tx1"/>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CRL</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Based</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Network Slicing</a:t>
            </a:r>
          </a:p>
        </p:txBody>
      </p:sp>
      <p:pic>
        <p:nvPicPr>
          <p:cNvPr id="7" name="Picture 6">
            <a:extLst>
              <a:ext uri="{FF2B5EF4-FFF2-40B4-BE49-F238E27FC236}">
                <a16:creationId xmlns:a16="http://schemas.microsoft.com/office/drawing/2014/main" id="{CA69E8E0-ED2C-5349-84F0-A2EB66CF0F33}"/>
              </a:ext>
            </a:extLst>
          </p:cNvPr>
          <p:cNvPicPr>
            <a:picLocks noChangeAspect="1"/>
          </p:cNvPicPr>
          <p:nvPr/>
        </p:nvPicPr>
        <p:blipFill>
          <a:blip r:embed="rId4"/>
          <a:srcRect/>
          <a:stretch/>
        </p:blipFill>
        <p:spPr>
          <a:xfrm>
            <a:off x="1383031" y="1953092"/>
            <a:ext cx="6845440" cy="30636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92683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5</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5016978" y="2011219"/>
            <a:ext cx="3749961" cy="28355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150000"/>
              </a:lnSpc>
              <a:spcBef>
                <a:spcPct val="0"/>
              </a:spcBef>
              <a:defRPr/>
            </a:pPr>
            <a:r>
              <a:rPr lang="en-US" sz="1800" b="0" kern="0" dirty="0">
                <a:solidFill>
                  <a:schemeClr val="tx1"/>
                </a:solidFill>
              </a:rPr>
              <a:t>States S: {s</a:t>
            </a:r>
            <a:r>
              <a:rPr lang="en-US" altLang="zh-CN" sz="1800" b="0" kern="0" baseline="-25000" dirty="0">
                <a:solidFill>
                  <a:schemeClr val="tx1"/>
                </a:solidFill>
              </a:rPr>
              <a:t>1</a:t>
            </a:r>
            <a:r>
              <a:rPr lang="en-US" sz="1800" b="0" kern="0" dirty="0">
                <a:solidFill>
                  <a:schemeClr val="tx1"/>
                </a:solidFill>
              </a:rPr>
              <a:t>, s</a:t>
            </a:r>
            <a:r>
              <a:rPr lang="en-US" sz="1800" b="0" kern="0" baseline="-25000" dirty="0">
                <a:solidFill>
                  <a:schemeClr val="tx1"/>
                </a:solidFill>
              </a:rPr>
              <a:t>2</a:t>
            </a:r>
            <a:r>
              <a:rPr lang="en-US" sz="1800" b="0" kern="0" dirty="0">
                <a:solidFill>
                  <a:schemeClr val="tx1"/>
                </a:solidFill>
              </a:rPr>
              <a:t> … </a:t>
            </a:r>
            <a:r>
              <a:rPr lang="en-US" sz="1800" b="0" kern="0" dirty="0" err="1">
                <a:solidFill>
                  <a:schemeClr val="tx1"/>
                </a:solidFill>
              </a:rPr>
              <a:t>s</a:t>
            </a:r>
            <a:r>
              <a:rPr lang="en-US" sz="1800" b="0" kern="0" baseline="-25000" dirty="0" err="1">
                <a:solidFill>
                  <a:schemeClr val="tx1"/>
                </a:solidFill>
              </a:rPr>
              <a:t>n</a:t>
            </a:r>
            <a:r>
              <a:rPr lang="en-US" sz="1800" b="0" kern="0" dirty="0">
                <a:solidFill>
                  <a:schemeClr val="tx1"/>
                </a:solidFill>
              </a:rPr>
              <a:t>} </a:t>
            </a:r>
          </a:p>
          <a:p>
            <a:pPr defTabSz="914377">
              <a:lnSpc>
                <a:spcPct val="150000"/>
              </a:lnSpc>
              <a:spcBef>
                <a:spcPct val="0"/>
              </a:spcBef>
              <a:defRPr/>
            </a:pPr>
            <a:r>
              <a:rPr lang="en-US" sz="1800" b="0" kern="0" dirty="0">
                <a:solidFill>
                  <a:schemeClr val="tx1"/>
                </a:solidFill>
              </a:rPr>
              <a:t>Actions A: {a</a:t>
            </a:r>
            <a:r>
              <a:rPr lang="en-US" sz="1800" b="0" kern="0" baseline="-25000" dirty="0">
                <a:solidFill>
                  <a:schemeClr val="tx1"/>
                </a:solidFill>
              </a:rPr>
              <a:t>1</a:t>
            </a:r>
            <a:r>
              <a:rPr lang="en-US" sz="1800" b="0" kern="0" dirty="0">
                <a:solidFill>
                  <a:schemeClr val="tx1"/>
                </a:solidFill>
              </a:rPr>
              <a:t>, a</a:t>
            </a:r>
            <a:r>
              <a:rPr lang="en-US" sz="1800" b="0" kern="0" baseline="-25000" dirty="0">
                <a:solidFill>
                  <a:schemeClr val="tx1"/>
                </a:solidFill>
              </a:rPr>
              <a:t>2</a:t>
            </a:r>
            <a:r>
              <a:rPr lang="en-US" sz="1800" b="0" kern="0" dirty="0">
                <a:solidFill>
                  <a:schemeClr val="tx1"/>
                </a:solidFill>
              </a:rPr>
              <a:t> … a</a:t>
            </a:r>
            <a:r>
              <a:rPr lang="en-US" sz="1800" b="0" kern="0" baseline="-25000" dirty="0">
                <a:solidFill>
                  <a:schemeClr val="tx1"/>
                </a:solidFill>
              </a:rPr>
              <a:t>n</a:t>
            </a:r>
            <a:r>
              <a:rPr lang="en-US" sz="1800" b="0" kern="0" dirty="0">
                <a:solidFill>
                  <a:schemeClr val="tx1"/>
                </a:solidFill>
              </a:rPr>
              <a:t>}</a:t>
            </a:r>
          </a:p>
          <a:p>
            <a:pPr defTabSz="914377">
              <a:lnSpc>
                <a:spcPct val="150000"/>
              </a:lnSpc>
              <a:spcBef>
                <a:spcPct val="0"/>
              </a:spcBef>
              <a:defRPr/>
            </a:pPr>
            <a:r>
              <a:rPr lang="en-US" sz="1800" b="0" kern="0" dirty="0">
                <a:solidFill>
                  <a:schemeClr val="tx1"/>
                </a:solidFill>
              </a:rPr>
              <a:t>Reward R: S×A×S -&gt; </a:t>
            </a:r>
            <a:r>
              <a:rPr lang="en-US" sz="1800" b="0" kern="0" dirty="0" err="1">
                <a:solidFill>
                  <a:schemeClr val="tx1"/>
                </a:solidFill>
              </a:rPr>
              <a:t>ℝ</a:t>
            </a:r>
            <a:endParaRPr lang="en-US" sz="1800" b="0" kern="0" dirty="0">
              <a:solidFill>
                <a:schemeClr val="tx1"/>
              </a:solidFill>
            </a:endParaRPr>
          </a:p>
          <a:p>
            <a:pPr defTabSz="914377">
              <a:lnSpc>
                <a:spcPct val="150000"/>
              </a:lnSpc>
              <a:spcBef>
                <a:spcPct val="0"/>
              </a:spcBef>
              <a:defRPr/>
            </a:pPr>
            <a:r>
              <a:rPr lang="en-US" sz="1800" b="0" kern="0" dirty="0">
                <a:solidFill>
                  <a:schemeClr val="tx1"/>
                </a:solidFill>
              </a:rPr>
              <a:t>Transition Probability: P(s</a:t>
            </a:r>
            <a:r>
              <a:rPr lang="en-US" sz="1800" b="0" kern="0" baseline="-25000" dirty="0">
                <a:solidFill>
                  <a:schemeClr val="tx1"/>
                </a:solidFill>
              </a:rPr>
              <a:t>t+1</a:t>
            </a:r>
            <a:r>
              <a:rPr lang="en-US" sz="1800" b="0" kern="0" dirty="0">
                <a:solidFill>
                  <a:schemeClr val="tx1"/>
                </a:solidFill>
              </a:rPr>
              <a:t>|s</a:t>
            </a:r>
            <a:r>
              <a:rPr lang="en-US" sz="1800" b="0" kern="0" baseline="-25000" dirty="0">
                <a:solidFill>
                  <a:schemeClr val="tx1"/>
                </a:solidFill>
              </a:rPr>
              <a:t>t</a:t>
            </a:r>
            <a:r>
              <a:rPr lang="en-US" sz="1800" b="0" kern="0" dirty="0">
                <a:solidFill>
                  <a:schemeClr val="tx1"/>
                </a:solidFill>
              </a:rPr>
              <a:t>, a</a:t>
            </a:r>
            <a:r>
              <a:rPr lang="en-US" sz="1800" b="0" kern="0" baseline="-25000" dirty="0">
                <a:solidFill>
                  <a:schemeClr val="tx1"/>
                </a:solidFill>
              </a:rPr>
              <a:t>t</a:t>
            </a:r>
            <a:r>
              <a:rPr lang="en-US" sz="1800" b="0" kern="0" dirty="0">
                <a:solidFill>
                  <a:schemeClr val="tx1"/>
                </a:solidFill>
              </a:rPr>
              <a:t>)</a:t>
            </a:r>
          </a:p>
          <a:p>
            <a:pPr defTabSz="914377">
              <a:lnSpc>
                <a:spcPct val="150000"/>
              </a:lnSpc>
              <a:spcBef>
                <a:spcPct val="0"/>
              </a:spcBef>
              <a:defRPr/>
            </a:pPr>
            <a:r>
              <a:rPr lang="en-US" sz="1800" b="0" kern="0" dirty="0">
                <a:solidFill>
                  <a:schemeClr val="tx1"/>
                </a:solidFill>
              </a:rPr>
              <a:t>Discount Factor: 𝛾</a:t>
            </a:r>
          </a:p>
          <a:p>
            <a:pPr defTabSz="914377">
              <a:lnSpc>
                <a:spcPct val="150000"/>
              </a:lnSpc>
              <a:spcBef>
                <a:spcPct val="0"/>
              </a:spcBef>
              <a:defRPr/>
            </a:pPr>
            <a:r>
              <a:rPr lang="en-US" sz="1800" b="0" kern="0" dirty="0">
                <a:solidFill>
                  <a:schemeClr val="tx1"/>
                </a:solidFill>
              </a:rPr>
              <a:t>Policy 𝜋</a:t>
            </a:r>
            <a:r>
              <a:rPr lang="en-US" sz="1800" b="0" kern="0" baseline="-25000" dirty="0">
                <a:solidFill>
                  <a:schemeClr val="tx1"/>
                </a:solidFill>
              </a:rPr>
              <a:t>𝜃</a:t>
            </a:r>
            <a:r>
              <a:rPr lang="en-US" sz="1800" b="0" kern="0" dirty="0">
                <a:solidFill>
                  <a:schemeClr val="tx1"/>
                </a:solidFill>
              </a:rPr>
              <a:t>: S -&gt; A</a:t>
            </a: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Problem Formulation</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Markov Decision Process (MDP)</a:t>
            </a:r>
          </a:p>
        </p:txBody>
      </p:sp>
      <p:grpSp>
        <p:nvGrpSpPr>
          <p:cNvPr id="16" name="Group 15">
            <a:extLst>
              <a:ext uri="{FF2B5EF4-FFF2-40B4-BE49-F238E27FC236}">
                <a16:creationId xmlns:a16="http://schemas.microsoft.com/office/drawing/2014/main" id="{2DF62A03-8766-EB4D-BD31-AD99E64C7BA8}"/>
              </a:ext>
            </a:extLst>
          </p:cNvPr>
          <p:cNvGrpSpPr/>
          <p:nvPr/>
        </p:nvGrpSpPr>
        <p:grpSpPr>
          <a:xfrm>
            <a:off x="703421" y="2123302"/>
            <a:ext cx="4231213" cy="2817748"/>
            <a:chOff x="659890" y="2106764"/>
            <a:chExt cx="5779974" cy="3648568"/>
          </a:xfrm>
        </p:grpSpPr>
        <p:pic>
          <p:nvPicPr>
            <p:cNvPr id="18" name="Picture 17" descr="A picture containing drawing&#10;&#10;Description automatically generated">
              <a:extLst>
                <a:ext uri="{FF2B5EF4-FFF2-40B4-BE49-F238E27FC236}">
                  <a16:creationId xmlns:a16="http://schemas.microsoft.com/office/drawing/2014/main" id="{CA71438D-CABE-4F44-AF52-CD9ECEBD9681}"/>
                </a:ext>
              </a:extLst>
            </p:cNvPr>
            <p:cNvPicPr>
              <a:picLocks noChangeAspect="1"/>
            </p:cNvPicPr>
            <p:nvPr/>
          </p:nvPicPr>
          <p:blipFill>
            <a:blip r:embed="rId4"/>
            <a:stretch>
              <a:fillRect/>
            </a:stretch>
          </p:blipFill>
          <p:spPr>
            <a:xfrm>
              <a:off x="3398889" y="2524319"/>
              <a:ext cx="775411" cy="914400"/>
            </a:xfrm>
            <a:prstGeom prst="rect">
              <a:avLst/>
            </a:prstGeom>
          </p:spPr>
        </p:pic>
        <p:pic>
          <p:nvPicPr>
            <p:cNvPr id="19" name="Picture 18" descr="A close up of a logo&#10;&#10;Description automatically generated">
              <a:extLst>
                <a:ext uri="{FF2B5EF4-FFF2-40B4-BE49-F238E27FC236}">
                  <a16:creationId xmlns:a16="http://schemas.microsoft.com/office/drawing/2014/main" id="{9CD1328D-2C60-D543-8F0F-B201F775F43E}"/>
                </a:ext>
              </a:extLst>
            </p:cNvPr>
            <p:cNvPicPr>
              <a:picLocks noChangeAspect="1"/>
            </p:cNvPicPr>
            <p:nvPr/>
          </p:nvPicPr>
          <p:blipFill>
            <a:blip r:embed="rId5"/>
            <a:stretch>
              <a:fillRect/>
            </a:stretch>
          </p:blipFill>
          <p:spPr>
            <a:xfrm>
              <a:off x="3329394" y="4335247"/>
              <a:ext cx="914400" cy="869004"/>
            </a:xfrm>
            <a:prstGeom prst="rect">
              <a:avLst/>
            </a:prstGeom>
          </p:spPr>
        </p:pic>
        <p:cxnSp>
          <p:nvCxnSpPr>
            <p:cNvPr id="20" name="Elbow Connector 19">
              <a:extLst>
                <a:ext uri="{FF2B5EF4-FFF2-40B4-BE49-F238E27FC236}">
                  <a16:creationId xmlns:a16="http://schemas.microsoft.com/office/drawing/2014/main" id="{0CA9CC42-080E-D64B-86CF-4F4714F0A299}"/>
                </a:ext>
              </a:extLst>
            </p:cNvPr>
            <p:cNvCxnSpPr>
              <a:cxnSpLocks/>
              <a:stCxn id="18" idx="3"/>
              <a:endCxn id="19" idx="3"/>
            </p:cNvCxnSpPr>
            <p:nvPr/>
          </p:nvCxnSpPr>
          <p:spPr>
            <a:xfrm>
              <a:off x="4174300" y="2981519"/>
              <a:ext cx="69494" cy="1788230"/>
            </a:xfrm>
            <a:prstGeom prst="bentConnector3">
              <a:avLst>
                <a:gd name="adj1" fmla="val 1671646"/>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9936E01-36B5-9A44-BAA3-3C15E76061C5}"/>
                </a:ext>
              </a:extLst>
            </p:cNvPr>
            <p:cNvCxnSpPr>
              <a:cxnSpLocks/>
            </p:cNvCxnSpPr>
            <p:nvPr/>
          </p:nvCxnSpPr>
          <p:spPr>
            <a:xfrm flipH="1">
              <a:off x="2686665" y="4961413"/>
              <a:ext cx="64273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FC4168E-51C3-054C-8F7F-0D771CFE8BB5}"/>
                </a:ext>
              </a:extLst>
            </p:cNvPr>
            <p:cNvCxnSpPr>
              <a:cxnSpLocks/>
            </p:cNvCxnSpPr>
            <p:nvPr/>
          </p:nvCxnSpPr>
          <p:spPr>
            <a:xfrm flipH="1">
              <a:off x="2686665" y="4612367"/>
              <a:ext cx="642730"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89B5CB7-F1C4-CE43-83FE-ED15BFE57286}"/>
                </a:ext>
              </a:extLst>
            </p:cNvPr>
            <p:cNvCxnSpPr/>
            <p:nvPr/>
          </p:nvCxnSpPr>
          <p:spPr>
            <a:xfrm>
              <a:off x="2686665" y="4426687"/>
              <a:ext cx="0" cy="73152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F580CAF-BE61-4E4A-BB0C-17976EA6AB73}"/>
                </a:ext>
              </a:extLst>
            </p:cNvPr>
            <p:cNvSpPr txBox="1"/>
            <p:nvPr/>
          </p:nvSpPr>
          <p:spPr>
            <a:xfrm>
              <a:off x="5306925" y="3483291"/>
              <a:ext cx="1132939" cy="836903"/>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Action</a:t>
              </a:r>
            </a:p>
            <a:p>
              <a:r>
                <a:rPr lang="zh-CN" altLang="en-US" kern="0" dirty="0">
                  <a:latin typeface="Calibri" panose="020F0502020204030204" pitchFamily="34" charset="0"/>
                  <a:cs typeface="Calibri" panose="020F0502020204030204" pitchFamily="34" charset="0"/>
                </a:rPr>
                <a:t>    </a:t>
              </a:r>
              <a:r>
                <a:rPr lang="en-US" altLang="zh-CN" kern="0" dirty="0">
                  <a:latin typeface="Calibri" panose="020F0502020204030204" pitchFamily="34" charset="0"/>
                  <a:cs typeface="Calibri" panose="020F0502020204030204" pitchFamily="34" charset="0"/>
                </a:rPr>
                <a:t>a</a:t>
              </a:r>
              <a:r>
                <a:rPr lang="en-US" altLang="zh-CN" kern="0" baseline="-25000" dirty="0">
                  <a:latin typeface="Calibri" panose="020F0502020204030204" pitchFamily="34" charset="0"/>
                  <a:cs typeface="Calibri" panose="020F0502020204030204" pitchFamily="34" charset="0"/>
                </a:rPr>
                <a:t>t</a:t>
              </a:r>
            </a:p>
          </p:txBody>
        </p:sp>
        <p:sp>
          <p:nvSpPr>
            <p:cNvPr id="32" name="TextBox 31">
              <a:extLst>
                <a:ext uri="{FF2B5EF4-FFF2-40B4-BE49-F238E27FC236}">
                  <a16:creationId xmlns:a16="http://schemas.microsoft.com/office/drawing/2014/main" id="{AFF850F5-997E-A74B-A624-4BE4EBBC2807}"/>
                </a:ext>
              </a:extLst>
            </p:cNvPr>
            <p:cNvSpPr txBox="1"/>
            <p:nvPr/>
          </p:nvSpPr>
          <p:spPr>
            <a:xfrm>
              <a:off x="2751139" y="4171182"/>
              <a:ext cx="837081" cy="478230"/>
            </a:xfrm>
            <a:prstGeom prst="rect">
              <a:avLst/>
            </a:prstGeom>
            <a:noFill/>
          </p:spPr>
          <p:txBody>
            <a:bodyPr wrap="square" rtlCol="0">
              <a:spAutoFit/>
            </a:bodyPr>
            <a:lstStyle/>
            <a:p>
              <a:r>
                <a:rPr lang="en-US" altLang="zh-CN" dirty="0"/>
                <a:t>R</a:t>
              </a:r>
              <a:r>
                <a:rPr lang="en-US" altLang="zh-CN" baseline="-25000" dirty="0"/>
                <a:t>t+1</a:t>
              </a:r>
              <a:endParaRPr lang="en-US" baseline="-25000" dirty="0"/>
            </a:p>
          </p:txBody>
        </p:sp>
        <p:sp>
          <p:nvSpPr>
            <p:cNvPr id="33" name="TextBox 32">
              <a:extLst>
                <a:ext uri="{FF2B5EF4-FFF2-40B4-BE49-F238E27FC236}">
                  <a16:creationId xmlns:a16="http://schemas.microsoft.com/office/drawing/2014/main" id="{A687D359-6E78-EE41-A982-3417BA919747}"/>
                </a:ext>
              </a:extLst>
            </p:cNvPr>
            <p:cNvSpPr txBox="1"/>
            <p:nvPr/>
          </p:nvSpPr>
          <p:spPr>
            <a:xfrm>
              <a:off x="2747267" y="4501920"/>
              <a:ext cx="775374" cy="478230"/>
            </a:xfrm>
            <a:prstGeom prst="rect">
              <a:avLst/>
            </a:prstGeom>
            <a:noFill/>
          </p:spPr>
          <p:txBody>
            <a:bodyPr wrap="square" rtlCol="0">
              <a:spAutoFit/>
            </a:bodyPr>
            <a:lstStyle/>
            <a:p>
              <a:r>
                <a:rPr lang="en-US" altLang="zh-CN" dirty="0"/>
                <a:t>s</a:t>
              </a:r>
              <a:r>
                <a:rPr lang="en-US" altLang="zh-CN" baseline="-25000" dirty="0"/>
                <a:t>t+1</a:t>
              </a:r>
              <a:endParaRPr lang="en-US" baseline="-25000" dirty="0"/>
            </a:p>
          </p:txBody>
        </p:sp>
        <p:cxnSp>
          <p:nvCxnSpPr>
            <p:cNvPr id="34" name="Elbow Connector 33">
              <a:extLst>
                <a:ext uri="{FF2B5EF4-FFF2-40B4-BE49-F238E27FC236}">
                  <a16:creationId xmlns:a16="http://schemas.microsoft.com/office/drawing/2014/main" id="{EDAA1F05-0FBA-E542-A8B4-95B864D24E63}"/>
                </a:ext>
              </a:extLst>
            </p:cNvPr>
            <p:cNvCxnSpPr>
              <a:cxnSpLocks/>
            </p:cNvCxnSpPr>
            <p:nvPr/>
          </p:nvCxnSpPr>
          <p:spPr>
            <a:xfrm rot="5400000" flipH="1" flipV="1">
              <a:off x="2079056" y="3272265"/>
              <a:ext cx="1413603" cy="1226068"/>
            </a:xfrm>
            <a:prstGeom prst="bentConnector3">
              <a:avLst>
                <a:gd name="adj1" fmla="val 99592"/>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DEDC314-3918-8F41-9F38-57BAA8E74B7C}"/>
                </a:ext>
              </a:extLst>
            </p:cNvPr>
            <p:cNvCxnSpPr>
              <a:cxnSpLocks/>
            </p:cNvCxnSpPr>
            <p:nvPr/>
          </p:nvCxnSpPr>
          <p:spPr>
            <a:xfrm>
              <a:off x="2172823" y="4592101"/>
              <a:ext cx="513841" cy="1012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295ADF40-50AB-7046-852A-1EDC08FFF190}"/>
                </a:ext>
              </a:extLst>
            </p:cNvPr>
            <p:cNvCxnSpPr>
              <a:cxnSpLocks/>
            </p:cNvCxnSpPr>
            <p:nvPr/>
          </p:nvCxnSpPr>
          <p:spPr>
            <a:xfrm rot="5400000" flipH="1" flipV="1">
              <a:off x="1329113" y="2915428"/>
              <a:ext cx="2216959" cy="1895261"/>
            </a:xfrm>
            <a:prstGeom prst="bentConnector3">
              <a:avLst>
                <a:gd name="adj1" fmla="val 9995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AD83487-63EA-3A42-AEA3-D2F5B1E3E37E}"/>
                </a:ext>
              </a:extLst>
            </p:cNvPr>
            <p:cNvCxnSpPr>
              <a:cxnSpLocks/>
            </p:cNvCxnSpPr>
            <p:nvPr/>
          </p:nvCxnSpPr>
          <p:spPr>
            <a:xfrm>
              <a:off x="1489962" y="4961413"/>
              <a:ext cx="117786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E02560E-A7FF-E74F-88FD-0F1AF22071F6}"/>
                </a:ext>
              </a:extLst>
            </p:cNvPr>
            <p:cNvSpPr txBox="1"/>
            <p:nvPr/>
          </p:nvSpPr>
          <p:spPr>
            <a:xfrm>
              <a:off x="2173597" y="3483292"/>
              <a:ext cx="1302140" cy="836903"/>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Reward</a:t>
              </a:r>
            </a:p>
            <a:p>
              <a:r>
                <a:rPr lang="zh-CN" altLang="en-US" kern="0" dirty="0">
                  <a:latin typeface="Calibri" panose="020F0502020204030204" pitchFamily="34" charset="0"/>
                  <a:cs typeface="Calibri" panose="020F0502020204030204" pitchFamily="34" charset="0"/>
                </a:rPr>
                <a:t>      </a:t>
              </a:r>
              <a:r>
                <a:rPr lang="en-US" altLang="zh-CN" kern="0" dirty="0">
                  <a:latin typeface="Calibri" panose="020F0502020204030204" pitchFamily="34" charset="0"/>
                  <a:cs typeface="Calibri" panose="020F0502020204030204" pitchFamily="34" charset="0"/>
                </a:rPr>
                <a:t>R</a:t>
              </a:r>
              <a:r>
                <a:rPr lang="en-US" altLang="zh-CN" kern="0" baseline="-25000" dirty="0">
                  <a:latin typeface="Calibri" panose="020F0502020204030204" pitchFamily="34" charset="0"/>
                  <a:cs typeface="Calibri" panose="020F0502020204030204" pitchFamily="34" charset="0"/>
                </a:rPr>
                <a:t>t</a:t>
              </a:r>
              <a:endParaRPr lang="en-US" kern="0" baseline="-25000" dirty="0">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ACD30E42-B04B-3C44-8084-63C14D171A88}"/>
                </a:ext>
              </a:extLst>
            </p:cNvPr>
            <p:cNvSpPr txBox="1"/>
            <p:nvPr/>
          </p:nvSpPr>
          <p:spPr>
            <a:xfrm>
              <a:off x="659890" y="3445227"/>
              <a:ext cx="1115875" cy="836903"/>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State</a:t>
              </a:r>
            </a:p>
            <a:p>
              <a:r>
                <a:rPr lang="zh-CN" altLang="en-US" kern="0" dirty="0">
                  <a:latin typeface="Calibri" panose="020F0502020204030204" pitchFamily="34" charset="0"/>
                  <a:cs typeface="Calibri" panose="020F0502020204030204" pitchFamily="34" charset="0"/>
                </a:rPr>
                <a:t>   </a:t>
              </a:r>
              <a:r>
                <a:rPr lang="en-US" altLang="zh-CN" kern="0" dirty="0" err="1">
                  <a:latin typeface="Calibri" panose="020F0502020204030204" pitchFamily="34" charset="0"/>
                  <a:cs typeface="Calibri" panose="020F0502020204030204" pitchFamily="34" charset="0"/>
                </a:rPr>
                <a:t>s</a:t>
              </a:r>
              <a:r>
                <a:rPr lang="en-US" altLang="zh-CN" kern="0" baseline="-25000" dirty="0" err="1">
                  <a:latin typeface="Calibri" panose="020F0502020204030204" pitchFamily="34" charset="0"/>
                  <a:cs typeface="Calibri" panose="020F0502020204030204" pitchFamily="34" charset="0"/>
                </a:rPr>
                <a:t>t</a:t>
              </a:r>
              <a:endParaRPr lang="en-US" kern="0" baseline="-25000" dirty="0">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FC49AC61-D29E-6B42-8F6C-3274AB2EBB03}"/>
                </a:ext>
              </a:extLst>
            </p:cNvPr>
            <p:cNvSpPr txBox="1"/>
            <p:nvPr/>
          </p:nvSpPr>
          <p:spPr>
            <a:xfrm>
              <a:off x="3285768" y="2106764"/>
              <a:ext cx="1093085" cy="478230"/>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Agent</a:t>
              </a:r>
              <a:endParaRPr lang="en-US" kern="0" dirty="0">
                <a:latin typeface="Calibri" panose="020F0502020204030204" pitchFamily="34" charset="0"/>
                <a:cs typeface="Calibri" panose="020F0502020204030204" pitchFamily="34" charset="0"/>
              </a:endParaRPr>
            </a:p>
          </p:txBody>
        </p:sp>
        <p:sp>
          <p:nvSpPr>
            <p:cNvPr id="41" name="TextBox 87">
              <a:extLst>
                <a:ext uri="{FF2B5EF4-FFF2-40B4-BE49-F238E27FC236}">
                  <a16:creationId xmlns:a16="http://schemas.microsoft.com/office/drawing/2014/main" id="{4BC72ADE-7DA0-CE4A-9A0A-424186875634}"/>
                </a:ext>
              </a:extLst>
            </p:cNvPr>
            <p:cNvSpPr txBox="1"/>
            <p:nvPr/>
          </p:nvSpPr>
          <p:spPr>
            <a:xfrm>
              <a:off x="2943954" y="5277102"/>
              <a:ext cx="1905147" cy="4782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kern="0" dirty="0">
                  <a:latin typeface="Calibri" panose="020F0502020204030204" pitchFamily="34" charset="0"/>
                  <a:cs typeface="Calibri" panose="020F0502020204030204" pitchFamily="34" charset="0"/>
                </a:rPr>
                <a:t>Environment</a:t>
              </a:r>
              <a:endParaRPr lang="en-US" kern="0" dirty="0">
                <a:latin typeface="Calibri" panose="020F0502020204030204" pitchFamily="34" charset="0"/>
                <a:cs typeface="Calibri" panose="020F0502020204030204" pitchFamily="34" charset="0"/>
              </a:endParaRPr>
            </a:p>
          </p:txBody>
        </p:sp>
      </p:grpSp>
      <p:pic>
        <p:nvPicPr>
          <p:cNvPr id="47" name="Picture 46">
            <a:extLst>
              <a:ext uri="{FF2B5EF4-FFF2-40B4-BE49-F238E27FC236}">
                <a16:creationId xmlns:a16="http://schemas.microsoft.com/office/drawing/2014/main" id="{742D35DC-6A58-C549-9F47-0F6E6456207F}"/>
              </a:ext>
            </a:extLst>
          </p:cNvPr>
          <p:cNvPicPr>
            <a:picLocks noChangeAspect="1"/>
          </p:cNvPicPr>
          <p:nvPr/>
        </p:nvPicPr>
        <p:blipFill>
          <a:blip r:embed="rId6"/>
          <a:stretch>
            <a:fillRect/>
          </a:stretch>
        </p:blipFill>
        <p:spPr>
          <a:xfrm>
            <a:off x="5369214" y="5029201"/>
            <a:ext cx="3045468" cy="544900"/>
          </a:xfrm>
          <a:prstGeom prst="rect">
            <a:avLst/>
          </a:prstGeom>
        </p:spPr>
      </p:pic>
    </p:spTree>
    <p:extLst>
      <p:ext uri="{BB962C8B-B14F-4D97-AF65-F5344CB8AC3E}">
        <p14:creationId xmlns:p14="http://schemas.microsoft.com/office/powerpoint/2010/main" val="3360883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6</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10"/>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120000"/>
              </a:lnSpc>
              <a:spcBef>
                <a:spcPct val="0"/>
              </a:spcBef>
              <a:defRPr/>
            </a:pPr>
            <a:r>
              <a:rPr lang="en-US" b="0" kern="0" dirty="0">
                <a:solidFill>
                  <a:schemeClr val="tx1"/>
                </a:solidFill>
              </a:rPr>
              <a:t>REINFORCE:</a:t>
            </a:r>
          </a:p>
          <a:p>
            <a:pPr defTabSz="914377">
              <a:lnSpc>
                <a:spcPct val="120000"/>
              </a:lnSpc>
              <a:spcBef>
                <a:spcPct val="0"/>
              </a:spcBef>
              <a:defRPr/>
            </a:pPr>
            <a:endParaRPr lang="en-US" b="0" kern="0" dirty="0">
              <a:solidFill>
                <a:schemeClr val="tx1"/>
              </a:solidFill>
            </a:endParaRPr>
          </a:p>
          <a:p>
            <a:pPr marL="0" indent="0" defTabSz="914377">
              <a:lnSpc>
                <a:spcPct val="120000"/>
              </a:lnSpc>
              <a:spcBef>
                <a:spcPct val="0"/>
              </a:spcBef>
              <a:buNone/>
              <a:defRPr/>
            </a:pPr>
            <a:endParaRPr lang="en-US" b="0" kern="0" dirty="0">
              <a:solidFill>
                <a:schemeClr val="tx1"/>
              </a:solidFill>
            </a:endParaRPr>
          </a:p>
          <a:p>
            <a:pPr defTabSz="914377">
              <a:lnSpc>
                <a:spcPct val="120000"/>
              </a:lnSpc>
              <a:spcBef>
                <a:spcPct val="0"/>
              </a:spcBef>
              <a:defRPr/>
            </a:pPr>
            <a:r>
              <a:rPr lang="en-US" altLang="zh-CN" b="0" kern="0" dirty="0">
                <a:solidFill>
                  <a:schemeClr val="tx1"/>
                </a:solidFill>
              </a:rPr>
              <a:t>TRPO:</a:t>
            </a:r>
          </a:p>
          <a:p>
            <a:pPr defTabSz="914377">
              <a:lnSpc>
                <a:spcPct val="120000"/>
              </a:lnSpc>
              <a:spcBef>
                <a:spcPct val="0"/>
              </a:spcBef>
              <a:defRPr/>
            </a:pPr>
            <a:endParaRPr lang="en-US" altLang="zh-CN" b="0" kern="0" dirty="0">
              <a:solidFill>
                <a:schemeClr val="tx1"/>
              </a:solidFill>
            </a:endParaRPr>
          </a:p>
          <a:p>
            <a:pPr defTabSz="914377">
              <a:lnSpc>
                <a:spcPct val="120000"/>
              </a:lnSpc>
              <a:spcBef>
                <a:spcPct val="0"/>
              </a:spcBef>
              <a:defRPr/>
            </a:pPr>
            <a:endParaRPr lang="en-US" altLang="zh-CN" b="0" kern="0" dirty="0">
              <a:solidFill>
                <a:schemeClr val="tx1"/>
              </a:solidFill>
            </a:endParaRPr>
          </a:p>
          <a:p>
            <a:pPr defTabSz="914377">
              <a:lnSpc>
                <a:spcPct val="120000"/>
              </a:lnSpc>
              <a:spcBef>
                <a:spcPct val="0"/>
              </a:spcBef>
              <a:defRPr/>
            </a:pPr>
            <a:r>
              <a:rPr lang="en-US" altLang="zh-CN" b="0" kern="0" dirty="0">
                <a:solidFill>
                  <a:schemeClr val="tx1"/>
                </a:solidFill>
              </a:rPr>
              <a:t>PPO:</a:t>
            </a:r>
          </a:p>
          <a:p>
            <a:pPr defTabSz="914377">
              <a:lnSpc>
                <a:spcPct val="120000"/>
              </a:lnSpc>
              <a:spcBef>
                <a:spcPct val="0"/>
              </a:spcBef>
              <a:defRPr/>
            </a:pPr>
            <a:endParaRPr lang="en-US" b="0" kern="0" dirty="0">
              <a:solidFill>
                <a:schemeClr val="tx1"/>
              </a:solidFill>
            </a:endParaRPr>
          </a:p>
          <a:p>
            <a:pPr marL="914377" lvl="2" indent="0" defTabSz="914377">
              <a:lnSpc>
                <a:spcPct val="120000"/>
              </a:lnSpc>
              <a:spcBef>
                <a:spcPct val="0"/>
              </a:spcBef>
              <a:buNone/>
              <a:defRPr/>
            </a:pPr>
            <a:r>
              <a:rPr lang="en-US" b="0" kern="0" dirty="0">
                <a:solidFill>
                  <a:schemeClr val="tx1"/>
                </a:solidFill>
              </a:rPr>
              <a:t>	</a:t>
            </a:r>
            <a:r>
              <a:rPr lang="zh-CN" altLang="en-US" b="0" kern="0" dirty="0">
                <a:solidFill>
                  <a:schemeClr val="tx1"/>
                </a:solidFill>
              </a:rPr>
              <a:t>          </a:t>
            </a:r>
            <a:r>
              <a:rPr lang="en-US" altLang="zh-CN" b="0" kern="0" dirty="0">
                <a:solidFill>
                  <a:schemeClr val="tx1"/>
                </a:solidFill>
              </a:rPr>
              <a:t>where</a:t>
            </a:r>
            <a:endParaRPr lang="en-US" b="0" kern="0" dirty="0">
              <a:solidFill>
                <a:schemeClr val="tx1"/>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Solutions</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 </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Objective:</a:t>
            </a:r>
            <a:endParaRPr lang="en-US" b="0" dirty="0">
              <a:solidFill>
                <a:srgbClr val="C99700"/>
              </a:solidFill>
            </a:endParaRPr>
          </a:p>
        </p:txBody>
      </p:sp>
      <p:pic>
        <p:nvPicPr>
          <p:cNvPr id="12" name="Picture 11">
            <a:extLst>
              <a:ext uri="{FF2B5EF4-FFF2-40B4-BE49-F238E27FC236}">
                <a16:creationId xmlns:a16="http://schemas.microsoft.com/office/drawing/2014/main" id="{EEFF8EC0-3005-5B41-AFAE-7677F37C1D25}"/>
              </a:ext>
            </a:extLst>
          </p:cNvPr>
          <p:cNvPicPr>
            <a:picLocks noChangeAspect="1"/>
          </p:cNvPicPr>
          <p:nvPr/>
        </p:nvPicPr>
        <p:blipFill>
          <a:blip r:embed="rId4"/>
          <a:stretch>
            <a:fillRect/>
          </a:stretch>
        </p:blipFill>
        <p:spPr>
          <a:xfrm>
            <a:off x="3475547" y="1930812"/>
            <a:ext cx="2557618" cy="274320"/>
          </a:xfrm>
          <a:prstGeom prst="rect">
            <a:avLst/>
          </a:prstGeom>
        </p:spPr>
      </p:pic>
      <p:pic>
        <p:nvPicPr>
          <p:cNvPr id="13" name="Picture 12">
            <a:extLst>
              <a:ext uri="{FF2B5EF4-FFF2-40B4-BE49-F238E27FC236}">
                <a16:creationId xmlns:a16="http://schemas.microsoft.com/office/drawing/2014/main" id="{45BBE5EB-F1F8-4345-92E1-A160E2EE73D2}"/>
              </a:ext>
            </a:extLst>
          </p:cNvPr>
          <p:cNvPicPr>
            <a:picLocks noChangeAspect="1"/>
          </p:cNvPicPr>
          <p:nvPr/>
        </p:nvPicPr>
        <p:blipFill>
          <a:blip r:embed="rId5"/>
          <a:stretch>
            <a:fillRect/>
          </a:stretch>
        </p:blipFill>
        <p:spPr>
          <a:xfrm>
            <a:off x="2948170" y="2735685"/>
            <a:ext cx="3612372" cy="822960"/>
          </a:xfrm>
          <a:prstGeom prst="rect">
            <a:avLst/>
          </a:prstGeom>
        </p:spPr>
      </p:pic>
      <p:pic>
        <p:nvPicPr>
          <p:cNvPr id="14" name="Picture 13">
            <a:extLst>
              <a:ext uri="{FF2B5EF4-FFF2-40B4-BE49-F238E27FC236}">
                <a16:creationId xmlns:a16="http://schemas.microsoft.com/office/drawing/2014/main" id="{F176E9D1-6EB2-FF4F-9B4C-EFF5CD3CBF9E}"/>
              </a:ext>
            </a:extLst>
          </p:cNvPr>
          <p:cNvPicPr>
            <a:picLocks noChangeAspect="1"/>
          </p:cNvPicPr>
          <p:nvPr/>
        </p:nvPicPr>
        <p:blipFill>
          <a:blip r:embed="rId6"/>
          <a:stretch>
            <a:fillRect/>
          </a:stretch>
        </p:blipFill>
        <p:spPr>
          <a:xfrm>
            <a:off x="4035317" y="4708591"/>
            <a:ext cx="1713446" cy="548640"/>
          </a:xfrm>
          <a:prstGeom prst="rect">
            <a:avLst/>
          </a:prstGeom>
        </p:spPr>
      </p:pic>
      <p:sp>
        <p:nvSpPr>
          <p:cNvPr id="18" name="TextBox 17">
            <a:extLst>
              <a:ext uri="{FF2B5EF4-FFF2-40B4-BE49-F238E27FC236}">
                <a16:creationId xmlns:a16="http://schemas.microsoft.com/office/drawing/2014/main" id="{ADA74875-8117-E847-A682-57AC0A231217}"/>
              </a:ext>
            </a:extLst>
          </p:cNvPr>
          <p:cNvSpPr txBox="1"/>
          <p:nvPr/>
        </p:nvSpPr>
        <p:spPr>
          <a:xfrm>
            <a:off x="2109131" y="5907702"/>
            <a:ext cx="6406220" cy="577466"/>
          </a:xfrm>
          <a:prstGeom prst="rect">
            <a:avLst/>
          </a:prstGeom>
          <a:noFill/>
        </p:spPr>
        <p:txBody>
          <a:bodyPr wrap="square" rtlCol="0">
            <a:spAutoFit/>
          </a:bodyPr>
          <a:lstStyle/>
          <a:p>
            <a:r>
              <a:rPr lang="en-US" sz="1051" dirty="0"/>
              <a:t>Sutton, Richard S., et al. "Policy gradient methods for reinforcement learning with function approximation</a:t>
            </a:r>
            <a:r>
              <a:rPr lang="en-US" altLang="zh-CN" sz="1051" dirty="0"/>
              <a:t>.</a:t>
            </a:r>
            <a:r>
              <a:rPr lang="en-US" sz="1051" dirty="0"/>
              <a:t>" </a:t>
            </a:r>
            <a:r>
              <a:rPr lang="en-US" altLang="zh-CN" sz="1051" dirty="0"/>
              <a:t>,</a:t>
            </a:r>
            <a:r>
              <a:rPr lang="en-US" sz="1051" dirty="0"/>
              <a:t> 2000.</a:t>
            </a:r>
          </a:p>
          <a:p>
            <a:r>
              <a:rPr lang="en-US" sz="1051" dirty="0"/>
              <a:t>Schulman, John, et al. "Trust region policy optimization</a:t>
            </a:r>
            <a:r>
              <a:rPr lang="en-US" altLang="zh-CN" sz="1051" dirty="0"/>
              <a:t>.</a:t>
            </a:r>
            <a:r>
              <a:rPr lang="en-US" sz="1051" dirty="0"/>
              <a:t>" </a:t>
            </a:r>
            <a:r>
              <a:rPr lang="en-US" altLang="zh-CN" sz="1051" dirty="0"/>
              <a:t>,</a:t>
            </a:r>
            <a:r>
              <a:rPr lang="en-US" sz="1051" dirty="0"/>
              <a:t> 2015.</a:t>
            </a:r>
          </a:p>
          <a:p>
            <a:r>
              <a:rPr lang="en-US" sz="1051" dirty="0"/>
              <a:t>Schulman, John, et al. "Proximal policy optimization algorithms</a:t>
            </a:r>
            <a:r>
              <a:rPr lang="en-US" altLang="zh-CN" sz="1051" dirty="0"/>
              <a:t>.</a:t>
            </a:r>
            <a:r>
              <a:rPr lang="en-US" sz="1051" dirty="0"/>
              <a:t>”</a:t>
            </a:r>
            <a:r>
              <a:rPr lang="en-US" altLang="zh-CN" sz="1051" dirty="0"/>
              <a:t>,</a:t>
            </a:r>
            <a:r>
              <a:rPr lang="en-US" sz="1051" dirty="0"/>
              <a:t> 2017.</a:t>
            </a:r>
            <a:endParaRPr lang="en-US" sz="1000" dirty="0"/>
          </a:p>
        </p:txBody>
      </p:sp>
      <p:pic>
        <p:nvPicPr>
          <p:cNvPr id="2050" name="Picture 2">
            <a:extLst>
              <a:ext uri="{FF2B5EF4-FFF2-40B4-BE49-F238E27FC236}">
                <a16:creationId xmlns:a16="http://schemas.microsoft.com/office/drawing/2014/main" id="{12AD774F-95C0-244B-A14A-CEB637C7C7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1298" y="1138692"/>
            <a:ext cx="886114" cy="4577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C086524-EC49-884B-9EB2-9590A4D32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7492" y="4140808"/>
            <a:ext cx="5509096" cy="385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011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7</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5016978" y="2011219"/>
            <a:ext cx="3749961" cy="28355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150000"/>
              </a:lnSpc>
              <a:spcBef>
                <a:spcPct val="0"/>
              </a:spcBef>
              <a:defRPr/>
            </a:pPr>
            <a:r>
              <a:rPr lang="en-US" sz="1800" b="0" kern="0" dirty="0">
                <a:solidFill>
                  <a:schemeClr val="tx1"/>
                </a:solidFill>
              </a:rPr>
              <a:t>States S: {s</a:t>
            </a:r>
            <a:r>
              <a:rPr lang="en-US" altLang="zh-CN" sz="1800" b="0" kern="0" baseline="-25000" dirty="0">
                <a:solidFill>
                  <a:schemeClr val="tx1"/>
                </a:solidFill>
              </a:rPr>
              <a:t>1</a:t>
            </a:r>
            <a:r>
              <a:rPr lang="en-US" sz="1800" b="0" kern="0" dirty="0">
                <a:solidFill>
                  <a:schemeClr val="tx1"/>
                </a:solidFill>
              </a:rPr>
              <a:t>, s</a:t>
            </a:r>
            <a:r>
              <a:rPr lang="en-US" sz="1800" b="0" kern="0" baseline="-25000" dirty="0">
                <a:solidFill>
                  <a:schemeClr val="tx1"/>
                </a:solidFill>
              </a:rPr>
              <a:t>2</a:t>
            </a:r>
            <a:r>
              <a:rPr lang="en-US" sz="1800" b="0" kern="0" dirty="0">
                <a:solidFill>
                  <a:schemeClr val="tx1"/>
                </a:solidFill>
              </a:rPr>
              <a:t> … </a:t>
            </a:r>
            <a:r>
              <a:rPr lang="en-US" sz="1800" b="0" kern="0" dirty="0" err="1">
                <a:solidFill>
                  <a:schemeClr val="tx1"/>
                </a:solidFill>
              </a:rPr>
              <a:t>s</a:t>
            </a:r>
            <a:r>
              <a:rPr lang="en-US" sz="1800" b="0" kern="0" baseline="-25000" dirty="0" err="1">
                <a:solidFill>
                  <a:schemeClr val="tx1"/>
                </a:solidFill>
              </a:rPr>
              <a:t>n</a:t>
            </a:r>
            <a:r>
              <a:rPr lang="en-US" sz="1800" b="0" kern="0" dirty="0">
                <a:solidFill>
                  <a:schemeClr val="tx1"/>
                </a:solidFill>
              </a:rPr>
              <a:t>} </a:t>
            </a:r>
          </a:p>
          <a:p>
            <a:pPr defTabSz="914377">
              <a:lnSpc>
                <a:spcPct val="150000"/>
              </a:lnSpc>
              <a:spcBef>
                <a:spcPct val="0"/>
              </a:spcBef>
              <a:defRPr/>
            </a:pPr>
            <a:r>
              <a:rPr lang="en-US" sz="1800" b="0" kern="0" dirty="0">
                <a:solidFill>
                  <a:schemeClr val="tx1"/>
                </a:solidFill>
              </a:rPr>
              <a:t>Actions A: {a</a:t>
            </a:r>
            <a:r>
              <a:rPr lang="en-US" sz="1800" b="0" kern="0" baseline="-25000" dirty="0">
                <a:solidFill>
                  <a:schemeClr val="tx1"/>
                </a:solidFill>
              </a:rPr>
              <a:t>1</a:t>
            </a:r>
            <a:r>
              <a:rPr lang="en-US" sz="1800" b="0" kern="0" dirty="0">
                <a:solidFill>
                  <a:schemeClr val="tx1"/>
                </a:solidFill>
              </a:rPr>
              <a:t>, a</a:t>
            </a:r>
            <a:r>
              <a:rPr lang="en-US" sz="1800" b="0" kern="0" baseline="-25000" dirty="0">
                <a:solidFill>
                  <a:schemeClr val="tx1"/>
                </a:solidFill>
              </a:rPr>
              <a:t>2</a:t>
            </a:r>
            <a:r>
              <a:rPr lang="en-US" sz="1800" b="0" kern="0" dirty="0">
                <a:solidFill>
                  <a:schemeClr val="tx1"/>
                </a:solidFill>
              </a:rPr>
              <a:t> … a</a:t>
            </a:r>
            <a:r>
              <a:rPr lang="en-US" sz="1800" b="0" kern="0" baseline="-25000" dirty="0">
                <a:solidFill>
                  <a:schemeClr val="tx1"/>
                </a:solidFill>
              </a:rPr>
              <a:t>n</a:t>
            </a:r>
            <a:r>
              <a:rPr lang="en-US" sz="1800" b="0" kern="0" dirty="0">
                <a:solidFill>
                  <a:schemeClr val="tx1"/>
                </a:solidFill>
              </a:rPr>
              <a:t>}</a:t>
            </a:r>
          </a:p>
          <a:p>
            <a:pPr defTabSz="914377">
              <a:lnSpc>
                <a:spcPct val="150000"/>
              </a:lnSpc>
              <a:spcBef>
                <a:spcPct val="0"/>
              </a:spcBef>
              <a:defRPr/>
            </a:pPr>
            <a:r>
              <a:rPr lang="en-US" sz="1800" b="0" kern="0" dirty="0">
                <a:solidFill>
                  <a:schemeClr val="tx1"/>
                </a:solidFill>
              </a:rPr>
              <a:t>Reward R: S×A×S -&gt; </a:t>
            </a:r>
            <a:r>
              <a:rPr lang="en-US" sz="1800" b="0" kern="0" dirty="0" err="1">
                <a:solidFill>
                  <a:schemeClr val="tx1"/>
                </a:solidFill>
              </a:rPr>
              <a:t>ℝ</a:t>
            </a:r>
            <a:endParaRPr lang="en-US" sz="1800" b="0" kern="0" dirty="0">
              <a:solidFill>
                <a:schemeClr val="tx1"/>
              </a:solidFill>
            </a:endParaRPr>
          </a:p>
          <a:p>
            <a:pPr defTabSz="914377">
              <a:lnSpc>
                <a:spcPct val="150000"/>
              </a:lnSpc>
              <a:spcBef>
                <a:spcPct val="0"/>
              </a:spcBef>
              <a:defRPr/>
            </a:pPr>
            <a:r>
              <a:rPr lang="en-US" sz="1800" b="0" kern="0" dirty="0">
                <a:solidFill>
                  <a:srgbClr val="FF0000"/>
                </a:solidFill>
              </a:rPr>
              <a:t>Cost C: S×A×S -&gt; ℂ</a:t>
            </a:r>
          </a:p>
          <a:p>
            <a:pPr defTabSz="914377">
              <a:lnSpc>
                <a:spcPct val="150000"/>
              </a:lnSpc>
              <a:spcBef>
                <a:spcPct val="0"/>
              </a:spcBef>
              <a:defRPr/>
            </a:pPr>
            <a:r>
              <a:rPr lang="en-US" sz="1800" b="0" kern="0" dirty="0">
                <a:solidFill>
                  <a:schemeClr val="tx1"/>
                </a:solidFill>
              </a:rPr>
              <a:t>Transition Probability: P(s</a:t>
            </a:r>
            <a:r>
              <a:rPr lang="en-US" sz="1800" b="0" kern="0" baseline="-25000" dirty="0">
                <a:solidFill>
                  <a:schemeClr val="tx1"/>
                </a:solidFill>
              </a:rPr>
              <a:t>t+1</a:t>
            </a:r>
            <a:r>
              <a:rPr lang="en-US" sz="1800" b="0" kern="0" dirty="0">
                <a:solidFill>
                  <a:schemeClr val="tx1"/>
                </a:solidFill>
              </a:rPr>
              <a:t>|s</a:t>
            </a:r>
            <a:r>
              <a:rPr lang="en-US" sz="1800" b="0" kern="0" baseline="-25000" dirty="0">
                <a:solidFill>
                  <a:schemeClr val="tx1"/>
                </a:solidFill>
              </a:rPr>
              <a:t>t</a:t>
            </a:r>
            <a:r>
              <a:rPr lang="en-US" sz="1800" b="0" kern="0" dirty="0">
                <a:solidFill>
                  <a:schemeClr val="tx1"/>
                </a:solidFill>
              </a:rPr>
              <a:t>, a</a:t>
            </a:r>
            <a:r>
              <a:rPr lang="en-US" sz="1800" b="0" kern="0" baseline="-25000" dirty="0">
                <a:solidFill>
                  <a:schemeClr val="tx1"/>
                </a:solidFill>
              </a:rPr>
              <a:t>t</a:t>
            </a:r>
            <a:r>
              <a:rPr lang="en-US" sz="1800" b="0" kern="0" dirty="0">
                <a:solidFill>
                  <a:schemeClr val="tx1"/>
                </a:solidFill>
              </a:rPr>
              <a:t>)</a:t>
            </a:r>
          </a:p>
          <a:p>
            <a:pPr defTabSz="914377">
              <a:lnSpc>
                <a:spcPct val="150000"/>
              </a:lnSpc>
              <a:spcBef>
                <a:spcPct val="0"/>
              </a:spcBef>
              <a:defRPr/>
            </a:pPr>
            <a:r>
              <a:rPr lang="en-US" sz="1800" b="0" kern="0" dirty="0">
                <a:solidFill>
                  <a:schemeClr val="tx1"/>
                </a:solidFill>
              </a:rPr>
              <a:t>Discount Factor: 𝛾</a:t>
            </a:r>
          </a:p>
          <a:p>
            <a:pPr defTabSz="914377">
              <a:lnSpc>
                <a:spcPct val="150000"/>
              </a:lnSpc>
              <a:spcBef>
                <a:spcPct val="0"/>
              </a:spcBef>
              <a:defRPr/>
            </a:pPr>
            <a:r>
              <a:rPr lang="en-US" sz="1800" b="0" kern="0" dirty="0">
                <a:solidFill>
                  <a:schemeClr val="tx1"/>
                </a:solidFill>
              </a:rPr>
              <a:t>Policy 𝜋</a:t>
            </a:r>
            <a:r>
              <a:rPr lang="en-US" sz="1800" b="0" kern="0" baseline="-25000" dirty="0">
                <a:solidFill>
                  <a:schemeClr val="tx1"/>
                </a:solidFill>
              </a:rPr>
              <a:t>𝜃</a:t>
            </a:r>
            <a:r>
              <a:rPr lang="en-US" sz="1800" b="0" kern="0" dirty="0">
                <a:solidFill>
                  <a:schemeClr val="tx1"/>
                </a:solidFill>
              </a:rPr>
              <a:t>: S -&gt; A</a:t>
            </a: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Problem Formulation</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Constrained Markov Decision Process (CMDP)</a:t>
            </a:r>
          </a:p>
        </p:txBody>
      </p:sp>
      <p:grpSp>
        <p:nvGrpSpPr>
          <p:cNvPr id="16" name="Group 15">
            <a:extLst>
              <a:ext uri="{FF2B5EF4-FFF2-40B4-BE49-F238E27FC236}">
                <a16:creationId xmlns:a16="http://schemas.microsoft.com/office/drawing/2014/main" id="{2DF62A03-8766-EB4D-BD31-AD99E64C7BA8}"/>
              </a:ext>
            </a:extLst>
          </p:cNvPr>
          <p:cNvGrpSpPr/>
          <p:nvPr/>
        </p:nvGrpSpPr>
        <p:grpSpPr>
          <a:xfrm>
            <a:off x="703421" y="2123302"/>
            <a:ext cx="4231213" cy="2817748"/>
            <a:chOff x="659890" y="2106764"/>
            <a:chExt cx="5779974" cy="3648568"/>
          </a:xfrm>
        </p:grpSpPr>
        <p:cxnSp>
          <p:nvCxnSpPr>
            <p:cNvPr id="17" name="Straight Arrow Connector 16">
              <a:extLst>
                <a:ext uri="{FF2B5EF4-FFF2-40B4-BE49-F238E27FC236}">
                  <a16:creationId xmlns:a16="http://schemas.microsoft.com/office/drawing/2014/main" id="{BA86EA84-D343-CF46-AA57-887F580FE7FF}"/>
                </a:ext>
              </a:extLst>
            </p:cNvPr>
            <p:cNvCxnSpPr>
              <a:cxnSpLocks/>
            </p:cNvCxnSpPr>
            <p:nvPr/>
          </p:nvCxnSpPr>
          <p:spPr>
            <a:xfrm flipH="1">
              <a:off x="2667827" y="4710677"/>
              <a:ext cx="647873" cy="0"/>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descr="A picture containing drawing&#10;&#10;Description automatically generated">
              <a:extLst>
                <a:ext uri="{FF2B5EF4-FFF2-40B4-BE49-F238E27FC236}">
                  <a16:creationId xmlns:a16="http://schemas.microsoft.com/office/drawing/2014/main" id="{CA71438D-CABE-4F44-AF52-CD9ECEBD9681}"/>
                </a:ext>
              </a:extLst>
            </p:cNvPr>
            <p:cNvPicPr>
              <a:picLocks noChangeAspect="1"/>
            </p:cNvPicPr>
            <p:nvPr/>
          </p:nvPicPr>
          <p:blipFill>
            <a:blip r:embed="rId4"/>
            <a:stretch>
              <a:fillRect/>
            </a:stretch>
          </p:blipFill>
          <p:spPr>
            <a:xfrm>
              <a:off x="3398889" y="2524319"/>
              <a:ext cx="775411" cy="914400"/>
            </a:xfrm>
            <a:prstGeom prst="rect">
              <a:avLst/>
            </a:prstGeom>
          </p:spPr>
        </p:pic>
        <p:pic>
          <p:nvPicPr>
            <p:cNvPr id="19" name="Picture 18" descr="A close up of a logo&#10;&#10;Description automatically generated">
              <a:extLst>
                <a:ext uri="{FF2B5EF4-FFF2-40B4-BE49-F238E27FC236}">
                  <a16:creationId xmlns:a16="http://schemas.microsoft.com/office/drawing/2014/main" id="{9CD1328D-2C60-D543-8F0F-B201F775F43E}"/>
                </a:ext>
              </a:extLst>
            </p:cNvPr>
            <p:cNvPicPr>
              <a:picLocks noChangeAspect="1"/>
            </p:cNvPicPr>
            <p:nvPr/>
          </p:nvPicPr>
          <p:blipFill>
            <a:blip r:embed="rId5"/>
            <a:stretch>
              <a:fillRect/>
            </a:stretch>
          </p:blipFill>
          <p:spPr>
            <a:xfrm>
              <a:off x="3329394" y="4335247"/>
              <a:ext cx="914400" cy="869004"/>
            </a:xfrm>
            <a:prstGeom prst="rect">
              <a:avLst/>
            </a:prstGeom>
          </p:spPr>
        </p:pic>
        <p:cxnSp>
          <p:nvCxnSpPr>
            <p:cNvPr id="20" name="Elbow Connector 19">
              <a:extLst>
                <a:ext uri="{FF2B5EF4-FFF2-40B4-BE49-F238E27FC236}">
                  <a16:creationId xmlns:a16="http://schemas.microsoft.com/office/drawing/2014/main" id="{0CA9CC42-080E-D64B-86CF-4F4714F0A299}"/>
                </a:ext>
              </a:extLst>
            </p:cNvPr>
            <p:cNvCxnSpPr>
              <a:cxnSpLocks/>
              <a:stCxn id="18" idx="3"/>
              <a:endCxn id="19" idx="3"/>
            </p:cNvCxnSpPr>
            <p:nvPr/>
          </p:nvCxnSpPr>
          <p:spPr>
            <a:xfrm>
              <a:off x="4174300" y="2981519"/>
              <a:ext cx="69494" cy="1788230"/>
            </a:xfrm>
            <a:prstGeom prst="bentConnector3">
              <a:avLst>
                <a:gd name="adj1" fmla="val 1671646"/>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9936E01-36B5-9A44-BAA3-3C15E76061C5}"/>
                </a:ext>
              </a:extLst>
            </p:cNvPr>
            <p:cNvCxnSpPr>
              <a:cxnSpLocks/>
            </p:cNvCxnSpPr>
            <p:nvPr/>
          </p:nvCxnSpPr>
          <p:spPr>
            <a:xfrm flipH="1">
              <a:off x="2686665" y="4961413"/>
              <a:ext cx="64273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FC4168E-51C3-054C-8F7F-0D771CFE8BB5}"/>
                </a:ext>
              </a:extLst>
            </p:cNvPr>
            <p:cNvCxnSpPr>
              <a:cxnSpLocks/>
            </p:cNvCxnSpPr>
            <p:nvPr/>
          </p:nvCxnSpPr>
          <p:spPr>
            <a:xfrm flipH="1">
              <a:off x="2686665" y="4612367"/>
              <a:ext cx="642730"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89B5CB7-F1C4-CE43-83FE-ED15BFE57286}"/>
                </a:ext>
              </a:extLst>
            </p:cNvPr>
            <p:cNvCxnSpPr/>
            <p:nvPr/>
          </p:nvCxnSpPr>
          <p:spPr>
            <a:xfrm>
              <a:off x="2686665" y="4426687"/>
              <a:ext cx="0" cy="73152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F580CAF-BE61-4E4A-BB0C-17976EA6AB73}"/>
                </a:ext>
              </a:extLst>
            </p:cNvPr>
            <p:cNvSpPr txBox="1"/>
            <p:nvPr/>
          </p:nvSpPr>
          <p:spPr>
            <a:xfrm>
              <a:off x="5306925" y="3483291"/>
              <a:ext cx="1132939" cy="836903"/>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Action</a:t>
              </a:r>
            </a:p>
            <a:p>
              <a:r>
                <a:rPr lang="zh-CN" altLang="en-US" kern="0" dirty="0">
                  <a:latin typeface="Calibri" panose="020F0502020204030204" pitchFamily="34" charset="0"/>
                  <a:cs typeface="Calibri" panose="020F0502020204030204" pitchFamily="34" charset="0"/>
                </a:rPr>
                <a:t>    </a:t>
              </a:r>
              <a:r>
                <a:rPr lang="en-US" altLang="zh-CN" kern="0" dirty="0">
                  <a:latin typeface="Calibri" panose="020F0502020204030204" pitchFamily="34" charset="0"/>
                  <a:cs typeface="Calibri" panose="020F0502020204030204" pitchFamily="34" charset="0"/>
                </a:rPr>
                <a:t>a</a:t>
              </a:r>
              <a:r>
                <a:rPr lang="en-US" altLang="zh-CN" kern="0" baseline="-25000" dirty="0">
                  <a:latin typeface="Calibri" panose="020F0502020204030204" pitchFamily="34" charset="0"/>
                  <a:cs typeface="Calibri" panose="020F0502020204030204" pitchFamily="34" charset="0"/>
                </a:rPr>
                <a:t>t</a:t>
              </a:r>
            </a:p>
          </p:txBody>
        </p:sp>
        <p:sp>
          <p:nvSpPr>
            <p:cNvPr id="32" name="TextBox 31">
              <a:extLst>
                <a:ext uri="{FF2B5EF4-FFF2-40B4-BE49-F238E27FC236}">
                  <a16:creationId xmlns:a16="http://schemas.microsoft.com/office/drawing/2014/main" id="{AFF850F5-997E-A74B-A624-4BE4EBBC2807}"/>
                </a:ext>
              </a:extLst>
            </p:cNvPr>
            <p:cNvSpPr txBox="1"/>
            <p:nvPr/>
          </p:nvSpPr>
          <p:spPr>
            <a:xfrm>
              <a:off x="2751139" y="4171182"/>
              <a:ext cx="837081" cy="478230"/>
            </a:xfrm>
            <a:prstGeom prst="rect">
              <a:avLst/>
            </a:prstGeom>
            <a:noFill/>
          </p:spPr>
          <p:txBody>
            <a:bodyPr wrap="square" rtlCol="0">
              <a:spAutoFit/>
            </a:bodyPr>
            <a:lstStyle/>
            <a:p>
              <a:r>
                <a:rPr lang="en-US" altLang="zh-CN" dirty="0"/>
                <a:t>R</a:t>
              </a:r>
              <a:r>
                <a:rPr lang="en-US" altLang="zh-CN" baseline="-25000" dirty="0"/>
                <a:t>t+1</a:t>
              </a:r>
              <a:endParaRPr lang="en-US" baseline="-25000" dirty="0"/>
            </a:p>
          </p:txBody>
        </p:sp>
        <p:sp>
          <p:nvSpPr>
            <p:cNvPr id="33" name="TextBox 32">
              <a:extLst>
                <a:ext uri="{FF2B5EF4-FFF2-40B4-BE49-F238E27FC236}">
                  <a16:creationId xmlns:a16="http://schemas.microsoft.com/office/drawing/2014/main" id="{A687D359-6E78-EE41-A982-3417BA919747}"/>
                </a:ext>
              </a:extLst>
            </p:cNvPr>
            <p:cNvSpPr txBox="1"/>
            <p:nvPr/>
          </p:nvSpPr>
          <p:spPr>
            <a:xfrm>
              <a:off x="2773887" y="4867670"/>
              <a:ext cx="775374" cy="478230"/>
            </a:xfrm>
            <a:prstGeom prst="rect">
              <a:avLst/>
            </a:prstGeom>
            <a:noFill/>
          </p:spPr>
          <p:txBody>
            <a:bodyPr wrap="square" rtlCol="0">
              <a:spAutoFit/>
            </a:bodyPr>
            <a:lstStyle/>
            <a:p>
              <a:r>
                <a:rPr lang="en-US" altLang="zh-CN" dirty="0"/>
                <a:t>s</a:t>
              </a:r>
              <a:r>
                <a:rPr lang="en-US" altLang="zh-CN" baseline="-25000" dirty="0"/>
                <a:t>t+1</a:t>
              </a:r>
              <a:endParaRPr lang="en-US" baseline="-25000" dirty="0"/>
            </a:p>
          </p:txBody>
        </p:sp>
        <p:cxnSp>
          <p:nvCxnSpPr>
            <p:cNvPr id="34" name="Elbow Connector 33">
              <a:extLst>
                <a:ext uri="{FF2B5EF4-FFF2-40B4-BE49-F238E27FC236}">
                  <a16:creationId xmlns:a16="http://schemas.microsoft.com/office/drawing/2014/main" id="{EDAA1F05-0FBA-E542-A8B4-95B864D24E63}"/>
                </a:ext>
              </a:extLst>
            </p:cNvPr>
            <p:cNvCxnSpPr>
              <a:cxnSpLocks/>
            </p:cNvCxnSpPr>
            <p:nvPr/>
          </p:nvCxnSpPr>
          <p:spPr>
            <a:xfrm rot="5400000" flipH="1" flipV="1">
              <a:off x="2079056" y="3272265"/>
              <a:ext cx="1413603" cy="1226068"/>
            </a:xfrm>
            <a:prstGeom prst="bentConnector3">
              <a:avLst>
                <a:gd name="adj1" fmla="val 99592"/>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DEDC314-3918-8F41-9F38-57BAA8E74B7C}"/>
                </a:ext>
              </a:extLst>
            </p:cNvPr>
            <p:cNvCxnSpPr>
              <a:cxnSpLocks/>
            </p:cNvCxnSpPr>
            <p:nvPr/>
          </p:nvCxnSpPr>
          <p:spPr>
            <a:xfrm>
              <a:off x="2172823" y="4592101"/>
              <a:ext cx="513841" cy="1012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295ADF40-50AB-7046-852A-1EDC08FFF190}"/>
                </a:ext>
              </a:extLst>
            </p:cNvPr>
            <p:cNvCxnSpPr>
              <a:cxnSpLocks/>
            </p:cNvCxnSpPr>
            <p:nvPr/>
          </p:nvCxnSpPr>
          <p:spPr>
            <a:xfrm rot="5400000" flipH="1" flipV="1">
              <a:off x="1329113" y="2915428"/>
              <a:ext cx="2216959" cy="1895261"/>
            </a:xfrm>
            <a:prstGeom prst="bentConnector3">
              <a:avLst>
                <a:gd name="adj1" fmla="val 9995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AD83487-63EA-3A42-AEA3-D2F5B1E3E37E}"/>
                </a:ext>
              </a:extLst>
            </p:cNvPr>
            <p:cNvCxnSpPr>
              <a:cxnSpLocks/>
            </p:cNvCxnSpPr>
            <p:nvPr/>
          </p:nvCxnSpPr>
          <p:spPr>
            <a:xfrm>
              <a:off x="1489962" y="4961413"/>
              <a:ext cx="117786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E02560E-A7FF-E74F-88FD-0F1AF22071F6}"/>
                </a:ext>
              </a:extLst>
            </p:cNvPr>
            <p:cNvSpPr txBox="1"/>
            <p:nvPr/>
          </p:nvSpPr>
          <p:spPr>
            <a:xfrm>
              <a:off x="2173597" y="3483292"/>
              <a:ext cx="1302140" cy="836903"/>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Reward</a:t>
              </a:r>
            </a:p>
            <a:p>
              <a:r>
                <a:rPr lang="zh-CN" altLang="en-US" kern="0" dirty="0">
                  <a:latin typeface="Calibri" panose="020F0502020204030204" pitchFamily="34" charset="0"/>
                  <a:cs typeface="Calibri" panose="020F0502020204030204" pitchFamily="34" charset="0"/>
                </a:rPr>
                <a:t>      </a:t>
              </a:r>
              <a:r>
                <a:rPr lang="en-US" altLang="zh-CN" kern="0" dirty="0">
                  <a:latin typeface="Calibri" panose="020F0502020204030204" pitchFamily="34" charset="0"/>
                  <a:cs typeface="Calibri" panose="020F0502020204030204" pitchFamily="34" charset="0"/>
                </a:rPr>
                <a:t>R</a:t>
              </a:r>
              <a:r>
                <a:rPr lang="en-US" altLang="zh-CN" kern="0" baseline="-25000" dirty="0">
                  <a:latin typeface="Calibri" panose="020F0502020204030204" pitchFamily="34" charset="0"/>
                  <a:cs typeface="Calibri" panose="020F0502020204030204" pitchFamily="34" charset="0"/>
                </a:rPr>
                <a:t>t</a:t>
              </a:r>
              <a:endParaRPr lang="en-US" kern="0" baseline="-25000" dirty="0">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ACD30E42-B04B-3C44-8084-63C14D171A88}"/>
                </a:ext>
              </a:extLst>
            </p:cNvPr>
            <p:cNvSpPr txBox="1"/>
            <p:nvPr/>
          </p:nvSpPr>
          <p:spPr>
            <a:xfrm>
              <a:off x="659890" y="3445227"/>
              <a:ext cx="1115875" cy="836903"/>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State</a:t>
              </a:r>
            </a:p>
            <a:p>
              <a:r>
                <a:rPr lang="zh-CN" altLang="en-US" kern="0" dirty="0">
                  <a:latin typeface="Calibri" panose="020F0502020204030204" pitchFamily="34" charset="0"/>
                  <a:cs typeface="Calibri" panose="020F0502020204030204" pitchFamily="34" charset="0"/>
                </a:rPr>
                <a:t>   </a:t>
              </a:r>
              <a:r>
                <a:rPr lang="en-US" altLang="zh-CN" kern="0" dirty="0" err="1">
                  <a:latin typeface="Calibri" panose="020F0502020204030204" pitchFamily="34" charset="0"/>
                  <a:cs typeface="Calibri" panose="020F0502020204030204" pitchFamily="34" charset="0"/>
                </a:rPr>
                <a:t>s</a:t>
              </a:r>
              <a:r>
                <a:rPr lang="en-US" altLang="zh-CN" kern="0" baseline="-25000" dirty="0" err="1">
                  <a:latin typeface="Calibri" panose="020F0502020204030204" pitchFamily="34" charset="0"/>
                  <a:cs typeface="Calibri" panose="020F0502020204030204" pitchFamily="34" charset="0"/>
                </a:rPr>
                <a:t>t</a:t>
              </a:r>
              <a:endParaRPr lang="en-US" kern="0" baseline="-25000" dirty="0">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FC49AC61-D29E-6B42-8F6C-3274AB2EBB03}"/>
                </a:ext>
              </a:extLst>
            </p:cNvPr>
            <p:cNvSpPr txBox="1"/>
            <p:nvPr/>
          </p:nvSpPr>
          <p:spPr>
            <a:xfrm>
              <a:off x="3285768" y="2106764"/>
              <a:ext cx="1093085" cy="478230"/>
            </a:xfrm>
            <a:prstGeom prst="rect">
              <a:avLst/>
            </a:prstGeom>
            <a:noFill/>
          </p:spPr>
          <p:txBody>
            <a:bodyPr wrap="square" rtlCol="0">
              <a:spAutoFit/>
            </a:bodyPr>
            <a:lstStyle/>
            <a:p>
              <a:r>
                <a:rPr lang="en-US" altLang="zh-CN" kern="0" dirty="0">
                  <a:latin typeface="Calibri" panose="020F0502020204030204" pitchFamily="34" charset="0"/>
                  <a:cs typeface="Calibri" panose="020F0502020204030204" pitchFamily="34" charset="0"/>
                </a:rPr>
                <a:t>Agent</a:t>
              </a:r>
              <a:endParaRPr lang="en-US" kern="0" dirty="0">
                <a:latin typeface="Calibri" panose="020F0502020204030204" pitchFamily="34" charset="0"/>
                <a:cs typeface="Calibri" panose="020F0502020204030204" pitchFamily="34" charset="0"/>
              </a:endParaRPr>
            </a:p>
          </p:txBody>
        </p:sp>
        <p:sp>
          <p:nvSpPr>
            <p:cNvPr id="41" name="TextBox 87">
              <a:extLst>
                <a:ext uri="{FF2B5EF4-FFF2-40B4-BE49-F238E27FC236}">
                  <a16:creationId xmlns:a16="http://schemas.microsoft.com/office/drawing/2014/main" id="{4BC72ADE-7DA0-CE4A-9A0A-424186875634}"/>
                </a:ext>
              </a:extLst>
            </p:cNvPr>
            <p:cNvSpPr txBox="1"/>
            <p:nvPr/>
          </p:nvSpPr>
          <p:spPr>
            <a:xfrm>
              <a:off x="2943954" y="5277102"/>
              <a:ext cx="1905147" cy="4782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kern="0" dirty="0">
                  <a:latin typeface="Calibri" panose="020F0502020204030204" pitchFamily="34" charset="0"/>
                  <a:cs typeface="Calibri" panose="020F0502020204030204" pitchFamily="34" charset="0"/>
                </a:rPr>
                <a:t>Environment</a:t>
              </a:r>
              <a:endParaRPr lang="en-US" kern="0" dirty="0">
                <a:latin typeface="Calibri" panose="020F0502020204030204" pitchFamily="34" charset="0"/>
                <a:cs typeface="Calibri" panose="020F0502020204030204" pitchFamily="34" charset="0"/>
              </a:endParaRPr>
            </a:p>
          </p:txBody>
        </p:sp>
        <p:cxnSp>
          <p:nvCxnSpPr>
            <p:cNvPr id="42" name="Elbow Connector 41">
              <a:extLst>
                <a:ext uri="{FF2B5EF4-FFF2-40B4-BE49-F238E27FC236}">
                  <a16:creationId xmlns:a16="http://schemas.microsoft.com/office/drawing/2014/main" id="{1BE0D90F-F98D-1842-8603-69507522A827}"/>
                </a:ext>
              </a:extLst>
            </p:cNvPr>
            <p:cNvCxnSpPr>
              <a:cxnSpLocks/>
            </p:cNvCxnSpPr>
            <p:nvPr/>
          </p:nvCxnSpPr>
          <p:spPr>
            <a:xfrm rot="5400000" flipH="1" flipV="1">
              <a:off x="1925112" y="3235238"/>
              <a:ext cx="1614384" cy="1336420"/>
            </a:xfrm>
            <a:prstGeom prst="bentConnector3">
              <a:avLst>
                <a:gd name="adj1" fmla="val 99718"/>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D727C90-3EA1-A742-8E37-D88F4BD377A8}"/>
                </a:ext>
              </a:extLst>
            </p:cNvPr>
            <p:cNvCxnSpPr>
              <a:cxnSpLocks/>
            </p:cNvCxnSpPr>
            <p:nvPr/>
          </p:nvCxnSpPr>
          <p:spPr>
            <a:xfrm>
              <a:off x="2075078" y="4704931"/>
              <a:ext cx="601426" cy="574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0B97588-F218-A643-9074-CA8C92FDB19C}"/>
                </a:ext>
              </a:extLst>
            </p:cNvPr>
            <p:cNvSpPr txBox="1"/>
            <p:nvPr/>
          </p:nvSpPr>
          <p:spPr>
            <a:xfrm>
              <a:off x="2758782" y="4549322"/>
              <a:ext cx="715546" cy="478230"/>
            </a:xfrm>
            <a:prstGeom prst="rect">
              <a:avLst/>
            </a:prstGeom>
            <a:noFill/>
          </p:spPr>
          <p:txBody>
            <a:bodyPr wrap="square" rtlCol="0">
              <a:spAutoFit/>
            </a:bodyPr>
            <a:lstStyle/>
            <a:p>
              <a:r>
                <a:rPr lang="en-US" altLang="zh-CN" dirty="0">
                  <a:solidFill>
                    <a:srgbClr val="FF0000"/>
                  </a:solidFill>
                </a:rPr>
                <a:t>C</a:t>
              </a:r>
              <a:r>
                <a:rPr lang="en-US" altLang="zh-CN" baseline="-25000" dirty="0">
                  <a:solidFill>
                    <a:srgbClr val="FF0000"/>
                  </a:solidFill>
                </a:rPr>
                <a:t>t+1</a:t>
              </a:r>
              <a:endParaRPr lang="en-US" baseline="-25000" dirty="0">
                <a:solidFill>
                  <a:srgbClr val="FF0000"/>
                </a:solidFill>
              </a:endParaRPr>
            </a:p>
          </p:txBody>
        </p:sp>
        <p:sp>
          <p:nvSpPr>
            <p:cNvPr id="45" name="TextBox 44">
              <a:extLst>
                <a:ext uri="{FF2B5EF4-FFF2-40B4-BE49-F238E27FC236}">
                  <a16:creationId xmlns:a16="http://schemas.microsoft.com/office/drawing/2014/main" id="{13E8E3C3-5A3A-6F47-AC34-DB52325E0D02}"/>
                </a:ext>
              </a:extLst>
            </p:cNvPr>
            <p:cNvSpPr txBox="1"/>
            <p:nvPr/>
          </p:nvSpPr>
          <p:spPr>
            <a:xfrm>
              <a:off x="1382262" y="3463025"/>
              <a:ext cx="905920" cy="836903"/>
            </a:xfrm>
            <a:prstGeom prst="rect">
              <a:avLst/>
            </a:prstGeom>
            <a:noFill/>
          </p:spPr>
          <p:txBody>
            <a:bodyPr wrap="square" rtlCol="0">
              <a:spAutoFit/>
            </a:bodyPr>
            <a:lstStyle/>
            <a:p>
              <a:r>
                <a:rPr lang="en-US" altLang="zh-CN" dirty="0">
                  <a:solidFill>
                    <a:srgbClr val="FF0000"/>
                  </a:solidFill>
                </a:rPr>
                <a:t>Cost</a:t>
              </a:r>
            </a:p>
            <a:p>
              <a:r>
                <a:rPr lang="zh-CN" altLang="en-US" dirty="0">
                  <a:solidFill>
                    <a:srgbClr val="FF0000"/>
                  </a:solidFill>
                </a:rPr>
                <a:t>   </a:t>
              </a:r>
              <a:r>
                <a:rPr lang="en-US" altLang="zh-CN" dirty="0">
                  <a:solidFill>
                    <a:srgbClr val="FF0000"/>
                  </a:solidFill>
                </a:rPr>
                <a:t>C</a:t>
              </a:r>
              <a:r>
                <a:rPr lang="en-US" altLang="zh-CN" baseline="-25000" dirty="0">
                  <a:solidFill>
                    <a:srgbClr val="FF0000"/>
                  </a:solidFill>
                </a:rPr>
                <a:t>t</a:t>
              </a:r>
              <a:endParaRPr lang="en-US" dirty="0">
                <a:solidFill>
                  <a:srgbClr val="FF0000"/>
                </a:solidFill>
              </a:endParaRPr>
            </a:p>
          </p:txBody>
        </p:sp>
      </p:grpSp>
      <p:pic>
        <p:nvPicPr>
          <p:cNvPr id="46" name="Picture 45" descr="A close up of a logo&#10;&#10;Description automatically generated">
            <a:extLst>
              <a:ext uri="{FF2B5EF4-FFF2-40B4-BE49-F238E27FC236}">
                <a16:creationId xmlns:a16="http://schemas.microsoft.com/office/drawing/2014/main" id="{109E7936-CB45-F249-A10A-03F9F3740FF7}"/>
              </a:ext>
            </a:extLst>
          </p:cNvPr>
          <p:cNvPicPr>
            <a:picLocks noChangeAspect="1"/>
          </p:cNvPicPr>
          <p:nvPr/>
        </p:nvPicPr>
        <p:blipFill>
          <a:blip r:embed="rId6"/>
          <a:stretch>
            <a:fillRect/>
          </a:stretch>
        </p:blipFill>
        <p:spPr>
          <a:xfrm>
            <a:off x="5694673" y="5116528"/>
            <a:ext cx="1526553" cy="864023"/>
          </a:xfrm>
          <a:prstGeom prst="rect">
            <a:avLst/>
          </a:prstGeom>
        </p:spPr>
      </p:pic>
      <p:sp>
        <p:nvSpPr>
          <p:cNvPr id="3" name="TextBox 2">
            <a:extLst>
              <a:ext uri="{FF2B5EF4-FFF2-40B4-BE49-F238E27FC236}">
                <a16:creationId xmlns:a16="http://schemas.microsoft.com/office/drawing/2014/main" id="{D1DC5A1D-0ABB-EE43-8E66-F550FDCAA93C}"/>
              </a:ext>
            </a:extLst>
          </p:cNvPr>
          <p:cNvSpPr txBox="1"/>
          <p:nvPr/>
        </p:nvSpPr>
        <p:spPr>
          <a:xfrm>
            <a:off x="6192526" y="6000701"/>
            <a:ext cx="2057400" cy="400110"/>
          </a:xfrm>
          <a:prstGeom prst="rect">
            <a:avLst/>
          </a:prstGeom>
          <a:noFill/>
        </p:spPr>
        <p:txBody>
          <a:bodyPr wrap="square" rtlCol="0">
            <a:spAutoFit/>
          </a:bodyPr>
          <a:lstStyle/>
          <a:p>
            <a:r>
              <a:rPr lang="en-US" altLang="zh-CN" sz="2000" dirty="0">
                <a:solidFill>
                  <a:srgbClr val="FF0000"/>
                </a:solidFill>
              </a:rPr>
              <a:t>Each</a:t>
            </a:r>
            <a:r>
              <a:rPr lang="zh-CN" altLang="en-US" sz="2000" dirty="0">
                <a:solidFill>
                  <a:srgbClr val="FF0000"/>
                </a:solidFill>
              </a:rPr>
              <a:t> </a:t>
            </a:r>
            <a:r>
              <a:rPr lang="en-US" altLang="zh-CN" sz="2000" dirty="0">
                <a:solidFill>
                  <a:srgbClr val="FF0000"/>
                </a:solidFill>
              </a:rPr>
              <a:t>a</a:t>
            </a:r>
            <a:r>
              <a:rPr lang="zh-CN" altLang="en-US" sz="2000" dirty="0">
                <a:solidFill>
                  <a:srgbClr val="FF0000"/>
                </a:solidFill>
              </a:rPr>
              <a:t> </a:t>
            </a:r>
            <a:r>
              <a:rPr lang="en-US" altLang="zh-CN" sz="2000" dirty="0">
                <a:solidFill>
                  <a:srgbClr val="FF0000"/>
                </a:solidFill>
              </a:rPr>
              <a:t>is</a:t>
            </a:r>
            <a:r>
              <a:rPr lang="zh-CN" altLang="en-US" sz="2000" dirty="0">
                <a:solidFill>
                  <a:srgbClr val="FF0000"/>
                </a:solidFill>
              </a:rPr>
              <a:t> </a:t>
            </a:r>
            <a:r>
              <a:rPr lang="en-US" altLang="zh-CN" sz="2000" dirty="0">
                <a:solidFill>
                  <a:srgbClr val="FF0000"/>
                </a:solidFill>
              </a:rPr>
              <a:t>feasible</a:t>
            </a:r>
            <a:endParaRPr lang="en-US" sz="2000" dirty="0">
              <a:solidFill>
                <a:srgbClr val="FF0000"/>
              </a:solidFill>
            </a:endParaRPr>
          </a:p>
        </p:txBody>
      </p:sp>
    </p:spTree>
    <p:extLst>
      <p:ext uri="{BB962C8B-B14F-4D97-AF65-F5344CB8AC3E}">
        <p14:creationId xmlns:p14="http://schemas.microsoft.com/office/powerpoint/2010/main" val="2358945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8</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10"/>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120000"/>
              </a:lnSpc>
              <a:spcBef>
                <a:spcPct val="0"/>
              </a:spcBef>
              <a:defRPr/>
            </a:pPr>
            <a:r>
              <a:rPr lang="en-US" b="0" kern="0" dirty="0">
                <a:solidFill>
                  <a:schemeClr val="tx1"/>
                </a:solidFill>
              </a:rPr>
              <a:t>Discounted cumulative constraints</a:t>
            </a:r>
          </a:p>
          <a:p>
            <a:pPr defTabSz="914377">
              <a:lnSpc>
                <a:spcPct val="120000"/>
              </a:lnSpc>
              <a:spcBef>
                <a:spcPct val="0"/>
              </a:spcBef>
              <a:defRPr/>
            </a:pPr>
            <a:endParaRPr lang="en-US" b="0" kern="0" dirty="0">
              <a:solidFill>
                <a:schemeClr val="tx1"/>
              </a:solidFill>
            </a:endParaRPr>
          </a:p>
          <a:p>
            <a:pPr defTabSz="914377">
              <a:lnSpc>
                <a:spcPct val="120000"/>
              </a:lnSpc>
              <a:spcBef>
                <a:spcPct val="0"/>
              </a:spcBef>
              <a:defRPr/>
            </a:pPr>
            <a:endParaRPr lang="en-US" b="0" kern="0" dirty="0">
              <a:solidFill>
                <a:schemeClr val="tx1"/>
              </a:solidFill>
            </a:endParaRPr>
          </a:p>
          <a:p>
            <a:pPr defTabSz="914377">
              <a:lnSpc>
                <a:spcPct val="120000"/>
              </a:lnSpc>
              <a:spcBef>
                <a:spcPct val="0"/>
              </a:spcBef>
              <a:defRPr/>
            </a:pPr>
            <a:endParaRPr lang="en-US" b="0" kern="0" dirty="0">
              <a:solidFill>
                <a:schemeClr val="tx1"/>
              </a:solidFill>
            </a:endParaRPr>
          </a:p>
          <a:p>
            <a:pPr defTabSz="914377">
              <a:lnSpc>
                <a:spcPct val="120000"/>
              </a:lnSpc>
              <a:spcBef>
                <a:spcPct val="0"/>
              </a:spcBef>
              <a:defRPr/>
            </a:pPr>
            <a:endParaRPr lang="en-US" b="0" kern="0" dirty="0">
              <a:solidFill>
                <a:schemeClr val="tx1"/>
              </a:solidFill>
            </a:endParaRPr>
          </a:p>
          <a:p>
            <a:pPr defTabSz="914377">
              <a:lnSpc>
                <a:spcPct val="120000"/>
              </a:lnSpc>
              <a:spcBef>
                <a:spcPct val="0"/>
              </a:spcBef>
              <a:defRPr/>
            </a:pPr>
            <a:r>
              <a:rPr lang="en-US" altLang="zh-CN" b="0" kern="0" dirty="0">
                <a:solidFill>
                  <a:schemeClr val="tx1"/>
                </a:solidFill>
              </a:rPr>
              <a:t>Instantaneous</a:t>
            </a:r>
            <a:r>
              <a:rPr lang="en-US" b="0" kern="0" dirty="0">
                <a:solidFill>
                  <a:schemeClr val="tx1"/>
                </a:solidFill>
              </a:rPr>
              <a:t> constraints</a:t>
            </a:r>
          </a:p>
          <a:p>
            <a:pPr marL="2286000" lvl="5" indent="0" defTabSz="914377">
              <a:buNone/>
              <a:defRPr/>
            </a:pPr>
            <a:r>
              <a:rPr lang="en-US" altLang="zh-CN" sz="2000" b="0" kern="0" dirty="0">
                <a:solidFill>
                  <a:schemeClr val="tx1"/>
                </a:solidFill>
                <a:latin typeface="Calibri" panose="020F0502020204030204" pitchFamily="34" charset="0"/>
                <a:cs typeface="Calibri" panose="020F0502020204030204" pitchFamily="34" charset="0"/>
              </a:rPr>
              <a:t>	</a:t>
            </a:r>
          </a:p>
          <a:p>
            <a:pPr marL="2286000" lvl="5" indent="0" defTabSz="914377">
              <a:buNone/>
              <a:defRPr/>
            </a:pPr>
            <a:r>
              <a:rPr lang="en-US" altLang="zh-CN" sz="2000" b="0" kern="0" dirty="0">
                <a:solidFill>
                  <a:schemeClr val="tx1"/>
                </a:solidFill>
                <a:latin typeface="Calibri" panose="020F0502020204030204" pitchFamily="34" charset="0"/>
                <a:cs typeface="Calibri" panose="020F0502020204030204" pitchFamily="34" charset="0"/>
              </a:rPr>
              <a:t>	Each</a:t>
            </a:r>
            <a:r>
              <a:rPr lang="zh-CN" altLang="en-US" sz="2000" b="0" kern="0" dirty="0">
                <a:solidFill>
                  <a:schemeClr val="tx1"/>
                </a:solidFill>
                <a:latin typeface="Calibri" panose="020F0502020204030204" pitchFamily="34" charset="0"/>
                <a:cs typeface="Calibri" panose="020F0502020204030204" pitchFamily="34" charset="0"/>
              </a:rPr>
              <a:t> </a:t>
            </a:r>
            <a:r>
              <a:rPr lang="en-US" altLang="zh-CN" sz="2000" b="0" kern="0" dirty="0">
                <a:solidFill>
                  <a:schemeClr val="tx1"/>
                </a:solidFill>
                <a:latin typeface="Calibri" panose="020F0502020204030204" pitchFamily="34" charset="0"/>
                <a:cs typeface="Calibri" panose="020F0502020204030204" pitchFamily="34" charset="0"/>
              </a:rPr>
              <a:t>action</a:t>
            </a:r>
            <a:r>
              <a:rPr lang="zh-CN" altLang="en-US" sz="2000" b="0" kern="0" dirty="0">
                <a:solidFill>
                  <a:schemeClr val="tx1"/>
                </a:solidFill>
                <a:latin typeface="Calibri" panose="020F0502020204030204" pitchFamily="34" charset="0"/>
                <a:cs typeface="Calibri" panose="020F0502020204030204" pitchFamily="34" charset="0"/>
              </a:rPr>
              <a:t> </a:t>
            </a:r>
            <a:r>
              <a:rPr lang="en-US" altLang="zh-CN" sz="2000" b="0" kern="0" dirty="0">
                <a:solidFill>
                  <a:schemeClr val="tx1"/>
                </a:solidFill>
                <a:latin typeface="Calibri" panose="020F0502020204030204" pitchFamily="34" charset="0"/>
                <a:cs typeface="Calibri" panose="020F0502020204030204" pitchFamily="34" charset="0"/>
              </a:rPr>
              <a:t>a</a:t>
            </a:r>
            <a:r>
              <a:rPr lang="zh-CN" altLang="en-US" sz="2000" b="0" kern="0" dirty="0">
                <a:solidFill>
                  <a:schemeClr val="tx1"/>
                </a:solidFill>
                <a:latin typeface="Calibri" panose="020F0502020204030204" pitchFamily="34" charset="0"/>
                <a:cs typeface="Calibri" panose="020F0502020204030204" pitchFamily="34" charset="0"/>
              </a:rPr>
              <a:t> </a:t>
            </a:r>
            <a:r>
              <a:rPr lang="en-US" altLang="zh-CN" sz="2000" b="0" kern="0" dirty="0">
                <a:solidFill>
                  <a:schemeClr val="tx1"/>
                </a:solidFill>
                <a:latin typeface="Calibri" panose="020F0502020204030204" pitchFamily="34" charset="0"/>
                <a:cs typeface="Calibri" panose="020F0502020204030204" pitchFamily="34" charset="0"/>
              </a:rPr>
              <a:t>is</a:t>
            </a:r>
            <a:r>
              <a:rPr lang="zh-CN" altLang="en-US" sz="2000" b="0" kern="0" dirty="0">
                <a:solidFill>
                  <a:schemeClr val="tx1"/>
                </a:solidFill>
                <a:latin typeface="Calibri" panose="020F0502020204030204" pitchFamily="34" charset="0"/>
                <a:cs typeface="Calibri" panose="020F0502020204030204" pitchFamily="34" charset="0"/>
              </a:rPr>
              <a:t> </a:t>
            </a:r>
            <a:r>
              <a:rPr lang="en-US" altLang="zh-CN" sz="2000" b="0" kern="0" dirty="0">
                <a:solidFill>
                  <a:schemeClr val="tx1"/>
                </a:solidFill>
                <a:latin typeface="Calibri" panose="020F0502020204030204" pitchFamily="34" charset="0"/>
                <a:cs typeface="Calibri" panose="020F0502020204030204" pitchFamily="34" charset="0"/>
              </a:rPr>
              <a:t>feasible</a:t>
            </a:r>
            <a:endParaRPr lang="en-US" sz="2000" b="0" kern="0" dirty="0">
              <a:solidFill>
                <a:schemeClr val="tx1"/>
              </a:solidFill>
              <a:latin typeface="Calibri" panose="020F0502020204030204" pitchFamily="34" charset="0"/>
              <a:cs typeface="Calibri" panose="020F0502020204030204" pitchFamily="34" charset="0"/>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Problem Formulation</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Constraints</a:t>
            </a:r>
            <a:endParaRPr lang="en-US" b="0" dirty="0">
              <a:solidFill>
                <a:srgbClr val="C99700"/>
              </a:solidFill>
            </a:endParaRPr>
          </a:p>
        </p:txBody>
      </p:sp>
      <p:pic>
        <p:nvPicPr>
          <p:cNvPr id="16" name="Picture 15">
            <a:extLst>
              <a:ext uri="{FF2B5EF4-FFF2-40B4-BE49-F238E27FC236}">
                <a16:creationId xmlns:a16="http://schemas.microsoft.com/office/drawing/2014/main" id="{02AFA459-DC5C-B54B-B5E6-3E9BBB4137DE}"/>
              </a:ext>
            </a:extLst>
          </p:cNvPr>
          <p:cNvPicPr>
            <a:picLocks noChangeAspect="1"/>
          </p:cNvPicPr>
          <p:nvPr/>
        </p:nvPicPr>
        <p:blipFill>
          <a:blip r:embed="rId4"/>
          <a:stretch>
            <a:fillRect/>
          </a:stretch>
        </p:blipFill>
        <p:spPr>
          <a:xfrm>
            <a:off x="3093301" y="2621281"/>
            <a:ext cx="3597477" cy="731520"/>
          </a:xfrm>
          <a:prstGeom prst="rect">
            <a:avLst/>
          </a:prstGeom>
        </p:spPr>
      </p:pic>
    </p:spTree>
    <p:extLst>
      <p:ext uri="{BB962C8B-B14F-4D97-AF65-F5344CB8AC3E}">
        <p14:creationId xmlns:p14="http://schemas.microsoft.com/office/powerpoint/2010/main" val="201517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9</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914410"/>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200000"/>
              </a:lnSpc>
              <a:spcBef>
                <a:spcPct val="0"/>
              </a:spcBef>
              <a:defRPr/>
            </a:pPr>
            <a:r>
              <a:rPr lang="en-US" b="0" kern="0" dirty="0">
                <a:solidFill>
                  <a:schemeClr val="tx1"/>
                </a:solidFill>
              </a:rPr>
              <a:t>Three types of users [1] (three network slices): </a:t>
            </a:r>
          </a:p>
          <a:p>
            <a:pPr lvl="1" defTabSz="914377">
              <a:lnSpc>
                <a:spcPct val="200000"/>
              </a:lnSpc>
              <a:spcBef>
                <a:spcPct val="0"/>
              </a:spcBef>
              <a:defRPr/>
            </a:pPr>
            <a:r>
              <a:rPr lang="en-US" b="0" kern="0" dirty="0">
                <a:solidFill>
                  <a:schemeClr val="tx1"/>
                </a:solidFill>
              </a:rPr>
              <a:t>Video, </a:t>
            </a:r>
            <a:r>
              <a:rPr lang="en-US" b="0" kern="0" dirty="0" err="1">
                <a:solidFill>
                  <a:schemeClr val="tx1"/>
                </a:solidFill>
              </a:rPr>
              <a:t>VoLTE</a:t>
            </a:r>
            <a:r>
              <a:rPr lang="en-US" b="0" kern="0" dirty="0">
                <a:solidFill>
                  <a:schemeClr val="tx1"/>
                </a:solidFill>
              </a:rPr>
              <a:t>, URLLC </a:t>
            </a:r>
          </a:p>
          <a:p>
            <a:pPr defTabSz="914377">
              <a:lnSpc>
                <a:spcPct val="200000"/>
              </a:lnSpc>
              <a:spcBef>
                <a:spcPct val="0"/>
              </a:spcBef>
              <a:defRPr/>
            </a:pPr>
            <a:r>
              <a:rPr lang="en-US" b="0" kern="0" dirty="0">
                <a:solidFill>
                  <a:schemeClr val="tx1"/>
                </a:solidFill>
              </a:rPr>
              <a:t>Time slotted system (1 second)</a:t>
            </a:r>
          </a:p>
          <a:p>
            <a:pPr defTabSz="914377">
              <a:lnSpc>
                <a:spcPct val="200000"/>
              </a:lnSpc>
              <a:spcBef>
                <a:spcPct val="0"/>
              </a:spcBef>
              <a:defRPr/>
            </a:pPr>
            <a:r>
              <a:rPr lang="en-US" b="0" kern="0" dirty="0">
                <a:solidFill>
                  <a:schemeClr val="tx1"/>
                </a:solidFill>
              </a:rPr>
              <a:t>State: the number of active users in each network slice</a:t>
            </a:r>
          </a:p>
          <a:p>
            <a:pPr defTabSz="914377">
              <a:lnSpc>
                <a:spcPct val="200000"/>
              </a:lnSpc>
              <a:spcBef>
                <a:spcPct val="0"/>
              </a:spcBef>
              <a:defRPr/>
            </a:pPr>
            <a:r>
              <a:rPr lang="en-US" b="0" kern="0" dirty="0">
                <a:solidFill>
                  <a:schemeClr val="tx1"/>
                </a:solidFill>
              </a:rPr>
              <a:t>Action:  bandwidth allocation to each network slice</a:t>
            </a:r>
          </a:p>
          <a:p>
            <a:pPr defTabSz="914377">
              <a:lnSpc>
                <a:spcPct val="200000"/>
              </a:lnSpc>
              <a:spcBef>
                <a:spcPct val="0"/>
              </a:spcBef>
              <a:defRPr/>
            </a:pPr>
            <a:r>
              <a:rPr lang="en-US" b="0" kern="0" dirty="0">
                <a:solidFill>
                  <a:schemeClr val="tx1"/>
                </a:solidFill>
              </a:rPr>
              <a:t>Reward: overall throughput </a:t>
            </a: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Case Study</a:t>
            </a:r>
          </a:p>
        </p:txBody>
      </p:sp>
      <p:sp>
        <p:nvSpPr>
          <p:cNvPr id="3" name="TextBox 2">
            <a:extLst>
              <a:ext uri="{FF2B5EF4-FFF2-40B4-BE49-F238E27FC236}">
                <a16:creationId xmlns:a16="http://schemas.microsoft.com/office/drawing/2014/main" id="{43CF1862-F259-E349-974A-E31B8D738D4F}"/>
              </a:ext>
            </a:extLst>
          </p:cNvPr>
          <p:cNvSpPr txBox="1"/>
          <p:nvPr/>
        </p:nvSpPr>
        <p:spPr>
          <a:xfrm>
            <a:off x="2080261" y="5991692"/>
            <a:ext cx="6435089" cy="430887"/>
          </a:xfrm>
          <a:prstGeom prst="rect">
            <a:avLst/>
          </a:prstGeom>
          <a:noFill/>
        </p:spPr>
        <p:txBody>
          <a:bodyPr wrap="square" rtlCol="0">
            <a:spAutoFit/>
          </a:bodyPr>
          <a:lstStyle/>
          <a:p>
            <a:r>
              <a:rPr lang="en-US" sz="1100" dirty="0"/>
              <a:t>[1] . Li, Z. Zhao, Q. Sun, I. </a:t>
            </a:r>
            <a:r>
              <a:rPr lang="en-US" sz="1100" dirty="0" err="1"/>
              <a:t>Chih</a:t>
            </a:r>
            <a:r>
              <a:rPr lang="en-US" sz="1100" dirty="0"/>
              <a:t>-Lin, C. Yang, X. Chen, M. Zhao, </a:t>
            </a:r>
            <a:r>
              <a:rPr lang="en-US" sz="1100" dirty="0" err="1"/>
              <a:t>andH</a:t>
            </a:r>
            <a:r>
              <a:rPr lang="en-US" sz="1100" dirty="0"/>
              <a:t>. Zhang, “Deep reinforcement learning for resource management in network </a:t>
            </a:r>
            <a:r>
              <a:rPr lang="en-US" sz="1100" dirty="0" err="1"/>
              <a:t>slicing,”IEEE</a:t>
            </a:r>
            <a:r>
              <a:rPr lang="en-US" sz="1100" dirty="0"/>
              <a:t> Access, vol. 6, pp. 74 429–74 441, 2018.</a:t>
            </a:r>
          </a:p>
        </p:txBody>
      </p:sp>
    </p:spTree>
    <p:extLst>
      <p:ext uri="{BB962C8B-B14F-4D97-AF65-F5344CB8AC3E}">
        <p14:creationId xmlns:p14="http://schemas.microsoft.com/office/powerpoint/2010/main" val="2783729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10</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914410"/>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200000"/>
              </a:lnSpc>
              <a:spcBef>
                <a:spcPct val="0"/>
              </a:spcBef>
              <a:defRPr/>
            </a:pPr>
            <a:r>
              <a:rPr lang="en-US" b="0" kern="0" dirty="0">
                <a:solidFill>
                  <a:schemeClr val="tx1"/>
                </a:solidFill>
              </a:rPr>
              <a:t>Cumulative constraint: user satisfaction over time</a:t>
            </a:r>
          </a:p>
          <a:p>
            <a:pPr lvl="1" defTabSz="914377">
              <a:lnSpc>
                <a:spcPct val="200000"/>
              </a:lnSpc>
              <a:spcBef>
                <a:spcPct val="0"/>
              </a:spcBef>
              <a:defRPr/>
            </a:pPr>
            <a:r>
              <a:rPr lang="en-US" b="0" kern="0" dirty="0">
                <a:solidFill>
                  <a:schemeClr val="tx1"/>
                </a:solidFill>
              </a:rPr>
              <a:t>User satisfaction: min (bandwidth allocated/bandwidth required, 1)</a:t>
            </a:r>
          </a:p>
          <a:p>
            <a:pPr defTabSz="914377">
              <a:lnSpc>
                <a:spcPct val="200000"/>
              </a:lnSpc>
              <a:spcBef>
                <a:spcPct val="0"/>
              </a:spcBef>
              <a:defRPr/>
            </a:pPr>
            <a:r>
              <a:rPr lang="en-US" b="0" kern="0" dirty="0">
                <a:solidFill>
                  <a:schemeClr val="tx1"/>
                </a:solidFill>
              </a:rPr>
              <a:t>Explicit instantaneous constraint: available bandwidth</a:t>
            </a:r>
          </a:p>
          <a:p>
            <a:pPr defTabSz="914377">
              <a:lnSpc>
                <a:spcPct val="200000"/>
              </a:lnSpc>
              <a:spcBef>
                <a:spcPct val="0"/>
              </a:spcBef>
              <a:defRPr/>
            </a:pPr>
            <a:r>
              <a:rPr lang="en-US" b="0" kern="0" dirty="0">
                <a:solidFill>
                  <a:schemeClr val="tx1"/>
                </a:solidFill>
              </a:rPr>
              <a:t>Implicit instantaneous constraint: latency (FIFO queue)</a:t>
            </a:r>
          </a:p>
          <a:p>
            <a:pPr defTabSz="914377">
              <a:lnSpc>
                <a:spcPct val="200000"/>
              </a:lnSpc>
              <a:spcBef>
                <a:spcPct val="0"/>
              </a:spcBef>
              <a:defRPr/>
            </a:pPr>
            <a:r>
              <a:rPr lang="en-US" b="0" kern="0" dirty="0">
                <a:solidFill>
                  <a:schemeClr val="tx1"/>
                </a:solidFill>
              </a:rPr>
              <a:t>Dynamic </a:t>
            </a:r>
            <a:r>
              <a:rPr lang="en-US" kern="0" dirty="0">
                <a:solidFill>
                  <a:schemeClr val="tx1"/>
                </a:solidFill>
              </a:rPr>
              <a:t>hidden</a:t>
            </a:r>
            <a:r>
              <a:rPr lang="en-US" b="0" kern="0" dirty="0">
                <a:solidFill>
                  <a:schemeClr val="tx1"/>
                </a:solidFill>
              </a:rPr>
              <a:t> structure: </a:t>
            </a:r>
          </a:p>
          <a:p>
            <a:pPr lvl="1" defTabSz="914377">
              <a:lnSpc>
                <a:spcPct val="200000"/>
              </a:lnSpc>
              <a:spcBef>
                <a:spcPct val="0"/>
              </a:spcBef>
              <a:defRPr/>
            </a:pPr>
            <a:r>
              <a:rPr lang="en-US" b="0" kern="0" dirty="0">
                <a:solidFill>
                  <a:schemeClr val="tx1"/>
                </a:solidFill>
              </a:rPr>
              <a:t>Users (of each slice) arrive and depart following an unknown Poisson Process  </a:t>
            </a:r>
          </a:p>
          <a:p>
            <a:pPr lvl="1" defTabSz="914377">
              <a:lnSpc>
                <a:spcPct val="200000"/>
              </a:lnSpc>
              <a:spcBef>
                <a:spcPct val="0"/>
              </a:spcBef>
              <a:defRPr/>
            </a:pPr>
            <a:r>
              <a:rPr lang="en-US" b="0" kern="0" dirty="0">
                <a:solidFill>
                  <a:schemeClr val="tx1"/>
                </a:solidFill>
              </a:rPr>
              <a:t>Arrival/departure rate depends on the user satisfaction</a:t>
            </a:r>
          </a:p>
          <a:p>
            <a:pPr lvl="1" defTabSz="914377">
              <a:lnSpc>
                <a:spcPct val="200000"/>
              </a:lnSpc>
              <a:spcBef>
                <a:spcPct val="0"/>
              </a:spcBef>
              <a:defRPr/>
            </a:pPr>
            <a:r>
              <a:rPr lang="en-US" b="0" kern="0" dirty="0">
                <a:solidFill>
                  <a:schemeClr val="tx1"/>
                </a:solidFill>
              </a:rPr>
              <a:t>Key reason why a learning-based approach can outperform</a:t>
            </a:r>
          </a:p>
          <a:p>
            <a:pPr defTabSz="914377">
              <a:lnSpc>
                <a:spcPct val="200000"/>
              </a:lnSpc>
              <a:spcBef>
                <a:spcPct val="0"/>
              </a:spcBef>
              <a:defRPr/>
            </a:pPr>
            <a:endParaRPr lang="en-US" b="0" kern="0" dirty="0">
              <a:solidFill>
                <a:schemeClr val="tx1"/>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Case Study</a:t>
            </a:r>
          </a:p>
        </p:txBody>
      </p:sp>
    </p:spTree>
    <p:extLst>
      <p:ext uri="{BB962C8B-B14F-4D97-AF65-F5344CB8AC3E}">
        <p14:creationId xmlns:p14="http://schemas.microsoft.com/office/powerpoint/2010/main" val="778095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11</a:t>
            </a:fld>
            <a:endParaRPr lang="en-US"/>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Case</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study</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Problem</a:t>
            </a:r>
            <a:r>
              <a:rPr lang="zh-CN" altLang="en-US" b="0" dirty="0">
                <a:solidFill>
                  <a:srgbClr val="C99700"/>
                </a:solidFill>
              </a:rPr>
              <a:t> </a:t>
            </a:r>
            <a:r>
              <a:rPr lang="en-US" altLang="zh-CN" b="0" dirty="0">
                <a:solidFill>
                  <a:srgbClr val="C99700"/>
                </a:solidFill>
              </a:rPr>
              <a:t>Formulation</a:t>
            </a:r>
            <a:endParaRPr lang="en-US" b="0" dirty="0">
              <a:solidFill>
                <a:srgbClr val="C99700"/>
              </a:solidFill>
            </a:endParaRPr>
          </a:p>
        </p:txBody>
      </p:sp>
      <p:sp>
        <p:nvSpPr>
          <p:cNvPr id="6" name="TextBox 5">
            <a:extLst>
              <a:ext uri="{FF2B5EF4-FFF2-40B4-BE49-F238E27FC236}">
                <a16:creationId xmlns:a16="http://schemas.microsoft.com/office/drawing/2014/main" id="{FDF6AFAB-E6EA-1D4C-A1DD-3B4D97CE30D4}"/>
              </a:ext>
            </a:extLst>
          </p:cNvPr>
          <p:cNvSpPr txBox="1"/>
          <p:nvPr/>
        </p:nvSpPr>
        <p:spPr>
          <a:xfrm>
            <a:off x="4231752" y="3012356"/>
            <a:ext cx="3193627" cy="400110"/>
          </a:xfrm>
          <a:prstGeom prst="rect">
            <a:avLst/>
          </a:prstGeom>
          <a:noFill/>
        </p:spPr>
        <p:txBody>
          <a:bodyPr wrap="square" rtlCol="0">
            <a:spAutoFit/>
          </a:bodyPr>
          <a:lstStyle/>
          <a:p>
            <a:r>
              <a:rPr lang="en-US" altLang="zh-CN" sz="2000" dirty="0"/>
              <a:t>Cumulative</a:t>
            </a:r>
            <a:r>
              <a:rPr lang="zh-CN" altLang="en-US" sz="2000" dirty="0"/>
              <a:t> </a:t>
            </a:r>
            <a:r>
              <a:rPr lang="en-US" altLang="zh-CN" sz="2000" dirty="0"/>
              <a:t>constraints:</a:t>
            </a:r>
            <a:r>
              <a:rPr lang="zh-CN" altLang="en-US" sz="2000" dirty="0"/>
              <a:t> </a:t>
            </a:r>
            <a:r>
              <a:rPr lang="en-US" altLang="zh-CN" sz="2000" dirty="0"/>
              <a:t>IPO</a:t>
            </a:r>
            <a:endParaRPr lang="en-US" sz="2000" dirty="0"/>
          </a:p>
        </p:txBody>
      </p:sp>
      <p:sp>
        <p:nvSpPr>
          <p:cNvPr id="18" name="TextBox 17">
            <a:extLst>
              <a:ext uri="{FF2B5EF4-FFF2-40B4-BE49-F238E27FC236}">
                <a16:creationId xmlns:a16="http://schemas.microsoft.com/office/drawing/2014/main" id="{E7A91343-FA79-DE4A-B63F-CB780C6C56A9}"/>
              </a:ext>
            </a:extLst>
          </p:cNvPr>
          <p:cNvSpPr txBox="1"/>
          <p:nvPr/>
        </p:nvSpPr>
        <p:spPr>
          <a:xfrm>
            <a:off x="345552" y="3611045"/>
            <a:ext cx="8752727" cy="400110"/>
          </a:xfrm>
          <a:prstGeom prst="rect">
            <a:avLst/>
          </a:prstGeom>
          <a:noFill/>
        </p:spPr>
        <p:txBody>
          <a:bodyPr wrap="square" rtlCol="0">
            <a:spAutoFit/>
          </a:bodyPr>
          <a:lstStyle/>
          <a:p>
            <a:r>
              <a:rPr lang="en-US" altLang="zh-CN" sz="2000" dirty="0"/>
              <a:t>		</a:t>
            </a:r>
            <a:r>
              <a:rPr lang="zh-CN" altLang="en-US" sz="2000" dirty="0"/>
              <a:t> </a:t>
            </a:r>
            <a:r>
              <a:rPr lang="en-US" altLang="zh-CN" sz="2000" dirty="0" err="1"/>
              <a:t>bw</a:t>
            </a:r>
            <a:r>
              <a:rPr lang="en-US" altLang="zh-CN" sz="2000" dirty="0"/>
              <a:t> allocation</a:t>
            </a:r>
            <a:r>
              <a:rPr lang="zh-CN" altLang="en-US" sz="2000" dirty="0"/>
              <a:t> </a:t>
            </a:r>
            <a:r>
              <a:rPr lang="en-US" altLang="zh-CN" sz="2000" dirty="0"/>
              <a:t>feasible	    </a:t>
            </a:r>
            <a:r>
              <a:rPr lang="zh-CN" altLang="en-US" sz="2000" dirty="0"/>
              <a:t> </a:t>
            </a:r>
            <a:r>
              <a:rPr lang="en-US" altLang="zh-CN" sz="2000" dirty="0"/>
              <a:t>Explicit</a:t>
            </a:r>
            <a:r>
              <a:rPr lang="zh-CN" altLang="en-US" sz="2000" dirty="0"/>
              <a:t> </a:t>
            </a:r>
            <a:r>
              <a:rPr lang="en-US" altLang="zh-CN" sz="2000" dirty="0"/>
              <a:t>Instantaneous</a:t>
            </a:r>
            <a:r>
              <a:rPr lang="zh-CN" altLang="en-US" sz="2000" dirty="0"/>
              <a:t> </a:t>
            </a:r>
            <a:r>
              <a:rPr lang="en-US" altLang="zh-CN" sz="2000" dirty="0"/>
              <a:t>constraint:</a:t>
            </a:r>
            <a:r>
              <a:rPr lang="zh-CN" altLang="en-US" sz="2000" dirty="0"/>
              <a:t> </a:t>
            </a:r>
            <a:r>
              <a:rPr lang="en-US" altLang="zh-CN" sz="2000" dirty="0"/>
              <a:t>safe</a:t>
            </a:r>
            <a:r>
              <a:rPr lang="zh-CN" altLang="en-US" sz="2000" dirty="0"/>
              <a:t> </a:t>
            </a:r>
            <a:r>
              <a:rPr lang="en-US" altLang="zh-CN" sz="2000" dirty="0"/>
              <a:t>layer</a:t>
            </a:r>
            <a:endParaRPr lang="en-US" sz="2000" dirty="0"/>
          </a:p>
        </p:txBody>
      </p:sp>
      <p:pic>
        <p:nvPicPr>
          <p:cNvPr id="4100" name="Picture 4">
            <a:extLst>
              <a:ext uri="{FF2B5EF4-FFF2-40B4-BE49-F238E27FC236}">
                <a16:creationId xmlns:a16="http://schemas.microsoft.com/office/drawing/2014/main" id="{45AD0789-6BDD-0F40-A77A-AB1228ADFC7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000"/>
          <a:stretch/>
        </p:blipFill>
        <p:spPr bwMode="auto">
          <a:xfrm>
            <a:off x="833927" y="2392363"/>
            <a:ext cx="2722418" cy="102010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257CCF73-394E-3B4C-8E35-350A6A588246}"/>
              </a:ext>
            </a:extLst>
          </p:cNvPr>
          <p:cNvSpPr txBox="1"/>
          <p:nvPr/>
        </p:nvSpPr>
        <p:spPr>
          <a:xfrm>
            <a:off x="345553" y="4021109"/>
            <a:ext cx="9019673" cy="400110"/>
          </a:xfrm>
          <a:prstGeom prst="rect">
            <a:avLst/>
          </a:prstGeom>
          <a:noFill/>
        </p:spPr>
        <p:txBody>
          <a:bodyPr wrap="square" rtlCol="0">
            <a:spAutoFit/>
          </a:bodyPr>
          <a:lstStyle/>
          <a:p>
            <a:r>
              <a:rPr lang="en-US" altLang="zh-CN" sz="2000" dirty="0"/>
              <a:t>		</a:t>
            </a:r>
            <a:r>
              <a:rPr lang="zh-CN" altLang="en-US" sz="2000" dirty="0"/>
              <a:t> </a:t>
            </a:r>
            <a:r>
              <a:rPr lang="en-US" altLang="zh-CN" sz="2000" dirty="0"/>
              <a:t>latency requirement     	    </a:t>
            </a:r>
            <a:r>
              <a:rPr lang="zh-CN" altLang="en-US" sz="2000" dirty="0"/>
              <a:t> </a:t>
            </a:r>
            <a:r>
              <a:rPr lang="en-US" altLang="zh-CN" sz="2000" dirty="0"/>
              <a:t>Implicit</a:t>
            </a:r>
            <a:r>
              <a:rPr lang="zh-CN" altLang="en-US" sz="2000" dirty="0"/>
              <a:t> </a:t>
            </a:r>
            <a:r>
              <a:rPr lang="en-US" altLang="zh-CN" sz="2000" dirty="0"/>
              <a:t>Instantaneous</a:t>
            </a:r>
            <a:r>
              <a:rPr lang="zh-CN" altLang="en-US" sz="2000" dirty="0"/>
              <a:t> </a:t>
            </a:r>
            <a:r>
              <a:rPr lang="en-US" altLang="zh-CN" sz="2000" dirty="0"/>
              <a:t>constraint:</a:t>
            </a:r>
            <a:r>
              <a:rPr lang="zh-CN" altLang="en-US" sz="2000" dirty="0"/>
              <a:t> </a:t>
            </a:r>
            <a:r>
              <a:rPr lang="en-US" altLang="zh-CN" sz="2000" dirty="0"/>
              <a:t>safe</a:t>
            </a:r>
            <a:r>
              <a:rPr lang="zh-CN" altLang="en-US" sz="2000" dirty="0"/>
              <a:t> </a:t>
            </a:r>
            <a:r>
              <a:rPr lang="en-US" altLang="zh-CN" sz="2000" dirty="0"/>
              <a:t>layer</a:t>
            </a:r>
            <a:endParaRPr lang="en-US" sz="2000" dirty="0"/>
          </a:p>
        </p:txBody>
      </p:sp>
    </p:spTree>
    <p:extLst>
      <p:ext uri="{BB962C8B-B14F-4D97-AF65-F5344CB8AC3E}">
        <p14:creationId xmlns:p14="http://schemas.microsoft.com/office/powerpoint/2010/main" val="1459329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E79AA262-B062-D747-B466-01F0BAD56E4E}"/>
              </a:ext>
            </a:extLst>
          </p:cNvPr>
          <p:cNvSpPr>
            <a:spLocks noGrp="1"/>
          </p:cNvSpPr>
          <p:nvPr>
            <p:ph type="sldNum" sz="quarter" idx="12"/>
          </p:nvPr>
        </p:nvSpPr>
        <p:spPr/>
        <p:txBody>
          <a:bodyPr/>
          <a:lstStyle/>
          <a:p>
            <a:fld id="{B23E9F3B-6104-B34F-8F24-DCC24C0D1D1D}" type="slidenum">
              <a:rPr lang="en-US" smtClean="0"/>
              <a:t>12</a:t>
            </a:fld>
            <a:endParaRPr lang="en-US"/>
          </a:p>
        </p:txBody>
      </p:sp>
      <p:sp>
        <p:nvSpPr>
          <p:cNvPr id="30" name="Title 1">
            <a:extLst>
              <a:ext uri="{FF2B5EF4-FFF2-40B4-BE49-F238E27FC236}">
                <a16:creationId xmlns:a16="http://schemas.microsoft.com/office/drawing/2014/main" id="{50020F03-AA47-EC44-A71E-94950A075CF5}"/>
              </a:ext>
            </a:extLst>
          </p:cNvPr>
          <p:cNvSpPr txBox="1">
            <a:spLocks/>
          </p:cNvSpPr>
          <p:nvPr/>
        </p:nvSpPr>
        <p:spPr bwMode="auto">
          <a:xfrm>
            <a:off x="0" y="2941983"/>
            <a:ext cx="914400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i="0" cap="all" baseline="0">
                <a:solidFill>
                  <a:srgbClr val="002855"/>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defRPr/>
            </a:pPr>
            <a:r>
              <a:rPr lang="en-US" altLang="zh-CN" kern="0" cap="none" dirty="0"/>
              <a:t>IPO: Interior-point policy optimization</a:t>
            </a:r>
          </a:p>
        </p:txBody>
      </p:sp>
      <p:sp>
        <p:nvSpPr>
          <p:cNvPr id="32" name="Rectangle 31">
            <a:extLst>
              <a:ext uri="{FF2B5EF4-FFF2-40B4-BE49-F238E27FC236}">
                <a16:creationId xmlns:a16="http://schemas.microsoft.com/office/drawing/2014/main" id="{822ED012-195B-9047-9FDF-A1C8A28393AA}"/>
              </a:ext>
            </a:extLst>
          </p:cNvPr>
          <p:cNvSpPr txBox="1">
            <a:spLocks noChangeArrowheads="1"/>
          </p:cNvSpPr>
          <p:nvPr/>
        </p:nvSpPr>
        <p:spPr bwMode="auto">
          <a:xfrm>
            <a:off x="0" y="3420422"/>
            <a:ext cx="914400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sz="2000" dirty="0">
                <a:solidFill>
                  <a:srgbClr val="C99700"/>
                </a:solidFill>
                <a:latin typeface="Calibri" panose="020F0502020204030204" pitchFamily="34" charset="0"/>
              </a:rPr>
              <a:t>Cumulative</a:t>
            </a:r>
            <a:r>
              <a:rPr lang="zh-CN" altLang="en-US" sz="2000" dirty="0">
                <a:solidFill>
                  <a:srgbClr val="C99700"/>
                </a:solidFill>
                <a:latin typeface="Calibri" panose="020F0502020204030204" pitchFamily="34" charset="0"/>
              </a:rPr>
              <a:t> </a:t>
            </a:r>
            <a:r>
              <a:rPr lang="en-US" altLang="zh-CN" sz="2000" dirty="0">
                <a:solidFill>
                  <a:srgbClr val="C99700"/>
                </a:solidFill>
                <a:latin typeface="Calibri" panose="020F0502020204030204" pitchFamily="34" charset="0"/>
              </a:rPr>
              <a:t>constraints</a:t>
            </a:r>
            <a:endParaRPr lang="en-US" sz="2000" dirty="0">
              <a:solidFill>
                <a:srgbClr val="C99700"/>
              </a:solidFill>
              <a:latin typeface="Calibri" panose="020F0502020204030204" pitchFamily="34" charset="0"/>
            </a:endParaRPr>
          </a:p>
        </p:txBody>
      </p:sp>
      <p:pic>
        <p:nvPicPr>
          <p:cNvPr id="34" name="Picture 2" descr="UC Davis Machine Learning Group">
            <a:extLst>
              <a:ext uri="{FF2B5EF4-FFF2-40B4-BE49-F238E27FC236}">
                <a16:creationId xmlns:a16="http://schemas.microsoft.com/office/drawing/2014/main" id="{1CC242E7-A61A-EA46-94E8-6DCB182E43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4" y="5518411"/>
            <a:ext cx="3120397" cy="1248159"/>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7F89579E-8EB0-D444-99FE-29A140C5510E}"/>
              </a:ext>
            </a:extLst>
          </p:cNvPr>
          <p:cNvGrpSpPr/>
          <p:nvPr/>
        </p:nvGrpSpPr>
        <p:grpSpPr>
          <a:xfrm>
            <a:off x="685800" y="2042565"/>
            <a:ext cx="8412480" cy="232411"/>
            <a:chOff x="685800" y="990600"/>
            <a:chExt cx="8458200" cy="232410"/>
          </a:xfrm>
        </p:grpSpPr>
        <p:sp>
          <p:nvSpPr>
            <p:cNvPr id="41" name="Rectangle 40">
              <a:extLst>
                <a:ext uri="{FF2B5EF4-FFF2-40B4-BE49-F238E27FC236}">
                  <a16:creationId xmlns:a16="http://schemas.microsoft.com/office/drawing/2014/main" id="{3ADE6DA4-E78E-E947-AA92-58B82149C065}"/>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sp>
          <p:nvSpPr>
            <p:cNvPr id="42" name="Rectangle 41">
              <a:extLst>
                <a:ext uri="{FF2B5EF4-FFF2-40B4-BE49-F238E27FC236}">
                  <a16:creationId xmlns:a16="http://schemas.microsoft.com/office/drawing/2014/main" id="{61F8EE74-DC3A-A64F-BBEA-C97A77C5153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spTree>
    <p:extLst>
      <p:ext uri="{BB962C8B-B14F-4D97-AF65-F5344CB8AC3E}">
        <p14:creationId xmlns:p14="http://schemas.microsoft.com/office/powerpoint/2010/main" val="3227643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60220430-10F4-1143-9C9C-65D6F9882EE7}"/>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Objective:</a:t>
            </a:r>
            <a:endParaRPr lang="en-US" b="0" dirty="0">
              <a:solidFill>
                <a:srgbClr val="C99700"/>
              </a:solidFill>
            </a:endParaRPr>
          </a:p>
        </p:txBody>
      </p:sp>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13</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35243"/>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200000"/>
              </a:lnSpc>
              <a:spcBef>
                <a:spcPct val="0"/>
              </a:spcBef>
              <a:defRPr/>
            </a:pPr>
            <a:r>
              <a:rPr lang="en-US" b="0" kern="0" dirty="0">
                <a:solidFill>
                  <a:schemeClr val="tx1"/>
                </a:solidFill>
              </a:rPr>
              <a:t>Lagrangian Relaxation Method</a:t>
            </a:r>
            <a:r>
              <a:rPr lang="en-US" altLang="zh-CN" b="0" kern="0" dirty="0">
                <a:solidFill>
                  <a:schemeClr val="tx1"/>
                </a:solidFill>
              </a:rPr>
              <a:t>:</a:t>
            </a:r>
            <a:endParaRPr lang="en-US" b="0" kern="0" dirty="0">
              <a:solidFill>
                <a:schemeClr val="tx1"/>
              </a:solidFill>
            </a:endParaRPr>
          </a:p>
          <a:p>
            <a:pPr lvl="1" defTabSz="914377">
              <a:lnSpc>
                <a:spcPct val="200000"/>
              </a:lnSpc>
              <a:spcBef>
                <a:spcPct val="0"/>
              </a:spcBef>
              <a:defRPr/>
            </a:pPr>
            <a:r>
              <a:rPr lang="en-US" b="0" kern="0" dirty="0">
                <a:solidFill>
                  <a:schemeClr val="tx1"/>
                </a:solidFill>
              </a:rPr>
              <a:t>Sensitive to initialization of hyperparameters</a:t>
            </a:r>
          </a:p>
          <a:p>
            <a:pPr lvl="1" defTabSz="914377">
              <a:lnSpc>
                <a:spcPct val="200000"/>
              </a:lnSpc>
              <a:spcBef>
                <a:spcPct val="0"/>
              </a:spcBef>
              <a:defRPr/>
            </a:pPr>
            <a:r>
              <a:rPr lang="en-US" b="0" kern="0" dirty="0">
                <a:solidFill>
                  <a:schemeClr val="tx1"/>
                </a:solidFill>
              </a:rPr>
              <a:t>Large reward and constraint variation during training.</a:t>
            </a:r>
          </a:p>
          <a:p>
            <a:pPr defTabSz="914377">
              <a:lnSpc>
                <a:spcPct val="200000"/>
              </a:lnSpc>
              <a:spcBef>
                <a:spcPct val="0"/>
              </a:spcBef>
              <a:defRPr/>
            </a:pPr>
            <a:r>
              <a:rPr lang="en-US" b="0" kern="0" dirty="0">
                <a:solidFill>
                  <a:schemeClr val="tx1"/>
                </a:solidFill>
              </a:rPr>
              <a:t>Constrained Policy Optimization (CPO)</a:t>
            </a:r>
            <a:r>
              <a:rPr lang="en-US" altLang="zh-CN" b="0" kern="0" dirty="0">
                <a:solidFill>
                  <a:schemeClr val="tx1"/>
                </a:solidFill>
              </a:rPr>
              <a:t>:</a:t>
            </a:r>
            <a:r>
              <a:rPr lang="zh-CN" altLang="en-US" b="0" kern="0" dirty="0">
                <a:solidFill>
                  <a:schemeClr val="tx1"/>
                </a:solidFill>
              </a:rPr>
              <a:t> </a:t>
            </a:r>
            <a:r>
              <a:rPr lang="en-US" altLang="zh-CN" b="0" kern="0" dirty="0">
                <a:solidFill>
                  <a:schemeClr val="tx1"/>
                </a:solidFill>
              </a:rPr>
              <a:t>Quadratic</a:t>
            </a:r>
            <a:r>
              <a:rPr lang="zh-CN" altLang="en-US" b="0" kern="0" dirty="0">
                <a:solidFill>
                  <a:schemeClr val="tx1"/>
                </a:solidFill>
              </a:rPr>
              <a:t> </a:t>
            </a:r>
            <a:r>
              <a:rPr lang="en-US" altLang="zh-CN" b="0" kern="0" dirty="0">
                <a:solidFill>
                  <a:schemeClr val="tx1"/>
                </a:solidFill>
              </a:rPr>
              <a:t>approximation</a:t>
            </a:r>
            <a:endParaRPr lang="en-US" b="0" kern="0" dirty="0">
              <a:solidFill>
                <a:schemeClr val="tx1"/>
              </a:solidFill>
            </a:endParaRPr>
          </a:p>
          <a:p>
            <a:pPr lvl="1" defTabSz="914377">
              <a:lnSpc>
                <a:spcPct val="200000"/>
              </a:lnSpc>
              <a:spcBef>
                <a:spcPct val="0"/>
              </a:spcBef>
              <a:defRPr/>
            </a:pPr>
            <a:r>
              <a:rPr lang="en-US" b="0" kern="0" dirty="0">
                <a:solidFill>
                  <a:schemeClr val="tx1"/>
                </a:solidFill>
              </a:rPr>
              <a:t>Complicated computation and implementation</a:t>
            </a:r>
          </a:p>
          <a:p>
            <a:pPr lvl="1" defTabSz="914377">
              <a:lnSpc>
                <a:spcPct val="200000"/>
              </a:lnSpc>
              <a:spcBef>
                <a:spcPct val="0"/>
              </a:spcBef>
              <a:defRPr/>
            </a:pPr>
            <a:r>
              <a:rPr lang="en-US" b="0" kern="0" dirty="0">
                <a:solidFill>
                  <a:schemeClr val="tx1"/>
                </a:solidFill>
              </a:rPr>
              <a:t>Difficult to handle to mean-value constraints and multiple constraints.</a:t>
            </a:r>
          </a:p>
          <a:p>
            <a:pPr marL="457200" lvl="1" indent="0" defTabSz="914377">
              <a:lnSpc>
                <a:spcPct val="200000"/>
              </a:lnSpc>
              <a:spcBef>
                <a:spcPct val="0"/>
              </a:spcBef>
              <a:buNone/>
              <a:defRPr/>
            </a:pPr>
            <a:endParaRPr lang="en-US" b="0" kern="0" dirty="0">
              <a:solidFill>
                <a:schemeClr val="tx1"/>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Solutions</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&amp;</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Limitations</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to</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CMDP</a:t>
            </a:r>
          </a:p>
        </p:txBody>
      </p:sp>
      <p:sp>
        <p:nvSpPr>
          <p:cNvPr id="18" name="TextBox 17">
            <a:extLst>
              <a:ext uri="{FF2B5EF4-FFF2-40B4-BE49-F238E27FC236}">
                <a16:creationId xmlns:a16="http://schemas.microsoft.com/office/drawing/2014/main" id="{ADA74875-8117-E847-A682-57AC0A231217}"/>
              </a:ext>
            </a:extLst>
          </p:cNvPr>
          <p:cNvSpPr txBox="1"/>
          <p:nvPr/>
        </p:nvSpPr>
        <p:spPr>
          <a:xfrm>
            <a:off x="2848427" y="6005830"/>
            <a:ext cx="5484868" cy="415755"/>
          </a:xfrm>
          <a:prstGeom prst="rect">
            <a:avLst/>
          </a:prstGeom>
          <a:noFill/>
        </p:spPr>
        <p:txBody>
          <a:bodyPr wrap="square" rtlCol="0">
            <a:spAutoFit/>
          </a:bodyPr>
          <a:lstStyle/>
          <a:p>
            <a:r>
              <a:rPr lang="en-US" sz="1051" dirty="0"/>
              <a:t>Chow, </a:t>
            </a:r>
            <a:r>
              <a:rPr lang="en-US" sz="1051" dirty="0" err="1"/>
              <a:t>Yinlam</a:t>
            </a:r>
            <a:r>
              <a:rPr lang="en-US" sz="1051" dirty="0"/>
              <a:t>, et al. “Risk-constrained reinforcement learning with percentile risk criteria.”</a:t>
            </a:r>
            <a:r>
              <a:rPr lang="en-US" altLang="zh-CN" sz="1051" dirty="0"/>
              <a:t>,</a:t>
            </a:r>
            <a:r>
              <a:rPr lang="zh-CN" altLang="en-US" sz="1051" dirty="0"/>
              <a:t> </a:t>
            </a:r>
            <a:r>
              <a:rPr lang="en-US" sz="1051" dirty="0"/>
              <a:t>2017.</a:t>
            </a:r>
          </a:p>
          <a:p>
            <a:r>
              <a:rPr lang="en-US" sz="1051" dirty="0" err="1"/>
              <a:t>Achiam</a:t>
            </a:r>
            <a:r>
              <a:rPr lang="en-US" sz="1051" dirty="0"/>
              <a:t>, Joshua, et al. “Constrained policy optimization.” </a:t>
            </a:r>
            <a:r>
              <a:rPr lang="en-US" altLang="zh-CN" sz="1051" dirty="0"/>
              <a:t>,</a:t>
            </a:r>
            <a:r>
              <a:rPr lang="zh-CN" altLang="en-US" sz="1051" dirty="0"/>
              <a:t> </a:t>
            </a:r>
            <a:r>
              <a:rPr lang="en-US" sz="1051" dirty="0"/>
              <a:t>2017.</a:t>
            </a:r>
          </a:p>
        </p:txBody>
      </p:sp>
      <p:pic>
        <p:nvPicPr>
          <p:cNvPr id="1028" name="Picture 4">
            <a:extLst>
              <a:ext uri="{FF2B5EF4-FFF2-40B4-BE49-F238E27FC236}">
                <a16:creationId xmlns:a16="http://schemas.microsoft.com/office/drawing/2014/main" id="{9D99C15F-A842-5D4A-A03B-5D6A7F6500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346" y="1137999"/>
            <a:ext cx="1173307" cy="66231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A023E79-7F08-EC49-9297-0AFC952D13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8090" y="2095523"/>
            <a:ext cx="2310226" cy="385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581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14</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10"/>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marL="0" indent="0" defTabSz="914377">
              <a:lnSpc>
                <a:spcPct val="200000"/>
              </a:lnSpc>
              <a:spcBef>
                <a:spcPct val="0"/>
              </a:spcBef>
              <a:buNone/>
              <a:defRPr/>
            </a:pPr>
            <a:r>
              <a:rPr lang="en-US" b="0" kern="0" dirty="0">
                <a:solidFill>
                  <a:schemeClr val="tx1"/>
                </a:solidFill>
              </a:rPr>
              <a:t>Add constraints as penalty to the objective function</a:t>
            </a:r>
          </a:p>
          <a:p>
            <a:pPr defTabSz="914377">
              <a:lnSpc>
                <a:spcPct val="200000"/>
              </a:lnSpc>
              <a:spcBef>
                <a:spcPct val="0"/>
              </a:spcBef>
              <a:defRPr/>
            </a:pPr>
            <a:r>
              <a:rPr lang="en-US" b="0" kern="0" dirty="0">
                <a:solidFill>
                  <a:schemeClr val="tx1"/>
                </a:solidFill>
              </a:rPr>
              <a:t>if a constraint is satisfied, the penalty added to the reward function is zero.</a:t>
            </a:r>
          </a:p>
          <a:p>
            <a:pPr defTabSz="914377">
              <a:lnSpc>
                <a:spcPct val="200000"/>
              </a:lnSpc>
              <a:spcBef>
                <a:spcPct val="0"/>
              </a:spcBef>
              <a:defRPr/>
            </a:pPr>
            <a:r>
              <a:rPr lang="en-US" b="0" kern="0" dirty="0">
                <a:solidFill>
                  <a:schemeClr val="tx1"/>
                </a:solidFill>
              </a:rPr>
              <a:t>if the constraint is violated, the penalty goes to </a:t>
            </a:r>
            <a:r>
              <a:rPr lang="en-US" altLang="zh-CN" b="0" kern="0" dirty="0">
                <a:solidFill>
                  <a:schemeClr val="tx1"/>
                </a:solidFill>
              </a:rPr>
              <a:t>negative</a:t>
            </a:r>
            <a:r>
              <a:rPr lang="zh-CN" altLang="en-US" b="0" kern="0" dirty="0">
                <a:solidFill>
                  <a:schemeClr val="tx1"/>
                </a:solidFill>
              </a:rPr>
              <a:t> </a:t>
            </a:r>
            <a:r>
              <a:rPr lang="en-US" b="0" kern="0" dirty="0">
                <a:solidFill>
                  <a:schemeClr val="tx1"/>
                </a:solidFill>
              </a:rPr>
              <a:t>infinity.</a:t>
            </a:r>
            <a:endParaRPr lang="en-US" altLang="zh-CN" b="0" kern="0" dirty="0">
              <a:solidFill>
                <a:schemeClr val="tx1"/>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IPO: Interior-point Policy Optimization</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Intuition</a:t>
            </a:r>
            <a:endParaRPr lang="en-US" b="0" dirty="0">
              <a:solidFill>
                <a:srgbClr val="C99700"/>
              </a:solidFill>
            </a:endParaRPr>
          </a:p>
        </p:txBody>
      </p:sp>
    </p:spTree>
    <p:extLst>
      <p:ext uri="{BB962C8B-B14F-4D97-AF65-F5344CB8AC3E}">
        <p14:creationId xmlns:p14="http://schemas.microsoft.com/office/powerpoint/2010/main" val="3308215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15</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10"/>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marL="0" indent="0" defTabSz="914377">
              <a:lnSpc>
                <a:spcPct val="120000"/>
              </a:lnSpc>
              <a:spcBef>
                <a:spcPct val="0"/>
              </a:spcBef>
              <a:buNone/>
              <a:defRPr/>
            </a:pPr>
            <a:r>
              <a:rPr lang="en-US" b="0" kern="0" dirty="0">
                <a:solidFill>
                  <a:schemeClr val="tx1"/>
                </a:solidFill>
              </a:rPr>
              <a:t>Denote </a:t>
            </a:r>
          </a:p>
          <a:p>
            <a:pPr defTabSz="914377">
              <a:lnSpc>
                <a:spcPct val="120000"/>
              </a:lnSpc>
              <a:spcBef>
                <a:spcPct val="0"/>
              </a:spcBef>
              <a:defRPr/>
            </a:pPr>
            <a:r>
              <a:rPr lang="en-US" b="0" kern="0" dirty="0">
                <a:solidFill>
                  <a:schemeClr val="tx1"/>
                </a:solidFill>
              </a:rPr>
              <a:t>Ideal penalty function</a:t>
            </a:r>
          </a:p>
          <a:p>
            <a:pPr marL="0" indent="0" defTabSz="914377">
              <a:lnSpc>
                <a:spcPct val="120000"/>
              </a:lnSpc>
              <a:spcBef>
                <a:spcPct val="0"/>
              </a:spcBef>
              <a:buNone/>
              <a:defRPr/>
            </a:pPr>
            <a:endParaRPr lang="en-US" b="0" kern="0" dirty="0">
              <a:solidFill>
                <a:schemeClr val="tx1"/>
              </a:solidFill>
            </a:endParaRPr>
          </a:p>
          <a:p>
            <a:pPr marL="0" indent="0" defTabSz="914377">
              <a:lnSpc>
                <a:spcPct val="120000"/>
              </a:lnSpc>
              <a:spcBef>
                <a:spcPct val="0"/>
              </a:spcBef>
              <a:buNone/>
              <a:defRPr/>
            </a:pPr>
            <a:endParaRPr lang="en-US" b="0" kern="0" dirty="0">
              <a:solidFill>
                <a:schemeClr val="tx1"/>
              </a:solidFill>
            </a:endParaRPr>
          </a:p>
          <a:p>
            <a:pPr marL="0" indent="0" defTabSz="914377">
              <a:lnSpc>
                <a:spcPct val="120000"/>
              </a:lnSpc>
              <a:spcBef>
                <a:spcPct val="0"/>
              </a:spcBef>
              <a:buNone/>
              <a:defRPr/>
            </a:pPr>
            <a:endParaRPr lang="en-US" b="0" kern="0" dirty="0">
              <a:solidFill>
                <a:schemeClr val="tx1"/>
              </a:solidFill>
            </a:endParaRPr>
          </a:p>
          <a:p>
            <a:pPr defTabSz="914377">
              <a:lnSpc>
                <a:spcPct val="120000"/>
              </a:lnSpc>
              <a:spcBef>
                <a:spcPct val="0"/>
              </a:spcBef>
              <a:defRPr/>
            </a:pPr>
            <a:r>
              <a:rPr lang="en-US" b="0" kern="0" dirty="0">
                <a:solidFill>
                  <a:schemeClr val="tx1"/>
                </a:solidFill>
              </a:rPr>
              <a:t>Logarithmic barrier function:</a:t>
            </a:r>
          </a:p>
          <a:p>
            <a:pPr marL="0" indent="0" defTabSz="914377">
              <a:lnSpc>
                <a:spcPct val="120000"/>
              </a:lnSpc>
              <a:spcBef>
                <a:spcPct val="0"/>
              </a:spcBef>
              <a:buNone/>
              <a:defRPr/>
            </a:pPr>
            <a:r>
              <a:rPr lang="en-US" b="0" kern="0" dirty="0">
                <a:solidFill>
                  <a:schemeClr val="tx1"/>
                </a:solidFill>
              </a:rPr>
              <a:t>   </a:t>
            </a:r>
            <a:r>
              <a:rPr lang="zh-CN" altLang="en-US" b="0" kern="0" dirty="0">
                <a:solidFill>
                  <a:schemeClr val="tx1"/>
                </a:solidFill>
              </a:rPr>
              <a:t>  </a:t>
            </a:r>
            <a:r>
              <a:rPr lang="en-US" b="0" kern="0" dirty="0">
                <a:solidFill>
                  <a:schemeClr val="tx1"/>
                </a:solidFill>
              </a:rPr>
              <a:t> A differentiable approximation   </a:t>
            </a: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IPO: Interior-point Policy Optimization</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Penalty function</a:t>
            </a:r>
            <a:endParaRPr lang="en-US" b="0" dirty="0">
              <a:solidFill>
                <a:srgbClr val="C99700"/>
              </a:solidFill>
            </a:endParaRPr>
          </a:p>
        </p:txBody>
      </p:sp>
      <p:pic>
        <p:nvPicPr>
          <p:cNvPr id="10" name="Picture 9">
            <a:extLst>
              <a:ext uri="{FF2B5EF4-FFF2-40B4-BE49-F238E27FC236}">
                <a16:creationId xmlns:a16="http://schemas.microsoft.com/office/drawing/2014/main" id="{E300E8A0-61E6-2943-954F-F99A96D4D754}"/>
              </a:ext>
            </a:extLst>
          </p:cNvPr>
          <p:cNvPicPr>
            <a:picLocks noChangeAspect="1"/>
          </p:cNvPicPr>
          <p:nvPr/>
        </p:nvPicPr>
        <p:blipFill>
          <a:blip r:embed="rId4"/>
          <a:stretch>
            <a:fillRect/>
          </a:stretch>
        </p:blipFill>
        <p:spPr>
          <a:xfrm>
            <a:off x="1839743" y="2801175"/>
            <a:ext cx="2067952" cy="640080"/>
          </a:xfrm>
          <a:prstGeom prst="rect">
            <a:avLst/>
          </a:prstGeom>
        </p:spPr>
      </p:pic>
      <p:pic>
        <p:nvPicPr>
          <p:cNvPr id="11" name="Picture 10">
            <a:extLst>
              <a:ext uri="{FF2B5EF4-FFF2-40B4-BE49-F238E27FC236}">
                <a16:creationId xmlns:a16="http://schemas.microsoft.com/office/drawing/2014/main" id="{A911BA12-E386-BC41-BCB6-53CC2EC92131}"/>
              </a:ext>
            </a:extLst>
          </p:cNvPr>
          <p:cNvPicPr>
            <a:picLocks noChangeAspect="1"/>
          </p:cNvPicPr>
          <p:nvPr/>
        </p:nvPicPr>
        <p:blipFill>
          <a:blip r:embed="rId5"/>
          <a:stretch>
            <a:fillRect/>
          </a:stretch>
        </p:blipFill>
        <p:spPr>
          <a:xfrm>
            <a:off x="1618727" y="1936018"/>
            <a:ext cx="1280160" cy="340823"/>
          </a:xfrm>
          <a:prstGeom prst="rect">
            <a:avLst/>
          </a:prstGeom>
        </p:spPr>
      </p:pic>
      <p:pic>
        <p:nvPicPr>
          <p:cNvPr id="12" name="Picture 11">
            <a:extLst>
              <a:ext uri="{FF2B5EF4-FFF2-40B4-BE49-F238E27FC236}">
                <a16:creationId xmlns:a16="http://schemas.microsoft.com/office/drawing/2014/main" id="{C21E893D-4C48-8D4F-BDBE-05CD1CD9FC65}"/>
              </a:ext>
            </a:extLst>
          </p:cNvPr>
          <p:cNvPicPr>
            <a:picLocks noChangeAspect="1"/>
          </p:cNvPicPr>
          <p:nvPr/>
        </p:nvPicPr>
        <p:blipFill>
          <a:blip r:embed="rId6"/>
          <a:stretch>
            <a:fillRect/>
          </a:stretch>
        </p:blipFill>
        <p:spPr>
          <a:xfrm>
            <a:off x="1839743" y="4586121"/>
            <a:ext cx="2286000" cy="750957"/>
          </a:xfrm>
          <a:prstGeom prst="rect">
            <a:avLst/>
          </a:prstGeom>
        </p:spPr>
      </p:pic>
      <p:pic>
        <p:nvPicPr>
          <p:cNvPr id="14" name="Picture 13">
            <a:extLst>
              <a:ext uri="{FF2B5EF4-FFF2-40B4-BE49-F238E27FC236}">
                <a16:creationId xmlns:a16="http://schemas.microsoft.com/office/drawing/2014/main" id="{F7DCC143-D0A0-104B-AA14-CEE94770B5E8}"/>
              </a:ext>
            </a:extLst>
          </p:cNvPr>
          <p:cNvPicPr>
            <a:picLocks noChangeAspect="1"/>
          </p:cNvPicPr>
          <p:nvPr/>
        </p:nvPicPr>
        <p:blipFill>
          <a:blip r:embed="rId7"/>
          <a:stretch>
            <a:fillRect/>
          </a:stretch>
        </p:blipFill>
        <p:spPr>
          <a:xfrm>
            <a:off x="6601454" y="2071053"/>
            <a:ext cx="606627" cy="365760"/>
          </a:xfrm>
          <a:prstGeom prst="rect">
            <a:avLst/>
          </a:prstGeom>
        </p:spPr>
      </p:pic>
      <p:pic>
        <p:nvPicPr>
          <p:cNvPr id="15" name="Picture 14" descr="A close up of a map&#10;&#10;Description automatically generated">
            <a:extLst>
              <a:ext uri="{FF2B5EF4-FFF2-40B4-BE49-F238E27FC236}">
                <a16:creationId xmlns:a16="http://schemas.microsoft.com/office/drawing/2014/main" id="{B3386F95-C8C0-F845-82C3-177D2AB85EE6}"/>
              </a:ext>
            </a:extLst>
          </p:cNvPr>
          <p:cNvPicPr>
            <a:picLocks noChangeAspect="1"/>
          </p:cNvPicPr>
          <p:nvPr/>
        </p:nvPicPr>
        <p:blipFill>
          <a:blip r:embed="rId8"/>
          <a:stretch>
            <a:fillRect/>
          </a:stretch>
        </p:blipFill>
        <p:spPr>
          <a:xfrm>
            <a:off x="5061639" y="2667000"/>
            <a:ext cx="3558516" cy="2743200"/>
          </a:xfrm>
          <a:prstGeom prst="rect">
            <a:avLst/>
          </a:prstGeom>
        </p:spPr>
      </p:pic>
      <p:pic>
        <p:nvPicPr>
          <p:cNvPr id="16" name="Picture 15">
            <a:extLst>
              <a:ext uri="{FF2B5EF4-FFF2-40B4-BE49-F238E27FC236}">
                <a16:creationId xmlns:a16="http://schemas.microsoft.com/office/drawing/2014/main" id="{E2669D75-4F07-4F48-89CC-F8870A5650F7}"/>
              </a:ext>
            </a:extLst>
          </p:cNvPr>
          <p:cNvPicPr>
            <a:picLocks noChangeAspect="1"/>
          </p:cNvPicPr>
          <p:nvPr/>
        </p:nvPicPr>
        <p:blipFill>
          <a:blip r:embed="rId9"/>
          <a:stretch>
            <a:fillRect/>
          </a:stretch>
        </p:blipFill>
        <p:spPr>
          <a:xfrm>
            <a:off x="7998695" y="2297731"/>
            <a:ext cx="570943" cy="365760"/>
          </a:xfrm>
          <a:prstGeom prst="rect">
            <a:avLst/>
          </a:prstGeom>
        </p:spPr>
      </p:pic>
      <p:cxnSp>
        <p:nvCxnSpPr>
          <p:cNvPr id="17" name="Straight Arrow Connector 16">
            <a:extLst>
              <a:ext uri="{FF2B5EF4-FFF2-40B4-BE49-F238E27FC236}">
                <a16:creationId xmlns:a16="http://schemas.microsoft.com/office/drawing/2014/main" id="{5BAC4E34-88C2-B94A-ACF0-7576AA4F001F}"/>
              </a:ext>
            </a:extLst>
          </p:cNvPr>
          <p:cNvCxnSpPr/>
          <p:nvPr/>
        </p:nvCxnSpPr>
        <p:spPr>
          <a:xfrm flipV="1">
            <a:off x="8038023" y="2624955"/>
            <a:ext cx="180023" cy="64008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A699001-1584-DC4F-A99A-D5AC9B4BC61A}"/>
              </a:ext>
            </a:extLst>
          </p:cNvPr>
          <p:cNvCxnSpPr/>
          <p:nvPr/>
        </p:nvCxnSpPr>
        <p:spPr>
          <a:xfrm flipV="1">
            <a:off x="6175875" y="2426981"/>
            <a:ext cx="558800" cy="42377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10CA20C-A9B3-2C40-BF98-B25DC0EF9ECE}"/>
              </a:ext>
            </a:extLst>
          </p:cNvPr>
          <p:cNvCxnSpPr/>
          <p:nvPr/>
        </p:nvCxnSpPr>
        <p:spPr>
          <a:xfrm flipV="1">
            <a:off x="6615492" y="2453357"/>
            <a:ext cx="151191" cy="65107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08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16</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3061985" y="4892264"/>
            <a:ext cx="1493431" cy="6137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marL="0" indent="0" defTabSz="914377">
              <a:lnSpc>
                <a:spcPct val="120000"/>
              </a:lnSpc>
              <a:spcBef>
                <a:spcPct val="0"/>
              </a:spcBef>
              <a:buNone/>
              <a:defRPr/>
            </a:pPr>
            <a:endParaRPr lang="en-US" sz="1600" kern="0" dirty="0">
              <a:solidFill>
                <a:schemeClr val="accent6"/>
              </a:solidFill>
            </a:endParaRPr>
          </a:p>
          <a:p>
            <a:pPr marL="0" indent="0" defTabSz="914377">
              <a:lnSpc>
                <a:spcPct val="120000"/>
              </a:lnSpc>
              <a:spcBef>
                <a:spcPct val="0"/>
              </a:spcBef>
              <a:buNone/>
              <a:defRPr/>
            </a:pPr>
            <a:endParaRPr lang="en-US" sz="1600" kern="0" dirty="0">
              <a:solidFill>
                <a:schemeClr val="accent6"/>
              </a:solidFill>
            </a:endParaRPr>
          </a:p>
          <a:p>
            <a:pPr marL="0" indent="0" defTabSz="914377">
              <a:lnSpc>
                <a:spcPct val="120000"/>
              </a:lnSpc>
              <a:spcBef>
                <a:spcPct val="0"/>
              </a:spcBef>
              <a:buNone/>
              <a:defRPr/>
            </a:pPr>
            <a:endParaRPr lang="en-US" sz="1600" kern="0" dirty="0">
              <a:solidFill>
                <a:schemeClr val="accent6"/>
              </a:solidFill>
            </a:endParaRPr>
          </a:p>
          <a:p>
            <a:pPr marL="0" indent="0" defTabSz="914377">
              <a:lnSpc>
                <a:spcPct val="120000"/>
              </a:lnSpc>
              <a:spcBef>
                <a:spcPct val="0"/>
              </a:spcBef>
              <a:buNone/>
              <a:defRPr/>
            </a:pPr>
            <a:endParaRPr lang="en-US" sz="1600" kern="0" dirty="0">
              <a:solidFill>
                <a:schemeClr val="accent6"/>
              </a:solidFill>
            </a:endParaRPr>
          </a:p>
          <a:p>
            <a:pPr marL="0" indent="0" defTabSz="914377">
              <a:lnSpc>
                <a:spcPct val="120000"/>
              </a:lnSpc>
              <a:spcBef>
                <a:spcPct val="0"/>
              </a:spcBef>
              <a:buNone/>
              <a:defRPr/>
            </a:pPr>
            <a:endParaRPr lang="en-US" sz="1600" kern="0" dirty="0">
              <a:solidFill>
                <a:schemeClr val="accent6"/>
              </a:solidFill>
            </a:endParaRPr>
          </a:p>
          <a:p>
            <a:pPr marL="0" indent="0" defTabSz="914377">
              <a:lnSpc>
                <a:spcPct val="120000"/>
              </a:lnSpc>
              <a:spcBef>
                <a:spcPct val="0"/>
              </a:spcBef>
              <a:buNone/>
              <a:defRPr/>
            </a:pPr>
            <a:endParaRPr lang="en-US" sz="1600" kern="0" dirty="0">
              <a:solidFill>
                <a:schemeClr val="accent6"/>
              </a:solidFill>
            </a:endParaRPr>
          </a:p>
          <a:p>
            <a:pPr marL="0" indent="0" defTabSz="914377">
              <a:lnSpc>
                <a:spcPct val="120000"/>
              </a:lnSpc>
              <a:spcBef>
                <a:spcPct val="0"/>
              </a:spcBef>
              <a:buNone/>
              <a:defRPr/>
            </a:pPr>
            <a:endParaRPr lang="en-US" sz="1600" kern="0" dirty="0">
              <a:solidFill>
                <a:schemeClr val="accent6"/>
              </a:solidFill>
            </a:endParaRPr>
          </a:p>
          <a:p>
            <a:pPr marL="0" indent="0" defTabSz="914377">
              <a:lnSpc>
                <a:spcPct val="120000"/>
              </a:lnSpc>
              <a:spcBef>
                <a:spcPct val="0"/>
              </a:spcBef>
              <a:buNone/>
              <a:defRPr/>
            </a:pPr>
            <a:endParaRPr lang="en-US" sz="1600" kern="0" dirty="0">
              <a:solidFill>
                <a:schemeClr val="accent6"/>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IPO: Interior-point Policy Optimization</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b="0" dirty="0">
                <a:solidFill>
                  <a:srgbClr val="C99700"/>
                </a:solidFill>
              </a:rPr>
              <a:t>Objective function</a:t>
            </a:r>
          </a:p>
        </p:txBody>
      </p:sp>
      <p:pic>
        <p:nvPicPr>
          <p:cNvPr id="29" name="Picture 28">
            <a:extLst>
              <a:ext uri="{FF2B5EF4-FFF2-40B4-BE49-F238E27FC236}">
                <a16:creationId xmlns:a16="http://schemas.microsoft.com/office/drawing/2014/main" id="{87720C5C-10EE-DA4C-AC86-E67AFB32F9DA}"/>
              </a:ext>
            </a:extLst>
          </p:cNvPr>
          <p:cNvPicPr>
            <a:picLocks noChangeAspect="1"/>
          </p:cNvPicPr>
          <p:nvPr/>
        </p:nvPicPr>
        <p:blipFill>
          <a:blip r:embed="rId4"/>
          <a:stretch>
            <a:fillRect/>
          </a:stretch>
        </p:blipFill>
        <p:spPr>
          <a:xfrm>
            <a:off x="6798065" y="3251577"/>
            <a:ext cx="928409" cy="595583"/>
          </a:xfrm>
          <a:prstGeom prst="rect">
            <a:avLst/>
          </a:prstGeom>
        </p:spPr>
      </p:pic>
      <p:sp>
        <p:nvSpPr>
          <p:cNvPr id="31" name="Right Arrow 30">
            <a:extLst>
              <a:ext uri="{FF2B5EF4-FFF2-40B4-BE49-F238E27FC236}">
                <a16:creationId xmlns:a16="http://schemas.microsoft.com/office/drawing/2014/main" id="{5FCF6D35-69A6-8E48-8050-E2DCF979DA86}"/>
              </a:ext>
            </a:extLst>
          </p:cNvPr>
          <p:cNvSpPr/>
          <p:nvPr/>
        </p:nvSpPr>
        <p:spPr>
          <a:xfrm>
            <a:off x="3467212" y="2097718"/>
            <a:ext cx="457200" cy="32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wn Arrow 31">
            <a:extLst>
              <a:ext uri="{FF2B5EF4-FFF2-40B4-BE49-F238E27FC236}">
                <a16:creationId xmlns:a16="http://schemas.microsoft.com/office/drawing/2014/main" id="{BB3C504C-DEC1-F247-A94B-82AE2B32E07B}"/>
              </a:ext>
            </a:extLst>
          </p:cNvPr>
          <p:cNvSpPr/>
          <p:nvPr/>
        </p:nvSpPr>
        <p:spPr>
          <a:xfrm rot="-1800000">
            <a:off x="6695079" y="2585652"/>
            <a:ext cx="457200" cy="5624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wn Arrow 32">
            <a:extLst>
              <a:ext uri="{FF2B5EF4-FFF2-40B4-BE49-F238E27FC236}">
                <a16:creationId xmlns:a16="http://schemas.microsoft.com/office/drawing/2014/main" id="{9CA5A0EC-4311-5249-937D-B1768233FE39}"/>
              </a:ext>
            </a:extLst>
          </p:cNvPr>
          <p:cNvSpPr/>
          <p:nvPr/>
        </p:nvSpPr>
        <p:spPr>
          <a:xfrm rot="1800000">
            <a:off x="4482640" y="2629669"/>
            <a:ext cx="457200" cy="5624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4">
            <a:extLst>
              <a:ext uri="{FF2B5EF4-FFF2-40B4-BE49-F238E27FC236}">
                <a16:creationId xmlns:a16="http://schemas.microsoft.com/office/drawing/2014/main" id="{E991EB54-8A92-DF47-A132-59ECE8A778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5800" y="1832767"/>
            <a:ext cx="1674346" cy="9451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30DF57F8-7317-A04B-92DB-A178E0DFDE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1479" y="1828800"/>
            <a:ext cx="2676256" cy="8920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3B31808-1EA2-4643-8304-EC595FC595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2816" y="3416990"/>
            <a:ext cx="928409" cy="307227"/>
          </a:xfrm>
          <a:prstGeom prst="rect">
            <a:avLst/>
          </a:prstGeom>
          <a:noFill/>
          <a:extLst>
            <a:ext uri="{909E8E84-426E-40DD-AFC4-6F175D3DCCD1}">
              <a14:hiddenFill xmlns:a14="http://schemas.microsoft.com/office/drawing/2010/main">
                <a:solidFill>
                  <a:srgbClr val="FFFFFF"/>
                </a:solidFill>
              </a14:hiddenFill>
            </a:ext>
          </a:extLst>
        </p:spPr>
      </p:pic>
      <p:sp>
        <p:nvSpPr>
          <p:cNvPr id="39" name="Down Arrow 38">
            <a:extLst>
              <a:ext uri="{FF2B5EF4-FFF2-40B4-BE49-F238E27FC236}">
                <a16:creationId xmlns:a16="http://schemas.microsoft.com/office/drawing/2014/main" id="{3DEC0C37-97B3-544A-B4A0-AFCEA090D099}"/>
              </a:ext>
            </a:extLst>
          </p:cNvPr>
          <p:cNvSpPr/>
          <p:nvPr/>
        </p:nvSpPr>
        <p:spPr>
          <a:xfrm rot="1800000">
            <a:off x="3538574" y="3967002"/>
            <a:ext cx="457200" cy="5029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EC3B1C9C-CEEA-DB43-B0FC-6385B3DBC307}"/>
              </a:ext>
            </a:extLst>
          </p:cNvPr>
          <p:cNvPicPr>
            <a:picLocks noChangeAspect="1"/>
          </p:cNvPicPr>
          <p:nvPr/>
        </p:nvPicPr>
        <p:blipFill>
          <a:blip r:embed="rId8"/>
          <a:stretch>
            <a:fillRect/>
          </a:stretch>
        </p:blipFill>
        <p:spPr>
          <a:xfrm>
            <a:off x="2457973" y="5129476"/>
            <a:ext cx="1713446" cy="548640"/>
          </a:xfrm>
          <a:prstGeom prst="rect">
            <a:avLst/>
          </a:prstGeom>
        </p:spPr>
      </p:pic>
      <p:pic>
        <p:nvPicPr>
          <p:cNvPr id="20" name="Picture 19">
            <a:extLst>
              <a:ext uri="{FF2B5EF4-FFF2-40B4-BE49-F238E27FC236}">
                <a16:creationId xmlns:a16="http://schemas.microsoft.com/office/drawing/2014/main" id="{600CAD81-F5DA-5148-A419-5A295189CE62}"/>
              </a:ext>
            </a:extLst>
          </p:cNvPr>
          <p:cNvPicPr>
            <a:picLocks noChangeAspect="1"/>
          </p:cNvPicPr>
          <p:nvPr/>
        </p:nvPicPr>
        <p:blipFill>
          <a:blip r:embed="rId9"/>
          <a:stretch>
            <a:fillRect/>
          </a:stretch>
        </p:blipFill>
        <p:spPr>
          <a:xfrm>
            <a:off x="1264087" y="4596395"/>
            <a:ext cx="4877457" cy="294612"/>
          </a:xfrm>
          <a:prstGeom prst="rect">
            <a:avLst/>
          </a:prstGeom>
        </p:spPr>
      </p:pic>
    </p:spTree>
    <p:extLst>
      <p:ext uri="{BB962C8B-B14F-4D97-AF65-F5344CB8AC3E}">
        <p14:creationId xmlns:p14="http://schemas.microsoft.com/office/powerpoint/2010/main" val="4077223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17</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799" y="1828810"/>
            <a:ext cx="8260773"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marL="0" indent="0" defTabSz="914377">
              <a:lnSpc>
                <a:spcPct val="200000"/>
              </a:lnSpc>
              <a:spcBef>
                <a:spcPct val="0"/>
              </a:spcBef>
              <a:buNone/>
              <a:defRPr/>
            </a:pPr>
            <a:r>
              <a:rPr lang="en-US" b="0" kern="0" dirty="0">
                <a:solidFill>
                  <a:schemeClr val="tx1"/>
                </a:solidFill>
              </a:rPr>
              <a:t>Theorem</a:t>
            </a:r>
            <a:r>
              <a:rPr lang="en-US" altLang="zh-CN" b="0" kern="0" dirty="0">
                <a:solidFill>
                  <a:schemeClr val="tx1"/>
                </a:solidFill>
              </a:rPr>
              <a:t>:</a:t>
            </a:r>
            <a:r>
              <a:rPr lang="en-US" b="0" kern="0" dirty="0">
                <a:solidFill>
                  <a:schemeClr val="tx1"/>
                </a:solidFill>
              </a:rPr>
              <a:t> The maximum gap between the optimal value of the constrained optimization problem and IPO is bounded by </a:t>
            </a:r>
            <a:r>
              <a:rPr lang="en-US" kern="0" dirty="0">
                <a:solidFill>
                  <a:schemeClr val="tx1"/>
                </a:solidFill>
              </a:rPr>
              <a:t>m/t</a:t>
            </a:r>
            <a:r>
              <a:rPr lang="en-US" altLang="zh-CN" b="0" kern="0" dirty="0">
                <a:solidFill>
                  <a:schemeClr val="tx1"/>
                </a:solidFill>
              </a:rPr>
              <a:t>.</a:t>
            </a:r>
          </a:p>
          <a:p>
            <a:pPr lvl="1" defTabSz="914377">
              <a:lnSpc>
                <a:spcPct val="200000"/>
              </a:lnSpc>
              <a:spcBef>
                <a:spcPct val="0"/>
              </a:spcBef>
              <a:defRPr/>
            </a:pPr>
            <a:r>
              <a:rPr lang="en-US" b="0" kern="0" dirty="0">
                <a:solidFill>
                  <a:schemeClr val="tx1"/>
                </a:solidFill>
              </a:rPr>
              <a:t>m is the number of constraints</a:t>
            </a:r>
          </a:p>
          <a:p>
            <a:pPr lvl="1" defTabSz="914377">
              <a:lnSpc>
                <a:spcPct val="200000"/>
              </a:lnSpc>
              <a:spcBef>
                <a:spcPct val="0"/>
              </a:spcBef>
              <a:defRPr/>
            </a:pPr>
            <a:r>
              <a:rPr lang="en-US" b="0" kern="0" dirty="0">
                <a:solidFill>
                  <a:schemeClr val="tx1"/>
                </a:solidFill>
              </a:rPr>
              <a:t>t is the hyperparameter of logarithmic barrier function</a:t>
            </a:r>
            <a:endParaRPr lang="en-US" altLang="zh-CN" b="0" kern="0" dirty="0">
              <a:solidFill>
                <a:schemeClr val="tx1"/>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IPO: Interior-point Policy Optimization</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Performance Bound</a:t>
            </a:r>
          </a:p>
        </p:txBody>
      </p:sp>
    </p:spTree>
    <p:extLst>
      <p:ext uri="{BB962C8B-B14F-4D97-AF65-F5344CB8AC3E}">
        <p14:creationId xmlns:p14="http://schemas.microsoft.com/office/powerpoint/2010/main" val="1040147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18</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006770"/>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200000"/>
              </a:lnSpc>
              <a:spcBef>
                <a:spcPct val="0"/>
              </a:spcBef>
              <a:defRPr/>
            </a:pPr>
            <a:r>
              <a:rPr lang="en-US" b="0" kern="0" dirty="0">
                <a:solidFill>
                  <a:schemeClr val="tx1"/>
                </a:solidFill>
              </a:rPr>
              <a:t>IPO outperforms the state-of-art methods.</a:t>
            </a:r>
          </a:p>
          <a:p>
            <a:pPr defTabSz="914377">
              <a:lnSpc>
                <a:spcPct val="200000"/>
              </a:lnSpc>
              <a:spcBef>
                <a:spcPct val="0"/>
              </a:spcBef>
              <a:defRPr/>
            </a:pPr>
            <a:r>
              <a:rPr lang="en-US" b="0" kern="0" dirty="0">
                <a:solidFill>
                  <a:schemeClr val="tx1"/>
                </a:solidFill>
              </a:rPr>
              <a:t>Achieves monotonic improvement on the policy</a:t>
            </a:r>
            <a:r>
              <a:rPr lang="en-US" altLang="zh-CN" b="0" kern="0" dirty="0">
                <a:solidFill>
                  <a:schemeClr val="tx1"/>
                </a:solidFill>
              </a:rPr>
              <a:t>.</a:t>
            </a:r>
            <a:endParaRPr lang="en-US" b="0" kern="0" dirty="0">
              <a:solidFill>
                <a:schemeClr val="tx1"/>
              </a:solidFill>
            </a:endParaRPr>
          </a:p>
          <a:p>
            <a:pPr defTabSz="914377">
              <a:lnSpc>
                <a:spcPct val="200000"/>
              </a:lnSpc>
              <a:spcBef>
                <a:spcPct val="0"/>
              </a:spcBef>
              <a:defRPr/>
            </a:pPr>
            <a:r>
              <a:rPr lang="en-US" altLang="zh-CN" b="0" kern="0" dirty="0">
                <a:solidFill>
                  <a:schemeClr val="tx1"/>
                </a:solidFill>
              </a:rPr>
              <a:t>C</a:t>
            </a:r>
            <a:r>
              <a:rPr lang="en-US" b="0" kern="0" dirty="0">
                <a:solidFill>
                  <a:schemeClr val="tx1"/>
                </a:solidFill>
              </a:rPr>
              <a:t>an handle multiple constraints</a:t>
            </a:r>
            <a:r>
              <a:rPr lang="en-US" altLang="zh-CN" b="0" kern="0" dirty="0">
                <a:solidFill>
                  <a:schemeClr val="tx1"/>
                </a:solidFill>
              </a:rPr>
              <a:t>.</a:t>
            </a:r>
          </a:p>
          <a:p>
            <a:pPr defTabSz="914377">
              <a:lnSpc>
                <a:spcPct val="200000"/>
              </a:lnSpc>
              <a:spcBef>
                <a:spcPct val="0"/>
              </a:spcBef>
              <a:defRPr/>
            </a:pPr>
            <a:r>
              <a:rPr lang="en-US" b="0" kern="0" dirty="0">
                <a:solidFill>
                  <a:schemeClr val="tx1"/>
                </a:solidFill>
              </a:rPr>
              <a:t>Easy to </a:t>
            </a:r>
            <a:r>
              <a:rPr lang="en-US" altLang="zh-CN" b="0" kern="0" dirty="0">
                <a:solidFill>
                  <a:schemeClr val="tx1"/>
                </a:solidFill>
              </a:rPr>
              <a:t>compute</a:t>
            </a:r>
            <a:r>
              <a:rPr lang="zh-CN" altLang="en-US" b="0" kern="0" dirty="0">
                <a:solidFill>
                  <a:schemeClr val="tx1"/>
                </a:solidFill>
              </a:rPr>
              <a:t> </a:t>
            </a:r>
            <a:r>
              <a:rPr lang="en-US" altLang="zh-CN" b="0" kern="0" dirty="0">
                <a:solidFill>
                  <a:schemeClr val="tx1"/>
                </a:solidFill>
              </a:rPr>
              <a:t>and</a:t>
            </a:r>
            <a:r>
              <a:rPr lang="zh-CN" altLang="en-US" b="0" kern="0" dirty="0">
                <a:solidFill>
                  <a:schemeClr val="tx1"/>
                </a:solidFill>
              </a:rPr>
              <a:t> </a:t>
            </a:r>
            <a:r>
              <a:rPr lang="en-US" b="0" kern="0" dirty="0">
                <a:solidFill>
                  <a:schemeClr val="tx1"/>
                </a:solidFill>
              </a:rPr>
              <a:t>implement </a:t>
            </a:r>
          </a:p>
          <a:p>
            <a:pPr defTabSz="914377">
              <a:lnSpc>
                <a:spcPct val="200000"/>
              </a:lnSpc>
              <a:spcBef>
                <a:spcPct val="0"/>
              </a:spcBef>
              <a:defRPr/>
            </a:pPr>
            <a:r>
              <a:rPr lang="en-US" b="0" kern="0" dirty="0">
                <a:solidFill>
                  <a:schemeClr val="tx1"/>
                </a:solidFill>
              </a:rPr>
              <a:t>Easy</a:t>
            </a:r>
            <a:r>
              <a:rPr lang="en-US" altLang="zh-CN" b="0" kern="0" dirty="0">
                <a:solidFill>
                  <a:schemeClr val="tx1"/>
                </a:solidFill>
              </a:rPr>
              <a:t>-</a:t>
            </a:r>
            <a:r>
              <a:rPr lang="en-US" b="0" kern="0" dirty="0">
                <a:solidFill>
                  <a:schemeClr val="tx1"/>
                </a:solidFill>
              </a:rPr>
              <a:t>to</a:t>
            </a:r>
            <a:r>
              <a:rPr lang="en-US" altLang="zh-CN" b="0" kern="0" dirty="0">
                <a:solidFill>
                  <a:schemeClr val="tx1"/>
                </a:solidFill>
              </a:rPr>
              <a:t>-</a:t>
            </a:r>
            <a:r>
              <a:rPr lang="en-US" b="0" kern="0" dirty="0">
                <a:solidFill>
                  <a:schemeClr val="tx1"/>
                </a:solidFill>
              </a:rPr>
              <a:t>tune</a:t>
            </a:r>
            <a:r>
              <a:rPr lang="zh-CN" altLang="en-US" b="0" kern="0" dirty="0">
                <a:solidFill>
                  <a:schemeClr val="tx1"/>
                </a:solidFill>
              </a:rPr>
              <a:t> </a:t>
            </a:r>
            <a:r>
              <a:rPr lang="en-US" b="0" kern="0" dirty="0">
                <a:solidFill>
                  <a:schemeClr val="tx1"/>
                </a:solidFill>
              </a:rPr>
              <a:t>hyperparameters</a:t>
            </a:r>
            <a:r>
              <a:rPr lang="en-US" altLang="zh-CN" b="0" kern="0" dirty="0">
                <a:solidFill>
                  <a:schemeClr val="tx1"/>
                </a:solidFill>
              </a:rPr>
              <a:t>.</a:t>
            </a:r>
            <a:endParaRPr lang="en-US" b="0" kern="0" dirty="0">
              <a:solidFill>
                <a:schemeClr val="tx1"/>
              </a:solidFill>
            </a:endParaRPr>
          </a:p>
          <a:p>
            <a:pPr defTabSz="914377">
              <a:lnSpc>
                <a:spcPct val="200000"/>
              </a:lnSpc>
              <a:spcBef>
                <a:spcPct val="0"/>
              </a:spcBef>
              <a:defRPr/>
            </a:pPr>
            <a:r>
              <a:rPr lang="en-US" b="0" kern="0" dirty="0">
                <a:solidFill>
                  <a:schemeClr val="tx1"/>
                </a:solidFill>
              </a:rPr>
              <a:t>Can easily incorporate with instantaneous constraints.</a:t>
            </a: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IPO</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Summary</a:t>
            </a:r>
          </a:p>
        </p:txBody>
      </p:sp>
    </p:spTree>
    <p:extLst>
      <p:ext uri="{BB962C8B-B14F-4D97-AF65-F5344CB8AC3E}">
        <p14:creationId xmlns:p14="http://schemas.microsoft.com/office/powerpoint/2010/main" val="2100951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E79AA262-B062-D747-B466-01F0BAD56E4E}"/>
              </a:ext>
            </a:extLst>
          </p:cNvPr>
          <p:cNvSpPr>
            <a:spLocks noGrp="1"/>
          </p:cNvSpPr>
          <p:nvPr>
            <p:ph type="sldNum" sz="quarter" idx="12"/>
          </p:nvPr>
        </p:nvSpPr>
        <p:spPr/>
        <p:txBody>
          <a:bodyPr/>
          <a:lstStyle/>
          <a:p>
            <a:fld id="{B23E9F3B-6104-B34F-8F24-DCC24C0D1D1D}" type="slidenum">
              <a:rPr lang="en-US" smtClean="0"/>
              <a:t>19</a:t>
            </a:fld>
            <a:endParaRPr lang="en-US"/>
          </a:p>
        </p:txBody>
      </p:sp>
      <p:sp>
        <p:nvSpPr>
          <p:cNvPr id="30" name="Title 1">
            <a:extLst>
              <a:ext uri="{FF2B5EF4-FFF2-40B4-BE49-F238E27FC236}">
                <a16:creationId xmlns:a16="http://schemas.microsoft.com/office/drawing/2014/main" id="{50020F03-AA47-EC44-A71E-94950A075CF5}"/>
              </a:ext>
            </a:extLst>
          </p:cNvPr>
          <p:cNvSpPr txBox="1">
            <a:spLocks/>
          </p:cNvSpPr>
          <p:nvPr/>
        </p:nvSpPr>
        <p:spPr bwMode="auto">
          <a:xfrm>
            <a:off x="0" y="2941983"/>
            <a:ext cx="914400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i="0" cap="all" baseline="0">
                <a:solidFill>
                  <a:srgbClr val="002855"/>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defRPr/>
            </a:pPr>
            <a:r>
              <a:rPr lang="en-US" altLang="zh-CN" kern="0" cap="none" dirty="0"/>
              <a:t>Safe layer</a:t>
            </a:r>
          </a:p>
        </p:txBody>
      </p:sp>
      <p:sp>
        <p:nvSpPr>
          <p:cNvPr id="32" name="Rectangle 31">
            <a:extLst>
              <a:ext uri="{FF2B5EF4-FFF2-40B4-BE49-F238E27FC236}">
                <a16:creationId xmlns:a16="http://schemas.microsoft.com/office/drawing/2014/main" id="{822ED012-195B-9047-9FDF-A1C8A28393AA}"/>
              </a:ext>
            </a:extLst>
          </p:cNvPr>
          <p:cNvSpPr txBox="1">
            <a:spLocks noChangeArrowheads="1"/>
          </p:cNvSpPr>
          <p:nvPr/>
        </p:nvSpPr>
        <p:spPr bwMode="auto">
          <a:xfrm>
            <a:off x="0" y="3420422"/>
            <a:ext cx="914400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sz="2000" dirty="0">
                <a:solidFill>
                  <a:srgbClr val="C99700"/>
                </a:solidFill>
                <a:latin typeface="Calibri" panose="020F0502020204030204" pitchFamily="34" charset="0"/>
              </a:rPr>
              <a:t>Instantaneous</a:t>
            </a:r>
            <a:r>
              <a:rPr lang="zh-CN" altLang="en-US" sz="2000" dirty="0">
                <a:solidFill>
                  <a:srgbClr val="C99700"/>
                </a:solidFill>
                <a:latin typeface="Calibri" panose="020F0502020204030204" pitchFamily="34" charset="0"/>
              </a:rPr>
              <a:t> </a:t>
            </a:r>
            <a:r>
              <a:rPr lang="en-US" altLang="zh-CN" sz="2000" dirty="0">
                <a:solidFill>
                  <a:srgbClr val="C99700"/>
                </a:solidFill>
                <a:latin typeface="Calibri" panose="020F0502020204030204" pitchFamily="34" charset="0"/>
              </a:rPr>
              <a:t>constraints</a:t>
            </a:r>
            <a:endParaRPr lang="en-US" sz="2000" dirty="0">
              <a:solidFill>
                <a:srgbClr val="C99700"/>
              </a:solidFill>
              <a:latin typeface="Calibri" panose="020F0502020204030204" pitchFamily="34" charset="0"/>
            </a:endParaRPr>
          </a:p>
        </p:txBody>
      </p:sp>
      <p:pic>
        <p:nvPicPr>
          <p:cNvPr id="34" name="Picture 2" descr="UC Davis Machine Learning Group">
            <a:extLst>
              <a:ext uri="{FF2B5EF4-FFF2-40B4-BE49-F238E27FC236}">
                <a16:creationId xmlns:a16="http://schemas.microsoft.com/office/drawing/2014/main" id="{1CC242E7-A61A-EA46-94E8-6DCB182E43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4" y="5518411"/>
            <a:ext cx="3120397" cy="1248159"/>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7F89579E-8EB0-D444-99FE-29A140C5510E}"/>
              </a:ext>
            </a:extLst>
          </p:cNvPr>
          <p:cNvGrpSpPr/>
          <p:nvPr/>
        </p:nvGrpSpPr>
        <p:grpSpPr>
          <a:xfrm>
            <a:off x="685800" y="2042565"/>
            <a:ext cx="8412480" cy="232411"/>
            <a:chOff x="685800" y="990600"/>
            <a:chExt cx="8458200" cy="232410"/>
          </a:xfrm>
        </p:grpSpPr>
        <p:sp>
          <p:nvSpPr>
            <p:cNvPr id="41" name="Rectangle 40">
              <a:extLst>
                <a:ext uri="{FF2B5EF4-FFF2-40B4-BE49-F238E27FC236}">
                  <a16:creationId xmlns:a16="http://schemas.microsoft.com/office/drawing/2014/main" id="{3ADE6DA4-E78E-E947-AA92-58B82149C065}"/>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sp>
          <p:nvSpPr>
            <p:cNvPr id="42" name="Rectangle 41">
              <a:extLst>
                <a:ext uri="{FF2B5EF4-FFF2-40B4-BE49-F238E27FC236}">
                  <a16:creationId xmlns:a16="http://schemas.microsoft.com/office/drawing/2014/main" id="{61F8EE74-DC3A-A64F-BBEA-C97A77C5153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spTree>
    <p:extLst>
      <p:ext uri="{BB962C8B-B14F-4D97-AF65-F5344CB8AC3E}">
        <p14:creationId xmlns:p14="http://schemas.microsoft.com/office/powerpoint/2010/main" val="4079665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20</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00"/>
            <a:ext cx="77724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120000"/>
              </a:lnSpc>
              <a:spcBef>
                <a:spcPct val="0"/>
              </a:spcBef>
              <a:defRPr/>
            </a:pPr>
            <a:endParaRPr lang="en-US" altLang="zh-CN" b="0" kern="0" dirty="0">
              <a:solidFill>
                <a:schemeClr val="tx1"/>
              </a:solidFill>
            </a:endParaRPr>
          </a:p>
          <a:p>
            <a:pPr defTabSz="914377">
              <a:lnSpc>
                <a:spcPct val="120000"/>
              </a:lnSpc>
              <a:spcBef>
                <a:spcPct val="0"/>
              </a:spcBef>
              <a:defRPr/>
            </a:pPr>
            <a:endParaRPr lang="en-US" altLang="zh-CN" b="0" kern="0" dirty="0">
              <a:solidFill>
                <a:schemeClr val="tx1"/>
              </a:solidFill>
            </a:endParaRPr>
          </a:p>
          <a:p>
            <a:pPr defTabSz="914377">
              <a:lnSpc>
                <a:spcPct val="120000"/>
              </a:lnSpc>
              <a:spcBef>
                <a:spcPct val="0"/>
              </a:spcBef>
              <a:defRPr/>
            </a:pPr>
            <a:endParaRPr lang="en-US" altLang="zh-CN" b="0" kern="0" dirty="0">
              <a:solidFill>
                <a:schemeClr val="tx1"/>
              </a:solidFill>
            </a:endParaRPr>
          </a:p>
          <a:p>
            <a:pPr marL="0" indent="0" defTabSz="914377">
              <a:lnSpc>
                <a:spcPct val="120000"/>
              </a:lnSpc>
              <a:spcBef>
                <a:spcPct val="0"/>
              </a:spcBef>
              <a:buNone/>
              <a:defRPr/>
            </a:pPr>
            <a:endParaRPr lang="en-US" altLang="zh-CN" b="0" kern="0" dirty="0">
              <a:solidFill>
                <a:schemeClr val="tx1"/>
              </a:solidFill>
            </a:endParaRPr>
          </a:p>
          <a:p>
            <a:pPr defTabSz="914377">
              <a:lnSpc>
                <a:spcPct val="120000"/>
              </a:lnSpc>
              <a:spcBef>
                <a:spcPct val="0"/>
              </a:spcBef>
              <a:defRPr/>
            </a:pPr>
            <a:r>
              <a:rPr lang="en-US" altLang="zh-CN" b="0" kern="0" dirty="0">
                <a:solidFill>
                  <a:schemeClr val="tx1"/>
                </a:solidFill>
              </a:rPr>
              <a:t>Explicit</a:t>
            </a:r>
            <a:r>
              <a:rPr lang="zh-CN" altLang="en-US" b="0" kern="0" dirty="0">
                <a:solidFill>
                  <a:schemeClr val="tx1"/>
                </a:solidFill>
              </a:rPr>
              <a:t> </a:t>
            </a:r>
            <a:r>
              <a:rPr lang="en-US" altLang="zh-CN" b="0" kern="0" dirty="0">
                <a:solidFill>
                  <a:schemeClr val="tx1"/>
                </a:solidFill>
              </a:rPr>
              <a:t>instantaneous constraints</a:t>
            </a:r>
            <a:r>
              <a:rPr lang="zh-CN" altLang="en-US" b="0" kern="0" dirty="0">
                <a:solidFill>
                  <a:schemeClr val="tx1"/>
                </a:solidFill>
              </a:rPr>
              <a:t> </a:t>
            </a:r>
            <a:r>
              <a:rPr lang="en-US" altLang="zh-CN" b="0" kern="0" dirty="0">
                <a:solidFill>
                  <a:schemeClr val="tx1"/>
                </a:solidFill>
              </a:rPr>
              <a:t>(bandwidth)</a:t>
            </a:r>
          </a:p>
          <a:p>
            <a:pPr marL="0" indent="0" defTabSz="914377">
              <a:lnSpc>
                <a:spcPct val="120000"/>
              </a:lnSpc>
              <a:spcBef>
                <a:spcPct val="0"/>
              </a:spcBef>
              <a:buNone/>
              <a:defRPr/>
            </a:pPr>
            <a:endParaRPr lang="en-US" altLang="zh-CN" b="0" kern="0" dirty="0">
              <a:solidFill>
                <a:schemeClr val="tx1"/>
              </a:solidFill>
            </a:endParaRPr>
          </a:p>
          <a:p>
            <a:pPr defTabSz="914377">
              <a:lnSpc>
                <a:spcPct val="120000"/>
              </a:lnSpc>
              <a:spcBef>
                <a:spcPct val="0"/>
              </a:spcBef>
              <a:defRPr/>
            </a:pPr>
            <a:endParaRPr lang="en-US" altLang="zh-CN" b="0" kern="0" dirty="0">
              <a:solidFill>
                <a:schemeClr val="tx1"/>
              </a:solidFill>
            </a:endParaRPr>
          </a:p>
          <a:p>
            <a:pPr defTabSz="914377">
              <a:lnSpc>
                <a:spcPct val="120000"/>
              </a:lnSpc>
              <a:spcBef>
                <a:spcPct val="0"/>
              </a:spcBef>
              <a:defRPr/>
            </a:pPr>
            <a:r>
              <a:rPr lang="en-US" altLang="zh-CN" b="0" kern="0" dirty="0">
                <a:solidFill>
                  <a:schemeClr val="tx1"/>
                </a:solidFill>
              </a:rPr>
              <a:t>Implicit</a:t>
            </a:r>
            <a:r>
              <a:rPr lang="zh-CN" altLang="en-US" b="0" kern="0" dirty="0">
                <a:solidFill>
                  <a:schemeClr val="tx1"/>
                </a:solidFill>
              </a:rPr>
              <a:t> </a:t>
            </a:r>
            <a:r>
              <a:rPr lang="en-US" altLang="zh-CN" b="0" kern="0" dirty="0">
                <a:solidFill>
                  <a:schemeClr val="tx1"/>
                </a:solidFill>
              </a:rPr>
              <a:t>instantaneous constraints</a:t>
            </a:r>
            <a:r>
              <a:rPr lang="zh-CN" altLang="en-US" b="0" kern="0" dirty="0">
                <a:solidFill>
                  <a:schemeClr val="tx1"/>
                </a:solidFill>
              </a:rPr>
              <a:t> </a:t>
            </a:r>
            <a:r>
              <a:rPr lang="en-US" altLang="zh-CN" b="0" kern="0" dirty="0">
                <a:solidFill>
                  <a:schemeClr val="tx1"/>
                </a:solidFill>
              </a:rPr>
              <a:t>(latency)</a:t>
            </a:r>
          </a:p>
          <a:p>
            <a:pPr defTabSz="914377">
              <a:lnSpc>
                <a:spcPct val="120000"/>
              </a:lnSpc>
              <a:spcBef>
                <a:spcPct val="0"/>
              </a:spcBef>
              <a:defRPr/>
            </a:pPr>
            <a:endParaRPr lang="en-US" altLang="zh-CN" b="0" kern="0" dirty="0">
              <a:solidFill>
                <a:schemeClr val="tx1"/>
              </a:solidFill>
            </a:endParaRPr>
          </a:p>
          <a:p>
            <a:pPr marL="0" indent="0" defTabSz="914377">
              <a:lnSpc>
                <a:spcPct val="120000"/>
              </a:lnSpc>
              <a:spcBef>
                <a:spcPct val="0"/>
              </a:spcBef>
              <a:buNone/>
              <a:defRPr/>
            </a:pPr>
            <a:endParaRPr lang="en-US" b="0" kern="0" dirty="0">
              <a:solidFill>
                <a:srgbClr val="002855"/>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Safe</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layer</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Instantaneous constraints</a:t>
            </a:r>
          </a:p>
        </p:txBody>
      </p:sp>
      <p:pic>
        <p:nvPicPr>
          <p:cNvPr id="5122" name="Picture 2">
            <a:extLst>
              <a:ext uri="{FF2B5EF4-FFF2-40B4-BE49-F238E27FC236}">
                <a16:creationId xmlns:a16="http://schemas.microsoft.com/office/drawing/2014/main" id="{57F20BE0-5C5B-DC4E-9CC8-2A16EC8846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8984" y="3780382"/>
            <a:ext cx="1369484" cy="63924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141A813A-0573-C241-B837-ADD5C9D076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4869" y="4906873"/>
            <a:ext cx="2334261" cy="7018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7D1393D-9E40-0F4C-BCB1-B0E15F32FED2}"/>
              </a:ext>
            </a:extLst>
          </p:cNvPr>
          <p:cNvPicPr>
            <a:picLocks noChangeAspect="1"/>
          </p:cNvPicPr>
          <p:nvPr/>
        </p:nvPicPr>
        <p:blipFill>
          <a:blip r:embed="rId6"/>
          <a:stretch>
            <a:fillRect/>
          </a:stretch>
        </p:blipFill>
        <p:spPr>
          <a:xfrm>
            <a:off x="2336799" y="1693530"/>
            <a:ext cx="4470400" cy="1587500"/>
          </a:xfrm>
          <a:prstGeom prst="rect">
            <a:avLst/>
          </a:prstGeom>
        </p:spPr>
      </p:pic>
    </p:spTree>
    <p:extLst>
      <p:ext uri="{BB962C8B-B14F-4D97-AF65-F5344CB8AC3E}">
        <p14:creationId xmlns:p14="http://schemas.microsoft.com/office/powerpoint/2010/main" val="222164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21</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828800"/>
            <a:ext cx="77724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marL="0" indent="0" defTabSz="914377">
              <a:lnSpc>
                <a:spcPct val="120000"/>
              </a:lnSpc>
              <a:spcBef>
                <a:spcPct val="0"/>
              </a:spcBef>
              <a:buNone/>
              <a:defRPr/>
            </a:pPr>
            <a:endParaRPr lang="en-US" altLang="zh-CN" b="0" kern="0" dirty="0">
              <a:solidFill>
                <a:schemeClr val="tx1"/>
              </a:solidFill>
            </a:endParaRPr>
          </a:p>
          <a:p>
            <a:pPr marL="0" indent="0" defTabSz="914377">
              <a:lnSpc>
                <a:spcPct val="120000"/>
              </a:lnSpc>
              <a:spcBef>
                <a:spcPct val="0"/>
              </a:spcBef>
              <a:buNone/>
              <a:defRPr/>
            </a:pPr>
            <a:endParaRPr lang="en-US" b="0" kern="0" dirty="0">
              <a:solidFill>
                <a:srgbClr val="002855"/>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85800" y="685800"/>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dirty="0">
                <a:solidFill>
                  <a:srgbClr val="C99700"/>
                </a:solidFill>
                <a:latin typeface="Calibri" panose="020F0502020204030204" pitchFamily="34" charset="0"/>
              </a:rPr>
              <a:t>CRL</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Based</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Network</a:t>
            </a:r>
            <a:r>
              <a:rPr lang="zh-CN" altLang="en-US" dirty="0">
                <a:solidFill>
                  <a:srgbClr val="C99700"/>
                </a:solidFill>
                <a:latin typeface="Calibri" panose="020F0502020204030204" pitchFamily="34" charset="0"/>
              </a:rPr>
              <a:t> </a:t>
            </a:r>
            <a:r>
              <a:rPr lang="en-US" altLang="zh-CN" dirty="0">
                <a:solidFill>
                  <a:srgbClr val="C99700"/>
                </a:solidFill>
                <a:latin typeface="Calibri" panose="020F0502020204030204" pitchFamily="34" charset="0"/>
              </a:rPr>
              <a:t>Slicing</a:t>
            </a:r>
          </a:p>
        </p:txBody>
      </p:sp>
      <p:sp>
        <p:nvSpPr>
          <p:cNvPr id="27" name="Title 9">
            <a:extLst>
              <a:ext uri="{FF2B5EF4-FFF2-40B4-BE49-F238E27FC236}">
                <a16:creationId xmlns:a16="http://schemas.microsoft.com/office/drawing/2014/main" id="{C2569DAE-4453-8240-8BB3-09EFFF8E98DB}"/>
              </a:ext>
            </a:extLst>
          </p:cNvPr>
          <p:cNvSpPr txBox="1">
            <a:spLocks/>
          </p:cNvSpPr>
          <p:nvPr/>
        </p:nvSpPr>
        <p:spPr bwMode="auto">
          <a:xfrm>
            <a:off x="685800" y="9906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i="0">
                <a:solidFill>
                  <a:srgbClr val="C2990E"/>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defTabSz="914377">
              <a:defRPr/>
            </a:pPr>
            <a:r>
              <a:rPr lang="en-US" altLang="zh-CN" b="0" dirty="0">
                <a:solidFill>
                  <a:srgbClr val="C99700"/>
                </a:solidFill>
              </a:rPr>
              <a:t>Evaluation</a:t>
            </a:r>
          </a:p>
        </p:txBody>
      </p:sp>
      <p:pic>
        <p:nvPicPr>
          <p:cNvPr id="4" name="Picture 3">
            <a:extLst>
              <a:ext uri="{FF2B5EF4-FFF2-40B4-BE49-F238E27FC236}">
                <a16:creationId xmlns:a16="http://schemas.microsoft.com/office/drawing/2014/main" id="{090634C9-9E58-EF45-B1CE-DE3E9E458DBF}"/>
              </a:ext>
            </a:extLst>
          </p:cNvPr>
          <p:cNvPicPr>
            <a:picLocks noChangeAspect="1"/>
          </p:cNvPicPr>
          <p:nvPr/>
        </p:nvPicPr>
        <p:blipFill>
          <a:blip r:embed="rId4"/>
          <a:srcRect/>
          <a:stretch/>
        </p:blipFill>
        <p:spPr>
          <a:xfrm>
            <a:off x="1017448" y="2087032"/>
            <a:ext cx="2299062" cy="1828800"/>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8D7EBF4A-E9D6-B341-8046-73E545E82CE2}"/>
              </a:ext>
            </a:extLst>
          </p:cNvPr>
          <p:cNvPicPr>
            <a:picLocks noChangeAspect="1"/>
          </p:cNvPicPr>
          <p:nvPr/>
        </p:nvPicPr>
        <p:blipFill>
          <a:blip r:embed="rId5"/>
          <a:srcRect/>
          <a:stretch/>
        </p:blipFill>
        <p:spPr>
          <a:xfrm>
            <a:off x="3655674" y="2087036"/>
            <a:ext cx="2274726" cy="1828800"/>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E17BBD10-7FD0-E847-BFB9-56316F73355E}"/>
              </a:ext>
            </a:extLst>
          </p:cNvPr>
          <p:cNvPicPr>
            <a:picLocks noChangeAspect="1"/>
          </p:cNvPicPr>
          <p:nvPr/>
        </p:nvPicPr>
        <p:blipFill>
          <a:blip r:embed="rId6"/>
          <a:srcRect/>
          <a:stretch/>
        </p:blipFill>
        <p:spPr>
          <a:xfrm>
            <a:off x="6211750" y="2087032"/>
            <a:ext cx="2411185" cy="1828800"/>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480C6E67-BE5E-C24A-9DEF-07B9806F1060}"/>
              </a:ext>
            </a:extLst>
          </p:cNvPr>
          <p:cNvPicPr>
            <a:picLocks noChangeAspect="1"/>
          </p:cNvPicPr>
          <p:nvPr/>
        </p:nvPicPr>
        <p:blipFill>
          <a:blip r:embed="rId7"/>
          <a:srcRect/>
          <a:stretch/>
        </p:blipFill>
        <p:spPr>
          <a:xfrm>
            <a:off x="1262800" y="4263261"/>
            <a:ext cx="6841264" cy="187366"/>
          </a:xfrm>
          <a:prstGeom prst="rect">
            <a:avLst/>
          </a:prstGeom>
        </p:spPr>
      </p:pic>
      <p:sp>
        <p:nvSpPr>
          <p:cNvPr id="3" name="TextBox 2">
            <a:extLst>
              <a:ext uri="{FF2B5EF4-FFF2-40B4-BE49-F238E27FC236}">
                <a16:creationId xmlns:a16="http://schemas.microsoft.com/office/drawing/2014/main" id="{7C46119E-970F-6447-A6D9-6B63DD508E37}"/>
              </a:ext>
            </a:extLst>
          </p:cNvPr>
          <p:cNvSpPr txBox="1"/>
          <p:nvPr/>
        </p:nvSpPr>
        <p:spPr>
          <a:xfrm>
            <a:off x="1262800" y="4679833"/>
            <a:ext cx="2166170" cy="1477328"/>
          </a:xfrm>
          <a:prstGeom prst="rect">
            <a:avLst/>
          </a:prstGeom>
          <a:noFill/>
        </p:spPr>
        <p:txBody>
          <a:bodyPr wrap="none" rtlCol="0">
            <a:spAutoFit/>
          </a:bodyPr>
          <a:lstStyle/>
          <a:p>
            <a:r>
              <a:rPr lang="en-US" dirty="0"/>
              <a:t>Traditional baselines:</a:t>
            </a:r>
          </a:p>
          <a:p>
            <a:pPr marL="285750" indent="-285750">
              <a:buFontTx/>
              <a:buChar char="-"/>
            </a:pPr>
            <a:r>
              <a:rPr lang="en-US" dirty="0"/>
              <a:t>User number</a:t>
            </a:r>
          </a:p>
          <a:p>
            <a:pPr marL="285750" indent="-285750">
              <a:buFontTx/>
              <a:buChar char="-"/>
            </a:pPr>
            <a:r>
              <a:rPr lang="en-US" dirty="0"/>
              <a:t>Packet number</a:t>
            </a:r>
          </a:p>
          <a:p>
            <a:pPr marL="285750" indent="-285750">
              <a:buFontTx/>
              <a:buChar char="-"/>
            </a:pPr>
            <a:r>
              <a:rPr lang="en-US" dirty="0"/>
              <a:t>Traffic demand</a:t>
            </a:r>
          </a:p>
          <a:p>
            <a:pPr marL="285750" indent="-285750">
              <a:buFontTx/>
              <a:buChar char="-"/>
            </a:pPr>
            <a:endParaRPr lang="en-US" dirty="0"/>
          </a:p>
        </p:txBody>
      </p:sp>
      <p:sp>
        <p:nvSpPr>
          <p:cNvPr id="15" name="TextBox 14">
            <a:extLst>
              <a:ext uri="{FF2B5EF4-FFF2-40B4-BE49-F238E27FC236}">
                <a16:creationId xmlns:a16="http://schemas.microsoft.com/office/drawing/2014/main" id="{0C32E55F-A29C-9642-92B3-01BE8DBA2364}"/>
              </a:ext>
            </a:extLst>
          </p:cNvPr>
          <p:cNvSpPr txBox="1"/>
          <p:nvPr/>
        </p:nvSpPr>
        <p:spPr>
          <a:xfrm>
            <a:off x="4683432" y="4718923"/>
            <a:ext cx="1521570" cy="646331"/>
          </a:xfrm>
          <a:prstGeom prst="rect">
            <a:avLst/>
          </a:prstGeom>
          <a:noFill/>
        </p:spPr>
        <p:txBody>
          <a:bodyPr wrap="none" rtlCol="0">
            <a:spAutoFit/>
          </a:bodyPr>
          <a:lstStyle/>
          <a:p>
            <a:r>
              <a:rPr lang="en-US" dirty="0"/>
              <a:t>RL algorithms:</a:t>
            </a:r>
          </a:p>
          <a:p>
            <a:pPr marL="285750" indent="-285750">
              <a:buFontTx/>
              <a:buChar char="-"/>
            </a:pPr>
            <a:r>
              <a:rPr lang="en-US" dirty="0"/>
              <a:t>PPO</a:t>
            </a:r>
          </a:p>
        </p:txBody>
      </p:sp>
    </p:spTree>
    <p:extLst>
      <p:ext uri="{BB962C8B-B14F-4D97-AF65-F5344CB8AC3E}">
        <p14:creationId xmlns:p14="http://schemas.microsoft.com/office/powerpoint/2010/main" val="2318000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9F21F2-6AFC-9C40-ACE4-CFB2F2A26464}"/>
              </a:ext>
            </a:extLst>
          </p:cNvPr>
          <p:cNvSpPr>
            <a:spLocks noGrp="1"/>
          </p:cNvSpPr>
          <p:nvPr>
            <p:ph type="sldNum" sz="quarter" idx="12"/>
          </p:nvPr>
        </p:nvSpPr>
        <p:spPr/>
        <p:txBody>
          <a:bodyPr/>
          <a:lstStyle/>
          <a:p>
            <a:fld id="{B23E9F3B-6104-B34F-8F24-DCC24C0D1D1D}" type="slidenum">
              <a:rPr lang="en-US" smtClean="0"/>
              <a:t>22</a:t>
            </a:fld>
            <a:endParaRPr lang="en-US"/>
          </a:p>
        </p:txBody>
      </p:sp>
      <p:sp>
        <p:nvSpPr>
          <p:cNvPr id="21" name="Content Placeholder 2">
            <a:extLst>
              <a:ext uri="{FF2B5EF4-FFF2-40B4-BE49-F238E27FC236}">
                <a16:creationId xmlns:a16="http://schemas.microsoft.com/office/drawing/2014/main" id="{D3D5FC10-BC10-4B40-B7F3-B862ECE6F273}"/>
              </a:ext>
            </a:extLst>
          </p:cNvPr>
          <p:cNvSpPr txBox="1">
            <a:spLocks/>
          </p:cNvSpPr>
          <p:nvPr/>
        </p:nvSpPr>
        <p:spPr bwMode="auto">
          <a:xfrm>
            <a:off x="685800" y="1702885"/>
            <a:ext cx="7772400" cy="38649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b="1">
                <a:solidFill>
                  <a:srgbClr val="00206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2pPr>
            <a:lvl3pPr marL="11430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3pPr>
            <a:lvl4pPr marL="16002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4pPr>
            <a:lvl5pPr marL="2057400" indent="-228600" algn="l" rtl="0" eaLnBrk="1" fontAlgn="base" hangingPunct="1">
              <a:spcBef>
                <a:spcPct val="20000"/>
              </a:spcBef>
              <a:spcAft>
                <a:spcPct val="0"/>
              </a:spcAft>
              <a:buChar char="•"/>
              <a:defRPr sz="1600" b="1">
                <a:solidFill>
                  <a:srgbClr val="002062"/>
                </a:solidFill>
                <a:latin typeface="Calibri" panose="020F0502020204030204" pitchFamily="34" charset="0"/>
                <a:ea typeface="ＭＳ Ｐゴシック" pitchFamily="-28" charset="-128"/>
                <a:cs typeface="Calibri" panose="020F0502020204030204" pitchFamily="34" charset="0"/>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a:lstStyle>
          <a:p>
            <a:pPr defTabSz="914377">
              <a:lnSpc>
                <a:spcPct val="200000"/>
              </a:lnSpc>
              <a:spcBef>
                <a:spcPct val="0"/>
              </a:spcBef>
              <a:defRPr/>
            </a:pPr>
            <a:r>
              <a:rPr lang="en-US" altLang="zh-CN" b="0" kern="0" dirty="0">
                <a:solidFill>
                  <a:schemeClr val="tx1"/>
                </a:solidFill>
              </a:rPr>
              <a:t>Network</a:t>
            </a:r>
            <a:r>
              <a:rPr lang="zh-CN" altLang="en-US" b="0" kern="0" dirty="0">
                <a:solidFill>
                  <a:schemeClr val="tx1"/>
                </a:solidFill>
              </a:rPr>
              <a:t> </a:t>
            </a:r>
            <a:r>
              <a:rPr lang="en-US" altLang="zh-CN" b="0" kern="0" dirty="0">
                <a:solidFill>
                  <a:schemeClr val="tx1"/>
                </a:solidFill>
              </a:rPr>
              <a:t>slicing</a:t>
            </a:r>
            <a:r>
              <a:rPr lang="zh-CN" altLang="en-US" b="0" kern="0" dirty="0">
                <a:solidFill>
                  <a:schemeClr val="tx1"/>
                </a:solidFill>
              </a:rPr>
              <a:t> </a:t>
            </a:r>
            <a:r>
              <a:rPr lang="en-US" altLang="zh-CN" b="0" kern="0" dirty="0">
                <a:solidFill>
                  <a:schemeClr val="tx1"/>
                </a:solidFill>
              </a:rPr>
              <a:t>-&gt;</a:t>
            </a:r>
            <a:r>
              <a:rPr lang="zh-CN" altLang="en-US" b="0" kern="0" dirty="0">
                <a:solidFill>
                  <a:schemeClr val="tx1"/>
                </a:solidFill>
              </a:rPr>
              <a:t> </a:t>
            </a:r>
            <a:r>
              <a:rPr lang="en-US" altLang="zh-CN" b="0" kern="0" dirty="0">
                <a:solidFill>
                  <a:schemeClr val="tx1"/>
                </a:solidFill>
              </a:rPr>
              <a:t>CMDP</a:t>
            </a:r>
            <a:endParaRPr lang="en-US" b="0" kern="0" dirty="0">
              <a:solidFill>
                <a:schemeClr val="tx1"/>
              </a:solidFill>
            </a:endParaRPr>
          </a:p>
          <a:p>
            <a:pPr defTabSz="914377">
              <a:lnSpc>
                <a:spcPct val="200000"/>
              </a:lnSpc>
              <a:spcBef>
                <a:spcPct val="0"/>
              </a:spcBef>
              <a:defRPr/>
            </a:pPr>
            <a:r>
              <a:rPr lang="en-US" b="0" kern="0" dirty="0">
                <a:solidFill>
                  <a:schemeClr val="tx1"/>
                </a:solidFill>
              </a:rPr>
              <a:t>IPO: </a:t>
            </a:r>
            <a:r>
              <a:rPr lang="en-US" altLang="zh-CN" b="0" kern="0" dirty="0">
                <a:solidFill>
                  <a:schemeClr val="tx1"/>
                </a:solidFill>
              </a:rPr>
              <a:t>cumulative</a:t>
            </a:r>
            <a:r>
              <a:rPr lang="zh-CN" altLang="en-US" b="0" kern="0" dirty="0">
                <a:solidFill>
                  <a:schemeClr val="tx1"/>
                </a:solidFill>
              </a:rPr>
              <a:t> </a:t>
            </a:r>
            <a:r>
              <a:rPr lang="en-US" altLang="zh-CN" b="0" kern="0" dirty="0">
                <a:solidFill>
                  <a:schemeClr val="tx1"/>
                </a:solidFill>
              </a:rPr>
              <a:t>constraints</a:t>
            </a:r>
            <a:endParaRPr lang="en-US" b="0" kern="0" dirty="0">
              <a:solidFill>
                <a:schemeClr val="tx1"/>
              </a:solidFill>
            </a:endParaRPr>
          </a:p>
          <a:p>
            <a:pPr defTabSz="914377">
              <a:lnSpc>
                <a:spcPct val="200000"/>
              </a:lnSpc>
              <a:spcBef>
                <a:spcPct val="0"/>
              </a:spcBef>
              <a:defRPr/>
            </a:pPr>
            <a:r>
              <a:rPr lang="en-US" altLang="zh-CN" b="0" kern="0" dirty="0">
                <a:solidFill>
                  <a:schemeClr val="tx1"/>
                </a:solidFill>
              </a:rPr>
              <a:t>Safe</a:t>
            </a:r>
            <a:r>
              <a:rPr lang="zh-CN" altLang="en-US" b="0" kern="0" dirty="0">
                <a:solidFill>
                  <a:schemeClr val="tx1"/>
                </a:solidFill>
              </a:rPr>
              <a:t> </a:t>
            </a:r>
            <a:r>
              <a:rPr lang="en-US" altLang="zh-CN" b="0" kern="0" dirty="0">
                <a:solidFill>
                  <a:schemeClr val="tx1"/>
                </a:solidFill>
              </a:rPr>
              <a:t>layer</a:t>
            </a:r>
            <a:r>
              <a:rPr lang="en-US" b="0" kern="0" dirty="0">
                <a:solidFill>
                  <a:schemeClr val="tx1"/>
                </a:solidFill>
              </a:rPr>
              <a:t>: </a:t>
            </a:r>
            <a:r>
              <a:rPr lang="en-US" altLang="zh-CN" b="0" kern="0" dirty="0">
                <a:solidFill>
                  <a:schemeClr val="tx1"/>
                </a:solidFill>
              </a:rPr>
              <a:t>instantaneous</a:t>
            </a:r>
            <a:r>
              <a:rPr lang="zh-CN" altLang="en-US" b="0" kern="0" dirty="0">
                <a:solidFill>
                  <a:schemeClr val="tx1"/>
                </a:solidFill>
              </a:rPr>
              <a:t> </a:t>
            </a:r>
            <a:r>
              <a:rPr lang="en-US" altLang="zh-CN" b="0" kern="0" dirty="0">
                <a:solidFill>
                  <a:schemeClr val="tx1"/>
                </a:solidFill>
              </a:rPr>
              <a:t>constraints</a:t>
            </a:r>
            <a:endParaRPr lang="en-US" b="0" kern="0" dirty="0">
              <a:solidFill>
                <a:schemeClr val="tx1"/>
              </a:solidFill>
            </a:endParaRPr>
          </a:p>
          <a:p>
            <a:pPr defTabSz="914377">
              <a:lnSpc>
                <a:spcPct val="200000"/>
              </a:lnSpc>
              <a:spcBef>
                <a:spcPct val="0"/>
              </a:spcBef>
              <a:defRPr/>
            </a:pPr>
            <a:r>
              <a:rPr lang="en-US" altLang="zh-CN" b="0" kern="0" dirty="0">
                <a:solidFill>
                  <a:schemeClr val="tx1"/>
                </a:solidFill>
              </a:rPr>
              <a:t>Other challenges</a:t>
            </a:r>
          </a:p>
          <a:p>
            <a:pPr lvl="1" defTabSz="914377">
              <a:lnSpc>
                <a:spcPct val="200000"/>
              </a:lnSpc>
              <a:spcBef>
                <a:spcPct val="0"/>
              </a:spcBef>
              <a:defRPr/>
            </a:pPr>
            <a:r>
              <a:rPr lang="en-US" b="0" kern="0" dirty="0">
                <a:solidFill>
                  <a:schemeClr val="tx1"/>
                </a:solidFill>
              </a:rPr>
              <a:t>Sample efficiency </a:t>
            </a:r>
          </a:p>
          <a:p>
            <a:pPr lvl="1" defTabSz="914377">
              <a:lnSpc>
                <a:spcPct val="200000"/>
              </a:lnSpc>
              <a:spcBef>
                <a:spcPct val="0"/>
              </a:spcBef>
              <a:defRPr/>
            </a:pPr>
            <a:r>
              <a:rPr lang="en-US" b="0" kern="0" dirty="0">
                <a:solidFill>
                  <a:schemeClr val="tx1"/>
                </a:solidFill>
              </a:rPr>
              <a:t>Trustiness  </a:t>
            </a:r>
          </a:p>
          <a:p>
            <a:pPr marL="914400" lvl="2" indent="0" defTabSz="914377">
              <a:lnSpc>
                <a:spcPct val="200000"/>
              </a:lnSpc>
              <a:spcBef>
                <a:spcPct val="0"/>
              </a:spcBef>
              <a:buNone/>
              <a:defRPr/>
            </a:pPr>
            <a:endParaRPr lang="en-US" b="0" kern="0" dirty="0">
              <a:solidFill>
                <a:schemeClr val="tx1"/>
              </a:solidFill>
            </a:endParaRPr>
          </a:p>
        </p:txBody>
      </p:sp>
      <p:grpSp>
        <p:nvGrpSpPr>
          <p:cNvPr id="22" name="Group 21">
            <a:extLst>
              <a:ext uri="{FF2B5EF4-FFF2-40B4-BE49-F238E27FC236}">
                <a16:creationId xmlns:a16="http://schemas.microsoft.com/office/drawing/2014/main" id="{21E4A545-400D-AA4A-92CB-94C8FBB745C3}"/>
              </a:ext>
            </a:extLst>
          </p:cNvPr>
          <p:cNvGrpSpPr/>
          <p:nvPr/>
        </p:nvGrpSpPr>
        <p:grpSpPr>
          <a:xfrm flipV="1">
            <a:off x="617706" y="1020801"/>
            <a:ext cx="8412480" cy="228600"/>
            <a:chOff x="685800" y="990600"/>
            <a:chExt cx="8458200" cy="232410"/>
          </a:xfrm>
        </p:grpSpPr>
        <p:sp>
          <p:nvSpPr>
            <p:cNvPr id="23" name="Rectangle 22">
              <a:extLst>
                <a:ext uri="{FF2B5EF4-FFF2-40B4-BE49-F238E27FC236}">
                  <a16:creationId xmlns:a16="http://schemas.microsoft.com/office/drawing/2014/main" id="{A2B5184F-0FD3-6447-95EB-4B08CD6212C6}"/>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dirty="0">
                <a:solidFill>
                  <a:srgbClr val="FFFFFF"/>
                </a:solidFill>
                <a:latin typeface="Times" pitchFamily="1" charset="0"/>
              </a:endParaRPr>
            </a:p>
          </p:txBody>
        </p:sp>
        <p:sp>
          <p:nvSpPr>
            <p:cNvPr id="24" name="Rectangle 23">
              <a:extLst>
                <a:ext uri="{FF2B5EF4-FFF2-40B4-BE49-F238E27FC236}">
                  <a16:creationId xmlns:a16="http://schemas.microsoft.com/office/drawing/2014/main" id="{E0D67C48-9797-FE4A-A7C3-2E0B3992376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pic>
        <p:nvPicPr>
          <p:cNvPr id="25" name="Picture 4" descr="UC Davis Machine Learning Group">
            <a:extLst>
              <a:ext uri="{FF2B5EF4-FFF2-40B4-BE49-F238E27FC236}">
                <a16:creationId xmlns:a16="http://schemas.microsoft.com/office/drawing/2014/main" id="{85EC429F-619E-B040-8B25-336D9E171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00" t="22250" r="3500" b="24500"/>
          <a:stretch/>
        </p:blipFill>
        <p:spPr bwMode="auto">
          <a:xfrm>
            <a:off x="685801" y="5991692"/>
            <a:ext cx="1394460" cy="40911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1">
            <a:extLst>
              <a:ext uri="{FF2B5EF4-FFF2-40B4-BE49-F238E27FC236}">
                <a16:creationId xmlns:a16="http://schemas.microsoft.com/office/drawing/2014/main" id="{493C1B3B-D317-8E45-B462-226DE6F4FE4A}"/>
              </a:ext>
            </a:extLst>
          </p:cNvPr>
          <p:cNvSpPr txBox="1">
            <a:spLocks noChangeArrowheads="1"/>
          </p:cNvSpPr>
          <p:nvPr/>
        </p:nvSpPr>
        <p:spPr bwMode="auto">
          <a:xfrm>
            <a:off x="685800" y="207372"/>
            <a:ext cx="8412480" cy="4784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baseline="0">
                <a:solidFill>
                  <a:srgbClr val="002855"/>
                </a:solidFill>
                <a:latin typeface="Lucida Sans"/>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r>
              <a:rPr lang="en-US" altLang="zh-CN" sz="2800" dirty="0">
                <a:solidFill>
                  <a:srgbClr val="C99700"/>
                </a:solidFill>
                <a:latin typeface="Calibri" panose="020F0502020204030204" pitchFamily="34" charset="0"/>
              </a:rPr>
              <a:t>Conclusion</a:t>
            </a:r>
          </a:p>
        </p:txBody>
      </p:sp>
    </p:spTree>
    <p:extLst>
      <p:ext uri="{BB962C8B-B14F-4D97-AF65-F5344CB8AC3E}">
        <p14:creationId xmlns:p14="http://schemas.microsoft.com/office/powerpoint/2010/main" val="2917476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E79AA262-B062-D747-B466-01F0BAD56E4E}"/>
              </a:ext>
            </a:extLst>
          </p:cNvPr>
          <p:cNvSpPr>
            <a:spLocks noGrp="1"/>
          </p:cNvSpPr>
          <p:nvPr>
            <p:ph type="sldNum" sz="quarter" idx="12"/>
          </p:nvPr>
        </p:nvSpPr>
        <p:spPr/>
        <p:txBody>
          <a:bodyPr/>
          <a:lstStyle/>
          <a:p>
            <a:fld id="{B23E9F3B-6104-B34F-8F24-DCC24C0D1D1D}" type="slidenum">
              <a:rPr lang="en-US" smtClean="0"/>
              <a:t>23</a:t>
            </a:fld>
            <a:endParaRPr lang="en-US"/>
          </a:p>
        </p:txBody>
      </p:sp>
      <p:sp>
        <p:nvSpPr>
          <p:cNvPr id="30" name="Title 1">
            <a:extLst>
              <a:ext uri="{FF2B5EF4-FFF2-40B4-BE49-F238E27FC236}">
                <a16:creationId xmlns:a16="http://schemas.microsoft.com/office/drawing/2014/main" id="{50020F03-AA47-EC44-A71E-94950A075CF5}"/>
              </a:ext>
            </a:extLst>
          </p:cNvPr>
          <p:cNvSpPr txBox="1">
            <a:spLocks/>
          </p:cNvSpPr>
          <p:nvPr/>
        </p:nvSpPr>
        <p:spPr bwMode="auto">
          <a:xfrm>
            <a:off x="945569" y="2664668"/>
            <a:ext cx="7252862" cy="18070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0" i="0" cap="all" baseline="0">
                <a:solidFill>
                  <a:srgbClr val="002855"/>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a:lstStyle>
          <a:p>
            <a:pPr algn="ctr" defTabSz="914377">
              <a:defRPr/>
            </a:pPr>
            <a:r>
              <a:rPr lang="en-US" altLang="zh-CN" sz="4800" kern="0" cap="none" dirty="0"/>
              <a:t>Q&amp;A</a:t>
            </a:r>
            <a:endParaRPr lang="en-US" sz="4800" kern="0" cap="none" dirty="0"/>
          </a:p>
        </p:txBody>
      </p:sp>
      <p:pic>
        <p:nvPicPr>
          <p:cNvPr id="34" name="Picture 2" descr="UC Davis Machine Learning Group">
            <a:extLst>
              <a:ext uri="{FF2B5EF4-FFF2-40B4-BE49-F238E27FC236}">
                <a16:creationId xmlns:a16="http://schemas.microsoft.com/office/drawing/2014/main" id="{1CC242E7-A61A-EA46-94E8-6DCB182E43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4" y="5518411"/>
            <a:ext cx="3120397" cy="1248159"/>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Group 34">
            <a:extLst>
              <a:ext uri="{FF2B5EF4-FFF2-40B4-BE49-F238E27FC236}">
                <a16:creationId xmlns:a16="http://schemas.microsoft.com/office/drawing/2014/main" id="{96C4EB75-D267-ED4F-B9CF-02F70876F242}"/>
              </a:ext>
            </a:extLst>
          </p:cNvPr>
          <p:cNvGrpSpPr>
            <a:grpSpLocks noChangeAspect="1"/>
          </p:cNvGrpSpPr>
          <p:nvPr/>
        </p:nvGrpSpPr>
        <p:grpSpPr>
          <a:xfrm>
            <a:off x="544442" y="349617"/>
            <a:ext cx="8412480" cy="1333751"/>
            <a:chOff x="685800" y="1067598"/>
            <a:chExt cx="8723442" cy="1383052"/>
          </a:xfrm>
        </p:grpSpPr>
        <p:pic>
          <p:nvPicPr>
            <p:cNvPr id="36" name="Picture 2" descr="Drones and Unmanned Aerial Vehicle (UAV) Certification | UL">
              <a:extLst>
                <a:ext uri="{FF2B5EF4-FFF2-40B4-BE49-F238E27FC236}">
                  <a16:creationId xmlns:a16="http://schemas.microsoft.com/office/drawing/2014/main" id="{9BC46608-DC10-7149-96A6-9A257EE8B3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079050"/>
              <a:ext cx="1828800" cy="1371600"/>
            </a:xfrm>
            <a:prstGeom prst="rect">
              <a:avLst/>
            </a:prstGeom>
            <a:ln>
              <a:noFill/>
            </a:ln>
            <a:effectLst/>
          </p:spPr>
        </p:pic>
        <p:pic>
          <p:nvPicPr>
            <p:cNvPr id="37" name="Picture 6" descr="Inside Facebook's New Robotics Lab, Where AI and Machines Friend One  Another | WIRED">
              <a:extLst>
                <a:ext uri="{FF2B5EF4-FFF2-40B4-BE49-F238E27FC236}">
                  <a16:creationId xmlns:a16="http://schemas.microsoft.com/office/drawing/2014/main" id="{F7CFE280-C434-7F46-8598-E80A884325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6851" y="1079050"/>
              <a:ext cx="1829358" cy="137160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38" name="Picture 37" descr="A picture containing black, sitting, monitor, light&#10;&#10;Description automatically generated">
              <a:extLst>
                <a:ext uri="{FF2B5EF4-FFF2-40B4-BE49-F238E27FC236}">
                  <a16:creationId xmlns:a16="http://schemas.microsoft.com/office/drawing/2014/main" id="{EE74A238-6030-474B-9C22-61DA58978DA5}"/>
                </a:ext>
              </a:extLst>
            </p:cNvPr>
            <p:cNvPicPr>
              <a:picLocks noChangeAspect="1"/>
            </p:cNvPicPr>
            <p:nvPr/>
          </p:nvPicPr>
          <p:blipFill>
            <a:blip r:embed="rId6"/>
            <a:stretch>
              <a:fillRect/>
            </a:stretch>
          </p:blipFill>
          <p:spPr>
            <a:xfrm>
              <a:off x="6845504" y="1067598"/>
              <a:ext cx="2563738" cy="1371600"/>
            </a:xfrm>
            <a:prstGeom prst="rect">
              <a:avLst/>
            </a:prstGeom>
            <a:ln>
              <a:noFill/>
            </a:ln>
            <a:effectLst/>
          </p:spPr>
        </p:pic>
        <p:pic>
          <p:nvPicPr>
            <p:cNvPr id="39" name="Picture 38" descr="A picture containing yellow, toy, indoor, small&#10;&#10;Description automatically generated">
              <a:extLst>
                <a:ext uri="{FF2B5EF4-FFF2-40B4-BE49-F238E27FC236}">
                  <a16:creationId xmlns:a16="http://schemas.microsoft.com/office/drawing/2014/main" id="{75CE4C48-9836-9641-AD89-B401B78D81E7}"/>
                </a:ext>
              </a:extLst>
            </p:cNvPr>
            <p:cNvPicPr>
              <a:picLocks noChangeAspect="1"/>
            </p:cNvPicPr>
            <p:nvPr/>
          </p:nvPicPr>
          <p:blipFill>
            <a:blip r:embed="rId7"/>
            <a:stretch>
              <a:fillRect/>
            </a:stretch>
          </p:blipFill>
          <p:spPr>
            <a:xfrm>
              <a:off x="4388460" y="1071009"/>
              <a:ext cx="2434793" cy="1371600"/>
            </a:xfrm>
            <a:prstGeom prst="rect">
              <a:avLst/>
            </a:prstGeom>
            <a:ln>
              <a:noFill/>
            </a:ln>
            <a:effectLst/>
          </p:spPr>
        </p:pic>
      </p:grpSp>
      <p:grpSp>
        <p:nvGrpSpPr>
          <p:cNvPr id="40" name="Group 39">
            <a:extLst>
              <a:ext uri="{FF2B5EF4-FFF2-40B4-BE49-F238E27FC236}">
                <a16:creationId xmlns:a16="http://schemas.microsoft.com/office/drawing/2014/main" id="{7F89579E-8EB0-D444-99FE-29A140C5510E}"/>
              </a:ext>
            </a:extLst>
          </p:cNvPr>
          <p:cNvGrpSpPr/>
          <p:nvPr/>
        </p:nvGrpSpPr>
        <p:grpSpPr>
          <a:xfrm>
            <a:off x="685800" y="2042565"/>
            <a:ext cx="8412480" cy="232411"/>
            <a:chOff x="685800" y="990600"/>
            <a:chExt cx="8458200" cy="232410"/>
          </a:xfrm>
        </p:grpSpPr>
        <p:sp>
          <p:nvSpPr>
            <p:cNvPr id="41" name="Rectangle 40">
              <a:extLst>
                <a:ext uri="{FF2B5EF4-FFF2-40B4-BE49-F238E27FC236}">
                  <a16:creationId xmlns:a16="http://schemas.microsoft.com/office/drawing/2014/main" id="{3ADE6DA4-E78E-E947-AA92-58B82149C065}"/>
                </a:ext>
              </a:extLst>
            </p:cNvPr>
            <p:cNvSpPr/>
            <p:nvPr/>
          </p:nvSpPr>
          <p:spPr bwMode="auto">
            <a:xfrm>
              <a:off x="685800" y="990600"/>
              <a:ext cx="2103120" cy="232410"/>
            </a:xfrm>
            <a:prstGeom prst="rect">
              <a:avLst/>
            </a:prstGeom>
            <a:solidFill>
              <a:srgbClr val="D7B32D"/>
            </a:solidFill>
            <a:ln w="9525" cap="flat" cmpd="sng" algn="ctr">
              <a:solidFill>
                <a:srgbClr val="D9B42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sp>
          <p:nvSpPr>
            <p:cNvPr id="42" name="Rectangle 41">
              <a:extLst>
                <a:ext uri="{FF2B5EF4-FFF2-40B4-BE49-F238E27FC236}">
                  <a16:creationId xmlns:a16="http://schemas.microsoft.com/office/drawing/2014/main" id="{61F8EE74-DC3A-A64F-BBEA-C97A77C51534}"/>
                </a:ext>
              </a:extLst>
            </p:cNvPr>
            <p:cNvSpPr/>
            <p:nvPr/>
          </p:nvSpPr>
          <p:spPr bwMode="auto">
            <a:xfrm>
              <a:off x="2788920" y="990600"/>
              <a:ext cx="6355080" cy="232410"/>
            </a:xfrm>
            <a:prstGeom prst="rect">
              <a:avLst/>
            </a:prstGeom>
            <a:solidFill>
              <a:srgbClr val="1C3A5B"/>
            </a:solidFill>
            <a:ln w="9525" cap="flat" cmpd="sng" algn="ctr">
              <a:solidFill>
                <a:srgbClr val="1C3A5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srgbClr val="FFFFFF"/>
                </a:solidFill>
                <a:latin typeface="Times" pitchFamily="1" charset="0"/>
              </a:endParaRPr>
            </a:p>
          </p:txBody>
        </p:sp>
      </p:grpSp>
    </p:spTree>
    <p:extLst>
      <p:ext uri="{BB962C8B-B14F-4D97-AF65-F5344CB8AC3E}">
        <p14:creationId xmlns:p14="http://schemas.microsoft.com/office/powerpoint/2010/main" val="16731138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3900</TotalTime>
  <Words>3849</Words>
  <Application>Microsoft Macintosh PowerPoint</Application>
  <PresentationFormat>On-screen Show (4:3)</PresentationFormat>
  <Paragraphs>420</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Yongshuai Liu</dc:creator>
  <cp:lastModifiedBy>Yongshuai Liu</cp:lastModifiedBy>
  <cp:revision>531</cp:revision>
  <dcterms:created xsi:type="dcterms:W3CDTF">2020-09-09T06:41:02Z</dcterms:created>
  <dcterms:modified xsi:type="dcterms:W3CDTF">2020-10-21T16:08:06Z</dcterms:modified>
</cp:coreProperties>
</file>