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73" r:id="rId2"/>
    <p:sldId id="256" r:id="rId3"/>
    <p:sldId id="712" r:id="rId4"/>
    <p:sldId id="257" r:id="rId5"/>
    <p:sldId id="713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12"/>
    <p:restoredTop sz="93686"/>
  </p:normalViewPr>
  <p:slideViewPr>
    <p:cSldViewPr snapToGrid="0" snapToObjects="1">
      <p:cViewPr varScale="1">
        <p:scale>
          <a:sx n="110" d="100"/>
          <a:sy n="110" d="100"/>
        </p:scale>
        <p:origin x="1896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8A135B-E67B-974C-948E-FB3E376FFD73}" type="datetimeFigureOut">
              <a:rPr lang="en-US" smtClean="0"/>
              <a:t>10/13/20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ACA97D-7B08-0740-B3F8-D3407CB43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975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>
            <a:extLst>
              <a:ext uri="{FF2B5EF4-FFF2-40B4-BE49-F238E27FC236}">
                <a16:creationId xmlns:a16="http://schemas.microsoft.com/office/drawing/2014/main" id="{8A387B0A-70EF-654E-A778-CA528467F7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4" name="Notes Placeholder 2">
            <a:extLst>
              <a:ext uri="{FF2B5EF4-FFF2-40B4-BE49-F238E27FC236}">
                <a16:creationId xmlns:a16="http://schemas.microsoft.com/office/drawing/2014/main" id="{99B07915-6E41-104A-A064-88DBE2AB38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035" name="Slide Number Placeholder 3">
            <a:extLst>
              <a:ext uri="{FF2B5EF4-FFF2-40B4-BE49-F238E27FC236}">
                <a16:creationId xmlns:a16="http://schemas.microsoft.com/office/drawing/2014/main" id="{99A95F4B-6BA3-E74C-8834-BF7DB1FC88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2CF6232-AE0B-1344-AB3A-580C9D71208A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0602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80000"/>
              </a:lnSpc>
              <a:spcBef>
                <a:spcPts val="600"/>
              </a:spcBef>
              <a:defRPr sz="2900"/>
            </a:pPr>
            <a:r>
              <a:rPr lang="en-US" sz="2000" dirty="0"/>
              <a:t>Cognitive disease identification </a:t>
            </a:r>
            <a:r>
              <a:rPr lang="en-US" sz="2000" dirty="0" err="1"/>
              <a:t>throughEEG</a:t>
            </a:r>
            <a:r>
              <a:rPr lang="en-US" sz="2000" dirty="0"/>
              <a:t>-signal word repetition experiment (John </a:t>
            </a:r>
            <a:r>
              <a:rPr lang="en-US" sz="2000" dirty="0" err="1"/>
              <a:t>Olichney</a:t>
            </a:r>
            <a:r>
              <a:rPr lang="en-US" sz="2000" dirty="0"/>
              <a:t>)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defRPr sz="2900"/>
            </a:pPr>
            <a:r>
              <a:rPr lang="en-US" sz="2000" dirty="0"/>
              <a:t>Neuron-muscular disease mobility </a:t>
            </a:r>
            <a:r>
              <a:rPr lang="en-US" sz="2000" dirty="0" err="1"/>
              <a:t>patten</a:t>
            </a:r>
            <a:r>
              <a:rPr lang="en-US" sz="2000" dirty="0"/>
              <a:t> identification (Erik </a:t>
            </a:r>
            <a:r>
              <a:rPr lang="en-US" sz="2000" dirty="0" err="1"/>
              <a:t>Henrickson</a:t>
            </a:r>
            <a:r>
              <a:rPr lang="en-US" sz="2000" dirty="0"/>
              <a:t>)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defRPr sz="2900"/>
            </a:pPr>
            <a:r>
              <a:rPr lang="en-US" sz="2000" dirty="0"/>
              <a:t>ICU patient movement identification (With Sarina Fazio from Jason Adams group)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defRPr sz="2900"/>
            </a:pPr>
            <a:r>
              <a:rPr lang="en-US" sz="2000" dirty="0"/>
              <a:t>I-CARE for healthy aging (Sarah Farias &amp; Alyssa Weakley)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defRPr sz="2900"/>
            </a:pPr>
            <a:r>
              <a:rPr lang="en-US" sz="2000" dirty="0"/>
              <a:t>Lifestyle intervention for </a:t>
            </a:r>
            <a:r>
              <a:rPr lang="en-US" sz="2000" dirty="0" err="1"/>
              <a:t>Alzhermer’s</a:t>
            </a:r>
            <a:r>
              <a:rPr lang="en-US" sz="2000" dirty="0"/>
              <a:t> disease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defRPr sz="2900"/>
            </a:pPr>
            <a:r>
              <a:rPr lang="en-US" sz="2000" dirty="0"/>
              <a:t>Heart disease readmission prediction with Kathy Kim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721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>
            <a:extLst>
              <a:ext uri="{FF2B5EF4-FFF2-40B4-BE49-F238E27FC236}">
                <a16:creationId xmlns:a16="http://schemas.microsoft.com/office/drawing/2014/main" id="{8A387B0A-70EF-654E-A778-CA528467F7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4" name="Notes Placeholder 2">
            <a:extLst>
              <a:ext uri="{FF2B5EF4-FFF2-40B4-BE49-F238E27FC236}">
                <a16:creationId xmlns:a16="http://schemas.microsoft.com/office/drawing/2014/main" id="{99B07915-6E41-104A-A064-88DBE2AB38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035" name="Slide Number Placeholder 3">
            <a:extLst>
              <a:ext uri="{FF2B5EF4-FFF2-40B4-BE49-F238E27FC236}">
                <a16:creationId xmlns:a16="http://schemas.microsoft.com/office/drawing/2014/main" id="{99A95F4B-6BA3-E74C-8834-BF7DB1FC88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2CF6232-AE0B-1344-AB3A-580C9D71208A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9431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B46B7-AB6B-334A-B09E-97E41746A3E4}" type="datetimeFigureOut">
              <a:rPr lang="en-US" smtClean="0"/>
              <a:t>10/13/20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2D7B-492F-9A41-A5C1-B049AF285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44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B46B7-AB6B-334A-B09E-97E41746A3E4}" type="datetimeFigureOut">
              <a:rPr lang="en-US" smtClean="0"/>
              <a:t>10/13/20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2D7B-492F-9A41-A5C1-B049AF285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339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B46B7-AB6B-334A-B09E-97E41746A3E4}" type="datetimeFigureOut">
              <a:rPr lang="en-US" smtClean="0"/>
              <a:t>10/13/20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2D7B-492F-9A41-A5C1-B049AF285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089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B46B7-AB6B-334A-B09E-97E41746A3E4}" type="datetimeFigureOut">
              <a:rPr lang="en-US" smtClean="0"/>
              <a:t>10/13/20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2D7B-492F-9A41-A5C1-B049AF285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232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B46B7-AB6B-334A-B09E-97E41746A3E4}" type="datetimeFigureOut">
              <a:rPr lang="en-US" smtClean="0"/>
              <a:t>10/13/20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2D7B-492F-9A41-A5C1-B049AF285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040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B46B7-AB6B-334A-B09E-97E41746A3E4}" type="datetimeFigureOut">
              <a:rPr lang="en-US" smtClean="0"/>
              <a:t>10/13/20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2D7B-492F-9A41-A5C1-B049AF285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45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B46B7-AB6B-334A-B09E-97E41746A3E4}" type="datetimeFigureOut">
              <a:rPr lang="en-US" smtClean="0"/>
              <a:t>10/13/20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2D7B-492F-9A41-A5C1-B049AF285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931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B46B7-AB6B-334A-B09E-97E41746A3E4}" type="datetimeFigureOut">
              <a:rPr lang="en-US" smtClean="0"/>
              <a:t>10/13/20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2D7B-492F-9A41-A5C1-B049AF285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055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B46B7-AB6B-334A-B09E-97E41746A3E4}" type="datetimeFigureOut">
              <a:rPr lang="en-US" smtClean="0"/>
              <a:t>10/13/20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2D7B-492F-9A41-A5C1-B049AF285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30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B46B7-AB6B-334A-B09E-97E41746A3E4}" type="datetimeFigureOut">
              <a:rPr lang="en-US" smtClean="0"/>
              <a:t>10/13/20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2D7B-492F-9A41-A5C1-B049AF285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857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B46B7-AB6B-334A-B09E-97E41746A3E4}" type="datetimeFigureOut">
              <a:rPr lang="en-US" smtClean="0"/>
              <a:t>10/13/20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2D7B-492F-9A41-A5C1-B049AF285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337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2187854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AB46B7-AB6B-334A-B09E-97E41746A3E4}" type="datetimeFigureOut">
              <a:rPr lang="en-US" smtClean="0"/>
              <a:t>10/13/20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12D7B-492F-9A41-A5C1-B049AF285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923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F277EAE-FC73-4AE5-9BDB-0BE814F95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75420"/>
            <a:ext cx="9036544" cy="4093306"/>
            <a:chOff x="1" y="2075420"/>
            <a:chExt cx="12048729" cy="4093306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6CC8DCE-8D82-400F-A315-4CD008FDA6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39B13E9-2F1D-489D-842D-20AC7313D1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E7447BD-F39C-4290-8A87-E61FD98A2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EB36854-40EE-40C4-A488-60EAA83B2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7165098-3853-4969-9EAF-796B9751F2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7EF9153-D515-4DA2-A63C-58C0298309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 descr="A smiling young child in a pink shirt&#10;&#10;Description automatically generated">
            <a:extLst>
              <a:ext uri="{FF2B5EF4-FFF2-40B4-BE49-F238E27FC236}">
                <a16:creationId xmlns:a16="http://schemas.microsoft.com/office/drawing/2014/main" id="{F99D6F57-D07A-2840-BEFA-6E4EDD5AD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87" r="6230" b="1"/>
          <a:stretch/>
        </p:blipFill>
        <p:spPr>
          <a:xfrm>
            <a:off x="4541398" y="418841"/>
            <a:ext cx="1985549" cy="3162778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AF19A774-30A5-488B-9BAF-629C64402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314839" y="615017"/>
            <a:ext cx="304800" cy="322326"/>
            <a:chOff x="215328" y="-46937"/>
            <a:chExt cx="304800" cy="2773841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91EBF88-5B98-4258-A542-14C3AF2E52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FBC2D58-9E3C-490D-BD7A-61EF07EA79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6CF1BB4-1C1D-4EDE-BA26-0243FCF83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0C83729-E02F-4512-AFE7-F4792228BD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6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C258CA45-0A3E-5443-AEA9-47F850E82E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147" r="1148" b="1"/>
          <a:stretch/>
        </p:blipFill>
        <p:spPr>
          <a:xfrm>
            <a:off x="2507803" y="412377"/>
            <a:ext cx="1985549" cy="3162778"/>
          </a:xfrm>
          <a:prstGeom prst="rect">
            <a:avLst/>
          </a:prstGeom>
        </p:spPr>
      </p:pic>
      <p:pic>
        <p:nvPicPr>
          <p:cNvPr id="8" name="Picture 7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AF8810E0-4E98-304D-8510-4844377363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655" r="10566" b="-2"/>
          <a:stretch/>
        </p:blipFill>
        <p:spPr>
          <a:xfrm>
            <a:off x="6524518" y="412377"/>
            <a:ext cx="1985549" cy="3162778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79052" y="1131512"/>
            <a:ext cx="2796461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44654" y="317578"/>
            <a:ext cx="411480" cy="549007"/>
            <a:chOff x="7029447" y="3514725"/>
            <a:chExt cx="1285875" cy="549007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5" descr="A person wearing glasses and smiling at the camera&#10;&#10;Description automatically generated">
            <a:extLst>
              <a:ext uri="{FF2B5EF4-FFF2-40B4-BE49-F238E27FC236}">
                <a16:creationId xmlns:a16="http://schemas.microsoft.com/office/drawing/2014/main" id="{C3E07A3A-4DA8-E948-A98D-8E8253DC8AF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046" r="18175" b="-2"/>
          <a:stretch/>
        </p:blipFill>
        <p:spPr>
          <a:xfrm>
            <a:off x="520144" y="416566"/>
            <a:ext cx="1985549" cy="3162778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140785"/>
            <a:ext cx="4571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645785" y="5940560"/>
            <a:ext cx="1285875" cy="549007"/>
            <a:chOff x="7029447" y="3514725"/>
            <a:chExt cx="1285875" cy="549007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7441" y="3873660"/>
            <a:ext cx="3807847" cy="2729076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90000"/>
              </a:lnSpc>
              <a:spcBef>
                <a:spcPts val="1200"/>
              </a:spcBef>
            </a:pPr>
            <a:r>
              <a:rPr lang="en-US" sz="2000" b="1" kern="1200" dirty="0">
                <a:solidFill>
                  <a:schemeClr val="bg1"/>
                </a:solidFill>
                <a:latin typeface="Georgia" panose="02040502050405020303" pitchFamily="18" charset="0"/>
              </a:rPr>
              <a:t>HDR-Nets’20</a:t>
            </a:r>
            <a:br>
              <a:rPr lang="en-US" sz="2000" b="1" kern="1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br>
              <a:rPr lang="en-US" sz="1050" b="1" kern="1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sz="2200" kern="1200" dirty="0">
                <a:solidFill>
                  <a:schemeClr val="bg1"/>
                </a:solidFill>
                <a:latin typeface="Georgia" panose="02040502050405020303" pitchFamily="18" charset="0"/>
              </a:rPr>
              <a:t>Panel Discussion:</a:t>
            </a:r>
            <a:r>
              <a:rPr lang="en-US" sz="2000" b="1" kern="1200" dirty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br>
              <a:rPr lang="en-US" sz="2000" b="1" kern="1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sz="2000" kern="1200" dirty="0">
                <a:solidFill>
                  <a:srgbClr val="FFFF00"/>
                </a:solidFill>
                <a:latin typeface="Georgia" panose="02040502050405020303" pitchFamily="18" charset="0"/>
              </a:rPr>
              <a:t>The Future of Data, Machine Learning, and Networks</a:t>
            </a:r>
            <a:br>
              <a:rPr lang="en-US" sz="2000" kern="1200" dirty="0">
                <a:solidFill>
                  <a:srgbClr val="FFFF00"/>
                </a:solidFill>
                <a:latin typeface="Georgia" panose="02040502050405020303" pitchFamily="18" charset="0"/>
              </a:rPr>
            </a:br>
            <a:r>
              <a:rPr lang="en-US" sz="2000" kern="1200" dirty="0">
                <a:solidFill>
                  <a:srgbClr val="FFFF00"/>
                </a:solidFill>
                <a:latin typeface="Georgia" panose="02040502050405020303" pitchFamily="18" charset="0"/>
              </a:rPr>
              <a:t> Challenges and Opportunities </a:t>
            </a:r>
            <a:br>
              <a:rPr lang="en-US" sz="2000" kern="1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br>
              <a:rPr lang="en-US" sz="1100" b="1" kern="120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sz="2000" b="1">
                <a:solidFill>
                  <a:schemeClr val="bg1"/>
                </a:solidFill>
                <a:latin typeface="Georgia" panose="02040502050405020303" pitchFamily="18" charset="0"/>
              </a:rPr>
              <a:t>5</a:t>
            </a:r>
            <a:r>
              <a:rPr lang="en-US" sz="2000" kern="1200">
                <a:solidFill>
                  <a:schemeClr val="bg1"/>
                </a:solidFill>
                <a:latin typeface="Georgia" panose="02040502050405020303" pitchFamily="18" charset="0"/>
              </a:rPr>
              <a:t>:30 - 6:50pm </a:t>
            </a:r>
            <a:r>
              <a:rPr lang="en-US" sz="2000" kern="1200" dirty="0">
                <a:solidFill>
                  <a:schemeClr val="bg1"/>
                </a:solidFill>
                <a:latin typeface="Georgia" panose="02040502050405020303" pitchFamily="18" charset="0"/>
              </a:rPr>
              <a:t>(CEST)</a:t>
            </a:r>
          </a:p>
        </p:txBody>
      </p:sp>
      <p:sp>
        <p:nvSpPr>
          <p:cNvPr id="3" name="Rectangle 2"/>
          <p:cNvSpPr/>
          <p:nvPr/>
        </p:nvSpPr>
        <p:spPr>
          <a:xfrm>
            <a:off x="3502480" y="3824286"/>
            <a:ext cx="5397459" cy="272907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/>
          <a:p>
            <a:pPr marL="3429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Moderators</a:t>
            </a:r>
          </a:p>
          <a:p>
            <a:pPr marL="800100"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Harshit </a:t>
            </a:r>
            <a:r>
              <a:rPr 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Chitalia</a:t>
            </a:r>
            <a:r>
              <a:rPr 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(Juniper Networks, USA)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800100"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Zhi</a:t>
            </a:r>
            <a:r>
              <a:rPr 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-Li Zhang (Minnesota University, USA),</a:t>
            </a:r>
          </a:p>
          <a:p>
            <a:pPr marL="571500" lvl="1" defTabSz="914400">
              <a:lnSpc>
                <a:spcPct val="90000"/>
              </a:lnSpc>
            </a:pPr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2286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Panelists</a:t>
            </a:r>
          </a:p>
          <a:p>
            <a:pPr marL="800100"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i="1" u="sng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Nirmit</a:t>
            </a:r>
            <a:r>
              <a:rPr lang="en-US" i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Desai</a:t>
            </a:r>
            <a:r>
              <a:rPr lang="en-US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(IBM Research, USA)</a:t>
            </a:r>
          </a:p>
          <a:p>
            <a:pPr marL="800100"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i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Sumi </a:t>
            </a:r>
            <a:r>
              <a:rPr lang="en-US" i="1" u="sng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Helal</a:t>
            </a:r>
            <a:r>
              <a:rPr lang="en-US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(Lancaster University, UK),</a:t>
            </a:r>
          </a:p>
          <a:p>
            <a:pPr marL="800100"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i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Xin Liu</a:t>
            </a:r>
            <a:r>
              <a:rPr lang="en-US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(University of California – Davis, USA)  </a:t>
            </a:r>
          </a:p>
          <a:p>
            <a:pPr marL="800100"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i="1" u="sng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Sayandev</a:t>
            </a:r>
            <a:r>
              <a:rPr lang="en-US" i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Mukherjee</a:t>
            </a:r>
            <a:r>
              <a:rPr lang="en-US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CableLabs</a:t>
            </a:r>
            <a:r>
              <a:rPr lang="en-US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USA), </a:t>
            </a:r>
          </a:p>
          <a:p>
            <a:pPr marL="800100"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735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595613" y="6477880"/>
            <a:ext cx="353823" cy="1428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grpSp>
        <p:nvGrpSpPr>
          <p:cNvPr id="3" name="object 3"/>
          <p:cNvGrpSpPr/>
          <p:nvPr/>
        </p:nvGrpSpPr>
        <p:grpSpPr>
          <a:xfrm>
            <a:off x="359532" y="6518561"/>
            <a:ext cx="772954" cy="137160"/>
            <a:chOff x="710183" y="6595871"/>
            <a:chExt cx="1030605" cy="182880"/>
          </a:xfrm>
        </p:grpSpPr>
        <p:sp>
          <p:nvSpPr>
            <p:cNvPr id="4" name="object 4"/>
            <p:cNvSpPr/>
            <p:nvPr/>
          </p:nvSpPr>
          <p:spPr>
            <a:xfrm>
              <a:off x="710183" y="6595871"/>
              <a:ext cx="170687" cy="1828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5" name="object 5"/>
            <p:cNvSpPr/>
            <p:nvPr/>
          </p:nvSpPr>
          <p:spPr>
            <a:xfrm>
              <a:off x="783335" y="6595871"/>
              <a:ext cx="957071" cy="18287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6" name="object 6"/>
          <p:cNvSpPr/>
          <p:nvPr/>
        </p:nvSpPr>
        <p:spPr>
          <a:xfrm>
            <a:off x="1565383" y="6518560"/>
            <a:ext cx="569213" cy="1371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" name="object 7"/>
          <p:cNvSpPr/>
          <p:nvPr/>
        </p:nvSpPr>
        <p:spPr>
          <a:xfrm>
            <a:off x="2407286" y="6490928"/>
            <a:ext cx="477774" cy="1371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8" name="object 8"/>
          <p:cNvSpPr txBox="1"/>
          <p:nvPr/>
        </p:nvSpPr>
        <p:spPr>
          <a:xfrm>
            <a:off x="274761" y="5801106"/>
            <a:ext cx="59055" cy="9040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525" spc="23" dirty="0">
                <a:latin typeface="Arial"/>
                <a:cs typeface="Arial"/>
              </a:rPr>
              <a:t>1</a:t>
            </a:r>
            <a:endParaRPr sz="525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83510"/>
            <a:ext cx="9144000" cy="1922320"/>
          </a:xfrm>
          <a:custGeom>
            <a:avLst/>
            <a:gdLst/>
            <a:ahLst/>
            <a:cxnLst/>
            <a:rect l="l" t="t" r="r" b="b"/>
            <a:pathLst>
              <a:path w="12192000" h="1714500">
                <a:moveTo>
                  <a:pt x="12192000" y="0"/>
                </a:moveTo>
                <a:lnTo>
                  <a:pt x="0" y="0"/>
                </a:lnTo>
                <a:lnTo>
                  <a:pt x="0" y="1714500"/>
                </a:lnTo>
                <a:lnTo>
                  <a:pt x="12192000" y="17145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97406" y="270859"/>
            <a:ext cx="2799718" cy="471283"/>
          </a:xfrm>
          <a:prstGeom prst="rect">
            <a:avLst/>
          </a:prstGeom>
        </p:spPr>
        <p:txBody>
          <a:bodyPr vert="horz" wrap="square" lIns="0" tIns="9525" rIns="0" bIns="0" rtlCol="0" anchor="ctr">
            <a:spAutoFit/>
          </a:bodyPr>
          <a:lstStyle/>
          <a:p>
            <a:pPr marL="9525">
              <a:spcBef>
                <a:spcPts val="75"/>
              </a:spcBef>
            </a:pPr>
            <a:r>
              <a:rPr sz="3000" spc="68" dirty="0">
                <a:solidFill>
                  <a:srgbClr val="FFFFFF"/>
                </a:solidFill>
              </a:rPr>
              <a:t>Nirmit</a:t>
            </a:r>
            <a:r>
              <a:rPr sz="3000" spc="-135" dirty="0">
                <a:solidFill>
                  <a:srgbClr val="FFFFFF"/>
                </a:solidFill>
              </a:rPr>
              <a:t> </a:t>
            </a:r>
            <a:r>
              <a:rPr sz="3000" spc="-34" dirty="0">
                <a:solidFill>
                  <a:srgbClr val="FFFFFF"/>
                </a:solidFill>
              </a:rPr>
              <a:t>Desai</a:t>
            </a:r>
            <a:endParaRPr sz="3000" dirty="0"/>
          </a:p>
        </p:txBody>
      </p:sp>
      <p:sp>
        <p:nvSpPr>
          <p:cNvPr id="11" name="object 11"/>
          <p:cNvSpPr txBox="1"/>
          <p:nvPr/>
        </p:nvSpPr>
        <p:spPr>
          <a:xfrm>
            <a:off x="359532" y="929491"/>
            <a:ext cx="8617559" cy="9428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lnSpc>
                <a:spcPts val="1729"/>
              </a:lnSpc>
              <a:spcBef>
                <a:spcPts val="75"/>
              </a:spcBef>
            </a:pPr>
            <a:r>
              <a:rPr sz="2400" spc="11" dirty="0">
                <a:solidFill>
                  <a:srgbClr val="FFFFFF"/>
                </a:solidFill>
                <a:latin typeface="Arial"/>
                <a:cs typeface="Arial"/>
              </a:rPr>
              <a:t>Principal</a:t>
            </a:r>
            <a:r>
              <a:rPr sz="2400" spc="-5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9" dirty="0">
                <a:solidFill>
                  <a:srgbClr val="FFFFFF"/>
                </a:solidFill>
                <a:latin typeface="Arial"/>
                <a:cs typeface="Arial"/>
              </a:rPr>
              <a:t>Research</a:t>
            </a:r>
            <a:r>
              <a:rPr sz="24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15" dirty="0">
                <a:solidFill>
                  <a:srgbClr val="FFFFFF"/>
                </a:solidFill>
                <a:latin typeface="Arial"/>
                <a:cs typeface="Arial"/>
              </a:rPr>
              <a:t>Scientist</a:t>
            </a:r>
            <a:r>
              <a:rPr sz="2400" spc="-6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4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24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Manager,</a:t>
            </a:r>
            <a:r>
              <a:rPr sz="2400" spc="-5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8" dirty="0">
                <a:solidFill>
                  <a:srgbClr val="FFFFFF"/>
                </a:solidFill>
                <a:latin typeface="Arial"/>
                <a:cs typeface="Arial"/>
              </a:rPr>
              <a:t>IBM</a:t>
            </a:r>
            <a:r>
              <a:rPr sz="24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9" dirty="0">
                <a:solidFill>
                  <a:srgbClr val="FFFFFF"/>
                </a:solidFill>
                <a:latin typeface="Arial"/>
                <a:cs typeface="Arial"/>
              </a:rPr>
              <a:t>Research</a:t>
            </a:r>
            <a:endParaRPr lang="en-US" sz="2400" spc="-19" dirty="0">
              <a:solidFill>
                <a:srgbClr val="FFFFFF"/>
              </a:solidFill>
              <a:latin typeface="Arial"/>
              <a:cs typeface="Arial"/>
            </a:endParaRPr>
          </a:p>
          <a:p>
            <a:pPr marL="9525">
              <a:lnSpc>
                <a:spcPts val="1729"/>
              </a:lnSpc>
              <a:spcBef>
                <a:spcPts val="75"/>
              </a:spcBef>
            </a:pPr>
            <a:endParaRPr sz="800" dirty="0">
              <a:latin typeface="Arial"/>
              <a:cs typeface="Arial"/>
            </a:endParaRPr>
          </a:p>
          <a:p>
            <a:pPr marL="9525">
              <a:lnSpc>
                <a:spcPts val="1729"/>
              </a:lnSpc>
            </a:pPr>
            <a:r>
              <a:rPr sz="2400" spc="8" dirty="0">
                <a:solidFill>
                  <a:srgbClr val="FFFFFF"/>
                </a:solidFill>
                <a:latin typeface="Arial"/>
                <a:cs typeface="Arial"/>
              </a:rPr>
              <a:t>Mission:</a:t>
            </a:r>
            <a:r>
              <a:rPr sz="24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Develop</a:t>
            </a:r>
            <a:r>
              <a:rPr sz="24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3" dirty="0">
                <a:solidFill>
                  <a:srgbClr val="FFFFFF"/>
                </a:solidFill>
                <a:latin typeface="Arial"/>
                <a:cs typeface="Arial"/>
              </a:rPr>
              <a:t>practical</a:t>
            </a:r>
            <a:r>
              <a:rPr sz="2400" spc="-5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6" dirty="0">
                <a:solidFill>
                  <a:srgbClr val="FFFFFF"/>
                </a:solidFill>
                <a:latin typeface="Arial"/>
                <a:cs typeface="Arial"/>
              </a:rPr>
              <a:t>solutions</a:t>
            </a:r>
            <a:r>
              <a:rPr sz="24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53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24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15" dirty="0">
                <a:solidFill>
                  <a:srgbClr val="FFFFFF"/>
                </a:solidFill>
                <a:latin typeface="Arial"/>
                <a:cs typeface="Arial"/>
              </a:rPr>
              <a:t>hard</a:t>
            </a:r>
            <a:r>
              <a:rPr sz="24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0" dirty="0">
                <a:solidFill>
                  <a:srgbClr val="FFFFFF"/>
                </a:solidFill>
                <a:latin typeface="Arial"/>
                <a:cs typeface="Arial"/>
              </a:rPr>
              <a:t>problems</a:t>
            </a:r>
            <a:r>
              <a:rPr sz="24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4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24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45" dirty="0">
                <a:solidFill>
                  <a:srgbClr val="FFFFFF"/>
                </a:solidFill>
                <a:latin typeface="Arial"/>
                <a:cs typeface="Arial"/>
              </a:rPr>
              <a:t>test</a:t>
            </a:r>
            <a:r>
              <a:rPr sz="2400" spc="-6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41" dirty="0">
                <a:solidFill>
                  <a:srgbClr val="FFFFFF"/>
                </a:solidFill>
                <a:latin typeface="Arial"/>
                <a:cs typeface="Arial"/>
              </a:rPr>
              <a:t>them</a:t>
            </a:r>
            <a:r>
              <a:rPr sz="24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6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24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8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4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41" dirty="0">
                <a:solidFill>
                  <a:srgbClr val="FFFFFF"/>
                </a:solidFill>
                <a:latin typeface="Arial"/>
                <a:cs typeface="Arial"/>
              </a:rPr>
              <a:t>real-world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7406" y="2193179"/>
            <a:ext cx="1979621" cy="23464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3" name="object 13"/>
          <p:cNvSpPr txBox="1"/>
          <p:nvPr/>
        </p:nvSpPr>
        <p:spPr>
          <a:xfrm>
            <a:off x="2322635" y="2161221"/>
            <a:ext cx="6449889" cy="41612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pc="-143" dirty="0">
                <a:solidFill>
                  <a:srgbClr val="051243"/>
                </a:solidFill>
                <a:latin typeface="Arial"/>
                <a:cs typeface="Arial"/>
              </a:rPr>
              <a:t>CS </a:t>
            </a:r>
            <a:r>
              <a:rPr spc="-41" dirty="0">
                <a:solidFill>
                  <a:srgbClr val="051243"/>
                </a:solidFill>
                <a:latin typeface="Arial"/>
                <a:cs typeface="Arial"/>
              </a:rPr>
              <a:t>PhD, </a:t>
            </a:r>
            <a:r>
              <a:rPr spc="-98" dirty="0">
                <a:solidFill>
                  <a:srgbClr val="051243"/>
                </a:solidFill>
                <a:latin typeface="Arial"/>
                <a:cs typeface="Arial"/>
              </a:rPr>
              <a:t>NCSU</a:t>
            </a:r>
            <a:r>
              <a:rPr spc="-8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64" dirty="0">
                <a:solidFill>
                  <a:srgbClr val="051243"/>
                </a:solidFill>
                <a:latin typeface="Arial"/>
                <a:cs typeface="Arial"/>
              </a:rPr>
              <a:t>2007</a:t>
            </a:r>
            <a:endParaRPr dirty="0">
              <a:latin typeface="Arial"/>
              <a:cs typeface="Arial"/>
            </a:endParaRPr>
          </a:p>
          <a:p>
            <a:pPr marL="409575" indent="-257175">
              <a:spcBef>
                <a:spcPts val="71"/>
              </a:spcBef>
              <a:buFont typeface="Calibri"/>
              <a:buChar char="-"/>
              <a:tabLst>
                <a:tab pos="409099" algn="l"/>
                <a:tab pos="409575" algn="l"/>
              </a:tabLst>
            </a:pPr>
            <a:r>
              <a:rPr spc="38" dirty="0">
                <a:solidFill>
                  <a:srgbClr val="051243"/>
                </a:solidFill>
                <a:latin typeface="Arial"/>
                <a:cs typeface="Arial"/>
              </a:rPr>
              <a:t>Interaction-oriented </a:t>
            </a:r>
            <a:r>
              <a:rPr dirty="0">
                <a:solidFill>
                  <a:srgbClr val="051243"/>
                </a:solidFill>
                <a:latin typeface="Arial"/>
                <a:cs typeface="Arial"/>
              </a:rPr>
              <a:t>design </a:t>
            </a:r>
            <a:r>
              <a:rPr spc="38" dirty="0">
                <a:solidFill>
                  <a:srgbClr val="051243"/>
                </a:solidFill>
                <a:latin typeface="Arial"/>
                <a:cs typeface="Arial"/>
              </a:rPr>
              <a:t>of</a:t>
            </a:r>
            <a:r>
              <a:rPr spc="-300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23" dirty="0">
                <a:solidFill>
                  <a:srgbClr val="051243"/>
                </a:solidFill>
                <a:latin typeface="Arial"/>
                <a:cs typeface="Arial"/>
              </a:rPr>
              <a:t>complex </a:t>
            </a:r>
            <a:r>
              <a:rPr spc="26" dirty="0">
                <a:solidFill>
                  <a:srgbClr val="051243"/>
                </a:solidFill>
                <a:latin typeface="Arial"/>
                <a:cs typeface="Arial"/>
              </a:rPr>
              <a:t>software</a:t>
            </a:r>
            <a:endParaRPr dirty="0">
              <a:latin typeface="Arial"/>
              <a:cs typeface="Arial"/>
            </a:endParaRPr>
          </a:p>
          <a:p>
            <a:pPr marL="409575" indent="-257175">
              <a:spcBef>
                <a:spcPts val="71"/>
              </a:spcBef>
              <a:buFont typeface="Calibri"/>
              <a:buChar char="-"/>
              <a:tabLst>
                <a:tab pos="409099" algn="l"/>
                <a:tab pos="409575" algn="l"/>
              </a:tabLst>
            </a:pPr>
            <a:r>
              <a:rPr spc="4" dirty="0">
                <a:solidFill>
                  <a:srgbClr val="051243"/>
                </a:solidFill>
                <a:latin typeface="Arial"/>
                <a:cs typeface="Arial"/>
              </a:rPr>
              <a:t>Representing</a:t>
            </a:r>
            <a:r>
              <a:rPr spc="-68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4" dirty="0">
                <a:solidFill>
                  <a:srgbClr val="051243"/>
                </a:solidFill>
                <a:latin typeface="Arial"/>
                <a:cs typeface="Arial"/>
              </a:rPr>
              <a:t>and</a:t>
            </a:r>
            <a:r>
              <a:rPr spc="-56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51243"/>
                </a:solidFill>
                <a:latin typeface="Arial"/>
                <a:cs typeface="Arial"/>
              </a:rPr>
              <a:t>reasoning</a:t>
            </a:r>
            <a:r>
              <a:rPr spc="-68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26" dirty="0">
                <a:solidFill>
                  <a:srgbClr val="051243"/>
                </a:solidFill>
                <a:latin typeface="Arial"/>
                <a:cs typeface="Arial"/>
              </a:rPr>
              <a:t>about</a:t>
            </a:r>
            <a:r>
              <a:rPr spc="-60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19" dirty="0">
                <a:solidFill>
                  <a:srgbClr val="051243"/>
                </a:solidFill>
                <a:latin typeface="Arial"/>
                <a:cs typeface="Arial"/>
              </a:rPr>
              <a:t>socio-technical</a:t>
            </a:r>
            <a:r>
              <a:rPr spc="-53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15" dirty="0">
                <a:solidFill>
                  <a:srgbClr val="051243"/>
                </a:solidFill>
                <a:latin typeface="Arial"/>
                <a:cs typeface="Arial"/>
              </a:rPr>
              <a:t>abstractons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8"/>
              </a:spcBef>
              <a:buClr>
                <a:srgbClr val="051243"/>
              </a:buClr>
              <a:buFont typeface="Calibri"/>
              <a:buChar char="-"/>
            </a:pPr>
            <a:endParaRPr sz="800" dirty="0">
              <a:latin typeface="Arial"/>
              <a:cs typeface="Arial"/>
            </a:endParaRPr>
          </a:p>
          <a:p>
            <a:pPr marL="9525"/>
            <a:r>
              <a:rPr spc="-41" dirty="0">
                <a:solidFill>
                  <a:srgbClr val="051243"/>
                </a:solidFill>
                <a:latin typeface="Arial"/>
                <a:cs typeface="Arial"/>
              </a:rPr>
              <a:t>Edge</a:t>
            </a:r>
            <a:r>
              <a:rPr spc="-60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56" dirty="0">
                <a:solidFill>
                  <a:srgbClr val="051243"/>
                </a:solidFill>
                <a:latin typeface="Arial"/>
                <a:cs typeface="Arial"/>
              </a:rPr>
              <a:t>AI:</a:t>
            </a:r>
            <a:r>
              <a:rPr spc="-56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051243"/>
                </a:solidFill>
                <a:latin typeface="Arial"/>
                <a:cs typeface="Arial"/>
              </a:rPr>
              <a:t>Enabling</a:t>
            </a:r>
            <a:r>
              <a:rPr spc="-68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15" dirty="0">
                <a:solidFill>
                  <a:srgbClr val="051243"/>
                </a:solidFill>
                <a:latin typeface="Arial"/>
                <a:cs typeface="Arial"/>
              </a:rPr>
              <a:t>data</a:t>
            </a:r>
            <a:r>
              <a:rPr spc="-64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4" dirty="0">
                <a:solidFill>
                  <a:srgbClr val="051243"/>
                </a:solidFill>
                <a:latin typeface="Arial"/>
                <a:cs typeface="Arial"/>
              </a:rPr>
              <a:t>and</a:t>
            </a:r>
            <a:r>
              <a:rPr spc="-60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71" dirty="0">
                <a:solidFill>
                  <a:srgbClr val="051243"/>
                </a:solidFill>
                <a:latin typeface="Arial"/>
                <a:cs typeface="Arial"/>
              </a:rPr>
              <a:t>AI</a:t>
            </a:r>
            <a:r>
              <a:rPr spc="-60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19" dirty="0">
                <a:solidFill>
                  <a:srgbClr val="051243"/>
                </a:solidFill>
                <a:latin typeface="Arial"/>
                <a:cs typeface="Arial"/>
              </a:rPr>
              <a:t>applications</a:t>
            </a:r>
            <a:r>
              <a:rPr spc="-60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051243"/>
                </a:solidFill>
                <a:latin typeface="Arial"/>
                <a:cs typeface="Arial"/>
              </a:rPr>
              <a:t>across</a:t>
            </a:r>
            <a:r>
              <a:rPr spc="-56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38" dirty="0">
                <a:solidFill>
                  <a:srgbClr val="051243"/>
                </a:solidFill>
                <a:latin typeface="Arial"/>
                <a:cs typeface="Arial"/>
              </a:rPr>
              <a:t>distributed</a:t>
            </a:r>
            <a:r>
              <a:rPr spc="-60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4" dirty="0">
                <a:solidFill>
                  <a:srgbClr val="051243"/>
                </a:solidFill>
                <a:latin typeface="Arial"/>
                <a:cs typeface="Arial"/>
              </a:rPr>
              <a:t>nodes</a:t>
            </a:r>
            <a:endParaRPr dirty="0">
              <a:latin typeface="Arial"/>
              <a:cs typeface="Arial"/>
            </a:endParaRPr>
          </a:p>
          <a:p>
            <a:pPr marL="409575" indent="-257175">
              <a:spcBef>
                <a:spcPts val="71"/>
              </a:spcBef>
              <a:buFont typeface="Calibri"/>
              <a:buChar char="-"/>
              <a:tabLst>
                <a:tab pos="409099" algn="l"/>
                <a:tab pos="409575" algn="l"/>
              </a:tabLst>
            </a:pPr>
            <a:r>
              <a:rPr spc="8" dirty="0">
                <a:solidFill>
                  <a:srgbClr val="051243"/>
                </a:solidFill>
                <a:latin typeface="Arial"/>
                <a:cs typeface="Arial"/>
              </a:rPr>
              <a:t>Federated</a:t>
            </a:r>
            <a:r>
              <a:rPr spc="-60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8" dirty="0">
                <a:solidFill>
                  <a:srgbClr val="051243"/>
                </a:solidFill>
                <a:latin typeface="Arial"/>
                <a:cs typeface="Arial"/>
              </a:rPr>
              <a:t>learning,</a:t>
            </a:r>
            <a:r>
              <a:rPr spc="-56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-11" dirty="0">
                <a:solidFill>
                  <a:srgbClr val="051243"/>
                </a:solidFill>
                <a:latin typeface="Arial"/>
                <a:cs typeface="Arial"/>
              </a:rPr>
              <a:t>edge</a:t>
            </a:r>
            <a:r>
              <a:rPr spc="-60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34" dirty="0">
                <a:solidFill>
                  <a:srgbClr val="051243"/>
                </a:solidFill>
                <a:latin typeface="Arial"/>
                <a:cs typeface="Arial"/>
              </a:rPr>
              <a:t>model</a:t>
            </a:r>
            <a:r>
              <a:rPr spc="-56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30" dirty="0">
                <a:solidFill>
                  <a:srgbClr val="051243"/>
                </a:solidFill>
                <a:latin typeface="Arial"/>
                <a:cs typeface="Arial"/>
              </a:rPr>
              <a:t>mgmt,</a:t>
            </a:r>
            <a:r>
              <a:rPr spc="-56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-11" dirty="0">
                <a:solidFill>
                  <a:srgbClr val="051243"/>
                </a:solidFill>
                <a:latin typeface="Arial"/>
                <a:cs typeface="Arial"/>
              </a:rPr>
              <a:t>edge</a:t>
            </a:r>
            <a:r>
              <a:rPr spc="-60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15" dirty="0">
                <a:solidFill>
                  <a:srgbClr val="051243"/>
                </a:solidFill>
                <a:latin typeface="Arial"/>
                <a:cs typeface="Arial"/>
              </a:rPr>
              <a:t>data</a:t>
            </a:r>
            <a:r>
              <a:rPr spc="-68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45" dirty="0">
                <a:solidFill>
                  <a:srgbClr val="051243"/>
                </a:solidFill>
                <a:latin typeface="Arial"/>
                <a:cs typeface="Arial"/>
              </a:rPr>
              <a:t>mgmt</a:t>
            </a:r>
            <a:endParaRPr dirty="0">
              <a:latin typeface="Arial"/>
              <a:cs typeface="Arial"/>
            </a:endParaRPr>
          </a:p>
          <a:p>
            <a:pPr marL="409575" indent="-257175">
              <a:spcBef>
                <a:spcPts val="71"/>
              </a:spcBef>
              <a:buFont typeface="Calibri"/>
              <a:buChar char="-"/>
              <a:tabLst>
                <a:tab pos="409099" algn="l"/>
                <a:tab pos="409575" algn="l"/>
              </a:tabLst>
            </a:pPr>
            <a:r>
              <a:rPr spc="-49" dirty="0">
                <a:solidFill>
                  <a:srgbClr val="051243"/>
                </a:solidFill>
                <a:latin typeface="Arial"/>
                <a:cs typeface="Arial"/>
              </a:rPr>
              <a:t>E.g. </a:t>
            </a:r>
            <a:r>
              <a:rPr spc="-4" dirty="0">
                <a:solidFill>
                  <a:srgbClr val="051243"/>
                </a:solidFill>
                <a:latin typeface="Arial"/>
                <a:cs typeface="Arial"/>
              </a:rPr>
              <a:t>Watson </a:t>
            </a:r>
            <a:r>
              <a:rPr spc="45" dirty="0">
                <a:solidFill>
                  <a:srgbClr val="051243"/>
                </a:solidFill>
                <a:latin typeface="Arial"/>
                <a:cs typeface="Arial"/>
              </a:rPr>
              <a:t>flu-risk</a:t>
            </a:r>
            <a:r>
              <a:rPr spc="-135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26" dirty="0">
                <a:solidFill>
                  <a:srgbClr val="051243"/>
                </a:solidFill>
                <a:latin typeface="Arial"/>
                <a:cs typeface="Arial"/>
              </a:rPr>
              <a:t>predictions</a:t>
            </a:r>
            <a:endParaRPr lang="en-US" spc="26" dirty="0">
              <a:solidFill>
                <a:srgbClr val="051243"/>
              </a:solidFill>
              <a:latin typeface="Arial"/>
              <a:cs typeface="Arial"/>
            </a:endParaRPr>
          </a:p>
          <a:p>
            <a:pPr marL="409575" indent="-257175">
              <a:spcBef>
                <a:spcPts val="71"/>
              </a:spcBef>
              <a:buFont typeface="Calibri"/>
              <a:buChar char="-"/>
              <a:tabLst>
                <a:tab pos="409099" algn="l"/>
                <a:tab pos="409575" algn="l"/>
              </a:tabLst>
            </a:pPr>
            <a:endParaRPr sz="800" dirty="0">
              <a:latin typeface="Arial"/>
              <a:cs typeface="Arial"/>
            </a:endParaRPr>
          </a:p>
          <a:p>
            <a:pPr>
              <a:spcBef>
                <a:spcPts val="34"/>
              </a:spcBef>
              <a:buClr>
                <a:srgbClr val="051243"/>
              </a:buClr>
              <a:buFont typeface="Calibri"/>
              <a:buChar char="-"/>
            </a:pPr>
            <a:endParaRPr sz="400" dirty="0">
              <a:latin typeface="Arial"/>
              <a:cs typeface="Arial"/>
            </a:endParaRPr>
          </a:p>
          <a:p>
            <a:pPr marL="9525"/>
            <a:r>
              <a:rPr spc="-41" dirty="0">
                <a:solidFill>
                  <a:srgbClr val="051243"/>
                </a:solidFill>
                <a:latin typeface="Arial"/>
                <a:cs typeface="Arial"/>
              </a:rPr>
              <a:t>Edge</a:t>
            </a:r>
            <a:r>
              <a:rPr spc="-60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30" dirty="0">
                <a:solidFill>
                  <a:srgbClr val="051243"/>
                </a:solidFill>
                <a:latin typeface="Arial"/>
                <a:cs typeface="Arial"/>
              </a:rPr>
              <a:t>infrastructure:</a:t>
            </a:r>
            <a:r>
              <a:rPr spc="-60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11" dirty="0">
                <a:solidFill>
                  <a:srgbClr val="051243"/>
                </a:solidFill>
                <a:latin typeface="Arial"/>
                <a:cs typeface="Arial"/>
              </a:rPr>
              <a:t>large-scale</a:t>
            </a:r>
            <a:r>
              <a:rPr spc="-60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-56" dirty="0">
                <a:solidFill>
                  <a:srgbClr val="051243"/>
                </a:solidFill>
                <a:latin typeface="Arial"/>
                <a:cs typeface="Arial"/>
              </a:rPr>
              <a:t>DTN</a:t>
            </a:r>
            <a:r>
              <a:rPr spc="-64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8" dirty="0">
                <a:solidFill>
                  <a:srgbClr val="051243"/>
                </a:solidFill>
                <a:latin typeface="Arial"/>
                <a:cs typeface="Arial"/>
              </a:rPr>
              <a:t>over</a:t>
            </a:r>
            <a:r>
              <a:rPr spc="-60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34" dirty="0">
                <a:solidFill>
                  <a:srgbClr val="051243"/>
                </a:solidFill>
                <a:latin typeface="Arial"/>
                <a:cs typeface="Arial"/>
              </a:rPr>
              <a:t>mobile</a:t>
            </a:r>
            <a:r>
              <a:rPr spc="-60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38" dirty="0">
                <a:solidFill>
                  <a:srgbClr val="051243"/>
                </a:solidFill>
                <a:latin typeface="Arial"/>
                <a:cs typeface="Arial"/>
              </a:rPr>
              <a:t>platforms</a:t>
            </a:r>
            <a:endParaRPr dirty="0">
              <a:latin typeface="Arial"/>
              <a:cs typeface="Arial"/>
            </a:endParaRPr>
          </a:p>
          <a:p>
            <a:pPr marL="409575" marR="3810" indent="-257175">
              <a:lnSpc>
                <a:spcPct val="104000"/>
              </a:lnSpc>
              <a:spcBef>
                <a:spcPts val="19"/>
              </a:spcBef>
              <a:buFont typeface="Calibri"/>
              <a:buChar char="-"/>
              <a:tabLst>
                <a:tab pos="409099" algn="l"/>
                <a:tab pos="409575" algn="l"/>
              </a:tabLst>
            </a:pPr>
            <a:r>
              <a:rPr spc="-41" dirty="0">
                <a:solidFill>
                  <a:srgbClr val="051243"/>
                </a:solidFill>
                <a:latin typeface="Arial"/>
                <a:cs typeface="Arial"/>
              </a:rPr>
              <a:t>E.g.,</a:t>
            </a:r>
            <a:r>
              <a:rPr spc="-60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34" dirty="0">
                <a:solidFill>
                  <a:srgbClr val="051243"/>
                </a:solidFill>
                <a:latin typeface="Arial"/>
                <a:cs typeface="Arial"/>
              </a:rPr>
              <a:t>“Mesh</a:t>
            </a:r>
            <a:r>
              <a:rPr spc="-60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34" dirty="0">
                <a:solidFill>
                  <a:srgbClr val="051243"/>
                </a:solidFill>
                <a:latin typeface="Arial"/>
                <a:cs typeface="Arial"/>
              </a:rPr>
              <a:t>Network</a:t>
            </a:r>
            <a:r>
              <a:rPr spc="-68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53" dirty="0">
                <a:solidFill>
                  <a:srgbClr val="051243"/>
                </a:solidFill>
                <a:latin typeface="Arial"/>
                <a:cs typeface="Arial"/>
              </a:rPr>
              <a:t>Alerts”</a:t>
            </a:r>
            <a:r>
              <a:rPr spc="-60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41" dirty="0">
                <a:solidFill>
                  <a:srgbClr val="051243"/>
                </a:solidFill>
                <a:latin typeface="Arial"/>
                <a:cs typeface="Arial"/>
              </a:rPr>
              <a:t>for</a:t>
            </a:r>
            <a:r>
              <a:rPr spc="-60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38" dirty="0">
                <a:solidFill>
                  <a:srgbClr val="051243"/>
                </a:solidFill>
                <a:latin typeface="Arial"/>
                <a:cs typeface="Arial"/>
              </a:rPr>
              <a:t>offline</a:t>
            </a:r>
            <a:r>
              <a:rPr spc="-64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-8" dirty="0">
                <a:solidFill>
                  <a:srgbClr val="051243"/>
                </a:solidFill>
                <a:latin typeface="Arial"/>
                <a:cs typeface="Arial"/>
              </a:rPr>
              <a:t>messaging</a:t>
            </a:r>
            <a:r>
              <a:rPr spc="-68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4" dirty="0">
                <a:solidFill>
                  <a:srgbClr val="051243"/>
                </a:solidFill>
                <a:latin typeface="Arial"/>
                <a:cs typeface="Arial"/>
              </a:rPr>
              <a:t>reaching</a:t>
            </a:r>
            <a:r>
              <a:rPr spc="-71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38" dirty="0">
                <a:solidFill>
                  <a:srgbClr val="051243"/>
                </a:solidFill>
                <a:latin typeface="Arial"/>
                <a:cs typeface="Arial"/>
              </a:rPr>
              <a:t>millions</a:t>
            </a:r>
            <a:r>
              <a:rPr spc="-60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38" dirty="0">
                <a:solidFill>
                  <a:srgbClr val="051243"/>
                </a:solidFill>
                <a:latin typeface="Arial"/>
                <a:cs typeface="Arial"/>
              </a:rPr>
              <a:t>of  </a:t>
            </a:r>
            <a:r>
              <a:rPr spc="4" dirty="0">
                <a:solidFill>
                  <a:srgbClr val="051243"/>
                </a:solidFill>
                <a:latin typeface="Arial"/>
                <a:cs typeface="Arial"/>
              </a:rPr>
              <a:t>users </a:t>
            </a:r>
            <a:r>
              <a:rPr spc="-4" dirty="0">
                <a:solidFill>
                  <a:srgbClr val="051243"/>
                </a:solidFill>
                <a:latin typeface="Arial"/>
                <a:cs typeface="Arial"/>
              </a:rPr>
              <a:t>via </a:t>
            </a:r>
            <a:r>
              <a:rPr spc="4" dirty="0">
                <a:solidFill>
                  <a:srgbClr val="051243"/>
                </a:solidFill>
                <a:latin typeface="Arial"/>
                <a:cs typeface="Arial"/>
              </a:rPr>
              <a:t>Weather </a:t>
            </a:r>
            <a:r>
              <a:rPr spc="-11" dirty="0">
                <a:solidFill>
                  <a:srgbClr val="051243"/>
                </a:solidFill>
                <a:latin typeface="Arial"/>
                <a:cs typeface="Arial"/>
              </a:rPr>
              <a:t>Channel</a:t>
            </a:r>
            <a:r>
              <a:rPr spc="-251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51243"/>
                </a:solidFill>
                <a:latin typeface="Arial"/>
                <a:cs typeface="Arial"/>
              </a:rPr>
              <a:t>apps</a:t>
            </a:r>
            <a:endParaRPr dirty="0">
              <a:latin typeface="Arial"/>
              <a:cs typeface="Arial"/>
            </a:endParaRPr>
          </a:p>
          <a:p>
            <a:pPr marL="409575" marR="734854" indent="-257175">
              <a:lnSpc>
                <a:spcPct val="104000"/>
              </a:lnSpc>
              <a:buFont typeface="Calibri"/>
              <a:buChar char="-"/>
              <a:tabLst>
                <a:tab pos="409099" algn="l"/>
                <a:tab pos="409575" algn="l"/>
              </a:tabLst>
            </a:pPr>
            <a:r>
              <a:rPr spc="-41" dirty="0">
                <a:solidFill>
                  <a:srgbClr val="051243"/>
                </a:solidFill>
                <a:latin typeface="Arial"/>
                <a:cs typeface="Arial"/>
              </a:rPr>
              <a:t>E.g.,</a:t>
            </a:r>
            <a:r>
              <a:rPr spc="-56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30" dirty="0">
                <a:solidFill>
                  <a:srgbClr val="051243"/>
                </a:solidFill>
                <a:latin typeface="Arial"/>
                <a:cs typeface="Arial"/>
              </a:rPr>
              <a:t>“Watson</a:t>
            </a:r>
            <a:r>
              <a:rPr spc="-56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34" dirty="0">
                <a:solidFill>
                  <a:srgbClr val="051243"/>
                </a:solidFill>
                <a:latin typeface="Arial"/>
                <a:cs typeface="Arial"/>
              </a:rPr>
              <a:t>Works”</a:t>
            </a:r>
            <a:r>
              <a:rPr spc="-56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26" dirty="0">
                <a:solidFill>
                  <a:srgbClr val="051243"/>
                </a:solidFill>
                <a:latin typeface="Arial"/>
                <a:cs typeface="Arial"/>
              </a:rPr>
              <a:t>contact</a:t>
            </a:r>
            <a:r>
              <a:rPr spc="-60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15" dirty="0">
                <a:solidFill>
                  <a:srgbClr val="051243"/>
                </a:solidFill>
                <a:latin typeface="Arial"/>
                <a:cs typeface="Arial"/>
              </a:rPr>
              <a:t>tracing</a:t>
            </a:r>
            <a:r>
              <a:rPr spc="-64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56" dirty="0">
                <a:solidFill>
                  <a:srgbClr val="051243"/>
                </a:solidFill>
                <a:latin typeface="Arial"/>
                <a:cs typeface="Arial"/>
              </a:rPr>
              <a:t>with</a:t>
            </a:r>
            <a:r>
              <a:rPr spc="-60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8" dirty="0">
                <a:solidFill>
                  <a:srgbClr val="051243"/>
                </a:solidFill>
                <a:latin typeface="Arial"/>
                <a:cs typeface="Arial"/>
              </a:rPr>
              <a:t>accurate</a:t>
            </a:r>
            <a:r>
              <a:rPr spc="-56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38" dirty="0">
                <a:solidFill>
                  <a:srgbClr val="051243"/>
                </a:solidFill>
                <a:latin typeface="Arial"/>
                <a:cs typeface="Arial"/>
              </a:rPr>
              <a:t>proximity  </a:t>
            </a:r>
            <a:r>
              <a:rPr spc="30" dirty="0">
                <a:solidFill>
                  <a:srgbClr val="051243"/>
                </a:solidFill>
                <a:latin typeface="Arial"/>
                <a:cs typeface="Arial"/>
              </a:rPr>
              <a:t>estimation </a:t>
            </a:r>
            <a:r>
              <a:rPr spc="-4" dirty="0">
                <a:solidFill>
                  <a:srgbClr val="051243"/>
                </a:solidFill>
                <a:latin typeface="Arial"/>
                <a:cs typeface="Arial"/>
              </a:rPr>
              <a:t>via</a:t>
            </a:r>
            <a:r>
              <a:rPr spc="-161" dirty="0">
                <a:solidFill>
                  <a:srgbClr val="051243"/>
                </a:solidFill>
                <a:latin typeface="Arial"/>
                <a:cs typeface="Arial"/>
              </a:rPr>
              <a:t> </a:t>
            </a:r>
            <a:r>
              <a:rPr spc="26" dirty="0">
                <a:solidFill>
                  <a:srgbClr val="051243"/>
                </a:solidFill>
                <a:latin typeface="Arial"/>
                <a:cs typeface="Arial"/>
              </a:rPr>
              <a:t>ultrasound</a:t>
            </a:r>
            <a:endParaRPr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750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3" descr="A person wearing a suit and tie smiling and looking at the camera&#10;&#10;Description automatically generated">
            <a:extLst>
              <a:ext uri="{FF2B5EF4-FFF2-40B4-BE49-F238E27FC236}">
                <a16:creationId xmlns:a16="http://schemas.microsoft.com/office/drawing/2014/main" id="{055A5939-0CF3-FE4A-AAD5-77E31BDB3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418" y="334963"/>
            <a:ext cx="183991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82EFDCD-4147-4041-AF73-6482B8CA0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0" y="923925"/>
            <a:ext cx="3124200" cy="1295400"/>
          </a:xfrm>
        </p:spPr>
        <p:txBody>
          <a:bodyPr/>
          <a:lstStyle/>
          <a:p>
            <a:pPr>
              <a:defRPr/>
            </a:pPr>
            <a:r>
              <a:rPr lang="en-US" dirty="0"/>
              <a:t>Sumi </a:t>
            </a:r>
            <a:r>
              <a:rPr lang="en-US" dirty="0" err="1"/>
              <a:t>Helal</a:t>
            </a:r>
            <a:br>
              <a:rPr lang="en-US" dirty="0"/>
            </a:br>
            <a:r>
              <a:rPr lang="en-US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www.sumihelal.com</a:t>
            </a:r>
            <a:endParaRPr lang="en-US" b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322E56F-AFE4-544D-A5D0-046DA7319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3022600"/>
            <a:ext cx="8077200" cy="3233738"/>
          </a:xfrm>
        </p:spPr>
        <p:txBody>
          <a:bodyPr/>
          <a:lstStyle/>
          <a:p>
            <a:pPr>
              <a:defRPr/>
            </a:pPr>
            <a:r>
              <a:rPr lang="en-US" sz="2000" dirty="0"/>
              <a:t>Professor, CISE, University of Florida &amp; Chair in Digital Health, Lancaster University</a:t>
            </a:r>
          </a:p>
          <a:p>
            <a:pPr>
              <a:defRPr/>
            </a:pPr>
            <a:r>
              <a:rPr lang="en-US" sz="2000" dirty="0"/>
              <a:t>Fundamentals: IoT, Smart Spaces,  Mobile Computing</a:t>
            </a:r>
          </a:p>
          <a:p>
            <a:pPr>
              <a:defRPr/>
            </a:pPr>
            <a:r>
              <a:rPr lang="en-US" sz="2000" dirty="0"/>
              <a:t>Applied: Digital Health, Aging, Disabilities</a:t>
            </a:r>
          </a:p>
          <a:p>
            <a:pPr>
              <a:defRPr/>
            </a:pPr>
            <a:r>
              <a:rPr lang="en-US" sz="2000" dirty="0"/>
              <a:t>Data-driven approaches: </a:t>
            </a:r>
          </a:p>
          <a:p>
            <a:pPr lvl="1">
              <a:defRPr/>
            </a:pPr>
            <a:r>
              <a:rPr lang="en-US" sz="1800" dirty="0"/>
              <a:t>Predictability</a:t>
            </a:r>
          </a:p>
          <a:p>
            <a:pPr lvl="1">
              <a:defRPr/>
            </a:pPr>
            <a:r>
              <a:rPr lang="en-US" sz="1800" dirty="0"/>
              <a:t>Real-time, distributed optimization of data-driven systems</a:t>
            </a:r>
          </a:p>
          <a:p>
            <a:pPr>
              <a:defRPr/>
            </a:pPr>
            <a:r>
              <a:rPr lang="en-US" sz="2200" dirty="0" err="1"/>
              <a:t>sumi.helal@gmail.com</a:t>
            </a:r>
            <a:endParaRPr lang="en-US" sz="2200" dirty="0"/>
          </a:p>
          <a:p>
            <a:pPr marL="344487" lvl="1" indent="0">
              <a:buFont typeface="Wingdings" pitchFamily="2" charset="2"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492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Rectangle 2"/>
          <p:cNvSpPr txBox="1">
            <a:spLocks noGrp="1"/>
          </p:cNvSpPr>
          <p:nvPr>
            <p:ph type="title"/>
          </p:nvPr>
        </p:nvSpPr>
        <p:spPr>
          <a:xfrm>
            <a:off x="251520" y="116631"/>
            <a:ext cx="8435280" cy="98073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Xin Liu, CS, UC Davis</a:t>
            </a:r>
            <a:endParaRPr dirty="0"/>
          </a:p>
        </p:txBody>
      </p:sp>
      <p:sp>
        <p:nvSpPr>
          <p:cNvPr id="129" name="Rectangle 3"/>
          <p:cNvSpPr txBox="1">
            <a:spLocks noGrp="1"/>
          </p:cNvSpPr>
          <p:nvPr>
            <p:ph type="body" idx="1"/>
          </p:nvPr>
        </p:nvSpPr>
        <p:spPr>
          <a:xfrm>
            <a:off x="313184" y="1091876"/>
            <a:ext cx="5125715" cy="5145437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defRPr sz="2900"/>
            </a:pPr>
            <a:r>
              <a:rPr sz="2000" dirty="0"/>
              <a:t>Ph.D., E</a:t>
            </a:r>
            <a:r>
              <a:rPr lang="en-US" sz="2000" dirty="0"/>
              <a:t>C</a:t>
            </a:r>
            <a:r>
              <a:rPr sz="2000" dirty="0"/>
              <a:t>E, Purdue University </a:t>
            </a:r>
            <a:endParaRPr sz="2000" b="1" dirty="0"/>
          </a:p>
          <a:p>
            <a:pPr>
              <a:lnSpc>
                <a:spcPct val="80000"/>
              </a:lnSpc>
              <a:spcBef>
                <a:spcPts val="600"/>
              </a:spcBef>
              <a:defRPr sz="2900"/>
            </a:pPr>
            <a:r>
              <a:rPr sz="2000" dirty="0"/>
              <a:t>Professor, CS, UC Davis</a:t>
            </a:r>
            <a:endParaRPr sz="2000" b="1" dirty="0"/>
          </a:p>
          <a:p>
            <a:pPr>
              <a:lnSpc>
                <a:spcPct val="80000"/>
              </a:lnSpc>
              <a:spcBef>
                <a:spcPts val="600"/>
              </a:spcBef>
              <a:defRPr sz="2900"/>
            </a:pPr>
            <a:r>
              <a:rPr sz="2000" dirty="0"/>
              <a:t>MSRA, 2012- 2014</a:t>
            </a:r>
            <a:endParaRPr sz="2000" b="1" dirty="0"/>
          </a:p>
          <a:p>
            <a:pPr>
              <a:lnSpc>
                <a:spcPct val="80000"/>
              </a:lnSpc>
              <a:spcBef>
                <a:spcPts val="600"/>
              </a:spcBef>
              <a:defRPr sz="2900"/>
            </a:pPr>
            <a:endParaRPr sz="2000" b="1" dirty="0"/>
          </a:p>
          <a:p>
            <a:pPr>
              <a:lnSpc>
                <a:spcPct val="80000"/>
              </a:lnSpc>
              <a:spcBef>
                <a:spcPts val="600"/>
              </a:spcBef>
              <a:defRPr sz="2900"/>
            </a:pPr>
            <a:r>
              <a:rPr lang="en-US" sz="2000" dirty="0"/>
              <a:t>Wireless and cellular networks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defRPr sz="2900"/>
            </a:pPr>
            <a:r>
              <a:rPr lang="en-US" sz="2000" dirty="0"/>
              <a:t>Opportunistic scheduling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defRPr sz="2900"/>
            </a:pPr>
            <a:r>
              <a:rPr lang="en-US" sz="2000" dirty="0"/>
              <a:t>Cognitive radio</a:t>
            </a:r>
            <a:endParaRPr sz="2000" dirty="0"/>
          </a:p>
          <a:p>
            <a:pPr>
              <a:lnSpc>
                <a:spcPct val="80000"/>
              </a:lnSpc>
              <a:spcBef>
                <a:spcPts val="600"/>
              </a:spcBef>
              <a:defRPr sz="2900"/>
            </a:pPr>
            <a:r>
              <a:rPr sz="2000" dirty="0"/>
              <a:t>Data-driven approach in networking</a:t>
            </a:r>
            <a:endParaRPr lang="en-US" sz="2000" dirty="0"/>
          </a:p>
          <a:p>
            <a:pPr lvl="1">
              <a:lnSpc>
                <a:spcPct val="80000"/>
              </a:lnSpc>
              <a:spcBef>
                <a:spcPts val="600"/>
              </a:spcBef>
              <a:defRPr sz="2900"/>
            </a:pPr>
            <a:r>
              <a:rPr lang="en-US" sz="2000" dirty="0"/>
              <a:t>Cellular network resource management,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network configuration</a:t>
            </a:r>
            <a:r>
              <a:rPr lang="en-US" sz="2000" dirty="0"/>
              <a:t>, 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defRPr sz="2900"/>
            </a:pPr>
            <a:r>
              <a:rPr lang="en-US" sz="2000" dirty="0"/>
              <a:t>Mobile system personalization 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defRPr sz="2900"/>
            </a:pPr>
            <a:r>
              <a:rPr lang="en-US" sz="2000" dirty="0"/>
              <a:t>Encrypted traffic classification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900"/>
            </a:pPr>
            <a:r>
              <a:rPr sz="2000" dirty="0"/>
              <a:t>Machine learning algorithm development</a:t>
            </a:r>
            <a:endParaRPr lang="en-US" sz="2000" dirty="0"/>
          </a:p>
          <a:p>
            <a:pPr lvl="1">
              <a:lnSpc>
                <a:spcPct val="80000"/>
              </a:lnSpc>
              <a:spcBef>
                <a:spcPts val="600"/>
              </a:spcBef>
              <a:defRPr sz="2900"/>
            </a:pPr>
            <a:r>
              <a:rPr lang="en-US" sz="2000" dirty="0"/>
              <a:t>Opportunistic learning 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defRPr sz="2900"/>
            </a:pPr>
            <a:r>
              <a:rPr lang="en-US" sz="2000" dirty="0"/>
              <a:t>RL sample efficiency &amp; interpretability</a:t>
            </a:r>
            <a:endParaRPr sz="2000" dirty="0"/>
          </a:p>
          <a:p>
            <a:pPr>
              <a:lnSpc>
                <a:spcPct val="80000"/>
              </a:lnSpc>
              <a:spcBef>
                <a:spcPts val="600"/>
              </a:spcBef>
              <a:defRPr sz="2900"/>
            </a:pPr>
            <a:r>
              <a:rPr sz="2000" dirty="0"/>
              <a:t>ML applications in human and animal health</a:t>
            </a:r>
            <a:endParaRPr lang="en-US" sz="2000" dirty="0"/>
          </a:p>
          <a:p>
            <a:pPr>
              <a:lnSpc>
                <a:spcPct val="80000"/>
              </a:lnSpc>
              <a:spcBef>
                <a:spcPts val="600"/>
              </a:spcBef>
              <a:defRPr sz="2900"/>
            </a:pPr>
            <a:endParaRPr lang="en-US" sz="2000" dirty="0"/>
          </a:p>
          <a:p>
            <a:pPr marL="457200" lvl="1" indent="0">
              <a:lnSpc>
                <a:spcPct val="80000"/>
              </a:lnSpc>
              <a:spcBef>
                <a:spcPts val="600"/>
              </a:spcBef>
              <a:buNone/>
              <a:defRPr sz="2900"/>
            </a:pPr>
            <a:endParaRPr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776DE2-1110-CE4A-AE67-92FBD8DDC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3722" y="2037098"/>
            <a:ext cx="2410185" cy="268828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53C5E1A-E7E0-A14A-9CC6-E88DC0779F32}"/>
              </a:ext>
            </a:extLst>
          </p:cNvPr>
          <p:cNvSpPr/>
          <p:nvPr/>
        </p:nvSpPr>
        <p:spPr>
          <a:xfrm>
            <a:off x="5500563" y="4940725"/>
            <a:ext cx="3643437" cy="1357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lnSpc>
                <a:spcPct val="80000"/>
              </a:lnSpc>
              <a:spcBef>
                <a:spcPts val="600"/>
              </a:spcBef>
              <a:buClr>
                <a:srgbClr val="002060"/>
              </a:buClr>
              <a:buFont typeface="Wingdings" pitchFamily="2" charset="2"/>
              <a:buChar char="§"/>
              <a:defRPr sz="2900"/>
            </a:pPr>
            <a:r>
              <a:rPr lang="en-US" sz="1400" dirty="0">
                <a:latin typeface="Times New Roman"/>
                <a:cs typeface="Times New Roman"/>
                <a:sym typeface="Times New Roman"/>
              </a:rPr>
              <a:t>UCD AI center for Security, Privacy, and Inclusion</a:t>
            </a:r>
          </a:p>
          <a:p>
            <a:pPr marL="285750" lvl="1" indent="-285750">
              <a:lnSpc>
                <a:spcPct val="80000"/>
              </a:lnSpc>
              <a:spcBef>
                <a:spcPts val="600"/>
              </a:spcBef>
              <a:buClr>
                <a:srgbClr val="002060"/>
              </a:buClr>
              <a:buFont typeface="Wingdings" pitchFamily="2" charset="2"/>
              <a:buChar char="§"/>
              <a:defRPr sz="2900"/>
            </a:pPr>
            <a:r>
              <a:rPr lang="en-US" sz="1400" dirty="0">
                <a:latin typeface="Times New Roman"/>
                <a:cs typeface="Times New Roman"/>
                <a:sym typeface="Times New Roman"/>
              </a:rPr>
              <a:t>NSF/USDA AI Institute for Next Gen Food Systems</a:t>
            </a:r>
          </a:p>
          <a:p>
            <a:pPr marL="285750" lvl="1" indent="-285750">
              <a:lnSpc>
                <a:spcPct val="80000"/>
              </a:lnSpc>
              <a:spcBef>
                <a:spcPts val="600"/>
              </a:spcBef>
              <a:buClr>
                <a:srgbClr val="002060"/>
              </a:buClr>
              <a:buFont typeface="Wingdings" pitchFamily="2" charset="2"/>
              <a:buChar char="§"/>
              <a:defRPr sz="2900"/>
            </a:pPr>
            <a:r>
              <a:rPr lang="en-US" sz="1400" dirty="0">
                <a:latin typeface="Times New Roman"/>
                <a:cs typeface="Times New Roman"/>
                <a:sym typeface="Times New Roman"/>
              </a:rPr>
              <a:t>NSF AI Convergence Accelerator</a:t>
            </a:r>
          </a:p>
          <a:p>
            <a:pPr marL="285750" lvl="1" indent="-285750">
              <a:lnSpc>
                <a:spcPct val="80000"/>
              </a:lnSpc>
              <a:spcBef>
                <a:spcPts val="600"/>
              </a:spcBef>
              <a:buClr>
                <a:srgbClr val="002060"/>
              </a:buClr>
              <a:buFont typeface="Wingdings" pitchFamily="2" charset="2"/>
              <a:buChar char="§"/>
              <a:defRPr sz="2900"/>
            </a:pPr>
            <a:r>
              <a:rPr lang="en-US" sz="1400" dirty="0">
                <a:latin typeface="Times New Roman"/>
                <a:cs typeface="Times New Roman"/>
                <a:sym typeface="Times New Roman"/>
              </a:rPr>
              <a:t>Research scientists and postdoc positions</a:t>
            </a:r>
          </a:p>
        </p:txBody>
      </p:sp>
      <p:pic>
        <p:nvPicPr>
          <p:cNvPr id="6" name="Picture 3" descr="Picture 3">
            <a:extLst>
              <a:ext uri="{FF2B5EF4-FFF2-40B4-BE49-F238E27FC236}">
                <a16:creationId xmlns:a16="http://schemas.microsoft.com/office/drawing/2014/main" id="{849BDF08-54CF-9A42-8363-32EBCDE6AD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1211" y="355606"/>
            <a:ext cx="1224137" cy="1196754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6FADA5-7A2E-314E-BE4B-70A470B7F2E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22097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82EFDCD-4147-4041-AF73-6482B8CA0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98366"/>
            <a:ext cx="4613564" cy="1295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err="1"/>
              <a:t>Sayandev</a:t>
            </a:r>
            <a:r>
              <a:rPr lang="en-US" dirty="0"/>
              <a:t> Mukherjee</a:t>
            </a:r>
            <a:br>
              <a:rPr lang="en-US" dirty="0"/>
            </a:br>
            <a:endParaRPr lang="en-US" b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322E56F-AFE4-544D-A5D0-046DA7319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532" y="1575079"/>
            <a:ext cx="5766867" cy="4839575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en-US" sz="3800" b="1" dirty="0"/>
              <a:t>Principal Architect,  </a:t>
            </a:r>
            <a:r>
              <a:rPr lang="en-US" sz="3800" b="1" dirty="0" err="1"/>
              <a:t>CableLabs</a:t>
            </a:r>
            <a:endParaRPr lang="en-US" sz="3800" b="1" dirty="0"/>
          </a:p>
          <a:p>
            <a:pPr>
              <a:defRPr/>
            </a:pPr>
            <a:r>
              <a:rPr lang="en-US" sz="3800" dirty="0" err="1"/>
              <a:t>Ph.D</a:t>
            </a:r>
            <a:r>
              <a:rPr lang="en-US" sz="3800" dirty="0"/>
              <a:t>, Cornell, 1997</a:t>
            </a:r>
          </a:p>
          <a:p>
            <a:pPr marL="400050" lvl="1" indent="0">
              <a:buNone/>
              <a:defRPr/>
            </a:pPr>
            <a:r>
              <a:rPr lang="en-US" sz="3500" dirty="0"/>
              <a:t>   </a:t>
            </a:r>
            <a:r>
              <a:rPr lang="en-US" sz="3500" dirty="0" err="1"/>
              <a:t>Ph.D</a:t>
            </a:r>
            <a:r>
              <a:rPr lang="en-US" sz="3500" dirty="0"/>
              <a:t> Dissertation, “Neural Network Training Algorithms based on Quadratic Error Surface Models”</a:t>
            </a:r>
          </a:p>
          <a:p>
            <a:pPr marL="400050" lvl="1" indent="0">
              <a:buNone/>
              <a:defRPr/>
            </a:pPr>
            <a:r>
              <a:rPr lang="en-US" sz="3500" dirty="0"/>
              <a:t>  M.S. Thesis, “</a:t>
            </a:r>
            <a:r>
              <a:rPr lang="en-US" sz="3500" dirty="0" err="1"/>
              <a:t>Asymptotics</a:t>
            </a:r>
            <a:r>
              <a:rPr lang="en-US" sz="3500" dirty="0"/>
              <a:t> of Gradient-Based Neural Network Training Algorithms”</a:t>
            </a:r>
          </a:p>
          <a:p>
            <a:pPr>
              <a:defRPr/>
            </a:pPr>
            <a:r>
              <a:rPr lang="en-US" sz="3400" dirty="0"/>
              <a:t>Many years of research experiences, including nearly 10 years at Bell Labs as Member of Technical Staff</a:t>
            </a:r>
          </a:p>
          <a:p>
            <a:pPr>
              <a:defRPr/>
            </a:pPr>
            <a:r>
              <a:rPr lang="en-US" sz="3400" dirty="0"/>
              <a:t>More than 20 patents, etc.</a:t>
            </a:r>
          </a:p>
          <a:p>
            <a:pPr>
              <a:defRPr/>
            </a:pPr>
            <a:r>
              <a:rPr lang="en-US" sz="3400" dirty="0"/>
              <a:t> Machine and Deep Learning applied to wireless networks -- </a:t>
            </a:r>
            <a:r>
              <a:rPr lang="en-US" sz="3400" dirty="0" err="1"/>
              <a:t>MLaaS</a:t>
            </a:r>
            <a:r>
              <a:rPr lang="en-US" sz="3400" dirty="0"/>
              <a:t> platform for a wireless network:</a:t>
            </a:r>
          </a:p>
          <a:p>
            <a:pPr>
              <a:defRPr/>
            </a:pPr>
            <a:r>
              <a:rPr lang="en-US" sz="3400" dirty="0" err="1"/>
              <a:t>s.mukherjee@cablelabs.com</a:t>
            </a:r>
            <a:endParaRPr lang="en-US" sz="3400" dirty="0"/>
          </a:p>
          <a:p>
            <a:pPr>
              <a:defRPr/>
            </a:pPr>
            <a:endParaRPr lang="en-US" sz="2200" dirty="0"/>
          </a:p>
          <a:p>
            <a:pPr marL="344487" lvl="1" indent="0">
              <a:buFont typeface="Wingdings" pitchFamily="2" charset="2"/>
              <a:buNone/>
              <a:defRPr/>
            </a:pPr>
            <a:endParaRPr lang="en-US" dirty="0"/>
          </a:p>
        </p:txBody>
      </p:sp>
      <p:pic>
        <p:nvPicPr>
          <p:cNvPr id="5" name="Picture 4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B01B116C-89D9-004F-8494-72A4B05E85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55" r="10566" b="-2"/>
          <a:stretch/>
        </p:blipFill>
        <p:spPr>
          <a:xfrm>
            <a:off x="6524518" y="412377"/>
            <a:ext cx="1985549" cy="3162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11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509</Words>
  <Application>Microsoft Macintosh PowerPoint</Application>
  <PresentationFormat>On-screen Show (4:3)</PresentationFormat>
  <Paragraphs>74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Georgia</vt:lpstr>
      <vt:lpstr>Times New Roman</vt:lpstr>
      <vt:lpstr>Wingdings</vt:lpstr>
      <vt:lpstr>Office Theme</vt:lpstr>
      <vt:lpstr>HDR-Nets’20  Panel Discussion:  The Future of Data, Machine Learning, and Networks  Challenges and Opportunities   5:30 - 6:50pm (CEST)</vt:lpstr>
      <vt:lpstr>Nirmit Desai</vt:lpstr>
      <vt:lpstr>Sumi Helal www.sumihelal.com</vt:lpstr>
      <vt:lpstr>Xin Liu, CS, UC Davis</vt:lpstr>
      <vt:lpstr>Sayandev Mukherjee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2nd IEEE International Workshop on  Harnessing the Data Revolution  in Networking </dc:title>
  <dc:creator>Tamer Nadeem</dc:creator>
  <cp:lastModifiedBy>Zhi-Li Zhang</cp:lastModifiedBy>
  <cp:revision>10</cp:revision>
  <dcterms:created xsi:type="dcterms:W3CDTF">2020-10-13T10:33:13Z</dcterms:created>
  <dcterms:modified xsi:type="dcterms:W3CDTF">2020-10-13T15:04:10Z</dcterms:modified>
</cp:coreProperties>
</file>