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78" r:id="rId2"/>
    <p:sldId id="258" r:id="rId3"/>
    <p:sldId id="259" r:id="rId4"/>
    <p:sldId id="288" r:id="rId5"/>
    <p:sldId id="279" r:id="rId6"/>
    <p:sldId id="266" r:id="rId7"/>
    <p:sldId id="267" r:id="rId8"/>
    <p:sldId id="268" r:id="rId9"/>
    <p:sldId id="270" r:id="rId10"/>
    <p:sldId id="28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15"/>
    <p:restoredTop sz="94674"/>
  </p:normalViewPr>
  <p:slideViewPr>
    <p:cSldViewPr snapToGrid="0" snapToObjects="1">
      <p:cViewPr varScale="1">
        <p:scale>
          <a:sx n="127" d="100"/>
          <a:sy n="127" d="100"/>
        </p:scale>
        <p:origin x="200" y="208"/>
      </p:cViewPr>
      <p:guideLst/>
    </p:cSldViewPr>
  </p:slideViewPr>
  <p:notesTextViewPr>
    <p:cViewPr>
      <p:scale>
        <a:sx n="1" d="1"/>
        <a:sy n="1" d="1"/>
      </p:scale>
      <p:origin x="0" y="0"/>
    </p:cViewPr>
  </p:notesTextViewPr>
  <p:notesViewPr>
    <p:cSldViewPr snapToGrid="0" snapToObjects="1">
      <p:cViewPr varScale="1">
        <p:scale>
          <a:sx n="87" d="100"/>
          <a:sy n="87" d="100"/>
        </p:scale>
        <p:origin x="3904"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A5D56F-9F38-114E-96E2-59506F6E8DD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463A2EE-08DF-F948-89D7-FAF47065D7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E1C21A-AA0E-1246-8643-7757F011D815}" type="datetimeFigureOut">
              <a:rPr lang="en-US" smtClean="0"/>
              <a:t>10/12/20</a:t>
            </a:fld>
            <a:endParaRPr lang="en-US"/>
          </a:p>
        </p:txBody>
      </p:sp>
      <p:sp>
        <p:nvSpPr>
          <p:cNvPr id="4" name="Footer Placeholder 3">
            <a:extLst>
              <a:ext uri="{FF2B5EF4-FFF2-40B4-BE49-F238E27FC236}">
                <a16:creationId xmlns:a16="http://schemas.microsoft.com/office/drawing/2014/main" id="{84D46A3F-7616-4340-9BC1-84D52AD1CB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10A1B5F-6A35-F44E-AE90-B3EBC345FA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730A2C-02C9-E14A-80E6-DCD562C8B9BF}" type="slidenum">
              <a:rPr lang="en-US" smtClean="0"/>
              <a:t>‹#›</a:t>
            </a:fld>
            <a:endParaRPr lang="en-US"/>
          </a:p>
        </p:txBody>
      </p:sp>
    </p:spTree>
    <p:extLst>
      <p:ext uri="{BB962C8B-B14F-4D97-AF65-F5344CB8AC3E}">
        <p14:creationId xmlns:p14="http://schemas.microsoft.com/office/powerpoint/2010/main" val="19931223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368151-A299-7947-8393-1BEE8F746FC0}" type="datetimeFigureOut">
              <a:rPr lang="en-US" smtClean="0"/>
              <a:t>10/12/20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1475E2-0129-1646-93FD-B938A4E1D622}" type="slidenum">
              <a:rPr lang="en-US" smtClean="0"/>
              <a:t>‹#›</a:t>
            </a:fld>
            <a:endParaRPr lang="en-US"/>
          </a:p>
        </p:txBody>
      </p:sp>
    </p:spTree>
    <p:extLst>
      <p:ext uri="{BB962C8B-B14F-4D97-AF65-F5344CB8AC3E}">
        <p14:creationId xmlns:p14="http://schemas.microsoft.com/office/powerpoint/2010/main" val="831096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5B301-4B0E-BF46-8D8B-9F5376EADEFE}" type="slidenum">
              <a:rPr lang="en-US" smtClean="0"/>
              <a:t>4</a:t>
            </a:fld>
            <a:endParaRPr lang="en-US"/>
          </a:p>
        </p:txBody>
      </p:sp>
    </p:spTree>
    <p:extLst>
      <p:ext uri="{BB962C8B-B14F-4D97-AF65-F5344CB8AC3E}">
        <p14:creationId xmlns:p14="http://schemas.microsoft.com/office/powerpoint/2010/main" val="1545088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5B301-4B0E-BF46-8D8B-9F5376EADEFE}" type="slidenum">
              <a:rPr lang="en-US" smtClean="0"/>
              <a:t>6</a:t>
            </a:fld>
            <a:endParaRPr lang="en-US"/>
          </a:p>
        </p:txBody>
      </p:sp>
    </p:spTree>
    <p:extLst>
      <p:ext uri="{BB962C8B-B14F-4D97-AF65-F5344CB8AC3E}">
        <p14:creationId xmlns:p14="http://schemas.microsoft.com/office/powerpoint/2010/main" val="26087440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community.cablelabs.com/wiki/display/COMM/Digital+Asset+Management" TargetMode="External"/><Relationship Id="rId7" Type="http://schemas.openxmlformats.org/officeDocument/2006/relationships/image" Target="../media/image3.png"/><Relationship Id="rId2" Type="http://schemas.openxmlformats.org/officeDocument/2006/relationships/hyperlink" Target="https://community.cablelabs.com/wiki/display/COMM/Document+Library" TargetMode="External"/><Relationship Id="rId1" Type="http://schemas.openxmlformats.org/officeDocument/2006/relationships/slideMaster" Target="../slideMasters/slideMaster1.xml"/><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hyperlink" Target="mailto:legal@cablelabs.com"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1.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emf"/><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3.tiff"/><Relationship Id="rId4" Type="http://schemas.openxmlformats.org/officeDocument/2006/relationships/image" Target="../media/image12.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15.emf"/><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Guideline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BF0D454-A9E4-A649-B2A9-EAEB81BBF01F}"/>
              </a:ext>
            </a:extLst>
          </p:cNvPr>
          <p:cNvSpPr>
            <a:spLocks noGrp="1"/>
          </p:cNvSpPr>
          <p:nvPr>
            <p:ph type="sldNum" sz="quarter" idx="10"/>
          </p:nvPr>
        </p:nvSpPr>
        <p:spPr/>
        <p:txBody>
          <a:bodyPr/>
          <a:lstStyle/>
          <a:p>
            <a:fld id="{1677A93A-AC10-8041-9117-7388B8632BA0}" type="slidenum">
              <a:rPr lang="en-US" smtClean="0"/>
              <a:pPr/>
              <a:t>‹#›</a:t>
            </a:fld>
            <a:endParaRPr lang="en-US" dirty="0"/>
          </a:p>
        </p:txBody>
      </p:sp>
      <p:sp>
        <p:nvSpPr>
          <p:cNvPr id="5" name="TextBox 4">
            <a:extLst>
              <a:ext uri="{FF2B5EF4-FFF2-40B4-BE49-F238E27FC236}">
                <a16:creationId xmlns:a16="http://schemas.microsoft.com/office/drawing/2014/main" id="{60728065-2B66-CA49-B807-55B38ED68DC2}"/>
              </a:ext>
            </a:extLst>
          </p:cNvPr>
          <p:cNvSpPr txBox="1"/>
          <p:nvPr userDrawn="1"/>
        </p:nvSpPr>
        <p:spPr>
          <a:xfrm>
            <a:off x="1159874" y="605769"/>
            <a:ext cx="6757492" cy="369332"/>
          </a:xfrm>
          <a:prstGeom prst="rect">
            <a:avLst/>
          </a:prstGeom>
          <a:noFill/>
        </p:spPr>
        <p:txBody>
          <a:bodyPr wrap="square" rtlCol="0">
            <a:spAutoFit/>
          </a:bodyPr>
          <a:lstStyle/>
          <a:p>
            <a:r>
              <a:rPr lang="en-US" b="1" dirty="0">
                <a:latin typeface="Helvetica" pitchFamily="2" charset="0"/>
                <a:cs typeface="Apple Chancery" panose="03020702040506060504" pitchFamily="66" charset="-79"/>
              </a:rPr>
              <a:t>Presentation Guidelines for Presenters at CableLabs Events</a:t>
            </a:r>
          </a:p>
        </p:txBody>
      </p:sp>
      <p:sp>
        <p:nvSpPr>
          <p:cNvPr id="6" name="TextBox 5">
            <a:extLst>
              <a:ext uri="{FF2B5EF4-FFF2-40B4-BE49-F238E27FC236}">
                <a16:creationId xmlns:a16="http://schemas.microsoft.com/office/drawing/2014/main" id="{A0C9D96D-7FC4-9E46-B8C2-90ED25BDBBAE}"/>
              </a:ext>
            </a:extLst>
          </p:cNvPr>
          <p:cNvSpPr txBox="1"/>
          <p:nvPr userDrawn="1"/>
        </p:nvSpPr>
        <p:spPr>
          <a:xfrm>
            <a:off x="1159875" y="1021381"/>
            <a:ext cx="5340485" cy="369332"/>
          </a:xfrm>
          <a:prstGeom prst="rect">
            <a:avLst/>
          </a:prstGeom>
          <a:noFill/>
        </p:spPr>
        <p:txBody>
          <a:bodyPr wrap="square" rtlCol="0">
            <a:spAutoFit/>
          </a:bodyPr>
          <a:lstStyle/>
          <a:p>
            <a:r>
              <a:rPr lang="en-US" dirty="0">
                <a:latin typeface="Helvetica" pitchFamily="2" charset="0"/>
              </a:rPr>
              <a:t>CableLabs Legal Department</a:t>
            </a:r>
          </a:p>
        </p:txBody>
      </p:sp>
      <p:sp>
        <p:nvSpPr>
          <p:cNvPr id="7" name="TextBox 6">
            <a:extLst>
              <a:ext uri="{FF2B5EF4-FFF2-40B4-BE49-F238E27FC236}">
                <a16:creationId xmlns:a16="http://schemas.microsoft.com/office/drawing/2014/main" id="{D7AF6811-62B1-254B-8FBF-490125CB5207}"/>
              </a:ext>
            </a:extLst>
          </p:cNvPr>
          <p:cNvSpPr txBox="1"/>
          <p:nvPr userDrawn="1"/>
        </p:nvSpPr>
        <p:spPr>
          <a:xfrm>
            <a:off x="1159874" y="1748687"/>
            <a:ext cx="10496293" cy="3785652"/>
          </a:xfrm>
          <a:prstGeom prst="rect">
            <a:avLst/>
          </a:prstGeom>
          <a:noFill/>
        </p:spPr>
        <p:txBody>
          <a:bodyPr wrap="square" rtlCol="0">
            <a:spAutoFit/>
          </a:bodyPr>
          <a:lstStyle/>
          <a:p>
            <a:r>
              <a:rPr lang="en-US" sz="1200" b="0" i="0" kern="1200" dirty="0">
                <a:solidFill>
                  <a:schemeClr val="tx1"/>
                </a:solidFill>
                <a:effectLst/>
                <a:latin typeface="+mn-lt"/>
                <a:ea typeface="+mn-ea"/>
                <a:cs typeface="+mn-cs"/>
              </a:rPr>
              <a:t>Legal Guidance for Presentation of Slides and Papers </a:t>
            </a:r>
          </a:p>
          <a:p>
            <a:r>
              <a:rPr lang="en-US" sz="1200" b="0" i="0" kern="1200" dirty="0">
                <a:solidFill>
                  <a:schemeClr val="tx1"/>
                </a:solidFill>
                <a:effectLst/>
                <a:latin typeface="+mn-lt"/>
                <a:ea typeface="+mn-ea"/>
                <a:cs typeface="+mn-cs"/>
              </a:rPr>
              <a:t>Rev April 2019</a:t>
            </a:r>
          </a:p>
          <a:p>
            <a:endParaRPr lang="en-US" sz="1200" b="0" kern="1200" dirty="0">
              <a:solidFill>
                <a:schemeClr val="tx1"/>
              </a:solidFill>
              <a:effectLst/>
              <a:latin typeface="+mn-lt"/>
              <a:ea typeface="+mn-ea"/>
              <a:cs typeface="+mn-cs"/>
            </a:endParaRPr>
          </a:p>
          <a:p>
            <a:pPr marL="342900" indent="-342900">
              <a:buAutoNum type="arabicPeriod"/>
            </a:pPr>
            <a:r>
              <a:rPr lang="en-US" sz="1200" b="1" kern="1200" dirty="0">
                <a:solidFill>
                  <a:schemeClr val="tx1"/>
                </a:solidFill>
                <a:effectLst/>
                <a:latin typeface="+mn-lt"/>
                <a:ea typeface="+mn-ea"/>
                <a:cs typeface="+mn-cs"/>
              </a:rPr>
              <a:t>Make Sure You are Using the Right Template </a:t>
            </a:r>
          </a:p>
          <a:p>
            <a:pPr marL="800100" lvl="1" indent="-342900">
              <a:buAutoNum type="arabicPeriod"/>
            </a:pPr>
            <a:r>
              <a:rPr lang="en-US" sz="1200" b="0" kern="1200" dirty="0">
                <a:solidFill>
                  <a:schemeClr val="tx1"/>
                </a:solidFill>
                <a:effectLst/>
                <a:latin typeface="+mn-lt"/>
                <a:ea typeface="+mn-ea"/>
                <a:cs typeface="+mn-cs"/>
              </a:rPr>
              <a:t>Is it current? Don’t just use one you’ve downloaded, go to the source (</a:t>
            </a:r>
            <a:r>
              <a:rPr lang="en-US" sz="1200" b="0" kern="1200" dirty="0">
                <a:solidFill>
                  <a:schemeClr val="tx1"/>
                </a:solidFill>
                <a:effectLst/>
                <a:latin typeface="+mn-lt"/>
                <a:ea typeface="+mn-ea"/>
                <a:cs typeface="+mn-cs"/>
                <a:hlinkClick r:id="rId2"/>
              </a:rPr>
              <a:t>https://community.cablelabs.com/wiki/display/COMM/Document+Library</a:t>
            </a:r>
            <a:r>
              <a:rPr lang="en-US" sz="1200" b="0" kern="1200" dirty="0">
                <a:solidFill>
                  <a:schemeClr val="tx1"/>
                </a:solidFill>
                <a:effectLst/>
                <a:latin typeface="+mn-lt"/>
                <a:ea typeface="+mn-ea"/>
                <a:cs typeface="+mn-cs"/>
              </a:rPr>
              <a:t>) </a:t>
            </a:r>
          </a:p>
          <a:p>
            <a:pPr marL="800100" lvl="1" indent="-342900">
              <a:buAutoNum type="arabicPeriod"/>
            </a:pPr>
            <a:r>
              <a:rPr lang="en-US" sz="1200" b="0" kern="1200" dirty="0">
                <a:solidFill>
                  <a:schemeClr val="tx1"/>
                </a:solidFill>
                <a:effectLst/>
                <a:latin typeface="+mn-lt"/>
                <a:ea typeface="+mn-ea"/>
                <a:cs typeface="+mn-cs"/>
              </a:rPr>
              <a:t>Is it the right template for the right audience? You don’t want “Confidential” in a footer if the presentation is for a general audience </a:t>
            </a:r>
          </a:p>
          <a:p>
            <a:pPr marL="342900" lvl="0" indent="-342900">
              <a:buAutoNum type="arabicPeriod"/>
            </a:pPr>
            <a:r>
              <a:rPr lang="en-US" sz="1200" b="1" kern="1200" dirty="0">
                <a:solidFill>
                  <a:schemeClr val="tx1"/>
                </a:solidFill>
                <a:effectLst/>
                <a:latin typeface="+mn-lt"/>
                <a:ea typeface="+mn-ea"/>
                <a:cs typeface="+mn-cs"/>
              </a:rPr>
              <a:t>Do not mention any pricing or costs even if the pricing or cost is publicly available </a:t>
            </a:r>
            <a:r>
              <a:rPr lang="en-US" sz="1200" b="0" kern="1200" dirty="0">
                <a:solidFill>
                  <a:schemeClr val="tx1"/>
                </a:solidFill>
                <a:effectLst/>
                <a:latin typeface="+mn-lt"/>
                <a:ea typeface="+mn-ea"/>
                <a:cs typeface="+mn-cs"/>
              </a:rPr>
              <a:t>– this could be viewed as price signaling in violation of antitrust laws </a:t>
            </a:r>
          </a:p>
          <a:p>
            <a:pPr marL="342900" lvl="0" indent="-342900">
              <a:buAutoNum type="arabicPeriod"/>
            </a:pPr>
            <a:r>
              <a:rPr lang="en-US" sz="1200" b="1" kern="1200" dirty="0">
                <a:solidFill>
                  <a:schemeClr val="tx1"/>
                </a:solidFill>
                <a:effectLst/>
                <a:latin typeface="+mn-lt"/>
                <a:ea typeface="+mn-ea"/>
                <a:cs typeface="+mn-cs"/>
              </a:rPr>
              <a:t>Do not appear to endorse or disparage any company or suggest who to buy or not to buy from</a:t>
            </a:r>
            <a:r>
              <a:rPr lang="en-US" sz="1200" b="0" kern="1200" dirty="0">
                <a:solidFill>
                  <a:schemeClr val="tx1"/>
                </a:solidFill>
                <a:effectLst/>
                <a:latin typeface="+mn-lt"/>
                <a:ea typeface="+mn-ea"/>
                <a:cs typeface="+mn-cs"/>
              </a:rPr>
              <a:t> – this could be viewed as creating a group boycott in violation of antitrust laws</a:t>
            </a:r>
          </a:p>
          <a:p>
            <a:pPr marL="342900" lvl="0" indent="-342900">
              <a:buAutoNum type="arabicPeriod"/>
            </a:pPr>
            <a:r>
              <a:rPr lang="en-US" sz="1200" b="1" kern="1200" dirty="0">
                <a:solidFill>
                  <a:schemeClr val="tx1"/>
                </a:solidFill>
                <a:effectLst/>
                <a:latin typeface="+mn-lt"/>
                <a:ea typeface="+mn-ea"/>
                <a:cs typeface="+mn-cs"/>
              </a:rPr>
              <a:t>Use graphics you know you or CableLabs have the rights to use</a:t>
            </a:r>
            <a:r>
              <a:rPr lang="en-US" sz="1200" b="0" kern="1200" dirty="0">
                <a:solidFill>
                  <a:schemeClr val="tx1"/>
                </a:solidFill>
                <a:effectLst/>
                <a:latin typeface="+mn-lt"/>
                <a:ea typeface="+mn-ea"/>
                <a:cs typeface="+mn-cs"/>
              </a:rPr>
              <a:t> – these can be pictures or graphics you’ve created yourself or you look at what is available through CableLabs’ digital assets located at: </a:t>
            </a:r>
            <a:r>
              <a:rPr lang="en-US" sz="1200" b="0" kern="1200" dirty="0">
                <a:solidFill>
                  <a:schemeClr val="tx1"/>
                </a:solidFill>
                <a:effectLst/>
                <a:latin typeface="+mn-lt"/>
                <a:ea typeface="+mn-ea"/>
                <a:cs typeface="+mn-cs"/>
                <a:hlinkClick r:id="rId3"/>
              </a:rPr>
              <a:t>https://community.cablelabs.com/wiki/display/COMM/Digital+Asset+Management</a:t>
            </a:r>
            <a:r>
              <a:rPr lang="en-US" sz="1200" b="0" kern="1200" dirty="0">
                <a:solidFill>
                  <a:schemeClr val="tx1"/>
                </a:solidFill>
                <a:effectLst/>
                <a:latin typeface="+mn-lt"/>
                <a:ea typeface="+mn-ea"/>
                <a:cs typeface="+mn-cs"/>
              </a:rPr>
              <a:t>  </a:t>
            </a:r>
          </a:p>
          <a:p>
            <a:pPr marL="342900" lvl="0" indent="-342900">
              <a:buAutoNum type="arabicPeriod"/>
            </a:pPr>
            <a:r>
              <a:rPr lang="en-US" sz="1200" b="1" kern="1200" dirty="0">
                <a:solidFill>
                  <a:schemeClr val="tx1"/>
                </a:solidFill>
                <a:effectLst/>
                <a:latin typeface="+mn-lt"/>
                <a:ea typeface="+mn-ea"/>
                <a:cs typeface="+mn-cs"/>
              </a:rPr>
              <a:t>Use CableLabs Trademarks correctly</a:t>
            </a:r>
            <a:r>
              <a:rPr lang="en-US" sz="1200" b="0" kern="1200" dirty="0">
                <a:solidFill>
                  <a:schemeClr val="tx1"/>
                </a:solidFill>
                <a:effectLst/>
                <a:latin typeface="+mn-lt"/>
                <a:ea typeface="+mn-ea"/>
                <a:cs typeface="+mn-cs"/>
              </a:rPr>
              <a:t> – failure to do so could result in CableLabs loss of trademark protection: </a:t>
            </a:r>
          </a:p>
          <a:p>
            <a:pPr marL="800100" lvl="1" indent="-342900">
              <a:buAutoNum type="arabicPeriod"/>
            </a:pPr>
            <a:r>
              <a:rPr lang="en-US" sz="1200" b="0" kern="1200" dirty="0">
                <a:solidFill>
                  <a:schemeClr val="tx1"/>
                </a:solidFill>
                <a:effectLst/>
                <a:latin typeface="+mn-lt"/>
                <a:ea typeface="+mn-ea"/>
                <a:cs typeface="+mn-cs"/>
              </a:rPr>
              <a:t>CableLabs® -- use the ® on first use in the slide or presentation </a:t>
            </a:r>
          </a:p>
          <a:p>
            <a:pPr marL="800100" lvl="1" indent="-342900">
              <a:buAutoNum type="arabicPeriod"/>
            </a:pPr>
            <a:r>
              <a:rPr lang="en-US" sz="1200" b="0" kern="1200" dirty="0">
                <a:solidFill>
                  <a:schemeClr val="tx1"/>
                </a:solidFill>
                <a:effectLst/>
                <a:latin typeface="+mn-lt"/>
                <a:ea typeface="+mn-ea"/>
                <a:cs typeface="+mn-cs"/>
              </a:rPr>
              <a:t>DOCSIS® -- use the ® on first use in the slide or presentation and always make sure “DOCSIS” modifies a noun, such as “DOCSIS® network”, “DOCSIS® technology”, “DOCSIS specifications” </a:t>
            </a:r>
          </a:p>
          <a:p>
            <a:pPr marL="800100" lvl="1" indent="-342900">
              <a:buAutoNum type="arabicPeriod"/>
            </a:pPr>
            <a:r>
              <a:rPr lang="en-US" sz="1200" b="0" kern="1200" dirty="0" err="1">
                <a:solidFill>
                  <a:schemeClr val="tx1"/>
                </a:solidFill>
                <a:effectLst/>
                <a:latin typeface="+mn-lt"/>
                <a:ea typeface="+mn-ea"/>
                <a:cs typeface="+mn-cs"/>
              </a:rPr>
              <a:t>KyrioTM</a:t>
            </a:r>
            <a:r>
              <a:rPr lang="en-US" sz="1200" b="0" kern="1200" dirty="0">
                <a:solidFill>
                  <a:schemeClr val="tx1"/>
                </a:solidFill>
                <a:effectLst/>
                <a:latin typeface="+mn-lt"/>
                <a:ea typeface="+mn-ea"/>
                <a:cs typeface="+mn-cs"/>
              </a:rPr>
              <a:t> -- Please use the TM on the first use in the slide or presentation </a:t>
            </a:r>
          </a:p>
          <a:p>
            <a:pPr marL="342900" lvl="0" indent="-342900">
              <a:buAutoNum type="arabicPeriod"/>
            </a:pPr>
            <a:r>
              <a:rPr lang="en-US" sz="1200" b="1" kern="1200" dirty="0">
                <a:solidFill>
                  <a:schemeClr val="tx1"/>
                </a:solidFill>
                <a:effectLst/>
                <a:latin typeface="+mn-lt"/>
                <a:ea typeface="+mn-ea"/>
                <a:cs typeface="+mn-cs"/>
              </a:rPr>
              <a:t>If you have any questions, please ask a CableLabs lawyer </a:t>
            </a:r>
            <a:r>
              <a:rPr lang="en-US" sz="1200" b="0" kern="1200" dirty="0">
                <a:solidFill>
                  <a:schemeClr val="tx1"/>
                </a:solidFill>
                <a:effectLst/>
                <a:latin typeface="+mn-lt"/>
                <a:ea typeface="+mn-ea"/>
                <a:cs typeface="+mn-cs"/>
                <a:hlinkClick r:id="rId4"/>
              </a:rPr>
              <a:t>legal@cablelabs.com</a:t>
            </a:r>
            <a:r>
              <a:rPr lang="en-US" sz="1200" b="0" kern="1200" dirty="0">
                <a:solidFill>
                  <a:schemeClr val="tx1"/>
                </a:solidFill>
                <a:effectLst/>
                <a:latin typeface="+mn-lt"/>
                <a:ea typeface="+mn-ea"/>
                <a:cs typeface="+mn-cs"/>
              </a:rPr>
              <a:t> </a:t>
            </a:r>
            <a:endParaRPr lang="en-US" sz="1200" b="1"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pic>
        <p:nvPicPr>
          <p:cNvPr id="8" name="Picture 7">
            <a:extLst>
              <a:ext uri="{FF2B5EF4-FFF2-40B4-BE49-F238E27FC236}">
                <a16:creationId xmlns:a16="http://schemas.microsoft.com/office/drawing/2014/main" id="{F6CF8E6F-F0BE-A74F-9B05-4107D589BC0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655363" y="333557"/>
            <a:ext cx="3000805" cy="1082824"/>
          </a:xfrm>
          <a:prstGeom prst="rect">
            <a:avLst/>
          </a:prstGeom>
        </p:spPr>
      </p:pic>
      <p:pic>
        <p:nvPicPr>
          <p:cNvPr id="9" name="Picture 8">
            <a:extLst>
              <a:ext uri="{FF2B5EF4-FFF2-40B4-BE49-F238E27FC236}">
                <a16:creationId xmlns:a16="http://schemas.microsoft.com/office/drawing/2014/main" id="{0D4050CE-E5DE-E54E-ABF2-6214E3B73729}"/>
              </a:ext>
            </a:extLst>
          </p:cNvPr>
          <p:cNvPicPr>
            <a:picLocks noChangeAspect="1"/>
          </p:cNvPicPr>
          <p:nvPr userDrawn="1"/>
        </p:nvPicPr>
        <p:blipFill>
          <a:blip r:embed="rId6"/>
          <a:stretch>
            <a:fillRect/>
          </a:stretch>
        </p:blipFill>
        <p:spPr>
          <a:xfrm>
            <a:off x="-1" y="4"/>
            <a:ext cx="912867" cy="6873498"/>
          </a:xfrm>
          <a:prstGeom prst="rect">
            <a:avLst/>
          </a:prstGeom>
        </p:spPr>
      </p:pic>
      <p:pic>
        <p:nvPicPr>
          <p:cNvPr id="10" name="Picture 9">
            <a:extLst>
              <a:ext uri="{FF2B5EF4-FFF2-40B4-BE49-F238E27FC236}">
                <a16:creationId xmlns:a16="http://schemas.microsoft.com/office/drawing/2014/main" id="{787094DE-913A-5747-B2ED-6D1A8F6511B6}"/>
              </a:ext>
            </a:extLst>
          </p:cNvPr>
          <p:cNvPicPr>
            <a:picLocks noChangeAspect="1"/>
          </p:cNvPicPr>
          <p:nvPr userDrawn="1"/>
        </p:nvPicPr>
        <p:blipFill rotWithShape="1">
          <a:blip r:embed="rId7" cstate="print">
            <a:extLst>
              <a:ext uri="{28A0092B-C50C-407E-A947-70E740481C1C}">
                <a14:useLocalDpi xmlns:a14="http://schemas.microsoft.com/office/drawing/2010/main"/>
              </a:ext>
            </a:extLst>
          </a:blip>
          <a:srcRect l="8275" t="37356" r="35349" b="45825"/>
          <a:stretch/>
        </p:blipFill>
        <p:spPr>
          <a:xfrm rot="5400000">
            <a:off x="-2620663" y="3339971"/>
            <a:ext cx="6873501" cy="193558"/>
          </a:xfrm>
          <a:prstGeom prst="rect">
            <a:avLst/>
          </a:prstGeom>
        </p:spPr>
      </p:pic>
    </p:spTree>
    <p:extLst>
      <p:ext uri="{BB962C8B-B14F-4D97-AF65-F5344CB8AC3E}">
        <p14:creationId xmlns:p14="http://schemas.microsoft.com/office/powerpoint/2010/main" val="2794826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North Americ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40BB285-6738-F94F-AA46-6F7048C5C70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50" y="0"/>
            <a:ext cx="12179300" cy="6858000"/>
          </a:xfrm>
          <a:prstGeom prst="rect">
            <a:avLst/>
          </a:prstGeom>
        </p:spPr>
      </p:pic>
      <p:pic>
        <p:nvPicPr>
          <p:cNvPr id="10" name="Picture 9">
            <a:extLst>
              <a:ext uri="{FF2B5EF4-FFF2-40B4-BE49-F238E27FC236}">
                <a16:creationId xmlns:a16="http://schemas.microsoft.com/office/drawing/2014/main" id="{C81B45BE-B964-A84D-9B74-92360EE90718}"/>
              </a:ext>
            </a:extLst>
          </p:cNvPr>
          <p:cNvPicPr>
            <a:picLocks noChangeAspect="1"/>
          </p:cNvPicPr>
          <p:nvPr userDrawn="1"/>
        </p:nvPicPr>
        <p:blipFill>
          <a:blip r:embed="rId3"/>
          <a:stretch>
            <a:fillRect/>
          </a:stretch>
        </p:blipFill>
        <p:spPr>
          <a:xfrm>
            <a:off x="0" y="198784"/>
            <a:ext cx="114300" cy="6460433"/>
          </a:xfrm>
          <a:prstGeom prst="rect">
            <a:avLst/>
          </a:prstGeom>
        </p:spPr>
      </p:pic>
      <p:pic>
        <p:nvPicPr>
          <p:cNvPr id="7" name="Picture 6">
            <a:extLst>
              <a:ext uri="{FF2B5EF4-FFF2-40B4-BE49-F238E27FC236}">
                <a16:creationId xmlns:a16="http://schemas.microsoft.com/office/drawing/2014/main" id="{95E69845-BAFD-304C-84DF-BA6D30F5532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835738" y="1721929"/>
            <a:ext cx="7649113" cy="1157644"/>
          </a:xfrm>
          <a:prstGeom prst="rect">
            <a:avLst/>
          </a:prstGeom>
        </p:spPr>
      </p:pic>
      <p:sp>
        <p:nvSpPr>
          <p:cNvPr id="11" name="TextBox 10">
            <a:extLst>
              <a:ext uri="{FF2B5EF4-FFF2-40B4-BE49-F238E27FC236}">
                <a16:creationId xmlns:a16="http://schemas.microsoft.com/office/drawing/2014/main" id="{E479CC36-5651-0F4B-ADD6-08EE240E8D13}"/>
              </a:ext>
            </a:extLst>
          </p:cNvPr>
          <p:cNvSpPr txBox="1"/>
          <p:nvPr userDrawn="1"/>
        </p:nvSpPr>
        <p:spPr>
          <a:xfrm>
            <a:off x="1835739" y="4644365"/>
            <a:ext cx="4466440" cy="369332"/>
          </a:xfrm>
          <a:prstGeom prst="rect">
            <a:avLst/>
          </a:prstGeom>
          <a:noFill/>
        </p:spPr>
        <p:txBody>
          <a:bodyPr wrap="square" lIns="0" tIns="0" rIns="0" bIns="0" rtlCol="0">
            <a:spAutoFit/>
          </a:bodyPr>
          <a:lstStyle/>
          <a:p>
            <a:r>
              <a:rPr lang="en-US" sz="2400" b="1" dirty="0" err="1">
                <a:solidFill>
                  <a:schemeClr val="bg1"/>
                </a:solidFill>
                <a:latin typeface="Arial" panose="020B0604020202020204" pitchFamily="34" charset="0"/>
                <a:ea typeface="Helvetica" charset="0"/>
                <a:cs typeface="Arial" panose="020B0604020202020204" pitchFamily="34" charset="0"/>
              </a:rPr>
              <a:t>CableLabs</a:t>
            </a:r>
            <a:endParaRPr lang="en-US" sz="2400" b="1" dirty="0">
              <a:solidFill>
                <a:schemeClr val="bg1"/>
              </a:solidFill>
              <a:latin typeface="Arial" panose="020B0604020202020204" pitchFamily="34" charset="0"/>
              <a:ea typeface="Helvetica" charset="0"/>
              <a:cs typeface="Arial" panose="020B0604020202020204" pitchFamily="34" charset="0"/>
            </a:endParaRPr>
          </a:p>
        </p:txBody>
      </p:sp>
      <p:sp>
        <p:nvSpPr>
          <p:cNvPr id="12" name="Text Placeholder 2">
            <a:extLst>
              <a:ext uri="{FF2B5EF4-FFF2-40B4-BE49-F238E27FC236}">
                <a16:creationId xmlns:a16="http://schemas.microsoft.com/office/drawing/2014/main" id="{2676B4B2-8A83-A442-B7E7-C4344AE49F91}"/>
              </a:ext>
            </a:extLst>
          </p:cNvPr>
          <p:cNvSpPr>
            <a:spLocks noGrp="1"/>
          </p:cNvSpPr>
          <p:nvPr>
            <p:ph type="body" sz="quarter" idx="10" hasCustomPrompt="1"/>
          </p:nvPr>
        </p:nvSpPr>
        <p:spPr>
          <a:xfrm>
            <a:off x="1807162" y="3092450"/>
            <a:ext cx="9423545" cy="890587"/>
          </a:xfrm>
        </p:spPr>
        <p:txBody>
          <a:bodyPr>
            <a:normAutofit/>
          </a:bodyPr>
          <a:lstStyle>
            <a:lvl1pPr marL="0" indent="0">
              <a:buNone/>
              <a:defRPr sz="4000" b="1">
                <a:solidFill>
                  <a:schemeClr val="bg1"/>
                </a:solidFill>
                <a:latin typeface="Arial" panose="020B0604020202020204" pitchFamily="34" charset="0"/>
                <a:cs typeface="Arial" panose="020B0604020202020204" pitchFamily="34" charset="0"/>
              </a:defRPr>
            </a:lvl1pPr>
          </a:lstStyle>
          <a:p>
            <a:pPr lvl="0"/>
            <a:r>
              <a:rPr lang="en-US" dirty="0"/>
              <a:t>Title of Presentation – Image of City in North America</a:t>
            </a:r>
          </a:p>
        </p:txBody>
      </p:sp>
      <p:sp>
        <p:nvSpPr>
          <p:cNvPr id="15" name="Text Placeholder 15">
            <a:extLst>
              <a:ext uri="{FF2B5EF4-FFF2-40B4-BE49-F238E27FC236}">
                <a16:creationId xmlns:a16="http://schemas.microsoft.com/office/drawing/2014/main" id="{7F2F13E6-9232-7E47-B14D-69A7127B4361}"/>
              </a:ext>
            </a:extLst>
          </p:cNvPr>
          <p:cNvSpPr>
            <a:spLocks noGrp="1"/>
          </p:cNvSpPr>
          <p:nvPr>
            <p:ph type="body" sz="quarter" idx="11" hasCustomPrompt="1"/>
          </p:nvPr>
        </p:nvSpPr>
        <p:spPr>
          <a:xfrm>
            <a:off x="1763710" y="5084766"/>
            <a:ext cx="9471025" cy="392533"/>
          </a:xfrm>
        </p:spPr>
        <p:txBody>
          <a:bodyPr>
            <a:noAutofit/>
          </a:bodyPr>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a:t>Name | Job Title</a:t>
            </a:r>
          </a:p>
        </p:txBody>
      </p:sp>
      <p:sp>
        <p:nvSpPr>
          <p:cNvPr id="16" name="Text Placeholder 15">
            <a:extLst>
              <a:ext uri="{FF2B5EF4-FFF2-40B4-BE49-F238E27FC236}">
                <a16:creationId xmlns:a16="http://schemas.microsoft.com/office/drawing/2014/main" id="{646F2B43-0FCB-C249-9E9B-661A8F35B60F}"/>
              </a:ext>
            </a:extLst>
          </p:cNvPr>
          <p:cNvSpPr>
            <a:spLocks noGrp="1"/>
          </p:cNvSpPr>
          <p:nvPr>
            <p:ph type="body" sz="quarter" idx="12" hasCustomPrompt="1"/>
          </p:nvPr>
        </p:nvSpPr>
        <p:spPr>
          <a:xfrm>
            <a:off x="1763710" y="5548592"/>
            <a:ext cx="9447872" cy="437719"/>
          </a:xfrm>
        </p:spPr>
        <p:txBody>
          <a:bodyPr/>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dirty="0" err="1"/>
              <a:t>email@cablelabs.com</a:t>
            </a:r>
            <a:r>
              <a:rPr lang="en-US" dirty="0"/>
              <a:t> </a:t>
            </a:r>
          </a:p>
        </p:txBody>
      </p:sp>
      <p:sp>
        <p:nvSpPr>
          <p:cNvPr id="20" name="Rectangle 19">
            <a:extLst>
              <a:ext uri="{FF2B5EF4-FFF2-40B4-BE49-F238E27FC236}">
                <a16:creationId xmlns:a16="http://schemas.microsoft.com/office/drawing/2014/main" id="{C796F416-944B-C544-B76A-8330CF77EA74}"/>
              </a:ext>
            </a:extLst>
          </p:cNvPr>
          <p:cNvSpPr/>
          <p:nvPr userDrawn="1"/>
        </p:nvSpPr>
        <p:spPr>
          <a:xfrm>
            <a:off x="1829550" y="6342893"/>
            <a:ext cx="1276311" cy="246221"/>
          </a:xfrm>
          <a:prstGeom prst="rect">
            <a:avLst/>
          </a:prstGeom>
        </p:spPr>
        <p:txBody>
          <a:bodyPr wrap="none">
            <a:spAutoFit/>
          </a:bodyPr>
          <a:lstStyle/>
          <a:p>
            <a:r>
              <a:rPr lang="en-US" sz="1000" dirty="0">
                <a:solidFill>
                  <a:schemeClr val="bg2">
                    <a:lumMod val="90000"/>
                  </a:schemeClr>
                </a:solidFill>
                <a:latin typeface="Arial" panose="020B0604020202020204" pitchFamily="34" charset="0"/>
                <a:cs typeface="Arial" panose="020B0604020202020204" pitchFamily="34" charset="0"/>
              </a:rPr>
              <a:t>© </a:t>
            </a:r>
            <a:r>
              <a:rPr lang="en-US" sz="1000" dirty="0" err="1">
                <a:solidFill>
                  <a:schemeClr val="bg2">
                    <a:lumMod val="90000"/>
                  </a:schemeClr>
                </a:solidFill>
                <a:latin typeface="Arial" panose="020B0604020202020204" pitchFamily="34" charset="0"/>
                <a:cs typeface="Arial" panose="020B0604020202020204" pitchFamily="34" charset="0"/>
              </a:rPr>
              <a:t>CableLabs</a:t>
            </a:r>
            <a:r>
              <a:rPr lang="en-US" sz="1000" dirty="0">
                <a:solidFill>
                  <a:schemeClr val="bg2">
                    <a:lumMod val="90000"/>
                  </a:schemeClr>
                </a:solidFill>
                <a:latin typeface="Arial" panose="020B0604020202020204" pitchFamily="34" charset="0"/>
                <a:cs typeface="Arial" panose="020B0604020202020204" pitchFamily="34" charset="0"/>
              </a:rPr>
              <a:t> 2020.</a:t>
            </a:r>
          </a:p>
        </p:txBody>
      </p:sp>
    </p:spTree>
    <p:extLst>
      <p:ext uri="{BB962C8B-B14F-4D97-AF65-F5344CB8AC3E}">
        <p14:creationId xmlns:p14="http://schemas.microsoft.com/office/powerpoint/2010/main" val="363681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hanghai">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40BB285-6738-F94F-AA46-6F7048C5C70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C81B45BE-B964-A84D-9B74-92360EE90718}"/>
              </a:ext>
            </a:extLst>
          </p:cNvPr>
          <p:cNvPicPr>
            <a:picLocks noChangeAspect="1"/>
          </p:cNvPicPr>
          <p:nvPr userDrawn="1"/>
        </p:nvPicPr>
        <p:blipFill>
          <a:blip r:embed="rId3"/>
          <a:stretch>
            <a:fillRect/>
          </a:stretch>
        </p:blipFill>
        <p:spPr>
          <a:xfrm>
            <a:off x="0" y="198784"/>
            <a:ext cx="114300" cy="6460433"/>
          </a:xfrm>
          <a:prstGeom prst="rect">
            <a:avLst/>
          </a:prstGeom>
        </p:spPr>
      </p:pic>
      <p:pic>
        <p:nvPicPr>
          <p:cNvPr id="7" name="Picture 6">
            <a:extLst>
              <a:ext uri="{FF2B5EF4-FFF2-40B4-BE49-F238E27FC236}">
                <a16:creationId xmlns:a16="http://schemas.microsoft.com/office/drawing/2014/main" id="{95E69845-BAFD-304C-84DF-BA6D30F5532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835738" y="1721929"/>
            <a:ext cx="7649113" cy="1157644"/>
          </a:xfrm>
          <a:prstGeom prst="rect">
            <a:avLst/>
          </a:prstGeom>
        </p:spPr>
      </p:pic>
      <p:sp>
        <p:nvSpPr>
          <p:cNvPr id="11" name="TextBox 10">
            <a:extLst>
              <a:ext uri="{FF2B5EF4-FFF2-40B4-BE49-F238E27FC236}">
                <a16:creationId xmlns:a16="http://schemas.microsoft.com/office/drawing/2014/main" id="{E479CC36-5651-0F4B-ADD6-08EE240E8D13}"/>
              </a:ext>
            </a:extLst>
          </p:cNvPr>
          <p:cNvSpPr txBox="1"/>
          <p:nvPr userDrawn="1"/>
        </p:nvSpPr>
        <p:spPr>
          <a:xfrm>
            <a:off x="1835739" y="4644365"/>
            <a:ext cx="4466440" cy="369332"/>
          </a:xfrm>
          <a:prstGeom prst="rect">
            <a:avLst/>
          </a:prstGeom>
          <a:noFill/>
        </p:spPr>
        <p:txBody>
          <a:bodyPr wrap="square" lIns="0" tIns="0" rIns="0" bIns="0" rtlCol="0">
            <a:spAutoFit/>
          </a:bodyPr>
          <a:lstStyle/>
          <a:p>
            <a:r>
              <a:rPr lang="en-US" sz="2400" b="1" dirty="0" err="1">
                <a:solidFill>
                  <a:schemeClr val="bg1"/>
                </a:solidFill>
                <a:latin typeface="Arial" panose="020B0604020202020204" pitchFamily="34" charset="0"/>
                <a:ea typeface="Helvetica" charset="0"/>
                <a:cs typeface="Arial" panose="020B0604020202020204" pitchFamily="34" charset="0"/>
              </a:rPr>
              <a:t>CableLabs</a:t>
            </a:r>
            <a:endParaRPr lang="en-US" sz="2400" b="1" dirty="0">
              <a:solidFill>
                <a:schemeClr val="bg1"/>
              </a:solidFill>
              <a:latin typeface="Arial" panose="020B0604020202020204" pitchFamily="34" charset="0"/>
              <a:ea typeface="Helvetica" charset="0"/>
              <a:cs typeface="Arial" panose="020B0604020202020204" pitchFamily="34" charset="0"/>
            </a:endParaRPr>
          </a:p>
        </p:txBody>
      </p:sp>
      <p:sp>
        <p:nvSpPr>
          <p:cNvPr id="12" name="Text Placeholder 2">
            <a:extLst>
              <a:ext uri="{FF2B5EF4-FFF2-40B4-BE49-F238E27FC236}">
                <a16:creationId xmlns:a16="http://schemas.microsoft.com/office/drawing/2014/main" id="{2676B4B2-8A83-A442-B7E7-C4344AE49F91}"/>
              </a:ext>
            </a:extLst>
          </p:cNvPr>
          <p:cNvSpPr>
            <a:spLocks noGrp="1"/>
          </p:cNvSpPr>
          <p:nvPr>
            <p:ph type="body" sz="quarter" idx="10" hasCustomPrompt="1"/>
          </p:nvPr>
        </p:nvSpPr>
        <p:spPr>
          <a:xfrm>
            <a:off x="1807162" y="3092450"/>
            <a:ext cx="9423545" cy="890587"/>
          </a:xfrm>
        </p:spPr>
        <p:txBody>
          <a:bodyPr>
            <a:normAutofit/>
          </a:bodyPr>
          <a:lstStyle>
            <a:lvl1pPr marL="0" indent="0">
              <a:buNone/>
              <a:defRPr sz="4000" b="1">
                <a:solidFill>
                  <a:schemeClr val="bg1"/>
                </a:solidFill>
                <a:latin typeface="Arial" panose="020B0604020202020204" pitchFamily="34" charset="0"/>
                <a:cs typeface="Arial" panose="020B0604020202020204" pitchFamily="34" charset="0"/>
              </a:defRPr>
            </a:lvl1pPr>
          </a:lstStyle>
          <a:p>
            <a:pPr lvl="0"/>
            <a:r>
              <a:rPr lang="en-US" dirty="0"/>
              <a:t>Title of Presentation – Image of Shanghai</a:t>
            </a:r>
          </a:p>
        </p:txBody>
      </p:sp>
      <p:sp>
        <p:nvSpPr>
          <p:cNvPr id="15" name="Text Placeholder 15">
            <a:extLst>
              <a:ext uri="{FF2B5EF4-FFF2-40B4-BE49-F238E27FC236}">
                <a16:creationId xmlns:a16="http://schemas.microsoft.com/office/drawing/2014/main" id="{7F2F13E6-9232-7E47-B14D-69A7127B4361}"/>
              </a:ext>
            </a:extLst>
          </p:cNvPr>
          <p:cNvSpPr>
            <a:spLocks noGrp="1"/>
          </p:cNvSpPr>
          <p:nvPr>
            <p:ph type="body" sz="quarter" idx="11" hasCustomPrompt="1"/>
          </p:nvPr>
        </p:nvSpPr>
        <p:spPr>
          <a:xfrm>
            <a:off x="1763710" y="5084766"/>
            <a:ext cx="9471025" cy="392533"/>
          </a:xfrm>
        </p:spPr>
        <p:txBody>
          <a:bodyPr>
            <a:noAutofit/>
          </a:bodyPr>
          <a:lstStyle>
            <a:lvl1pPr marL="0" indent="0">
              <a:buNone/>
              <a:defRPr sz="2400">
                <a:solidFill>
                  <a:schemeClr val="bg1"/>
                </a:solidFill>
              </a:defRPr>
            </a:lvl1pPr>
          </a:lstStyle>
          <a:p>
            <a:pPr lvl="0"/>
            <a:r>
              <a:rPr lang="en-US" dirty="0"/>
              <a:t>Name | Job Title</a:t>
            </a:r>
          </a:p>
        </p:txBody>
      </p:sp>
      <p:sp>
        <p:nvSpPr>
          <p:cNvPr id="16" name="Text Placeholder 15">
            <a:extLst>
              <a:ext uri="{FF2B5EF4-FFF2-40B4-BE49-F238E27FC236}">
                <a16:creationId xmlns:a16="http://schemas.microsoft.com/office/drawing/2014/main" id="{646F2B43-0FCB-C249-9E9B-661A8F35B60F}"/>
              </a:ext>
            </a:extLst>
          </p:cNvPr>
          <p:cNvSpPr>
            <a:spLocks noGrp="1"/>
          </p:cNvSpPr>
          <p:nvPr>
            <p:ph type="body" sz="quarter" idx="12" hasCustomPrompt="1"/>
          </p:nvPr>
        </p:nvSpPr>
        <p:spPr>
          <a:xfrm>
            <a:off x="1763710" y="5548592"/>
            <a:ext cx="9447872" cy="437719"/>
          </a:xfrm>
        </p:spPr>
        <p:txBody>
          <a:bodyPr/>
          <a:lstStyle>
            <a:lvl1pPr marL="0" indent="0">
              <a:buNone/>
              <a:defRPr sz="2400">
                <a:solidFill>
                  <a:schemeClr val="bg1"/>
                </a:solidFill>
              </a:defRPr>
            </a:lvl1pPr>
          </a:lstStyle>
          <a:p>
            <a:pPr lvl="0"/>
            <a:r>
              <a:rPr lang="en-US" dirty="0" err="1"/>
              <a:t>email@cablelabs.com</a:t>
            </a:r>
            <a:r>
              <a:rPr lang="en-US" dirty="0"/>
              <a:t> </a:t>
            </a:r>
          </a:p>
        </p:txBody>
      </p:sp>
      <p:sp>
        <p:nvSpPr>
          <p:cNvPr id="20" name="Rectangle 19">
            <a:extLst>
              <a:ext uri="{FF2B5EF4-FFF2-40B4-BE49-F238E27FC236}">
                <a16:creationId xmlns:a16="http://schemas.microsoft.com/office/drawing/2014/main" id="{C796F416-944B-C544-B76A-8330CF77EA74}"/>
              </a:ext>
            </a:extLst>
          </p:cNvPr>
          <p:cNvSpPr/>
          <p:nvPr userDrawn="1"/>
        </p:nvSpPr>
        <p:spPr>
          <a:xfrm>
            <a:off x="1829550" y="6342893"/>
            <a:ext cx="1276311" cy="246221"/>
          </a:xfrm>
          <a:prstGeom prst="rect">
            <a:avLst/>
          </a:prstGeom>
        </p:spPr>
        <p:txBody>
          <a:bodyPr wrap="none">
            <a:spAutoFit/>
          </a:bodyPr>
          <a:lstStyle/>
          <a:p>
            <a:r>
              <a:rPr lang="en-US" sz="1000" dirty="0">
                <a:solidFill>
                  <a:schemeClr val="bg2">
                    <a:lumMod val="90000"/>
                  </a:schemeClr>
                </a:solidFill>
                <a:latin typeface="Arial" panose="020B0604020202020204" pitchFamily="34" charset="0"/>
                <a:cs typeface="Arial" panose="020B0604020202020204" pitchFamily="34" charset="0"/>
              </a:rPr>
              <a:t>© </a:t>
            </a:r>
            <a:r>
              <a:rPr lang="en-US" sz="1000" dirty="0" err="1">
                <a:solidFill>
                  <a:schemeClr val="bg2">
                    <a:lumMod val="90000"/>
                  </a:schemeClr>
                </a:solidFill>
                <a:latin typeface="Arial" panose="020B0604020202020204" pitchFamily="34" charset="0"/>
                <a:cs typeface="Arial" panose="020B0604020202020204" pitchFamily="34" charset="0"/>
              </a:rPr>
              <a:t>CableLabs</a:t>
            </a:r>
            <a:r>
              <a:rPr lang="en-US" sz="1000" dirty="0">
                <a:solidFill>
                  <a:schemeClr val="bg2">
                    <a:lumMod val="90000"/>
                  </a:schemeClr>
                </a:solidFill>
                <a:latin typeface="Arial" panose="020B0604020202020204" pitchFamily="34" charset="0"/>
                <a:cs typeface="Arial" panose="020B0604020202020204" pitchFamily="34" charset="0"/>
              </a:rPr>
              <a:t> 2020.</a:t>
            </a:r>
          </a:p>
        </p:txBody>
      </p:sp>
    </p:spTree>
    <p:extLst>
      <p:ext uri="{BB962C8B-B14F-4D97-AF65-F5344CB8AC3E}">
        <p14:creationId xmlns:p14="http://schemas.microsoft.com/office/powerpoint/2010/main" val="1325953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05366-1CE8-FA40-9BB0-570DFA3A65BB}"/>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C80A5922-A545-9247-9AFF-15FDD20D377C}"/>
              </a:ext>
            </a:extLst>
          </p:cNvPr>
          <p:cNvSpPr>
            <a:spLocks noGrp="1"/>
          </p:cNvSpPr>
          <p:nvPr>
            <p:ph idx="1"/>
          </p:nvPr>
        </p:nvSpPr>
        <p:spPr>
          <a:xfrm>
            <a:off x="838200" y="1825625"/>
            <a:ext cx="10515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0525CCDF-2D91-C240-8FFC-F523D21D3040}"/>
              </a:ext>
            </a:extLst>
          </p:cNvPr>
          <p:cNvPicPr>
            <a:picLocks noChangeAspect="1"/>
          </p:cNvPicPr>
          <p:nvPr userDrawn="1"/>
        </p:nvPicPr>
        <p:blipFill>
          <a:blip r:embed="rId2"/>
          <a:stretch>
            <a:fillRect/>
          </a:stretch>
        </p:blipFill>
        <p:spPr>
          <a:xfrm>
            <a:off x="0" y="198784"/>
            <a:ext cx="114300" cy="6460433"/>
          </a:xfrm>
          <a:prstGeom prst="rect">
            <a:avLst/>
          </a:prstGeom>
        </p:spPr>
      </p:pic>
      <p:pic>
        <p:nvPicPr>
          <p:cNvPr id="8" name="Picture 7">
            <a:extLst>
              <a:ext uri="{FF2B5EF4-FFF2-40B4-BE49-F238E27FC236}">
                <a16:creationId xmlns:a16="http://schemas.microsoft.com/office/drawing/2014/main" id="{061D39B9-A7C4-8C41-9438-04DAC46CDF4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835374" y="666661"/>
            <a:ext cx="1469173" cy="220272"/>
          </a:xfrm>
          <a:prstGeom prst="rect">
            <a:avLst/>
          </a:prstGeom>
        </p:spPr>
      </p:pic>
      <p:sp>
        <p:nvSpPr>
          <p:cNvPr id="4" name="Slide Number Placeholder 3">
            <a:extLst>
              <a:ext uri="{FF2B5EF4-FFF2-40B4-BE49-F238E27FC236}">
                <a16:creationId xmlns:a16="http://schemas.microsoft.com/office/drawing/2014/main" id="{4472A660-8499-9A4E-95F3-19A9B6DB2AC7}"/>
              </a:ext>
            </a:extLst>
          </p:cNvPr>
          <p:cNvSpPr>
            <a:spLocks noGrp="1"/>
          </p:cNvSpPr>
          <p:nvPr>
            <p:ph type="sldNum" sz="quarter" idx="10"/>
          </p:nvPr>
        </p:nvSpPr>
        <p:spPr/>
        <p:txBody>
          <a:bodyPr/>
          <a:lstStyle/>
          <a:p>
            <a:fld id="{4B69467F-2263-0C40-8512-553CABB91FD5}" type="slidenum">
              <a:rPr lang="en-US" smtClean="0"/>
              <a:pPr/>
              <a:t>‹#›</a:t>
            </a:fld>
            <a:endParaRPr lang="en-US" dirty="0"/>
          </a:p>
        </p:txBody>
      </p:sp>
    </p:spTree>
    <p:extLst>
      <p:ext uri="{BB962C8B-B14F-4D97-AF65-F5344CB8AC3E}">
        <p14:creationId xmlns:p14="http://schemas.microsoft.com/office/powerpoint/2010/main" val="548653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B5863-7000-F24F-98BD-3C9D34C8F149}"/>
              </a:ext>
            </a:extLst>
          </p:cNvPr>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71FD30AD-BE66-304F-84D6-8DF3A3EA49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7" name="Picture 6">
            <a:extLst>
              <a:ext uri="{FF2B5EF4-FFF2-40B4-BE49-F238E27FC236}">
                <a16:creationId xmlns:a16="http://schemas.microsoft.com/office/drawing/2014/main" id="{63B5138F-3640-F645-8AE4-08F43CEC63CF}"/>
              </a:ext>
            </a:extLst>
          </p:cNvPr>
          <p:cNvPicPr>
            <a:picLocks noChangeAspect="1"/>
          </p:cNvPicPr>
          <p:nvPr userDrawn="1"/>
        </p:nvPicPr>
        <p:blipFill>
          <a:blip r:embed="rId2"/>
          <a:stretch>
            <a:fillRect/>
          </a:stretch>
        </p:blipFill>
        <p:spPr>
          <a:xfrm>
            <a:off x="0" y="198784"/>
            <a:ext cx="114300" cy="6460433"/>
          </a:xfrm>
          <a:prstGeom prst="rect">
            <a:avLst/>
          </a:prstGeom>
        </p:spPr>
      </p:pic>
      <p:pic>
        <p:nvPicPr>
          <p:cNvPr id="8" name="Picture 7">
            <a:extLst>
              <a:ext uri="{FF2B5EF4-FFF2-40B4-BE49-F238E27FC236}">
                <a16:creationId xmlns:a16="http://schemas.microsoft.com/office/drawing/2014/main" id="{4E9F3119-C1F9-E147-9BF7-F0F57EAEB7B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835374" y="666661"/>
            <a:ext cx="1469173" cy="220272"/>
          </a:xfrm>
          <a:prstGeom prst="rect">
            <a:avLst/>
          </a:prstGeom>
        </p:spPr>
      </p:pic>
      <p:sp>
        <p:nvSpPr>
          <p:cNvPr id="4" name="Slide Number Placeholder 3">
            <a:extLst>
              <a:ext uri="{FF2B5EF4-FFF2-40B4-BE49-F238E27FC236}">
                <a16:creationId xmlns:a16="http://schemas.microsoft.com/office/drawing/2014/main" id="{130172E8-B12C-024D-92B8-DF913DF2D125}"/>
              </a:ext>
            </a:extLst>
          </p:cNvPr>
          <p:cNvSpPr>
            <a:spLocks noGrp="1"/>
          </p:cNvSpPr>
          <p:nvPr>
            <p:ph type="sldNum" sz="quarter" idx="10"/>
          </p:nvPr>
        </p:nvSpPr>
        <p:spPr/>
        <p:txBody>
          <a:bodyPr/>
          <a:lstStyle/>
          <a:p>
            <a:fld id="{4B69467F-2263-0C40-8512-553CABB91FD5}" type="slidenum">
              <a:rPr lang="en-US" smtClean="0"/>
              <a:pPr/>
              <a:t>‹#›</a:t>
            </a:fld>
            <a:endParaRPr lang="en-US" dirty="0"/>
          </a:p>
        </p:txBody>
      </p:sp>
    </p:spTree>
    <p:extLst>
      <p:ext uri="{BB962C8B-B14F-4D97-AF65-F5344CB8AC3E}">
        <p14:creationId xmlns:p14="http://schemas.microsoft.com/office/powerpoint/2010/main" val="172943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32A3C-9A57-F647-98A6-72A1BA00DDFA}"/>
              </a:ext>
            </a:extLst>
          </p:cNvPr>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BEBC8593-7EDB-414E-85A4-43D97BFB7B19}"/>
              </a:ext>
            </a:extLst>
          </p:cNvPr>
          <p:cNvSpPr>
            <a:spLocks noGrp="1"/>
          </p:cNvSpPr>
          <p:nvPr>
            <p:ph type="body" idx="1"/>
          </p:nvPr>
        </p:nvSpPr>
        <p:spPr>
          <a:xfrm>
            <a:off x="839788" y="1681163"/>
            <a:ext cx="5157787" cy="823912"/>
          </a:xfrm>
        </p:spPr>
        <p:txBody>
          <a:bodyPr anchor="b"/>
          <a:lstStyle>
            <a:lvl1pPr marL="0" indent="0">
              <a:buNone/>
              <a:defRPr sz="2400" b="1">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C9CC6C-CE32-3D43-839F-A4718B2BA12B}"/>
              </a:ext>
            </a:extLst>
          </p:cNvPr>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DB1EBB9E-688A-3540-80A0-0664110A1F11}"/>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AED072-2842-1544-AB74-5F97026BD9D3}"/>
              </a:ext>
            </a:extLst>
          </p:cNvPr>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876F5149-1BF8-044D-AB8F-8F53CE767284}"/>
              </a:ext>
            </a:extLst>
          </p:cNvPr>
          <p:cNvPicPr>
            <a:picLocks noChangeAspect="1"/>
          </p:cNvPicPr>
          <p:nvPr userDrawn="1"/>
        </p:nvPicPr>
        <p:blipFill>
          <a:blip r:embed="rId2"/>
          <a:stretch>
            <a:fillRect/>
          </a:stretch>
        </p:blipFill>
        <p:spPr>
          <a:xfrm>
            <a:off x="0" y="198784"/>
            <a:ext cx="114300" cy="6460433"/>
          </a:xfrm>
          <a:prstGeom prst="rect">
            <a:avLst/>
          </a:prstGeom>
        </p:spPr>
      </p:pic>
      <p:pic>
        <p:nvPicPr>
          <p:cNvPr id="11" name="Picture 10">
            <a:extLst>
              <a:ext uri="{FF2B5EF4-FFF2-40B4-BE49-F238E27FC236}">
                <a16:creationId xmlns:a16="http://schemas.microsoft.com/office/drawing/2014/main" id="{2B29168B-667F-2D41-8A58-1A46B252074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835374" y="666661"/>
            <a:ext cx="1469173" cy="220272"/>
          </a:xfrm>
          <a:prstGeom prst="rect">
            <a:avLst/>
          </a:prstGeom>
        </p:spPr>
      </p:pic>
      <p:sp>
        <p:nvSpPr>
          <p:cNvPr id="7" name="Slide Number Placeholder 6">
            <a:extLst>
              <a:ext uri="{FF2B5EF4-FFF2-40B4-BE49-F238E27FC236}">
                <a16:creationId xmlns:a16="http://schemas.microsoft.com/office/drawing/2014/main" id="{208FDB0E-3961-CC42-95BC-7CB59F762E5D}"/>
              </a:ext>
            </a:extLst>
          </p:cNvPr>
          <p:cNvSpPr>
            <a:spLocks noGrp="1"/>
          </p:cNvSpPr>
          <p:nvPr>
            <p:ph type="sldNum" sz="quarter" idx="10"/>
          </p:nvPr>
        </p:nvSpPr>
        <p:spPr/>
        <p:txBody>
          <a:bodyPr/>
          <a:lstStyle/>
          <a:p>
            <a:fld id="{4B69467F-2263-0C40-8512-553CABB91FD5}" type="slidenum">
              <a:rPr lang="en-US" smtClean="0"/>
              <a:pPr/>
              <a:t>‹#›</a:t>
            </a:fld>
            <a:endParaRPr lang="en-US" dirty="0"/>
          </a:p>
        </p:txBody>
      </p:sp>
    </p:spTree>
    <p:extLst>
      <p:ext uri="{BB962C8B-B14F-4D97-AF65-F5344CB8AC3E}">
        <p14:creationId xmlns:p14="http://schemas.microsoft.com/office/powerpoint/2010/main" val="208828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5F907-5FED-584D-93CD-A2B7ED8E1721}"/>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pic>
        <p:nvPicPr>
          <p:cNvPr id="6" name="Picture 5">
            <a:extLst>
              <a:ext uri="{FF2B5EF4-FFF2-40B4-BE49-F238E27FC236}">
                <a16:creationId xmlns:a16="http://schemas.microsoft.com/office/drawing/2014/main" id="{274E3AE0-39E2-C540-8375-1C5B847755BF}"/>
              </a:ext>
            </a:extLst>
          </p:cNvPr>
          <p:cNvPicPr>
            <a:picLocks noChangeAspect="1"/>
          </p:cNvPicPr>
          <p:nvPr userDrawn="1"/>
        </p:nvPicPr>
        <p:blipFill>
          <a:blip r:embed="rId2"/>
          <a:stretch>
            <a:fillRect/>
          </a:stretch>
        </p:blipFill>
        <p:spPr>
          <a:xfrm>
            <a:off x="0" y="198784"/>
            <a:ext cx="114300" cy="6460433"/>
          </a:xfrm>
          <a:prstGeom prst="rect">
            <a:avLst/>
          </a:prstGeom>
        </p:spPr>
      </p:pic>
      <p:pic>
        <p:nvPicPr>
          <p:cNvPr id="9" name="Picture 8">
            <a:extLst>
              <a:ext uri="{FF2B5EF4-FFF2-40B4-BE49-F238E27FC236}">
                <a16:creationId xmlns:a16="http://schemas.microsoft.com/office/drawing/2014/main" id="{05344F74-12A3-094A-9560-856F73FF514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835374" y="666661"/>
            <a:ext cx="1469173" cy="220272"/>
          </a:xfrm>
          <a:prstGeom prst="rect">
            <a:avLst/>
          </a:prstGeom>
        </p:spPr>
      </p:pic>
      <p:sp>
        <p:nvSpPr>
          <p:cNvPr id="3" name="Slide Number Placeholder 2">
            <a:extLst>
              <a:ext uri="{FF2B5EF4-FFF2-40B4-BE49-F238E27FC236}">
                <a16:creationId xmlns:a16="http://schemas.microsoft.com/office/drawing/2014/main" id="{13B43D36-0E9A-3F4E-8460-14B0208473FE}"/>
              </a:ext>
            </a:extLst>
          </p:cNvPr>
          <p:cNvSpPr>
            <a:spLocks noGrp="1"/>
          </p:cNvSpPr>
          <p:nvPr>
            <p:ph type="sldNum" sz="quarter" idx="10"/>
          </p:nvPr>
        </p:nvSpPr>
        <p:spPr/>
        <p:txBody>
          <a:bodyPr/>
          <a:lstStyle/>
          <a:p>
            <a:fld id="{4B69467F-2263-0C40-8512-553CABB91FD5}" type="slidenum">
              <a:rPr lang="en-US" smtClean="0"/>
              <a:pPr/>
              <a:t>‹#›</a:t>
            </a:fld>
            <a:endParaRPr lang="en-US" dirty="0"/>
          </a:p>
        </p:txBody>
      </p:sp>
    </p:spTree>
    <p:extLst>
      <p:ext uri="{BB962C8B-B14F-4D97-AF65-F5344CB8AC3E}">
        <p14:creationId xmlns:p14="http://schemas.microsoft.com/office/powerpoint/2010/main" val="614620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5B03051-FF1D-074D-8508-FDD692A3EE6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3EA37168-1D29-3A49-A5D0-97FBC8C177C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835374" y="666661"/>
            <a:ext cx="1469173" cy="220272"/>
          </a:xfrm>
          <a:prstGeom prst="rect">
            <a:avLst/>
          </a:prstGeom>
        </p:spPr>
      </p:pic>
      <p:pic>
        <p:nvPicPr>
          <p:cNvPr id="5" name="Picture 4">
            <a:extLst>
              <a:ext uri="{FF2B5EF4-FFF2-40B4-BE49-F238E27FC236}">
                <a16:creationId xmlns:a16="http://schemas.microsoft.com/office/drawing/2014/main" id="{E10470B1-F0E2-F644-B840-50EF6DE3B736}"/>
              </a:ext>
            </a:extLst>
          </p:cNvPr>
          <p:cNvPicPr>
            <a:picLocks noChangeAspect="1"/>
          </p:cNvPicPr>
          <p:nvPr userDrawn="1"/>
        </p:nvPicPr>
        <p:blipFill>
          <a:blip r:embed="rId4"/>
          <a:stretch>
            <a:fillRect/>
          </a:stretch>
        </p:blipFill>
        <p:spPr>
          <a:xfrm>
            <a:off x="0" y="198784"/>
            <a:ext cx="114300" cy="6460433"/>
          </a:xfrm>
          <a:prstGeom prst="rect">
            <a:avLst/>
          </a:prstGeom>
        </p:spPr>
      </p:pic>
      <p:sp>
        <p:nvSpPr>
          <p:cNvPr id="2" name="Slide Number Placeholder 1">
            <a:extLst>
              <a:ext uri="{FF2B5EF4-FFF2-40B4-BE49-F238E27FC236}">
                <a16:creationId xmlns:a16="http://schemas.microsoft.com/office/drawing/2014/main" id="{4983D0BF-4129-4A42-A5B0-50D9F426BA3E}"/>
              </a:ext>
            </a:extLst>
          </p:cNvPr>
          <p:cNvSpPr>
            <a:spLocks noGrp="1"/>
          </p:cNvSpPr>
          <p:nvPr>
            <p:ph type="sldNum" sz="quarter" idx="10"/>
          </p:nvPr>
        </p:nvSpPr>
        <p:spPr/>
        <p:txBody>
          <a:bodyPr/>
          <a:lstStyle/>
          <a:p>
            <a:fld id="{4B69467F-2263-0C40-8512-553CABB91FD5}" type="slidenum">
              <a:rPr lang="en-US" smtClean="0"/>
              <a:pPr/>
              <a:t>‹#›</a:t>
            </a:fld>
            <a:endParaRPr lang="en-US" dirty="0"/>
          </a:p>
        </p:txBody>
      </p:sp>
    </p:spTree>
    <p:extLst>
      <p:ext uri="{BB962C8B-B14F-4D97-AF65-F5344CB8AC3E}">
        <p14:creationId xmlns:p14="http://schemas.microsoft.com/office/powerpoint/2010/main" val="340187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Creative Inforamtive Trio">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57E1606D-0D87-8C40-AAC5-6A3C7A41F125}"/>
              </a:ext>
            </a:extLst>
          </p:cNvPr>
          <p:cNvGrpSpPr/>
          <p:nvPr userDrawn="1"/>
        </p:nvGrpSpPr>
        <p:grpSpPr>
          <a:xfrm>
            <a:off x="0" y="-9053"/>
            <a:ext cx="4038600" cy="6916847"/>
            <a:chOff x="0" y="-9053"/>
            <a:chExt cx="4038600" cy="6916847"/>
          </a:xfrm>
        </p:grpSpPr>
        <p:pic>
          <p:nvPicPr>
            <p:cNvPr id="35" name="Picture 34">
              <a:extLst>
                <a:ext uri="{FF2B5EF4-FFF2-40B4-BE49-F238E27FC236}">
                  <a16:creationId xmlns:a16="http://schemas.microsoft.com/office/drawing/2014/main" id="{63DAF1CC-ED81-D24F-9B9A-41F654BF59E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9053"/>
              <a:ext cx="4037846" cy="6907794"/>
            </a:xfrm>
            <a:prstGeom prst="rect">
              <a:avLst/>
            </a:prstGeom>
          </p:spPr>
        </p:pic>
        <p:sp>
          <p:nvSpPr>
            <p:cNvPr id="36" name="Rectangle 35">
              <a:extLst>
                <a:ext uri="{FF2B5EF4-FFF2-40B4-BE49-F238E27FC236}">
                  <a16:creationId xmlns:a16="http://schemas.microsoft.com/office/drawing/2014/main" id="{D7F7E53B-E67C-9342-AB07-D9107B112525}"/>
                </a:ext>
              </a:extLst>
            </p:cNvPr>
            <p:cNvSpPr/>
            <p:nvPr/>
          </p:nvSpPr>
          <p:spPr>
            <a:xfrm>
              <a:off x="0" y="0"/>
              <a:ext cx="4038600" cy="6907794"/>
            </a:xfrm>
            <a:prstGeom prst="rect">
              <a:avLst/>
            </a:prstGeom>
            <a:solidFill>
              <a:srgbClr val="262626">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charset="0"/>
              </a:endParaRPr>
            </a:p>
          </p:txBody>
        </p:sp>
      </p:grpSp>
      <p:grpSp>
        <p:nvGrpSpPr>
          <p:cNvPr id="37" name="Group 36">
            <a:extLst>
              <a:ext uri="{FF2B5EF4-FFF2-40B4-BE49-F238E27FC236}">
                <a16:creationId xmlns:a16="http://schemas.microsoft.com/office/drawing/2014/main" id="{A3FF9AD2-AE82-DF44-A7A6-887021961E6A}"/>
              </a:ext>
            </a:extLst>
          </p:cNvPr>
          <p:cNvGrpSpPr/>
          <p:nvPr userDrawn="1"/>
        </p:nvGrpSpPr>
        <p:grpSpPr>
          <a:xfrm>
            <a:off x="4074058" y="0"/>
            <a:ext cx="4041242" cy="6907794"/>
            <a:chOff x="4074058" y="0"/>
            <a:chExt cx="4041242" cy="6907794"/>
          </a:xfrm>
        </p:grpSpPr>
        <p:pic>
          <p:nvPicPr>
            <p:cNvPr id="38" name="Picture 37">
              <a:extLst>
                <a:ext uri="{FF2B5EF4-FFF2-40B4-BE49-F238E27FC236}">
                  <a16:creationId xmlns:a16="http://schemas.microsoft.com/office/drawing/2014/main" id="{4D7EA2FB-8FD7-504D-9230-7FAD4458095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074058" y="0"/>
              <a:ext cx="4041241" cy="6907794"/>
            </a:xfrm>
            <a:prstGeom prst="rect">
              <a:avLst/>
            </a:prstGeom>
          </p:spPr>
        </p:pic>
        <p:sp>
          <p:nvSpPr>
            <p:cNvPr id="39" name="Rectangle 38">
              <a:extLst>
                <a:ext uri="{FF2B5EF4-FFF2-40B4-BE49-F238E27FC236}">
                  <a16:creationId xmlns:a16="http://schemas.microsoft.com/office/drawing/2014/main" id="{BBECD84F-3BBE-B949-81B5-6F70E9C1DDD7}"/>
                </a:ext>
              </a:extLst>
            </p:cNvPr>
            <p:cNvSpPr/>
            <p:nvPr/>
          </p:nvSpPr>
          <p:spPr>
            <a:xfrm>
              <a:off x="4076700" y="0"/>
              <a:ext cx="4038600" cy="6907794"/>
            </a:xfrm>
            <a:prstGeom prst="rect">
              <a:avLst/>
            </a:prstGeom>
            <a:solidFill>
              <a:srgbClr val="262626">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charset="0"/>
              </a:endParaRPr>
            </a:p>
          </p:txBody>
        </p:sp>
      </p:grpSp>
      <p:grpSp>
        <p:nvGrpSpPr>
          <p:cNvPr id="40" name="Group 39">
            <a:extLst>
              <a:ext uri="{FF2B5EF4-FFF2-40B4-BE49-F238E27FC236}">
                <a16:creationId xmlns:a16="http://schemas.microsoft.com/office/drawing/2014/main" id="{55B25460-1501-5049-AB3E-A797F02AA7C2}"/>
              </a:ext>
            </a:extLst>
          </p:cNvPr>
          <p:cNvGrpSpPr/>
          <p:nvPr userDrawn="1"/>
        </p:nvGrpSpPr>
        <p:grpSpPr>
          <a:xfrm>
            <a:off x="8150757" y="-19050"/>
            <a:ext cx="4046898" cy="6907794"/>
            <a:chOff x="8150757" y="-19050"/>
            <a:chExt cx="4046898" cy="6907794"/>
          </a:xfrm>
        </p:grpSpPr>
        <p:pic>
          <p:nvPicPr>
            <p:cNvPr id="41" name="Picture 40">
              <a:extLst>
                <a:ext uri="{FF2B5EF4-FFF2-40B4-BE49-F238E27FC236}">
                  <a16:creationId xmlns:a16="http://schemas.microsoft.com/office/drawing/2014/main" id="{C045F2BE-F2FC-B147-86B5-29B84137DDA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150757" y="-19050"/>
              <a:ext cx="4046898" cy="6907794"/>
            </a:xfrm>
            <a:prstGeom prst="rect">
              <a:avLst/>
            </a:prstGeom>
          </p:spPr>
        </p:pic>
        <p:sp>
          <p:nvSpPr>
            <p:cNvPr id="42" name="Rectangle 41">
              <a:extLst>
                <a:ext uri="{FF2B5EF4-FFF2-40B4-BE49-F238E27FC236}">
                  <a16:creationId xmlns:a16="http://schemas.microsoft.com/office/drawing/2014/main" id="{9BB57F4D-D996-2842-AE1C-8C49FC2D3EFF}"/>
                </a:ext>
              </a:extLst>
            </p:cNvPr>
            <p:cNvSpPr/>
            <p:nvPr/>
          </p:nvSpPr>
          <p:spPr>
            <a:xfrm>
              <a:off x="8153400" y="0"/>
              <a:ext cx="4038600" cy="6858000"/>
            </a:xfrm>
            <a:prstGeom prst="rect">
              <a:avLst/>
            </a:prstGeom>
            <a:solidFill>
              <a:srgbClr val="262626">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charset="0"/>
              </a:endParaRPr>
            </a:p>
          </p:txBody>
        </p:sp>
      </p:grpSp>
      <p:pic>
        <p:nvPicPr>
          <p:cNvPr id="46" name="Picture 45">
            <a:extLst>
              <a:ext uri="{FF2B5EF4-FFF2-40B4-BE49-F238E27FC236}">
                <a16:creationId xmlns:a16="http://schemas.microsoft.com/office/drawing/2014/main" id="{3CC9B4D7-5679-8F43-A459-0606FDBCE61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835375" y="653950"/>
            <a:ext cx="1469174" cy="222350"/>
          </a:xfrm>
          <a:prstGeom prst="rect">
            <a:avLst/>
          </a:prstGeom>
        </p:spPr>
      </p:pic>
      <p:sp>
        <p:nvSpPr>
          <p:cNvPr id="2" name="Slide Number Placeholder 1">
            <a:extLst>
              <a:ext uri="{FF2B5EF4-FFF2-40B4-BE49-F238E27FC236}">
                <a16:creationId xmlns:a16="http://schemas.microsoft.com/office/drawing/2014/main" id="{A0E685AB-57FD-9249-A34D-9D66A5E0130D}"/>
              </a:ext>
            </a:extLst>
          </p:cNvPr>
          <p:cNvSpPr>
            <a:spLocks noGrp="1"/>
          </p:cNvSpPr>
          <p:nvPr>
            <p:ph type="sldNum" sz="quarter" idx="10"/>
          </p:nvPr>
        </p:nvSpPr>
        <p:spPr/>
        <p:txBody>
          <a:bodyPr/>
          <a:lstStyle/>
          <a:p>
            <a:fld id="{4B69467F-2263-0C40-8512-553CABB91FD5}" type="slidenum">
              <a:rPr lang="en-US" smtClean="0"/>
              <a:pPr/>
              <a:t>‹#›</a:t>
            </a:fld>
            <a:endParaRPr lang="en-US" dirty="0"/>
          </a:p>
        </p:txBody>
      </p:sp>
      <p:sp>
        <p:nvSpPr>
          <p:cNvPr id="14" name="Rectangle 13">
            <a:extLst>
              <a:ext uri="{FF2B5EF4-FFF2-40B4-BE49-F238E27FC236}">
                <a16:creationId xmlns:a16="http://schemas.microsoft.com/office/drawing/2014/main" id="{59533D35-238A-1341-A0F5-980328711A18}"/>
              </a:ext>
            </a:extLst>
          </p:cNvPr>
          <p:cNvSpPr/>
          <p:nvPr userDrawn="1"/>
        </p:nvSpPr>
        <p:spPr>
          <a:xfrm>
            <a:off x="1829550" y="6342893"/>
            <a:ext cx="1276311" cy="246221"/>
          </a:xfrm>
          <a:prstGeom prst="rect">
            <a:avLst/>
          </a:prstGeom>
        </p:spPr>
        <p:txBody>
          <a:bodyPr wrap="none">
            <a:spAutoFit/>
          </a:bodyPr>
          <a:lstStyle/>
          <a:p>
            <a:r>
              <a:rPr lang="en-US" sz="1000" dirty="0">
                <a:solidFill>
                  <a:schemeClr val="bg2">
                    <a:lumMod val="90000"/>
                  </a:schemeClr>
                </a:solidFill>
                <a:latin typeface="Helvetica" pitchFamily="2" charset="0"/>
              </a:rPr>
              <a:t>© </a:t>
            </a:r>
            <a:r>
              <a:rPr lang="en-US" sz="1000" dirty="0" err="1">
                <a:solidFill>
                  <a:schemeClr val="bg2">
                    <a:lumMod val="90000"/>
                  </a:schemeClr>
                </a:solidFill>
                <a:latin typeface="Helvetica" pitchFamily="2" charset="0"/>
              </a:rPr>
              <a:t>CableLabs</a:t>
            </a:r>
            <a:r>
              <a:rPr lang="en-US" sz="1000" dirty="0">
                <a:solidFill>
                  <a:schemeClr val="bg2">
                    <a:lumMod val="90000"/>
                  </a:schemeClr>
                </a:solidFill>
                <a:latin typeface="Helvetica" pitchFamily="2" charset="0"/>
              </a:rPr>
              <a:t> 2020.</a:t>
            </a:r>
          </a:p>
        </p:txBody>
      </p:sp>
    </p:spTree>
    <p:extLst>
      <p:ext uri="{BB962C8B-B14F-4D97-AF65-F5344CB8AC3E}">
        <p14:creationId xmlns:p14="http://schemas.microsoft.com/office/powerpoint/2010/main" val="37581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750"/>
                                        <p:tgtEl>
                                          <p:spTgt spid="34"/>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750"/>
                                        <p:tgtEl>
                                          <p:spTgt spid="37"/>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Invent the Futur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63C78F-66EE-E043-93BB-ECE63CDC4F85}"/>
              </a:ext>
            </a:extLst>
          </p:cNvPr>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80E6CA2-7DAA-BA40-A9E7-E61A431FFE7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835375" y="653950"/>
            <a:ext cx="1469174" cy="222350"/>
          </a:xfrm>
          <a:prstGeom prst="rect">
            <a:avLst/>
          </a:prstGeom>
        </p:spPr>
      </p:pic>
      <p:sp>
        <p:nvSpPr>
          <p:cNvPr id="7" name="Slide Number Placeholder 6">
            <a:extLst>
              <a:ext uri="{FF2B5EF4-FFF2-40B4-BE49-F238E27FC236}">
                <a16:creationId xmlns:a16="http://schemas.microsoft.com/office/drawing/2014/main" id="{5045E268-8E01-1F45-8DAB-387F1392B733}"/>
              </a:ext>
            </a:extLst>
          </p:cNvPr>
          <p:cNvSpPr>
            <a:spLocks noGrp="1"/>
          </p:cNvSpPr>
          <p:nvPr>
            <p:ph type="sldNum" sz="quarter" idx="10"/>
          </p:nvPr>
        </p:nvSpPr>
        <p:spPr/>
        <p:txBody>
          <a:bodyPr/>
          <a:lstStyle/>
          <a:p>
            <a:fld id="{4B69467F-2263-0C40-8512-553CABB91FD5}" type="slidenum">
              <a:rPr lang="en-US" smtClean="0"/>
              <a:pPr/>
              <a:t>‹#›</a:t>
            </a:fld>
            <a:endParaRPr lang="en-US" dirty="0"/>
          </a:p>
        </p:txBody>
      </p:sp>
      <p:sp>
        <p:nvSpPr>
          <p:cNvPr id="9" name="Rectangle 8">
            <a:extLst>
              <a:ext uri="{FF2B5EF4-FFF2-40B4-BE49-F238E27FC236}">
                <a16:creationId xmlns:a16="http://schemas.microsoft.com/office/drawing/2014/main" id="{45EA2BDA-1DC7-6D42-B7BD-2841A0409E16}"/>
              </a:ext>
            </a:extLst>
          </p:cNvPr>
          <p:cNvSpPr/>
          <p:nvPr userDrawn="1"/>
        </p:nvSpPr>
        <p:spPr>
          <a:xfrm>
            <a:off x="1829550" y="6342893"/>
            <a:ext cx="1276311" cy="246221"/>
          </a:xfrm>
          <a:prstGeom prst="rect">
            <a:avLst/>
          </a:prstGeom>
        </p:spPr>
        <p:txBody>
          <a:bodyPr wrap="none">
            <a:spAutoFit/>
          </a:bodyPr>
          <a:lstStyle/>
          <a:p>
            <a:r>
              <a:rPr lang="en-US" sz="1000" dirty="0">
                <a:solidFill>
                  <a:schemeClr val="bg2">
                    <a:lumMod val="90000"/>
                  </a:schemeClr>
                </a:solidFill>
                <a:latin typeface="Helvetica" pitchFamily="2" charset="0"/>
              </a:rPr>
              <a:t>© </a:t>
            </a:r>
            <a:r>
              <a:rPr lang="en-US" sz="1000" dirty="0" err="1">
                <a:solidFill>
                  <a:schemeClr val="bg2">
                    <a:lumMod val="90000"/>
                  </a:schemeClr>
                </a:solidFill>
                <a:latin typeface="Helvetica" pitchFamily="2" charset="0"/>
              </a:rPr>
              <a:t>CableLabs</a:t>
            </a:r>
            <a:r>
              <a:rPr lang="en-US" sz="1000" dirty="0">
                <a:solidFill>
                  <a:schemeClr val="bg2">
                    <a:lumMod val="90000"/>
                  </a:schemeClr>
                </a:solidFill>
                <a:latin typeface="Helvetica" pitchFamily="2" charset="0"/>
              </a:rPr>
              <a:t> 2020.</a:t>
            </a:r>
          </a:p>
        </p:txBody>
      </p:sp>
      <p:pic>
        <p:nvPicPr>
          <p:cNvPr id="6" name="Picture 5">
            <a:extLst>
              <a:ext uri="{FF2B5EF4-FFF2-40B4-BE49-F238E27FC236}">
                <a16:creationId xmlns:a16="http://schemas.microsoft.com/office/drawing/2014/main" id="{ED182F3E-15B8-F54D-B8A6-8CF51B446652}"/>
              </a:ext>
            </a:extLst>
          </p:cNvPr>
          <p:cNvPicPr>
            <a:picLocks noChangeAspect="1"/>
          </p:cNvPicPr>
          <p:nvPr userDrawn="1"/>
        </p:nvPicPr>
        <p:blipFill>
          <a:blip r:embed="rId4"/>
          <a:stretch>
            <a:fillRect/>
          </a:stretch>
        </p:blipFill>
        <p:spPr>
          <a:xfrm>
            <a:off x="0" y="4"/>
            <a:ext cx="1182386" cy="6873498"/>
          </a:xfrm>
          <a:prstGeom prst="rect">
            <a:avLst/>
          </a:prstGeom>
        </p:spPr>
      </p:pic>
      <p:pic>
        <p:nvPicPr>
          <p:cNvPr id="10" name="Picture 9">
            <a:extLst>
              <a:ext uri="{FF2B5EF4-FFF2-40B4-BE49-F238E27FC236}">
                <a16:creationId xmlns:a16="http://schemas.microsoft.com/office/drawing/2014/main" id="{8346F057-9F43-3645-BBE0-A8C5652F166C}"/>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l="8275" t="37356" r="35349" b="45825"/>
          <a:stretch/>
        </p:blipFill>
        <p:spPr>
          <a:xfrm rot="5400000">
            <a:off x="-2351144" y="3339971"/>
            <a:ext cx="6873501" cy="193558"/>
          </a:xfrm>
          <a:prstGeom prst="rect">
            <a:avLst/>
          </a:prstGeom>
        </p:spPr>
      </p:pic>
    </p:spTree>
    <p:extLst>
      <p:ext uri="{BB962C8B-B14F-4D97-AF65-F5344CB8AC3E}">
        <p14:creationId xmlns:p14="http://schemas.microsoft.com/office/powerpoint/2010/main" val="3072442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What will the future look lik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B5ABE43-20B0-5E46-9988-DEC1CFE82991}"/>
              </a:ext>
            </a:extLst>
          </p:cNvPr>
          <p:cNvPicPr>
            <a:picLocks noChangeAspect="1"/>
          </p:cNvPicPr>
          <p:nvPr userDrawn="1"/>
        </p:nvPicPr>
        <p:blipFill>
          <a:blip r:embed="rId2"/>
          <a:stretch>
            <a:fillRect/>
          </a:stretch>
        </p:blipFill>
        <p:spPr>
          <a:xfrm>
            <a:off x="0" y="15503"/>
            <a:ext cx="12192000" cy="6858000"/>
          </a:xfrm>
          <a:prstGeom prst="rect">
            <a:avLst/>
          </a:prstGeom>
        </p:spPr>
      </p:pic>
      <p:pic>
        <p:nvPicPr>
          <p:cNvPr id="7" name="Picture 6">
            <a:extLst>
              <a:ext uri="{FF2B5EF4-FFF2-40B4-BE49-F238E27FC236}">
                <a16:creationId xmlns:a16="http://schemas.microsoft.com/office/drawing/2014/main" id="{4926A288-544A-2748-BCE6-91F29DDC3A1A}"/>
              </a:ext>
            </a:extLst>
          </p:cNvPr>
          <p:cNvPicPr>
            <a:picLocks noChangeAspect="1"/>
          </p:cNvPicPr>
          <p:nvPr userDrawn="1"/>
        </p:nvPicPr>
        <p:blipFill>
          <a:blip r:embed="rId3"/>
          <a:stretch>
            <a:fillRect/>
          </a:stretch>
        </p:blipFill>
        <p:spPr>
          <a:xfrm>
            <a:off x="0" y="6"/>
            <a:ext cx="1182386" cy="6873498"/>
          </a:xfrm>
          <a:prstGeom prst="rect">
            <a:avLst/>
          </a:prstGeom>
        </p:spPr>
      </p:pic>
      <p:pic>
        <p:nvPicPr>
          <p:cNvPr id="8" name="Picture 7">
            <a:extLst>
              <a:ext uri="{FF2B5EF4-FFF2-40B4-BE49-F238E27FC236}">
                <a16:creationId xmlns:a16="http://schemas.microsoft.com/office/drawing/2014/main" id="{769B7027-B307-D544-A6E2-66EA8F5004BE}"/>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l="8275" t="37356" r="35349" b="45825"/>
          <a:stretch/>
        </p:blipFill>
        <p:spPr>
          <a:xfrm rot="5400000">
            <a:off x="-2351144" y="3339973"/>
            <a:ext cx="6873501" cy="193558"/>
          </a:xfrm>
          <a:prstGeom prst="rect">
            <a:avLst/>
          </a:prstGeom>
        </p:spPr>
      </p:pic>
      <p:pic>
        <p:nvPicPr>
          <p:cNvPr id="9" name="Picture 8">
            <a:extLst>
              <a:ext uri="{FF2B5EF4-FFF2-40B4-BE49-F238E27FC236}">
                <a16:creationId xmlns:a16="http://schemas.microsoft.com/office/drawing/2014/main" id="{7D9A7712-4A2E-FE45-83CC-D6D5F2F9DF4A}"/>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9835374" y="666661"/>
            <a:ext cx="1469173" cy="220272"/>
          </a:xfrm>
          <a:prstGeom prst="rect">
            <a:avLst/>
          </a:prstGeom>
        </p:spPr>
      </p:pic>
      <p:sp>
        <p:nvSpPr>
          <p:cNvPr id="2" name="Slide Number Placeholder 1">
            <a:extLst>
              <a:ext uri="{FF2B5EF4-FFF2-40B4-BE49-F238E27FC236}">
                <a16:creationId xmlns:a16="http://schemas.microsoft.com/office/drawing/2014/main" id="{674AC00C-7439-8947-B915-40A86720EF06}"/>
              </a:ext>
            </a:extLst>
          </p:cNvPr>
          <p:cNvSpPr>
            <a:spLocks noGrp="1"/>
          </p:cNvSpPr>
          <p:nvPr>
            <p:ph type="sldNum" sz="quarter" idx="10"/>
          </p:nvPr>
        </p:nvSpPr>
        <p:spPr/>
        <p:txBody>
          <a:bodyPr/>
          <a:lstStyle/>
          <a:p>
            <a:fld id="{80823715-74AD-604D-A7CC-BD82A59FD0CD}" type="slidenum">
              <a:rPr lang="en-US" smtClean="0"/>
              <a:t>‹#›</a:t>
            </a:fld>
            <a:endParaRPr lang="en-US"/>
          </a:p>
        </p:txBody>
      </p:sp>
    </p:spTree>
    <p:extLst>
      <p:ext uri="{BB962C8B-B14F-4D97-AF65-F5344CB8AC3E}">
        <p14:creationId xmlns:p14="http://schemas.microsoft.com/office/powerpoint/2010/main" val="4132689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Impact the Fu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A37168-1D29-3A49-A5D0-97FBC8C177C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835374" y="666661"/>
            <a:ext cx="1469173" cy="220272"/>
          </a:xfrm>
          <a:prstGeom prst="rect">
            <a:avLst/>
          </a:prstGeom>
        </p:spPr>
      </p:pic>
      <p:pic>
        <p:nvPicPr>
          <p:cNvPr id="9" name="Picture 8">
            <a:extLst>
              <a:ext uri="{FF2B5EF4-FFF2-40B4-BE49-F238E27FC236}">
                <a16:creationId xmlns:a16="http://schemas.microsoft.com/office/drawing/2014/main" id="{7E82819F-0A90-6D4F-AFD5-D8D1A5F807A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835375" y="653950"/>
            <a:ext cx="1469174" cy="222350"/>
          </a:xfrm>
          <a:prstGeom prst="rect">
            <a:avLst/>
          </a:prstGeom>
        </p:spPr>
      </p:pic>
      <p:pic>
        <p:nvPicPr>
          <p:cNvPr id="13" name="Picture 12">
            <a:extLst>
              <a:ext uri="{FF2B5EF4-FFF2-40B4-BE49-F238E27FC236}">
                <a16:creationId xmlns:a16="http://schemas.microsoft.com/office/drawing/2014/main" id="{FDB8ABC8-12AA-034E-8419-3C11F003DC2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835374" y="666661"/>
            <a:ext cx="1469173" cy="220272"/>
          </a:xfrm>
          <a:prstGeom prst="rect">
            <a:avLst/>
          </a:prstGeom>
        </p:spPr>
      </p:pic>
      <p:pic>
        <p:nvPicPr>
          <p:cNvPr id="14" name="Picture 13">
            <a:extLst>
              <a:ext uri="{FF2B5EF4-FFF2-40B4-BE49-F238E27FC236}">
                <a16:creationId xmlns:a16="http://schemas.microsoft.com/office/drawing/2014/main" id="{459B91A8-E112-9546-AB19-4916CD3F43EA}"/>
              </a:ext>
            </a:extLst>
          </p:cNvPr>
          <p:cNvPicPr>
            <a:picLocks noChangeAspect="1"/>
          </p:cNvPicPr>
          <p:nvPr userDrawn="1"/>
        </p:nvPicPr>
        <p:blipFill>
          <a:blip r:embed="rId4"/>
          <a:stretch>
            <a:fillRect/>
          </a:stretch>
        </p:blipFill>
        <p:spPr>
          <a:xfrm>
            <a:off x="1870495" y="542169"/>
            <a:ext cx="3129844" cy="469255"/>
          </a:xfrm>
          <a:prstGeom prst="rect">
            <a:avLst/>
          </a:prstGeom>
        </p:spPr>
      </p:pic>
      <p:sp>
        <p:nvSpPr>
          <p:cNvPr id="2" name="Slide Number Placeholder 1">
            <a:extLst>
              <a:ext uri="{FF2B5EF4-FFF2-40B4-BE49-F238E27FC236}">
                <a16:creationId xmlns:a16="http://schemas.microsoft.com/office/drawing/2014/main" id="{649237ED-BE7E-4542-B901-F98C5A85A998}"/>
              </a:ext>
            </a:extLst>
          </p:cNvPr>
          <p:cNvSpPr>
            <a:spLocks noGrp="1"/>
          </p:cNvSpPr>
          <p:nvPr>
            <p:ph type="sldNum" sz="quarter" idx="10"/>
          </p:nvPr>
        </p:nvSpPr>
        <p:spPr/>
        <p:txBody>
          <a:bodyPr/>
          <a:lstStyle/>
          <a:p>
            <a:fld id="{4B69467F-2263-0C40-8512-553CABB91FD5}" type="slidenum">
              <a:rPr lang="en-US" smtClean="0"/>
              <a:pPr/>
              <a:t>‹#›</a:t>
            </a:fld>
            <a:endParaRPr lang="en-US" dirty="0"/>
          </a:p>
        </p:txBody>
      </p:sp>
      <p:pic>
        <p:nvPicPr>
          <p:cNvPr id="8" name="Picture 7">
            <a:extLst>
              <a:ext uri="{FF2B5EF4-FFF2-40B4-BE49-F238E27FC236}">
                <a16:creationId xmlns:a16="http://schemas.microsoft.com/office/drawing/2014/main" id="{EFEBC460-4382-A64E-B8EE-A07B996B89A1}"/>
              </a:ext>
            </a:extLst>
          </p:cNvPr>
          <p:cNvPicPr>
            <a:picLocks noChangeAspect="1"/>
          </p:cNvPicPr>
          <p:nvPr userDrawn="1"/>
        </p:nvPicPr>
        <p:blipFill rotWithShape="1">
          <a:blip r:embed="rId5" cstate="print">
            <a:alphaModFix amt="25000"/>
            <a:extLst>
              <a:ext uri="{28A0092B-C50C-407E-A947-70E740481C1C}">
                <a14:useLocalDpi xmlns:a14="http://schemas.microsoft.com/office/drawing/2010/main"/>
              </a:ext>
            </a:extLst>
          </a:blip>
          <a:srcRect/>
          <a:stretch/>
        </p:blipFill>
        <p:spPr>
          <a:xfrm>
            <a:off x="0" y="-15502"/>
            <a:ext cx="1193018" cy="6858000"/>
          </a:xfrm>
          <a:prstGeom prst="rect">
            <a:avLst/>
          </a:prstGeom>
          <a:solidFill>
            <a:schemeClr val="tx1"/>
          </a:solidFill>
        </p:spPr>
      </p:pic>
      <p:pic>
        <p:nvPicPr>
          <p:cNvPr id="11" name="Picture 10">
            <a:extLst>
              <a:ext uri="{FF2B5EF4-FFF2-40B4-BE49-F238E27FC236}">
                <a16:creationId xmlns:a16="http://schemas.microsoft.com/office/drawing/2014/main" id="{C95BCB83-F21D-EB49-983B-36EB7232AF4D}"/>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l="8275" t="75655" r="35349"/>
          <a:stretch/>
        </p:blipFill>
        <p:spPr>
          <a:xfrm rot="5400000">
            <a:off x="-2383819" y="3281163"/>
            <a:ext cx="6873501" cy="280172"/>
          </a:xfrm>
          <a:prstGeom prst="rect">
            <a:avLst/>
          </a:prstGeom>
        </p:spPr>
      </p:pic>
    </p:spTree>
    <p:extLst>
      <p:ext uri="{BB962C8B-B14F-4D97-AF65-F5344CB8AC3E}">
        <p14:creationId xmlns:p14="http://schemas.microsoft.com/office/powerpoint/2010/main" val="2423687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EA687FC-B856-E846-B420-883048E4C64A}"/>
              </a:ext>
            </a:extLst>
          </p:cNvPr>
          <p:cNvPicPr>
            <a:picLocks noChangeAspect="1"/>
          </p:cNvPicPr>
          <p:nvPr userDrawn="1"/>
        </p:nvPicPr>
        <p:blipFill>
          <a:blip r:embed="rId2"/>
          <a:stretch>
            <a:fillRect/>
          </a:stretch>
        </p:blipFill>
        <p:spPr>
          <a:xfrm>
            <a:off x="12077700" y="1"/>
            <a:ext cx="114300" cy="6857999"/>
          </a:xfrm>
          <a:prstGeom prst="rect">
            <a:avLst/>
          </a:prstGeom>
        </p:spPr>
      </p:pic>
      <p:pic>
        <p:nvPicPr>
          <p:cNvPr id="9" name="Picture 8">
            <a:extLst>
              <a:ext uri="{FF2B5EF4-FFF2-40B4-BE49-F238E27FC236}">
                <a16:creationId xmlns:a16="http://schemas.microsoft.com/office/drawing/2014/main" id="{D794A5D5-AE46-6148-ADAA-9FD70E439F04}"/>
              </a:ext>
            </a:extLst>
          </p:cNvPr>
          <p:cNvPicPr>
            <a:picLocks noChangeAspect="1"/>
          </p:cNvPicPr>
          <p:nvPr userDrawn="1"/>
        </p:nvPicPr>
        <p:blipFill rotWithShape="1">
          <a:blip r:embed="rId3" cstate="print">
            <a:alphaModFix amt="25000"/>
            <a:extLst>
              <a:ext uri="{28A0092B-C50C-407E-A947-70E740481C1C}">
                <a14:useLocalDpi xmlns:a14="http://schemas.microsoft.com/office/drawing/2010/main"/>
              </a:ext>
            </a:extLst>
          </a:blip>
          <a:srcRect/>
          <a:stretch/>
        </p:blipFill>
        <p:spPr>
          <a:xfrm>
            <a:off x="0" y="0"/>
            <a:ext cx="3690620" cy="6858000"/>
          </a:xfrm>
          <a:prstGeom prst="rect">
            <a:avLst/>
          </a:prstGeom>
          <a:solidFill>
            <a:schemeClr val="tx1"/>
          </a:solidFill>
        </p:spPr>
      </p:pic>
      <p:pic>
        <p:nvPicPr>
          <p:cNvPr id="10" name="Picture 9">
            <a:extLst>
              <a:ext uri="{FF2B5EF4-FFF2-40B4-BE49-F238E27FC236}">
                <a16:creationId xmlns:a16="http://schemas.microsoft.com/office/drawing/2014/main" id="{079E956F-E7BE-584A-AAE9-E010AAEE4CDA}"/>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l="10063" t="82021" r="36948" b="1324"/>
          <a:stretch/>
        </p:blipFill>
        <p:spPr>
          <a:xfrm rot="5400000">
            <a:off x="159333" y="3333167"/>
            <a:ext cx="6858000" cy="191668"/>
          </a:xfrm>
          <a:prstGeom prst="rect">
            <a:avLst/>
          </a:prstGeom>
        </p:spPr>
      </p:pic>
      <p:pic>
        <p:nvPicPr>
          <p:cNvPr id="12" name="Picture 11">
            <a:extLst>
              <a:ext uri="{FF2B5EF4-FFF2-40B4-BE49-F238E27FC236}">
                <a16:creationId xmlns:a16="http://schemas.microsoft.com/office/drawing/2014/main" id="{455802AF-3E08-624F-B650-1824831ADE6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62189" y="1045254"/>
            <a:ext cx="3800711" cy="610612"/>
          </a:xfrm>
          <a:prstGeom prst="rect">
            <a:avLst/>
          </a:prstGeom>
        </p:spPr>
      </p:pic>
      <p:sp>
        <p:nvSpPr>
          <p:cNvPr id="13" name="TextBox 12">
            <a:extLst>
              <a:ext uri="{FF2B5EF4-FFF2-40B4-BE49-F238E27FC236}">
                <a16:creationId xmlns:a16="http://schemas.microsoft.com/office/drawing/2014/main" id="{377D7512-529F-DB46-BF60-61512889EB4F}"/>
              </a:ext>
            </a:extLst>
          </p:cNvPr>
          <p:cNvSpPr txBox="1"/>
          <p:nvPr userDrawn="1"/>
        </p:nvSpPr>
        <p:spPr>
          <a:xfrm>
            <a:off x="4152900" y="3371966"/>
            <a:ext cx="4377395" cy="369332"/>
          </a:xfrm>
          <a:prstGeom prst="rect">
            <a:avLst/>
          </a:prstGeom>
          <a:noFill/>
        </p:spPr>
        <p:txBody>
          <a:bodyPr wrap="square" lIns="0" tIns="0" rIns="0" bIns="0" rtlCol="0">
            <a:spAutoFit/>
          </a:bodyPr>
          <a:lstStyle/>
          <a:p>
            <a:r>
              <a:rPr lang="en-US" sz="2400" b="1" dirty="0" err="1">
                <a:latin typeface="Arial" panose="020B0604020202020204" pitchFamily="34" charset="0"/>
                <a:ea typeface="Helvetica" charset="0"/>
                <a:cs typeface="Arial" panose="020B0604020202020204" pitchFamily="34" charset="0"/>
              </a:rPr>
              <a:t>CableLabs</a:t>
            </a:r>
            <a:endParaRPr lang="en-US" sz="2400" b="1" dirty="0">
              <a:latin typeface="Arial" panose="020B0604020202020204" pitchFamily="34" charset="0"/>
              <a:ea typeface="Helvetica" charset="0"/>
              <a:cs typeface="Arial" panose="020B0604020202020204" pitchFamily="34" charset="0"/>
            </a:endParaRPr>
          </a:p>
        </p:txBody>
      </p:sp>
      <p:sp>
        <p:nvSpPr>
          <p:cNvPr id="14" name="TextBox 13">
            <a:extLst>
              <a:ext uri="{FF2B5EF4-FFF2-40B4-BE49-F238E27FC236}">
                <a16:creationId xmlns:a16="http://schemas.microsoft.com/office/drawing/2014/main" id="{0D258EFF-554E-F74A-A569-EBF933509CA6}"/>
              </a:ext>
            </a:extLst>
          </p:cNvPr>
          <p:cNvSpPr txBox="1"/>
          <p:nvPr userDrawn="1"/>
        </p:nvSpPr>
        <p:spPr>
          <a:xfrm>
            <a:off x="4152900" y="6340685"/>
            <a:ext cx="4377395" cy="369332"/>
          </a:xfrm>
          <a:prstGeom prst="rect">
            <a:avLst/>
          </a:prstGeom>
          <a:noFill/>
        </p:spPr>
        <p:txBody>
          <a:bodyPr wrap="square" lIns="0" tIns="0" rIns="0" bIns="0" rtlCol="0">
            <a:spAutoFit/>
          </a:bodyPr>
          <a:lstStyle/>
          <a:p>
            <a:r>
              <a:rPr lang="en-US" sz="2400" b="1" dirty="0" err="1">
                <a:latin typeface="Arial" panose="020B0604020202020204" pitchFamily="34" charset="0"/>
                <a:ea typeface="Helvetica" charset="0"/>
                <a:cs typeface="Arial" panose="020B0604020202020204" pitchFamily="34" charset="0"/>
              </a:rPr>
              <a:t>cablelabs.com</a:t>
            </a:r>
            <a:endParaRPr lang="en-US" sz="2400" dirty="0">
              <a:latin typeface="Arial" panose="020B0604020202020204" pitchFamily="34" charset="0"/>
              <a:ea typeface="Helvetica" charset="0"/>
              <a:cs typeface="Arial" panose="020B0604020202020204" pitchFamily="34" charset="0"/>
            </a:endParaRPr>
          </a:p>
        </p:txBody>
      </p:sp>
      <p:sp>
        <p:nvSpPr>
          <p:cNvPr id="11" name="Text Placeholder 2">
            <a:extLst>
              <a:ext uri="{FF2B5EF4-FFF2-40B4-BE49-F238E27FC236}">
                <a16:creationId xmlns:a16="http://schemas.microsoft.com/office/drawing/2014/main" id="{FC1E088B-6F94-444D-9DF4-8EBA0CCAA889}"/>
              </a:ext>
            </a:extLst>
          </p:cNvPr>
          <p:cNvSpPr>
            <a:spLocks noGrp="1"/>
          </p:cNvSpPr>
          <p:nvPr>
            <p:ph type="body" sz="quarter" idx="10" hasCustomPrompt="1"/>
          </p:nvPr>
        </p:nvSpPr>
        <p:spPr>
          <a:xfrm>
            <a:off x="4162425" y="4703763"/>
            <a:ext cx="6721475" cy="397047"/>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err="1"/>
              <a:t>FirstName</a:t>
            </a:r>
            <a:r>
              <a:rPr lang="en-US" dirty="0"/>
              <a:t> </a:t>
            </a:r>
            <a:r>
              <a:rPr lang="en-US" dirty="0" err="1"/>
              <a:t>LastName</a:t>
            </a:r>
            <a:r>
              <a:rPr lang="en-US" dirty="0"/>
              <a:t> | Job Title</a:t>
            </a:r>
          </a:p>
        </p:txBody>
      </p:sp>
      <p:sp>
        <p:nvSpPr>
          <p:cNvPr id="15" name="Text Placeholder 2">
            <a:extLst>
              <a:ext uri="{FF2B5EF4-FFF2-40B4-BE49-F238E27FC236}">
                <a16:creationId xmlns:a16="http://schemas.microsoft.com/office/drawing/2014/main" id="{5AF73E4C-B79C-C942-A9FE-C35AE81843F2}"/>
              </a:ext>
            </a:extLst>
          </p:cNvPr>
          <p:cNvSpPr>
            <a:spLocks noGrp="1"/>
          </p:cNvSpPr>
          <p:nvPr>
            <p:ph type="body" sz="quarter" idx="11" hasCustomPrompt="1"/>
          </p:nvPr>
        </p:nvSpPr>
        <p:spPr>
          <a:xfrm>
            <a:off x="4162189" y="5208703"/>
            <a:ext cx="6721475" cy="397047"/>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err="1"/>
              <a:t>email@cablelabs.com</a:t>
            </a:r>
            <a:endParaRPr lang="en-US" dirty="0"/>
          </a:p>
        </p:txBody>
      </p:sp>
      <p:sp>
        <p:nvSpPr>
          <p:cNvPr id="16" name="Text Placeholder 4">
            <a:extLst>
              <a:ext uri="{FF2B5EF4-FFF2-40B4-BE49-F238E27FC236}">
                <a16:creationId xmlns:a16="http://schemas.microsoft.com/office/drawing/2014/main" id="{9A0DFD67-D60A-3A43-B76D-A6DACB172DBC}"/>
              </a:ext>
            </a:extLst>
          </p:cNvPr>
          <p:cNvSpPr>
            <a:spLocks noGrp="1"/>
          </p:cNvSpPr>
          <p:nvPr>
            <p:ph type="body" sz="quarter" idx="12" hasCustomPrompt="1"/>
          </p:nvPr>
        </p:nvSpPr>
        <p:spPr>
          <a:xfrm>
            <a:off x="4064529" y="2681628"/>
            <a:ext cx="6731000" cy="645742"/>
          </a:xfrm>
        </p:spPr>
        <p:txBody>
          <a:bodyPr>
            <a:normAutofit/>
          </a:bodyPr>
          <a:lstStyle>
            <a:lvl1pPr marL="0" indent="0">
              <a:buNone/>
              <a:defRPr sz="3600" b="1">
                <a:latin typeface="Arial" panose="020B0604020202020204" pitchFamily="34" charset="0"/>
                <a:cs typeface="Arial" panose="020B0604020202020204" pitchFamily="34" charset="0"/>
              </a:defRPr>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Title of presentation</a:t>
            </a:r>
          </a:p>
        </p:txBody>
      </p:sp>
    </p:spTree>
    <p:extLst>
      <p:ext uri="{BB962C8B-B14F-4D97-AF65-F5344CB8AC3E}">
        <p14:creationId xmlns:p14="http://schemas.microsoft.com/office/powerpoint/2010/main" val="587153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CEB2CB-1756-5946-85E5-D2C0022180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DBEC8E0-544B-D643-B432-59CE163077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05B86389-E158-AC41-8DCE-5B5CEA977390}"/>
              </a:ext>
            </a:extLst>
          </p:cNvPr>
          <p:cNvSpPr>
            <a:spLocks noGrp="1"/>
          </p:cNvSpPr>
          <p:nvPr>
            <p:ph type="sldNum" sz="quarter" idx="4"/>
          </p:nvPr>
        </p:nvSpPr>
        <p:spPr>
          <a:xfrm>
            <a:off x="8610600" y="6309458"/>
            <a:ext cx="2743200" cy="365125"/>
          </a:xfrm>
          <a:prstGeom prst="rect">
            <a:avLst/>
          </a:prstGeom>
        </p:spPr>
        <p:txBody>
          <a:bodyPr vert="horz" lIns="91440" tIns="45720" rIns="91440" bIns="45720" rtlCol="0" anchor="ctr"/>
          <a:lstStyle>
            <a:lvl1pPr algn="r">
              <a:defRPr sz="1100" b="0" i="0">
                <a:solidFill>
                  <a:schemeClr val="bg2">
                    <a:lumMod val="90000"/>
                  </a:schemeClr>
                </a:solidFill>
                <a:latin typeface="Helvetica Regular"/>
              </a:defRPr>
            </a:lvl1pPr>
          </a:lstStyle>
          <a:p>
            <a:fld id="{4B69467F-2263-0C40-8512-553CABB91FD5}" type="slidenum">
              <a:rPr lang="en-US" smtClean="0"/>
              <a:pPr/>
              <a:t>‹#›</a:t>
            </a:fld>
            <a:endParaRPr lang="en-US" dirty="0"/>
          </a:p>
        </p:txBody>
      </p:sp>
      <p:sp>
        <p:nvSpPr>
          <p:cNvPr id="5" name="Rectangle 4">
            <a:extLst>
              <a:ext uri="{FF2B5EF4-FFF2-40B4-BE49-F238E27FC236}">
                <a16:creationId xmlns:a16="http://schemas.microsoft.com/office/drawing/2014/main" id="{0E4F83C2-789A-6F4B-A87A-301751C861FB}"/>
              </a:ext>
            </a:extLst>
          </p:cNvPr>
          <p:cNvSpPr/>
          <p:nvPr userDrawn="1"/>
        </p:nvSpPr>
        <p:spPr>
          <a:xfrm>
            <a:off x="1829550" y="6342893"/>
            <a:ext cx="1276311" cy="246221"/>
          </a:xfrm>
          <a:prstGeom prst="rect">
            <a:avLst/>
          </a:prstGeom>
        </p:spPr>
        <p:txBody>
          <a:bodyPr wrap="none">
            <a:spAutoFit/>
          </a:bodyPr>
          <a:lstStyle/>
          <a:p>
            <a:r>
              <a:rPr lang="en-US" sz="1000" dirty="0">
                <a:solidFill>
                  <a:schemeClr val="bg2">
                    <a:lumMod val="90000"/>
                  </a:schemeClr>
                </a:solidFill>
                <a:latin typeface="Arial" panose="020B0604020202020204" pitchFamily="34" charset="0"/>
                <a:cs typeface="Arial" panose="020B0604020202020204" pitchFamily="34" charset="0"/>
              </a:rPr>
              <a:t>© </a:t>
            </a:r>
            <a:r>
              <a:rPr lang="en-US" sz="1000" dirty="0" err="1">
                <a:solidFill>
                  <a:schemeClr val="bg2">
                    <a:lumMod val="90000"/>
                  </a:schemeClr>
                </a:solidFill>
                <a:latin typeface="Arial" panose="020B0604020202020204" pitchFamily="34" charset="0"/>
                <a:cs typeface="Arial" panose="020B0604020202020204" pitchFamily="34" charset="0"/>
              </a:rPr>
              <a:t>CableLabs</a:t>
            </a:r>
            <a:r>
              <a:rPr lang="en-US" sz="1000" dirty="0">
                <a:solidFill>
                  <a:schemeClr val="bg2">
                    <a:lumMod val="90000"/>
                  </a:schemeClr>
                </a:solidFill>
                <a:latin typeface="Arial" panose="020B0604020202020204" pitchFamily="34" charset="0"/>
                <a:cs typeface="Arial" panose="020B0604020202020204" pitchFamily="34" charset="0"/>
              </a:rPr>
              <a:t> 2020.</a:t>
            </a:r>
          </a:p>
        </p:txBody>
      </p:sp>
    </p:spTree>
    <p:extLst>
      <p:ext uri="{BB962C8B-B14F-4D97-AF65-F5344CB8AC3E}">
        <p14:creationId xmlns:p14="http://schemas.microsoft.com/office/powerpoint/2010/main" val="343229057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70" r:id="rId3"/>
    <p:sldLayoutId id="2147483650" r:id="rId4"/>
    <p:sldLayoutId id="2147483651" r:id="rId5"/>
    <p:sldLayoutId id="2147483653" r:id="rId6"/>
    <p:sldLayoutId id="2147483654" r:id="rId7"/>
    <p:sldLayoutId id="2147483667" r:id="rId8"/>
    <p:sldLayoutId id="2147483676" r:id="rId9"/>
    <p:sldLayoutId id="2147483665" r:id="rId10"/>
    <p:sldLayoutId id="2147483679" r:id="rId11"/>
    <p:sldLayoutId id="2147483675" r:id="rId12"/>
    <p:sldLayoutId id="2147483677" r:id="rId13"/>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mukherjee@cablelabs.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tiff"/></Relationships>
</file>

<file path=ppt/slides/_rels/slide3.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miro.medium.com/max/1400/1*HaH611vAy2eB1e42vz3X4g.png" TargetMode="External"/><Relationship Id="rId2" Type="http://schemas.openxmlformats.org/officeDocument/2006/relationships/image" Target="../media/image22.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0.png"/><Relationship Id="rId4" Type="http://schemas.openxmlformats.org/officeDocument/2006/relationships/image" Target="../media/image160.png"/></Relationships>
</file>

<file path=ppt/slides/_rels/slide8.xml.rels><?xml version="1.0" encoding="UTF-8" standalone="yes"?>
<Relationships xmlns="http://schemas.openxmlformats.org/package/2006/relationships"><Relationship Id="rId3" Type="http://schemas.openxmlformats.org/officeDocument/2006/relationships/hyperlink" Target="https://miro.medium.com/max/1400/1*YtnGhtSAMnnHSL8PvS7t_w.png" TargetMode="External"/><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73EBE7-C3B1-AB4D-9E5C-501DD982C505}"/>
              </a:ext>
            </a:extLst>
          </p:cNvPr>
          <p:cNvSpPr>
            <a:spLocks noGrp="1"/>
          </p:cNvSpPr>
          <p:nvPr>
            <p:ph type="body" sz="quarter" idx="10"/>
          </p:nvPr>
        </p:nvSpPr>
        <p:spPr/>
        <p:txBody>
          <a:bodyPr>
            <a:normAutofit fontScale="92500" lnSpcReduction="20000"/>
          </a:bodyPr>
          <a:lstStyle/>
          <a:p>
            <a:r>
              <a:rPr lang="en-US" dirty="0"/>
              <a:t>Panel Discussion: The Future of Data, ML, Smart Networks, and Applications</a:t>
            </a:r>
          </a:p>
          <a:p>
            <a:endParaRPr lang="en-US" dirty="0"/>
          </a:p>
        </p:txBody>
      </p:sp>
      <p:sp>
        <p:nvSpPr>
          <p:cNvPr id="3" name="Text Placeholder 2">
            <a:extLst>
              <a:ext uri="{FF2B5EF4-FFF2-40B4-BE49-F238E27FC236}">
                <a16:creationId xmlns:a16="http://schemas.microsoft.com/office/drawing/2014/main" id="{D4B97C0B-755B-1C46-BA26-F7971BF570C4}"/>
              </a:ext>
            </a:extLst>
          </p:cNvPr>
          <p:cNvSpPr>
            <a:spLocks noGrp="1"/>
          </p:cNvSpPr>
          <p:nvPr>
            <p:ph type="body" sz="quarter" idx="11"/>
          </p:nvPr>
        </p:nvSpPr>
        <p:spPr/>
        <p:txBody>
          <a:bodyPr/>
          <a:lstStyle/>
          <a:p>
            <a:r>
              <a:rPr lang="en-US" dirty="0" err="1"/>
              <a:t>Sayandev</a:t>
            </a:r>
            <a:r>
              <a:rPr lang="en-US" dirty="0"/>
              <a:t> Mukherjee | Principal Architect</a:t>
            </a:r>
          </a:p>
        </p:txBody>
      </p:sp>
      <p:sp>
        <p:nvSpPr>
          <p:cNvPr id="4" name="Text Placeholder 3">
            <a:extLst>
              <a:ext uri="{FF2B5EF4-FFF2-40B4-BE49-F238E27FC236}">
                <a16:creationId xmlns:a16="http://schemas.microsoft.com/office/drawing/2014/main" id="{F9875A7A-179B-234E-92DA-AD02F7B91E5F}"/>
              </a:ext>
            </a:extLst>
          </p:cNvPr>
          <p:cNvSpPr>
            <a:spLocks noGrp="1"/>
          </p:cNvSpPr>
          <p:nvPr>
            <p:ph type="body" sz="quarter" idx="12"/>
          </p:nvPr>
        </p:nvSpPr>
        <p:spPr/>
        <p:txBody>
          <a:bodyPr/>
          <a:lstStyle/>
          <a:p>
            <a:r>
              <a:rPr lang="en-US" dirty="0">
                <a:hlinkClick r:id="rId2"/>
              </a:rPr>
              <a:t>s.mukherjee@cablelabs.com</a:t>
            </a:r>
            <a:r>
              <a:rPr lang="en-US" dirty="0"/>
              <a:t> </a:t>
            </a:r>
          </a:p>
        </p:txBody>
      </p:sp>
    </p:spTree>
    <p:extLst>
      <p:ext uri="{BB962C8B-B14F-4D97-AF65-F5344CB8AC3E}">
        <p14:creationId xmlns:p14="http://schemas.microsoft.com/office/powerpoint/2010/main" val="3910807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A889DB-31DC-4C4E-B42A-24110BF8B30E}"/>
              </a:ext>
            </a:extLst>
          </p:cNvPr>
          <p:cNvPicPr>
            <a:picLocks noChangeAspect="1"/>
          </p:cNvPicPr>
          <p:nvPr/>
        </p:nvPicPr>
        <p:blipFill>
          <a:blip r:embed="rId2"/>
          <a:stretch>
            <a:fillRect/>
          </a:stretch>
        </p:blipFill>
        <p:spPr>
          <a:xfrm>
            <a:off x="787400" y="5273237"/>
            <a:ext cx="8486775" cy="1455327"/>
          </a:xfrm>
          <a:prstGeom prst="rect">
            <a:avLst/>
          </a:prstGeom>
        </p:spPr>
      </p:pic>
      <p:sp>
        <p:nvSpPr>
          <p:cNvPr id="2" name="Title 1">
            <a:extLst>
              <a:ext uri="{FF2B5EF4-FFF2-40B4-BE49-F238E27FC236}">
                <a16:creationId xmlns:a16="http://schemas.microsoft.com/office/drawing/2014/main" id="{29051FA3-3D38-B445-B739-811E28300A47}"/>
              </a:ext>
            </a:extLst>
          </p:cNvPr>
          <p:cNvSpPr>
            <a:spLocks noGrp="1"/>
          </p:cNvSpPr>
          <p:nvPr>
            <p:ph type="title"/>
          </p:nvPr>
        </p:nvSpPr>
        <p:spPr>
          <a:xfrm>
            <a:off x="862445" y="624110"/>
            <a:ext cx="10642167" cy="1280890"/>
          </a:xfrm>
        </p:spPr>
        <p:txBody>
          <a:bodyPr>
            <a:normAutofit fontScale="90000"/>
          </a:bodyPr>
          <a:lstStyle/>
          <a:p>
            <a:r>
              <a:rPr lang="en-US" dirty="0"/>
              <a:t>With 5G and Private Networks comes an explosion in the number of cells</a:t>
            </a:r>
          </a:p>
        </p:txBody>
      </p:sp>
      <p:pic>
        <p:nvPicPr>
          <p:cNvPr id="4" name="Picture 3">
            <a:extLst>
              <a:ext uri="{FF2B5EF4-FFF2-40B4-BE49-F238E27FC236}">
                <a16:creationId xmlns:a16="http://schemas.microsoft.com/office/drawing/2014/main" id="{68BE6BD0-A7D1-0347-BCDE-4383B9FA3EF6}"/>
              </a:ext>
            </a:extLst>
          </p:cNvPr>
          <p:cNvPicPr>
            <a:picLocks noChangeAspect="1"/>
          </p:cNvPicPr>
          <p:nvPr/>
        </p:nvPicPr>
        <p:blipFill>
          <a:blip r:embed="rId3"/>
          <a:stretch>
            <a:fillRect/>
          </a:stretch>
        </p:blipFill>
        <p:spPr>
          <a:xfrm>
            <a:off x="787400" y="2075509"/>
            <a:ext cx="4343400" cy="1513609"/>
          </a:xfrm>
          <a:prstGeom prst="rect">
            <a:avLst/>
          </a:prstGeom>
        </p:spPr>
      </p:pic>
      <p:pic>
        <p:nvPicPr>
          <p:cNvPr id="5" name="Picture 4">
            <a:extLst>
              <a:ext uri="{FF2B5EF4-FFF2-40B4-BE49-F238E27FC236}">
                <a16:creationId xmlns:a16="http://schemas.microsoft.com/office/drawing/2014/main" id="{2BB5D7BA-5339-5941-8930-CB125AA22DE5}"/>
              </a:ext>
            </a:extLst>
          </p:cNvPr>
          <p:cNvPicPr>
            <a:picLocks noChangeAspect="1"/>
          </p:cNvPicPr>
          <p:nvPr/>
        </p:nvPicPr>
        <p:blipFill>
          <a:blip r:embed="rId4"/>
          <a:stretch>
            <a:fillRect/>
          </a:stretch>
        </p:blipFill>
        <p:spPr>
          <a:xfrm>
            <a:off x="5248274" y="1905000"/>
            <a:ext cx="6256338" cy="3638701"/>
          </a:xfrm>
          <a:prstGeom prst="rect">
            <a:avLst/>
          </a:prstGeom>
        </p:spPr>
      </p:pic>
      <p:pic>
        <p:nvPicPr>
          <p:cNvPr id="7" name="Picture 6">
            <a:extLst>
              <a:ext uri="{FF2B5EF4-FFF2-40B4-BE49-F238E27FC236}">
                <a16:creationId xmlns:a16="http://schemas.microsoft.com/office/drawing/2014/main" id="{CC634031-082F-E046-B005-E949F1236765}"/>
              </a:ext>
            </a:extLst>
          </p:cNvPr>
          <p:cNvPicPr>
            <a:picLocks noChangeAspect="1"/>
          </p:cNvPicPr>
          <p:nvPr/>
        </p:nvPicPr>
        <p:blipFill>
          <a:blip r:embed="rId5"/>
          <a:stretch>
            <a:fillRect/>
          </a:stretch>
        </p:blipFill>
        <p:spPr>
          <a:xfrm>
            <a:off x="592114" y="3906037"/>
            <a:ext cx="4733972" cy="1050280"/>
          </a:xfrm>
          <a:prstGeom prst="rect">
            <a:avLst/>
          </a:prstGeom>
        </p:spPr>
      </p:pic>
    </p:spTree>
    <p:extLst>
      <p:ext uri="{BB962C8B-B14F-4D97-AF65-F5344CB8AC3E}">
        <p14:creationId xmlns:p14="http://schemas.microsoft.com/office/powerpoint/2010/main" val="2167376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A2E02-EFC7-7746-B2A7-AFD5B0AE9597}"/>
              </a:ext>
            </a:extLst>
          </p:cNvPr>
          <p:cNvSpPr>
            <a:spLocks noGrp="1"/>
          </p:cNvSpPr>
          <p:nvPr>
            <p:ph type="title"/>
          </p:nvPr>
        </p:nvSpPr>
        <p:spPr>
          <a:xfrm>
            <a:off x="649223" y="645106"/>
            <a:ext cx="10680415" cy="1259894"/>
          </a:xfrm>
        </p:spPr>
        <p:txBody>
          <a:bodyPr>
            <a:normAutofit/>
          </a:bodyPr>
          <a:lstStyle/>
          <a:p>
            <a:pPr>
              <a:lnSpc>
                <a:spcPct val="90000"/>
              </a:lnSpc>
            </a:pPr>
            <a:r>
              <a:rPr lang="en-US" sz="4000" dirty="0"/>
              <a:t>Deployment and operation at this scale requires automation</a:t>
            </a:r>
          </a:p>
        </p:txBody>
      </p:sp>
      <p:sp>
        <p:nvSpPr>
          <p:cNvPr id="3" name="Content Placeholder 2">
            <a:extLst>
              <a:ext uri="{FF2B5EF4-FFF2-40B4-BE49-F238E27FC236}">
                <a16:creationId xmlns:a16="http://schemas.microsoft.com/office/drawing/2014/main" id="{800F1671-B449-1343-BE92-AB09B7A4ECB2}"/>
              </a:ext>
            </a:extLst>
          </p:cNvPr>
          <p:cNvSpPr>
            <a:spLocks noGrp="1"/>
          </p:cNvSpPr>
          <p:nvPr>
            <p:ph idx="1"/>
          </p:nvPr>
        </p:nvSpPr>
        <p:spPr>
          <a:xfrm>
            <a:off x="649225" y="2062650"/>
            <a:ext cx="5122652" cy="3987853"/>
          </a:xfrm>
        </p:spPr>
        <p:txBody>
          <a:bodyPr>
            <a:normAutofit/>
          </a:bodyPr>
          <a:lstStyle/>
          <a:p>
            <a:pPr>
              <a:lnSpc>
                <a:spcPct val="90000"/>
              </a:lnSpc>
            </a:pPr>
            <a:r>
              <a:rPr lang="en-US" sz="1400" dirty="0"/>
              <a:t>The existing pool of human experts is not big enough, and will not grow fast enough, to tackle the challenges of (just to name a few):</a:t>
            </a:r>
          </a:p>
          <a:p>
            <a:pPr lvl="1">
              <a:lnSpc>
                <a:spcPct val="90000"/>
              </a:lnSpc>
            </a:pPr>
            <a:r>
              <a:rPr lang="en-US" sz="1400" dirty="0"/>
              <a:t>Network planning</a:t>
            </a:r>
          </a:p>
          <a:p>
            <a:pPr lvl="1">
              <a:lnSpc>
                <a:spcPct val="90000"/>
              </a:lnSpc>
            </a:pPr>
            <a:r>
              <a:rPr lang="en-US" sz="1400" dirty="0"/>
              <a:t>Fault prediction</a:t>
            </a:r>
          </a:p>
          <a:p>
            <a:pPr lvl="1">
              <a:lnSpc>
                <a:spcPct val="90000"/>
              </a:lnSpc>
            </a:pPr>
            <a:r>
              <a:rPr lang="en-US" sz="1400" dirty="0"/>
              <a:t>Coexistence with previous generations of networks</a:t>
            </a:r>
          </a:p>
          <a:p>
            <a:pPr lvl="1">
              <a:lnSpc>
                <a:spcPct val="90000"/>
              </a:lnSpc>
            </a:pPr>
            <a:r>
              <a:rPr lang="en-US" sz="1400" dirty="0"/>
              <a:t>At scale, and over many more spectrum bands than ever before</a:t>
            </a:r>
          </a:p>
          <a:p>
            <a:pPr>
              <a:lnSpc>
                <a:spcPct val="90000"/>
              </a:lnSpc>
            </a:pPr>
            <a:r>
              <a:rPr lang="en-US" sz="1400" dirty="0"/>
              <a:t>Automation is therefore essential for successful and economical deployment and operation of these future networks</a:t>
            </a:r>
          </a:p>
          <a:p>
            <a:pPr lvl="1">
              <a:lnSpc>
                <a:spcPct val="90000"/>
              </a:lnSpc>
            </a:pPr>
            <a:r>
              <a:rPr lang="en-US" sz="1400" dirty="0"/>
              <a:t>The ultimate goal is to move toward full automation, with fully-autonomous networks that configure, optimize, run and heal themselves with no human intervention</a:t>
            </a:r>
          </a:p>
          <a:p>
            <a:pPr lvl="1">
              <a:lnSpc>
                <a:spcPct val="90000"/>
              </a:lnSpc>
            </a:pPr>
            <a:r>
              <a:rPr lang="en-US" sz="1400" dirty="0"/>
              <a:t>This level of automation requires ML!</a:t>
            </a:r>
          </a:p>
        </p:txBody>
      </p:sp>
      <p:pic>
        <p:nvPicPr>
          <p:cNvPr id="4" name="Picture 3">
            <a:extLst>
              <a:ext uri="{FF2B5EF4-FFF2-40B4-BE49-F238E27FC236}">
                <a16:creationId xmlns:a16="http://schemas.microsoft.com/office/drawing/2014/main" id="{C455D505-BC54-114C-A671-E4394BDCFB13}"/>
              </a:ext>
            </a:extLst>
          </p:cNvPr>
          <p:cNvPicPr>
            <a:picLocks noChangeAspect="1"/>
          </p:cNvPicPr>
          <p:nvPr/>
        </p:nvPicPr>
        <p:blipFill>
          <a:blip r:embed="rId2"/>
          <a:stretch>
            <a:fillRect/>
          </a:stretch>
        </p:blipFill>
        <p:spPr>
          <a:xfrm>
            <a:off x="5771876" y="1880398"/>
            <a:ext cx="5982096" cy="3364929"/>
          </a:xfrm>
          <a:prstGeom prst="rect">
            <a:avLst/>
          </a:prstGeom>
        </p:spPr>
      </p:pic>
      <p:sp>
        <p:nvSpPr>
          <p:cNvPr id="5" name="TextBox 4">
            <a:extLst>
              <a:ext uri="{FF2B5EF4-FFF2-40B4-BE49-F238E27FC236}">
                <a16:creationId xmlns:a16="http://schemas.microsoft.com/office/drawing/2014/main" id="{CF057375-1BC5-F64D-923E-592350FC885A}"/>
              </a:ext>
            </a:extLst>
          </p:cNvPr>
          <p:cNvSpPr txBox="1"/>
          <p:nvPr/>
        </p:nvSpPr>
        <p:spPr>
          <a:xfrm>
            <a:off x="6096000" y="5245327"/>
            <a:ext cx="5657972" cy="738664"/>
          </a:xfrm>
          <a:prstGeom prst="rect">
            <a:avLst/>
          </a:prstGeom>
          <a:noFill/>
        </p:spPr>
        <p:txBody>
          <a:bodyPr wrap="square" rtlCol="0">
            <a:spAutoFit/>
          </a:bodyPr>
          <a:lstStyle/>
          <a:p>
            <a:r>
              <a:rPr lang="en-US" sz="1400" i="1" dirty="0"/>
              <a:t>Forecast levels of network automation by MNOs worldwide 2018-2025 (Based on a survey of 76 Tier 1 and 2 MNOs worldwide, Q32018) (source: Analysis Mason)</a:t>
            </a:r>
            <a:endParaRPr lang="en-US" sz="1400" dirty="0"/>
          </a:p>
        </p:txBody>
      </p:sp>
      <p:sp>
        <p:nvSpPr>
          <p:cNvPr id="10" name="Slide Number Placeholder 5">
            <a:extLst>
              <a:ext uri="{FF2B5EF4-FFF2-40B4-BE49-F238E27FC236}">
                <a16:creationId xmlns:a16="http://schemas.microsoft.com/office/drawing/2014/main" id="{61A7B600-8C3D-9E47-8EB0-91B1683425B1}"/>
              </a:ext>
            </a:extLst>
          </p:cNvPr>
          <p:cNvSpPr txBox="1">
            <a:spLocks/>
          </p:cNvSpPr>
          <p:nvPr/>
        </p:nvSpPr>
        <p:spPr bwMode="gray">
          <a:xfrm>
            <a:off x="37443" y="6125489"/>
            <a:ext cx="779767"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715993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7D8D2-2253-9D48-95EE-ABA821F254F0}"/>
              </a:ext>
            </a:extLst>
          </p:cNvPr>
          <p:cNvSpPr>
            <a:spLocks noGrp="1"/>
          </p:cNvSpPr>
          <p:nvPr>
            <p:ph type="title"/>
          </p:nvPr>
        </p:nvSpPr>
        <p:spPr>
          <a:xfrm>
            <a:off x="551713" y="124932"/>
            <a:ext cx="10515600" cy="634335"/>
          </a:xfrm>
        </p:spPr>
        <p:txBody>
          <a:bodyPr>
            <a:normAutofit fontScale="90000"/>
          </a:bodyPr>
          <a:lstStyle/>
          <a:p>
            <a:r>
              <a:rPr lang="en-US" dirty="0"/>
              <a:t>AI/ML for IMT-2020 goals</a:t>
            </a:r>
          </a:p>
        </p:txBody>
      </p:sp>
      <p:pic>
        <p:nvPicPr>
          <p:cNvPr id="3" name="Picture 2">
            <a:extLst>
              <a:ext uri="{FF2B5EF4-FFF2-40B4-BE49-F238E27FC236}">
                <a16:creationId xmlns:a16="http://schemas.microsoft.com/office/drawing/2014/main" id="{CB5EC164-8DA7-E643-B310-3C160C6A7800}"/>
              </a:ext>
            </a:extLst>
          </p:cNvPr>
          <p:cNvPicPr>
            <a:picLocks noChangeAspect="1"/>
          </p:cNvPicPr>
          <p:nvPr/>
        </p:nvPicPr>
        <p:blipFill>
          <a:blip r:embed="rId3"/>
          <a:stretch>
            <a:fillRect/>
          </a:stretch>
        </p:blipFill>
        <p:spPr>
          <a:xfrm>
            <a:off x="1124687" y="704850"/>
            <a:ext cx="7306931" cy="6028218"/>
          </a:xfrm>
          <a:prstGeom prst="rect">
            <a:avLst/>
          </a:prstGeom>
        </p:spPr>
      </p:pic>
      <p:sp>
        <p:nvSpPr>
          <p:cNvPr id="4" name="TextBox 3">
            <a:extLst>
              <a:ext uri="{FF2B5EF4-FFF2-40B4-BE49-F238E27FC236}">
                <a16:creationId xmlns:a16="http://schemas.microsoft.com/office/drawing/2014/main" id="{223A7D45-ACC1-0943-814F-42AB8B6379C2}"/>
              </a:ext>
            </a:extLst>
          </p:cNvPr>
          <p:cNvSpPr txBox="1"/>
          <p:nvPr/>
        </p:nvSpPr>
        <p:spPr>
          <a:xfrm>
            <a:off x="8750595" y="5188688"/>
            <a:ext cx="2753833" cy="1200329"/>
          </a:xfrm>
          <a:prstGeom prst="rect">
            <a:avLst/>
          </a:prstGeom>
          <a:noFill/>
        </p:spPr>
        <p:txBody>
          <a:bodyPr wrap="square" rtlCol="0">
            <a:spAutoFit/>
          </a:bodyPr>
          <a:lstStyle/>
          <a:p>
            <a:r>
              <a:rPr lang="en-US" sz="1200" dirty="0"/>
              <a:t>M.E. </a:t>
            </a:r>
            <a:r>
              <a:rPr lang="en-US" sz="1200" dirty="0" err="1"/>
              <a:t>Morocho-Cayamcela</a:t>
            </a:r>
            <a:r>
              <a:rPr lang="en-US" sz="1200" dirty="0"/>
              <a:t> et al., “Machine Learning for 5G/B5G Mobile and Wireless Communications: Potential, Limitations, and Future Directions,” </a:t>
            </a:r>
            <a:r>
              <a:rPr lang="en-US" sz="1200" i="1" dirty="0"/>
              <a:t>IEEE Access </a:t>
            </a:r>
            <a:r>
              <a:rPr lang="en-US" sz="1200" dirty="0"/>
              <a:t>7, 137184 – 137206, Sep. 2019</a:t>
            </a:r>
          </a:p>
        </p:txBody>
      </p:sp>
    </p:spTree>
    <p:extLst>
      <p:ext uri="{BB962C8B-B14F-4D97-AF65-F5344CB8AC3E}">
        <p14:creationId xmlns:p14="http://schemas.microsoft.com/office/powerpoint/2010/main" val="1053283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06042-4CE1-3344-8E80-F73A31D906BF}"/>
              </a:ext>
            </a:extLst>
          </p:cNvPr>
          <p:cNvSpPr>
            <a:spLocks noGrp="1"/>
          </p:cNvSpPr>
          <p:nvPr>
            <p:ph type="title"/>
          </p:nvPr>
        </p:nvSpPr>
        <p:spPr/>
        <p:txBody>
          <a:bodyPr/>
          <a:lstStyle/>
          <a:p>
            <a:r>
              <a:rPr lang="en-US" dirty="0"/>
              <a:t>Federated Learning</a:t>
            </a:r>
          </a:p>
        </p:txBody>
      </p:sp>
      <p:sp>
        <p:nvSpPr>
          <p:cNvPr id="3" name="Slide Number Placeholder 2">
            <a:extLst>
              <a:ext uri="{FF2B5EF4-FFF2-40B4-BE49-F238E27FC236}">
                <a16:creationId xmlns:a16="http://schemas.microsoft.com/office/drawing/2014/main" id="{F3C71BEA-2F77-654B-9A4B-63CA285198A3}"/>
              </a:ext>
            </a:extLst>
          </p:cNvPr>
          <p:cNvSpPr>
            <a:spLocks noGrp="1"/>
          </p:cNvSpPr>
          <p:nvPr>
            <p:ph type="sldNum" sz="quarter" idx="11"/>
          </p:nvPr>
        </p:nvSpPr>
        <p:spPr>
          <a:xfrm>
            <a:off x="8610600" y="627100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2">
                    <a:lumMod val="90000"/>
                  </a:schemeClr>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62C5A4-5D1C-9044-B236-29963F0D6D48}" type="slidenum">
              <a:rPr lang="en-US" smtClean="0"/>
              <a:pPr/>
              <a:t>5</a:t>
            </a:fld>
            <a:endParaRPr lang="en-US"/>
          </a:p>
        </p:txBody>
      </p:sp>
      <p:pic>
        <p:nvPicPr>
          <p:cNvPr id="4" name="Picture 3">
            <a:extLst>
              <a:ext uri="{FF2B5EF4-FFF2-40B4-BE49-F238E27FC236}">
                <a16:creationId xmlns:a16="http://schemas.microsoft.com/office/drawing/2014/main" id="{C9139A4F-8EC4-2344-A35D-9C4D9BC2298D}"/>
              </a:ext>
            </a:extLst>
          </p:cNvPr>
          <p:cNvPicPr>
            <a:picLocks noChangeAspect="1"/>
          </p:cNvPicPr>
          <p:nvPr/>
        </p:nvPicPr>
        <p:blipFill>
          <a:blip r:embed="rId2"/>
          <a:stretch>
            <a:fillRect/>
          </a:stretch>
        </p:blipFill>
        <p:spPr>
          <a:xfrm>
            <a:off x="838200" y="1690688"/>
            <a:ext cx="7581900" cy="2673350"/>
          </a:xfrm>
          <a:prstGeom prst="rect">
            <a:avLst/>
          </a:prstGeom>
        </p:spPr>
      </p:pic>
      <p:sp>
        <p:nvSpPr>
          <p:cNvPr id="5" name="TextBox 4">
            <a:extLst>
              <a:ext uri="{FF2B5EF4-FFF2-40B4-BE49-F238E27FC236}">
                <a16:creationId xmlns:a16="http://schemas.microsoft.com/office/drawing/2014/main" id="{4FE0FC0B-2E4F-934B-8630-07A2B84C69BA}"/>
              </a:ext>
            </a:extLst>
          </p:cNvPr>
          <p:cNvSpPr txBox="1"/>
          <p:nvPr/>
        </p:nvSpPr>
        <p:spPr>
          <a:xfrm>
            <a:off x="2075723" y="1419214"/>
            <a:ext cx="6534877" cy="307777"/>
          </a:xfrm>
          <a:prstGeom prst="rect">
            <a:avLst/>
          </a:prstGeom>
          <a:noFill/>
        </p:spPr>
        <p:txBody>
          <a:bodyPr wrap="square" rtlCol="0">
            <a:spAutoFit/>
          </a:bodyPr>
          <a:lstStyle/>
          <a:p>
            <a:r>
              <a:rPr lang="en-US" sz="1400" dirty="0">
                <a:latin typeface="Helvetica" pitchFamily="2" charset="0"/>
              </a:rPr>
              <a:t>Source: </a:t>
            </a:r>
            <a:r>
              <a:rPr lang="en-US" sz="1400" dirty="0">
                <a:latin typeface="Helvetica" pitchFamily="2" charset="0"/>
                <a:hlinkClick r:id="rId3"/>
              </a:rPr>
              <a:t>https://miro.medium.com/max/1400/1*HaH611vAy2eB1e42vz3X4g.png</a:t>
            </a:r>
            <a:r>
              <a:rPr lang="en-US" sz="1400" dirty="0">
                <a:latin typeface="Helvetica" pitchFamily="2" charset="0"/>
              </a:rPr>
              <a:t> </a:t>
            </a:r>
          </a:p>
        </p:txBody>
      </p:sp>
      <p:sp>
        <p:nvSpPr>
          <p:cNvPr id="6" name="TextBox 5">
            <a:extLst>
              <a:ext uri="{FF2B5EF4-FFF2-40B4-BE49-F238E27FC236}">
                <a16:creationId xmlns:a16="http://schemas.microsoft.com/office/drawing/2014/main" id="{2E05089F-C6FE-7147-B75F-B6AA5D1B2653}"/>
              </a:ext>
            </a:extLst>
          </p:cNvPr>
          <p:cNvSpPr txBox="1"/>
          <p:nvPr/>
        </p:nvSpPr>
        <p:spPr>
          <a:xfrm>
            <a:off x="838199" y="4350291"/>
            <a:ext cx="1245781" cy="738664"/>
          </a:xfrm>
          <a:prstGeom prst="rect">
            <a:avLst/>
          </a:prstGeom>
          <a:noFill/>
        </p:spPr>
        <p:txBody>
          <a:bodyPr wrap="square" rtlCol="0">
            <a:spAutoFit/>
          </a:bodyPr>
          <a:lstStyle/>
          <a:p>
            <a:r>
              <a:rPr lang="en-US" sz="1400" dirty="0"/>
              <a:t>Local model trained on local data</a:t>
            </a:r>
          </a:p>
        </p:txBody>
      </p:sp>
      <p:sp>
        <p:nvSpPr>
          <p:cNvPr id="10" name="TextBox 9">
            <a:extLst>
              <a:ext uri="{FF2B5EF4-FFF2-40B4-BE49-F238E27FC236}">
                <a16:creationId xmlns:a16="http://schemas.microsoft.com/office/drawing/2014/main" id="{94A14297-2706-0A47-86EA-E93E606821ED}"/>
              </a:ext>
            </a:extLst>
          </p:cNvPr>
          <p:cNvSpPr txBox="1"/>
          <p:nvPr/>
        </p:nvSpPr>
        <p:spPr>
          <a:xfrm>
            <a:off x="2211572" y="1690688"/>
            <a:ext cx="1467293" cy="369332"/>
          </a:xfrm>
          <a:prstGeom prst="rect">
            <a:avLst/>
          </a:prstGeom>
          <a:noFill/>
        </p:spPr>
        <p:txBody>
          <a:bodyPr wrap="square" rtlCol="0">
            <a:spAutoFit/>
          </a:bodyPr>
          <a:lstStyle/>
          <a:p>
            <a:pPr algn="r"/>
            <a:r>
              <a:rPr lang="en-US" dirty="0"/>
              <a:t>FL controller </a:t>
            </a:r>
          </a:p>
        </p:txBody>
      </p:sp>
      <p:sp>
        <p:nvSpPr>
          <p:cNvPr id="11" name="Rectangle 10">
            <a:extLst>
              <a:ext uri="{FF2B5EF4-FFF2-40B4-BE49-F238E27FC236}">
                <a16:creationId xmlns:a16="http://schemas.microsoft.com/office/drawing/2014/main" id="{DB65BBBD-D9B8-9240-9E45-ED83F2908B8E}"/>
              </a:ext>
            </a:extLst>
          </p:cNvPr>
          <p:cNvSpPr/>
          <p:nvPr/>
        </p:nvSpPr>
        <p:spPr>
          <a:xfrm>
            <a:off x="8610600" y="934282"/>
            <a:ext cx="2743200" cy="5453374"/>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r>
              <a:rPr lang="en-US" sz="1600" dirty="0"/>
              <a:t>In each </a:t>
            </a:r>
            <a:r>
              <a:rPr lang="en-US" sz="1600" i="1" dirty="0"/>
              <a:t>round</a:t>
            </a:r>
            <a:r>
              <a:rPr lang="en-US" sz="1600" dirty="0"/>
              <a:t> of training:</a:t>
            </a:r>
          </a:p>
          <a:p>
            <a:pPr marL="342900" indent="-342900">
              <a:buFont typeface="+mj-lt"/>
              <a:buAutoNum type="arabicPeriod"/>
            </a:pPr>
            <a:r>
              <a:rPr lang="en-US" sz="1600" dirty="0"/>
              <a:t>Each local learner trains a </a:t>
            </a:r>
            <a:r>
              <a:rPr lang="en-US" sz="1600" i="1" dirty="0"/>
              <a:t>local</a:t>
            </a:r>
            <a:r>
              <a:rPr lang="en-US" sz="1600" dirty="0"/>
              <a:t> version of the ML model on its </a:t>
            </a:r>
            <a:r>
              <a:rPr lang="en-US" sz="1600" i="1" dirty="0"/>
              <a:t>local</a:t>
            </a:r>
            <a:r>
              <a:rPr lang="en-US" sz="1600" dirty="0"/>
              <a:t> data</a:t>
            </a:r>
          </a:p>
          <a:p>
            <a:pPr marL="342900" indent="-342900">
              <a:buFont typeface="+mj-lt"/>
              <a:buAutoNum type="arabicPeriod"/>
            </a:pPr>
            <a:r>
              <a:rPr lang="en-US" sz="1600" dirty="0"/>
              <a:t>Only the local model parameter </a:t>
            </a:r>
            <a:r>
              <a:rPr lang="en-US" sz="1600" i="1" dirty="0"/>
              <a:t>updates</a:t>
            </a:r>
            <a:r>
              <a:rPr lang="en-US" sz="1600" dirty="0"/>
              <a:t> are sent up to the controller (this reduces the load on the links to the controller)</a:t>
            </a:r>
          </a:p>
          <a:p>
            <a:pPr marL="342900" indent="-342900">
              <a:buFont typeface="+mj-lt"/>
              <a:buAutoNum type="arabicPeriod"/>
            </a:pPr>
            <a:r>
              <a:rPr lang="en-US" sz="1600" dirty="0"/>
              <a:t>The controller performs a weighted average of the parameter updates to get the new set of parameters for the global model</a:t>
            </a:r>
          </a:p>
          <a:p>
            <a:pPr marL="342900" indent="-342900">
              <a:buFont typeface="+mj-lt"/>
              <a:buAutoNum type="arabicPeriod"/>
            </a:pPr>
            <a:r>
              <a:rPr lang="en-US" sz="1600" dirty="0"/>
              <a:t>The controller sends the new global model back down to each local learner as its initialized local model for the next round of training</a:t>
            </a:r>
          </a:p>
        </p:txBody>
      </p:sp>
      <p:sp>
        <p:nvSpPr>
          <p:cNvPr id="17" name="TextBox 16">
            <a:extLst>
              <a:ext uri="{FF2B5EF4-FFF2-40B4-BE49-F238E27FC236}">
                <a16:creationId xmlns:a16="http://schemas.microsoft.com/office/drawing/2014/main" id="{7C1BB58B-70B5-D348-8022-45A2A9838B53}"/>
              </a:ext>
            </a:extLst>
          </p:cNvPr>
          <p:cNvSpPr txBox="1"/>
          <p:nvPr/>
        </p:nvSpPr>
        <p:spPr>
          <a:xfrm>
            <a:off x="838200" y="2408071"/>
            <a:ext cx="1467292" cy="461665"/>
          </a:xfrm>
          <a:prstGeom prst="rect">
            <a:avLst/>
          </a:prstGeom>
          <a:noFill/>
        </p:spPr>
        <p:txBody>
          <a:bodyPr wrap="square" rtlCol="0">
            <a:spAutoFit/>
          </a:bodyPr>
          <a:lstStyle/>
          <a:p>
            <a:r>
              <a:rPr lang="en-US" sz="1200" dirty="0"/>
              <a:t>Parameter update to local model</a:t>
            </a:r>
          </a:p>
        </p:txBody>
      </p:sp>
      <p:sp>
        <p:nvSpPr>
          <p:cNvPr id="18" name="TextBox 17">
            <a:extLst>
              <a:ext uri="{FF2B5EF4-FFF2-40B4-BE49-F238E27FC236}">
                <a16:creationId xmlns:a16="http://schemas.microsoft.com/office/drawing/2014/main" id="{B373AF34-E3E8-2A40-9D76-506D739E1739}"/>
              </a:ext>
            </a:extLst>
          </p:cNvPr>
          <p:cNvSpPr txBox="1"/>
          <p:nvPr/>
        </p:nvSpPr>
        <p:spPr>
          <a:xfrm>
            <a:off x="2723702" y="4364463"/>
            <a:ext cx="1245781" cy="738664"/>
          </a:xfrm>
          <a:prstGeom prst="rect">
            <a:avLst/>
          </a:prstGeom>
          <a:noFill/>
        </p:spPr>
        <p:txBody>
          <a:bodyPr wrap="square" rtlCol="0">
            <a:spAutoFit/>
          </a:bodyPr>
          <a:lstStyle/>
          <a:p>
            <a:r>
              <a:rPr lang="en-US" sz="1400" dirty="0"/>
              <a:t>Local model trained on local data</a:t>
            </a:r>
          </a:p>
        </p:txBody>
      </p:sp>
      <p:sp>
        <p:nvSpPr>
          <p:cNvPr id="19" name="TextBox 18">
            <a:extLst>
              <a:ext uri="{FF2B5EF4-FFF2-40B4-BE49-F238E27FC236}">
                <a16:creationId xmlns:a16="http://schemas.microsoft.com/office/drawing/2014/main" id="{D68D964B-4757-4146-814B-726504297CD1}"/>
              </a:ext>
            </a:extLst>
          </p:cNvPr>
          <p:cNvSpPr txBox="1"/>
          <p:nvPr/>
        </p:nvSpPr>
        <p:spPr>
          <a:xfrm>
            <a:off x="4552518" y="4375095"/>
            <a:ext cx="1245781" cy="738664"/>
          </a:xfrm>
          <a:prstGeom prst="rect">
            <a:avLst/>
          </a:prstGeom>
          <a:noFill/>
        </p:spPr>
        <p:txBody>
          <a:bodyPr wrap="square" rtlCol="0">
            <a:spAutoFit/>
          </a:bodyPr>
          <a:lstStyle/>
          <a:p>
            <a:r>
              <a:rPr lang="en-US" sz="1400" dirty="0"/>
              <a:t>Local model trained on local data</a:t>
            </a:r>
          </a:p>
        </p:txBody>
      </p:sp>
      <p:sp>
        <p:nvSpPr>
          <p:cNvPr id="20" name="TextBox 19">
            <a:extLst>
              <a:ext uri="{FF2B5EF4-FFF2-40B4-BE49-F238E27FC236}">
                <a16:creationId xmlns:a16="http://schemas.microsoft.com/office/drawing/2014/main" id="{EEBEDB92-3CA7-8D45-B600-22FE050EA220}"/>
              </a:ext>
            </a:extLst>
          </p:cNvPr>
          <p:cNvSpPr txBox="1"/>
          <p:nvPr/>
        </p:nvSpPr>
        <p:spPr>
          <a:xfrm>
            <a:off x="6498282" y="4375097"/>
            <a:ext cx="1245781" cy="738664"/>
          </a:xfrm>
          <a:prstGeom prst="rect">
            <a:avLst/>
          </a:prstGeom>
          <a:noFill/>
        </p:spPr>
        <p:txBody>
          <a:bodyPr wrap="square" rtlCol="0">
            <a:spAutoFit/>
          </a:bodyPr>
          <a:lstStyle/>
          <a:p>
            <a:r>
              <a:rPr lang="en-US" sz="1400" dirty="0"/>
              <a:t>Local model trained on local data</a:t>
            </a:r>
          </a:p>
        </p:txBody>
      </p:sp>
      <p:sp>
        <p:nvSpPr>
          <p:cNvPr id="21" name="Oval 20">
            <a:extLst>
              <a:ext uri="{FF2B5EF4-FFF2-40B4-BE49-F238E27FC236}">
                <a16:creationId xmlns:a16="http://schemas.microsoft.com/office/drawing/2014/main" id="{90844DF3-1715-664B-A387-F4836EDAD4C6}"/>
              </a:ext>
            </a:extLst>
          </p:cNvPr>
          <p:cNvSpPr/>
          <p:nvPr/>
        </p:nvSpPr>
        <p:spPr>
          <a:xfrm>
            <a:off x="1719470" y="3995528"/>
            <a:ext cx="364510" cy="3677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1</a:t>
            </a:r>
          </a:p>
        </p:txBody>
      </p:sp>
      <p:sp>
        <p:nvSpPr>
          <p:cNvPr id="22" name="Oval 21">
            <a:extLst>
              <a:ext uri="{FF2B5EF4-FFF2-40B4-BE49-F238E27FC236}">
                <a16:creationId xmlns:a16="http://schemas.microsoft.com/office/drawing/2014/main" id="{0F3AE400-49B5-F645-BC9C-D4E4959B8A99}"/>
              </a:ext>
            </a:extLst>
          </p:cNvPr>
          <p:cNvSpPr/>
          <p:nvPr/>
        </p:nvSpPr>
        <p:spPr>
          <a:xfrm>
            <a:off x="2199860" y="2498033"/>
            <a:ext cx="364510" cy="3677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2</a:t>
            </a:r>
          </a:p>
        </p:txBody>
      </p:sp>
      <p:sp>
        <p:nvSpPr>
          <p:cNvPr id="23" name="Oval 22">
            <a:extLst>
              <a:ext uri="{FF2B5EF4-FFF2-40B4-BE49-F238E27FC236}">
                <a16:creationId xmlns:a16="http://schemas.microsoft.com/office/drawing/2014/main" id="{3E312FB6-7B0E-1E43-9F68-8FDE9774BF6A}"/>
              </a:ext>
            </a:extLst>
          </p:cNvPr>
          <p:cNvSpPr/>
          <p:nvPr/>
        </p:nvSpPr>
        <p:spPr>
          <a:xfrm>
            <a:off x="6255018" y="2170044"/>
            <a:ext cx="364510" cy="3677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3</a:t>
            </a:r>
          </a:p>
        </p:txBody>
      </p:sp>
      <p:sp>
        <p:nvSpPr>
          <p:cNvPr id="24" name="Oval 23">
            <a:extLst>
              <a:ext uri="{FF2B5EF4-FFF2-40B4-BE49-F238E27FC236}">
                <a16:creationId xmlns:a16="http://schemas.microsoft.com/office/drawing/2014/main" id="{F1447593-3D74-2C4F-BC58-0EEF665C16CC}"/>
              </a:ext>
            </a:extLst>
          </p:cNvPr>
          <p:cNvSpPr/>
          <p:nvPr/>
        </p:nvSpPr>
        <p:spPr>
          <a:xfrm>
            <a:off x="7855211" y="2845902"/>
            <a:ext cx="364510" cy="3677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4</a:t>
            </a:r>
          </a:p>
        </p:txBody>
      </p:sp>
      <p:sp>
        <p:nvSpPr>
          <p:cNvPr id="25" name="Rounded Rectangle 24">
            <a:extLst>
              <a:ext uri="{FF2B5EF4-FFF2-40B4-BE49-F238E27FC236}">
                <a16:creationId xmlns:a16="http://schemas.microsoft.com/office/drawing/2014/main" id="{1E2ABCAE-EDC6-CA44-9CC7-596DA1AE912D}"/>
              </a:ext>
            </a:extLst>
          </p:cNvPr>
          <p:cNvSpPr/>
          <p:nvPr/>
        </p:nvSpPr>
        <p:spPr>
          <a:xfrm>
            <a:off x="4771697" y="5167312"/>
            <a:ext cx="3743653" cy="876136"/>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The localized (local data trained model) vs. global model tradeoff is an open research problem</a:t>
            </a:r>
          </a:p>
        </p:txBody>
      </p:sp>
      <p:sp>
        <p:nvSpPr>
          <p:cNvPr id="7" name="Rectangle 6">
            <a:extLst>
              <a:ext uri="{FF2B5EF4-FFF2-40B4-BE49-F238E27FC236}">
                <a16:creationId xmlns:a16="http://schemas.microsoft.com/office/drawing/2014/main" id="{7645AC38-E49B-204E-9704-3E9AB73476E7}"/>
              </a:ext>
            </a:extLst>
          </p:cNvPr>
          <p:cNvSpPr/>
          <p:nvPr/>
        </p:nvSpPr>
        <p:spPr>
          <a:xfrm>
            <a:off x="262759" y="5113759"/>
            <a:ext cx="4393324" cy="115724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nSpc>
                <a:spcPct val="90000"/>
              </a:lnSpc>
              <a:buFont typeface="Arial" panose="020B0604020202020204" pitchFamily="34" charset="0"/>
              <a:buChar char="•"/>
            </a:pPr>
            <a:r>
              <a:rPr lang="en-US" sz="1400" dirty="0">
                <a:solidFill>
                  <a:srgbClr val="000000"/>
                </a:solidFill>
              </a:rPr>
              <a:t>The backhaul on a wireless network is very congested: we don’t want to move data over it</a:t>
            </a:r>
          </a:p>
          <a:p>
            <a:pPr marL="171450" indent="-171450">
              <a:lnSpc>
                <a:spcPct val="90000"/>
              </a:lnSpc>
              <a:buFont typeface="Arial" panose="020B0604020202020204" pitchFamily="34" charset="0"/>
              <a:buChar char="•"/>
            </a:pPr>
            <a:r>
              <a:rPr lang="en-US" sz="1400" dirty="0">
                <a:solidFill>
                  <a:srgbClr val="000000"/>
                </a:solidFill>
              </a:rPr>
              <a:t>Federated Learning allows for collaborative training of a single global model by multiple local learners without exchanging or transporting data anywhere!</a:t>
            </a:r>
          </a:p>
        </p:txBody>
      </p:sp>
    </p:spTree>
    <p:extLst>
      <p:ext uri="{BB962C8B-B14F-4D97-AF65-F5344CB8AC3E}">
        <p14:creationId xmlns:p14="http://schemas.microsoft.com/office/powerpoint/2010/main" val="969550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0117-E1A6-5D41-8402-5F7472AB98BE}"/>
              </a:ext>
            </a:extLst>
          </p:cNvPr>
          <p:cNvSpPr>
            <a:spLocks noGrp="1"/>
          </p:cNvSpPr>
          <p:nvPr>
            <p:ph type="title"/>
          </p:nvPr>
        </p:nvSpPr>
        <p:spPr/>
        <p:txBody>
          <a:bodyPr/>
          <a:lstStyle/>
          <a:p>
            <a:r>
              <a:rPr lang="en-US" dirty="0"/>
              <a:t>Hierarchical Federated Learning</a:t>
            </a:r>
          </a:p>
        </p:txBody>
      </p:sp>
      <p:sp>
        <p:nvSpPr>
          <p:cNvPr id="3" name="Content Placeholder 2">
            <a:extLst>
              <a:ext uri="{FF2B5EF4-FFF2-40B4-BE49-F238E27FC236}">
                <a16:creationId xmlns:a16="http://schemas.microsoft.com/office/drawing/2014/main" id="{AB9361B7-52AC-5949-B3C9-61FE048B38D2}"/>
              </a:ext>
            </a:extLst>
          </p:cNvPr>
          <p:cNvSpPr>
            <a:spLocks noGrp="1"/>
          </p:cNvSpPr>
          <p:nvPr>
            <p:ph idx="1"/>
          </p:nvPr>
        </p:nvSpPr>
        <p:spPr/>
        <p:txBody>
          <a:bodyPr>
            <a:normAutofit fontScale="92500" lnSpcReduction="20000"/>
          </a:bodyPr>
          <a:lstStyle/>
          <a:p>
            <a:r>
              <a:rPr lang="en-US" dirty="0"/>
              <a:t>Base stations (or DUs, to be precise) in a cellular network are typically provisioned such that they have little or no additional computational or storage capacity</a:t>
            </a:r>
          </a:p>
          <a:p>
            <a:pPr lvl="1"/>
            <a:r>
              <a:rPr lang="en-US" dirty="0"/>
              <a:t>In other words, they are not capable of training even modestly-sized models on local data</a:t>
            </a:r>
          </a:p>
          <a:p>
            <a:r>
              <a:rPr lang="en-US" dirty="0"/>
              <a:t>On the other hand, CUs may have access to cloud-based computing and storage resources, but the DU-to-CU backhaul is very congested</a:t>
            </a:r>
          </a:p>
          <a:p>
            <a:r>
              <a:rPr lang="en-US" i="1" dirty="0"/>
              <a:t>Proposed solution: Hierarchical Federated Learning </a:t>
            </a:r>
            <a:r>
              <a:rPr lang="en-US" dirty="0"/>
              <a:t>with Split Learning</a:t>
            </a:r>
          </a:p>
          <a:p>
            <a:pPr lvl="1"/>
            <a:r>
              <a:rPr lang="en-US" i="1" dirty="0"/>
              <a:t>The (computation graph for the) model to be trained by a DU on local data is </a:t>
            </a:r>
            <a:r>
              <a:rPr lang="en-US" b="1" i="1" dirty="0"/>
              <a:t>split</a:t>
            </a:r>
            <a:r>
              <a:rPr lang="en-US" i="1" dirty="0"/>
              <a:t> between the DU and collectors at the local (rack) level and central office level, and maybe even other edge computing resources – Stadia servers perhaps?</a:t>
            </a:r>
          </a:p>
        </p:txBody>
      </p:sp>
    </p:spTree>
    <p:extLst>
      <p:ext uri="{BB962C8B-B14F-4D97-AF65-F5344CB8AC3E}">
        <p14:creationId xmlns:p14="http://schemas.microsoft.com/office/powerpoint/2010/main" val="915829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86C4-7055-8742-AC4F-3183F01F50D6}"/>
              </a:ext>
            </a:extLst>
          </p:cNvPr>
          <p:cNvSpPr>
            <a:spLocks noGrp="1"/>
          </p:cNvSpPr>
          <p:nvPr>
            <p:ph type="title"/>
          </p:nvPr>
        </p:nvSpPr>
        <p:spPr>
          <a:xfrm>
            <a:off x="1122218" y="416290"/>
            <a:ext cx="10382393" cy="1280890"/>
          </a:xfrm>
        </p:spPr>
        <p:txBody>
          <a:bodyPr>
            <a:normAutofit fontScale="90000"/>
          </a:bodyPr>
          <a:lstStyle/>
          <a:p>
            <a:r>
              <a:rPr lang="en-US" dirty="0"/>
              <a:t>Example: Hierarchical FL with Split Learning</a:t>
            </a:r>
          </a:p>
        </p:txBody>
      </p:sp>
      <p:sp>
        <p:nvSpPr>
          <p:cNvPr id="3" name="Slide Number Placeholder 2">
            <a:extLst>
              <a:ext uri="{FF2B5EF4-FFF2-40B4-BE49-F238E27FC236}">
                <a16:creationId xmlns:a16="http://schemas.microsoft.com/office/drawing/2014/main" id="{E2561F6E-C17B-504E-B732-FD65DA393F7F}"/>
              </a:ext>
            </a:extLst>
          </p:cNvPr>
          <p:cNvSpPr>
            <a:spLocks noGrp="1"/>
          </p:cNvSpPr>
          <p:nvPr>
            <p:ph type="sldNum" sz="quarter" idx="12"/>
          </p:nvPr>
        </p:nvSpPr>
        <p:spPr bwMode="gray">
          <a:xfrm>
            <a:off x="531812" y="787782"/>
            <a:ext cx="779767"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7</a:t>
            </a:fld>
            <a:endParaRPr lang="en-US" dirty="0"/>
          </a:p>
        </p:txBody>
      </p:sp>
      <p:sp>
        <p:nvSpPr>
          <p:cNvPr id="4" name="Trapezoid 3">
            <a:extLst>
              <a:ext uri="{FF2B5EF4-FFF2-40B4-BE49-F238E27FC236}">
                <a16:creationId xmlns:a16="http://schemas.microsoft.com/office/drawing/2014/main" id="{3BB9162C-77A7-E448-934F-B68C97B6BE5E}"/>
              </a:ext>
            </a:extLst>
          </p:cNvPr>
          <p:cNvSpPr/>
          <p:nvPr/>
        </p:nvSpPr>
        <p:spPr>
          <a:xfrm>
            <a:off x="3304870" y="5543855"/>
            <a:ext cx="414306" cy="593407"/>
          </a:xfrm>
          <a:prstGeom prst="trapezoid">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apezoid 4">
            <a:extLst>
              <a:ext uri="{FF2B5EF4-FFF2-40B4-BE49-F238E27FC236}">
                <a16:creationId xmlns:a16="http://schemas.microsoft.com/office/drawing/2014/main" id="{0AE2B51F-213F-2B4C-A692-F969AEEA4002}"/>
              </a:ext>
            </a:extLst>
          </p:cNvPr>
          <p:cNvSpPr/>
          <p:nvPr/>
        </p:nvSpPr>
        <p:spPr>
          <a:xfrm>
            <a:off x="8026923" y="5546027"/>
            <a:ext cx="414306" cy="593407"/>
          </a:xfrm>
          <a:prstGeom prst="trapezoid">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0DE45C8-019B-F441-9190-ADFA009F1FC1}"/>
                  </a:ext>
                </a:extLst>
              </p:cNvPr>
              <p:cNvSpPr txBox="1"/>
              <p:nvPr/>
            </p:nvSpPr>
            <p:spPr>
              <a:xfrm>
                <a:off x="2593116" y="4443446"/>
                <a:ext cx="1107159" cy="35054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𝑀</m:t>
                          </m:r>
                        </m:e>
                        <m:sub>
                          <m:r>
                            <a:rPr lang="en-US" b="0" i="1" smtClean="0">
                              <a:latin typeface="Cambria Math" panose="02040503050406030204" pitchFamily="18" charset="0"/>
                            </a:rPr>
                            <m:t>𝑙𝑜𝑤𝑒𝑟</m:t>
                          </m:r>
                        </m:sub>
                        <m:sup>
                          <m:r>
                            <a:rPr lang="en-US" b="0" i="1" smtClean="0">
                              <a:latin typeface="Cambria Math" panose="02040503050406030204" pitchFamily="18" charset="0"/>
                            </a:rPr>
                            <m:t>(</m:t>
                          </m:r>
                          <m:r>
                            <a:rPr lang="en-US" b="0" i="1" smtClean="0">
                              <a:latin typeface="Cambria Math" panose="02040503050406030204" pitchFamily="18" charset="0"/>
                            </a:rPr>
                            <m:t>𝐷𝑈</m:t>
                          </m:r>
                          <m:r>
                            <a:rPr lang="en-US" b="0" i="1" smtClean="0">
                              <a:latin typeface="Cambria Math" panose="02040503050406030204" pitchFamily="18" charset="0"/>
                            </a:rPr>
                            <m:t>1)</m:t>
                          </m:r>
                        </m:sup>
                      </m:sSubSup>
                    </m:oMath>
                  </m:oMathPara>
                </a14:m>
                <a:endParaRPr lang="en-US" dirty="0"/>
              </a:p>
            </p:txBody>
          </p:sp>
        </mc:Choice>
        <mc:Fallback xmlns="">
          <p:sp>
            <p:nvSpPr>
              <p:cNvPr id="6" name="TextBox 5">
                <a:extLst>
                  <a:ext uri="{FF2B5EF4-FFF2-40B4-BE49-F238E27FC236}">
                    <a16:creationId xmlns:a16="http://schemas.microsoft.com/office/drawing/2014/main" id="{40DE45C8-019B-F441-9190-ADFA009F1FC1}"/>
                  </a:ext>
                </a:extLst>
              </p:cNvPr>
              <p:cNvSpPr txBox="1">
                <a:spLocks noRot="1" noChangeAspect="1" noMove="1" noResize="1" noEditPoints="1" noAdjustHandles="1" noChangeArrowheads="1" noChangeShapeType="1" noTextEdit="1"/>
              </p:cNvSpPr>
              <p:nvPr/>
            </p:nvSpPr>
            <p:spPr>
              <a:xfrm>
                <a:off x="2593116" y="4443446"/>
                <a:ext cx="1107159" cy="350545"/>
              </a:xfrm>
              <a:prstGeom prst="rect">
                <a:avLst/>
              </a:prstGeom>
              <a:blipFill>
                <a:blip r:embed="rId2"/>
                <a:stretch>
                  <a:fillRect t="-3571" b="-14286"/>
                </a:stretch>
              </a:blipFill>
            </p:spPr>
            <p:txBody>
              <a:bodyPr/>
              <a:lstStyle/>
              <a:p>
                <a:r>
                  <a:rPr lang="en-US">
                    <a:noFill/>
                  </a:rPr>
                  <a:t> </a:t>
                </a:r>
              </a:p>
            </p:txBody>
          </p:sp>
        </mc:Fallback>
      </mc:AlternateContent>
      <p:sp>
        <p:nvSpPr>
          <p:cNvPr id="8" name="Rounded Rectangle 7">
            <a:extLst>
              <a:ext uri="{FF2B5EF4-FFF2-40B4-BE49-F238E27FC236}">
                <a16:creationId xmlns:a16="http://schemas.microsoft.com/office/drawing/2014/main" id="{A5278C7D-E729-394E-800E-5722843151FE}"/>
              </a:ext>
            </a:extLst>
          </p:cNvPr>
          <p:cNvSpPr/>
          <p:nvPr/>
        </p:nvSpPr>
        <p:spPr>
          <a:xfrm>
            <a:off x="4138962" y="3212413"/>
            <a:ext cx="1856701" cy="8011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Local collector, </a:t>
            </a:r>
          </a:p>
          <a:p>
            <a:pPr algn="ctr"/>
            <a:r>
              <a:rPr lang="en-US" dirty="0">
                <a:solidFill>
                  <a:schemeClr val="tx1"/>
                </a:solidFill>
              </a:rPr>
              <a:t>rack level</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424D939-9D56-A343-9088-A7A40320AB37}"/>
                  </a:ext>
                </a:extLst>
              </p:cNvPr>
              <p:cNvSpPr txBox="1"/>
              <p:nvPr/>
            </p:nvSpPr>
            <p:spPr>
              <a:xfrm>
                <a:off x="2359205" y="3135473"/>
                <a:ext cx="1560693" cy="38391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𝑀</m:t>
                          </m:r>
                        </m:e>
                        <m:sub>
                          <m:r>
                            <a:rPr lang="en-US" b="0" i="1" smtClean="0">
                              <a:latin typeface="Cambria Math" panose="02040503050406030204" pitchFamily="18" charset="0"/>
                            </a:rPr>
                            <m:t>h𝑖𝑔h𝑒𝑟</m:t>
                          </m:r>
                        </m:sub>
                        <m:sup>
                          <m:r>
                            <a:rPr lang="en-US" b="0" i="1" smtClean="0">
                              <a:latin typeface="Cambria Math" panose="02040503050406030204" pitchFamily="18" charset="0"/>
                            </a:rPr>
                            <m:t>(</m:t>
                          </m:r>
                          <m:r>
                            <a:rPr lang="en-US" b="0" i="1" smtClean="0">
                              <a:latin typeface="Cambria Math" panose="02040503050406030204" pitchFamily="18" charset="0"/>
                            </a:rPr>
                            <m:t>𝐷𝑈</m:t>
                          </m:r>
                          <m:r>
                            <a:rPr lang="en-US" b="0" i="1" smtClean="0">
                              <a:latin typeface="Cambria Math" panose="02040503050406030204" pitchFamily="18" charset="0"/>
                            </a:rPr>
                            <m:t>1+</m:t>
                          </m:r>
                          <m:r>
                            <a:rPr lang="en-US" b="0" i="1" smtClean="0">
                              <a:latin typeface="Cambria Math" panose="02040503050406030204" pitchFamily="18" charset="0"/>
                            </a:rPr>
                            <m:t>𝐷𝑈</m:t>
                          </m:r>
                          <m:r>
                            <a:rPr lang="en-US" b="0" i="1" smtClean="0">
                              <a:latin typeface="Cambria Math" panose="02040503050406030204" pitchFamily="18" charset="0"/>
                            </a:rPr>
                            <m:t>2)</m:t>
                          </m:r>
                        </m:sup>
                      </m:sSubSup>
                    </m:oMath>
                  </m:oMathPara>
                </a14:m>
                <a:endParaRPr lang="en-US" dirty="0"/>
              </a:p>
            </p:txBody>
          </p:sp>
        </mc:Choice>
        <mc:Fallback xmlns="">
          <p:sp>
            <p:nvSpPr>
              <p:cNvPr id="9" name="TextBox 8">
                <a:extLst>
                  <a:ext uri="{FF2B5EF4-FFF2-40B4-BE49-F238E27FC236}">
                    <a16:creationId xmlns:a16="http://schemas.microsoft.com/office/drawing/2014/main" id="{8424D939-9D56-A343-9088-A7A40320AB37}"/>
                  </a:ext>
                </a:extLst>
              </p:cNvPr>
              <p:cNvSpPr txBox="1">
                <a:spLocks noRot="1" noChangeAspect="1" noMove="1" noResize="1" noEditPoints="1" noAdjustHandles="1" noChangeArrowheads="1" noChangeShapeType="1" noTextEdit="1"/>
              </p:cNvSpPr>
              <p:nvPr/>
            </p:nvSpPr>
            <p:spPr>
              <a:xfrm>
                <a:off x="2359205" y="3135473"/>
                <a:ext cx="1560693" cy="383912"/>
              </a:xfrm>
              <a:prstGeom prst="rect">
                <a:avLst/>
              </a:prstGeom>
              <a:blipFill>
                <a:blip r:embed="rId3"/>
                <a:stretch>
                  <a:fillRect t="-3226" b="-22581"/>
                </a:stretch>
              </a:blipFill>
            </p:spPr>
            <p:txBody>
              <a:bodyPr/>
              <a:lstStyle/>
              <a:p>
                <a:r>
                  <a:rPr lang="en-US">
                    <a:noFill/>
                  </a:rPr>
                  <a:t> </a:t>
                </a:r>
              </a:p>
            </p:txBody>
          </p:sp>
        </mc:Fallback>
      </mc:AlternateContent>
      <p:sp>
        <p:nvSpPr>
          <p:cNvPr id="13" name="Trapezoid 12">
            <a:extLst>
              <a:ext uri="{FF2B5EF4-FFF2-40B4-BE49-F238E27FC236}">
                <a16:creationId xmlns:a16="http://schemas.microsoft.com/office/drawing/2014/main" id="{41C41FDD-1A6B-C049-93C0-BB5388976950}"/>
              </a:ext>
            </a:extLst>
          </p:cNvPr>
          <p:cNvSpPr/>
          <p:nvPr/>
        </p:nvSpPr>
        <p:spPr>
          <a:xfrm>
            <a:off x="10919362" y="5189732"/>
            <a:ext cx="414306" cy="593407"/>
          </a:xfrm>
          <a:prstGeom prst="trapezoid">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3A43862-5CBA-C944-A2E6-7BEE1436669F}"/>
                  </a:ext>
                </a:extLst>
              </p:cNvPr>
              <p:cNvSpPr txBox="1"/>
              <p:nvPr/>
            </p:nvSpPr>
            <p:spPr>
              <a:xfrm>
                <a:off x="10372977" y="4031752"/>
                <a:ext cx="964155" cy="2884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𝑀</m:t>
                          </m:r>
                        </m:e>
                        <m:sup>
                          <m:r>
                            <a:rPr lang="en-US" b="0" i="1" smtClean="0">
                              <a:latin typeface="Cambria Math" panose="02040503050406030204" pitchFamily="18" charset="0"/>
                            </a:rPr>
                            <m:t>(</m:t>
                          </m:r>
                          <m:r>
                            <a:rPr lang="en-US" b="0" i="1" smtClean="0">
                              <a:latin typeface="Cambria Math" panose="02040503050406030204" pitchFamily="18" charset="0"/>
                            </a:rPr>
                            <m:t>𝐷𝑈</m:t>
                          </m:r>
                          <m:r>
                            <a:rPr lang="en-US" b="0" i="1" smtClean="0">
                              <a:latin typeface="Cambria Math" panose="02040503050406030204" pitchFamily="18" charset="0"/>
                            </a:rPr>
                            <m:t>3)</m:t>
                          </m:r>
                        </m:sup>
                      </m:sSup>
                    </m:oMath>
                  </m:oMathPara>
                </a14:m>
                <a:endParaRPr lang="en-US" dirty="0"/>
              </a:p>
            </p:txBody>
          </p:sp>
        </mc:Choice>
        <mc:Fallback xmlns="">
          <p:sp>
            <p:nvSpPr>
              <p:cNvPr id="14" name="TextBox 13">
                <a:extLst>
                  <a:ext uri="{FF2B5EF4-FFF2-40B4-BE49-F238E27FC236}">
                    <a16:creationId xmlns:a16="http://schemas.microsoft.com/office/drawing/2014/main" id="{F3A43862-5CBA-C944-A2E6-7BEE1436669F}"/>
                  </a:ext>
                </a:extLst>
              </p:cNvPr>
              <p:cNvSpPr txBox="1">
                <a:spLocks noRot="1" noChangeAspect="1" noMove="1" noResize="1" noEditPoints="1" noAdjustHandles="1" noChangeArrowheads="1" noChangeShapeType="1" noTextEdit="1"/>
              </p:cNvSpPr>
              <p:nvPr/>
            </p:nvSpPr>
            <p:spPr>
              <a:xfrm>
                <a:off x="10372977" y="4031752"/>
                <a:ext cx="964155" cy="288477"/>
              </a:xfrm>
              <a:prstGeom prst="rect">
                <a:avLst/>
              </a:prstGeom>
              <a:blipFill>
                <a:blip r:embed="rId4"/>
                <a:stretch>
                  <a:fillRect t="-4167" b="-4167"/>
                </a:stretch>
              </a:blipFill>
            </p:spPr>
            <p:txBody>
              <a:bodyPr/>
              <a:lstStyle/>
              <a:p>
                <a:r>
                  <a:rPr lang="en-US">
                    <a:noFill/>
                  </a:rPr>
                  <a:t> </a:t>
                </a:r>
              </a:p>
            </p:txBody>
          </p:sp>
        </mc:Fallback>
      </mc:AlternateContent>
      <p:sp>
        <p:nvSpPr>
          <p:cNvPr id="16" name="Rounded Rectangle 15">
            <a:extLst>
              <a:ext uri="{FF2B5EF4-FFF2-40B4-BE49-F238E27FC236}">
                <a16:creationId xmlns:a16="http://schemas.microsoft.com/office/drawing/2014/main" id="{97936A58-B4A6-0C42-A598-BA2DFD3C6EEC}"/>
              </a:ext>
            </a:extLst>
          </p:cNvPr>
          <p:cNvSpPr/>
          <p:nvPr/>
        </p:nvSpPr>
        <p:spPr>
          <a:xfrm>
            <a:off x="5714077" y="1612690"/>
            <a:ext cx="1856701" cy="8011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Collector, central office level</a:t>
            </a:r>
          </a:p>
        </p:txBody>
      </p:sp>
      <p:grpSp>
        <p:nvGrpSpPr>
          <p:cNvPr id="102" name="Group 101">
            <a:extLst>
              <a:ext uri="{FF2B5EF4-FFF2-40B4-BE49-F238E27FC236}">
                <a16:creationId xmlns:a16="http://schemas.microsoft.com/office/drawing/2014/main" id="{33DB133E-432A-4049-A9C6-8005038D11E2}"/>
              </a:ext>
            </a:extLst>
          </p:cNvPr>
          <p:cNvGrpSpPr/>
          <p:nvPr/>
        </p:nvGrpSpPr>
        <p:grpSpPr>
          <a:xfrm>
            <a:off x="1859244" y="4073901"/>
            <a:ext cx="696373" cy="1110707"/>
            <a:chOff x="3975988" y="4360127"/>
            <a:chExt cx="1082942" cy="1940312"/>
          </a:xfrm>
        </p:grpSpPr>
        <p:sp>
          <p:nvSpPr>
            <p:cNvPr id="17" name="Rounded Rectangle 16">
              <a:extLst>
                <a:ext uri="{FF2B5EF4-FFF2-40B4-BE49-F238E27FC236}">
                  <a16:creationId xmlns:a16="http://schemas.microsoft.com/office/drawing/2014/main" id="{B4267D25-8118-354E-A789-34A742F90F00}"/>
                </a:ext>
              </a:extLst>
            </p:cNvPr>
            <p:cNvSpPr/>
            <p:nvPr/>
          </p:nvSpPr>
          <p:spPr>
            <a:xfrm>
              <a:off x="3975988" y="4360127"/>
              <a:ext cx="395290" cy="1940312"/>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067D28C-8951-C743-BCB3-656E32781E8D}"/>
                </a:ext>
              </a:extLst>
            </p:cNvPr>
            <p:cNvSpPr/>
            <p:nvPr/>
          </p:nvSpPr>
          <p:spPr>
            <a:xfrm>
              <a:off x="4015715" y="4538546"/>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87ADD5A-2B15-2C41-A8D0-2ACCEAF20EBA}"/>
                </a:ext>
              </a:extLst>
            </p:cNvPr>
            <p:cNvSpPr/>
            <p:nvPr/>
          </p:nvSpPr>
          <p:spPr>
            <a:xfrm>
              <a:off x="4023151" y="4969724"/>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BEA6F55-5E90-E548-828E-E97EF495C970}"/>
                </a:ext>
              </a:extLst>
            </p:cNvPr>
            <p:cNvSpPr/>
            <p:nvPr/>
          </p:nvSpPr>
          <p:spPr>
            <a:xfrm>
              <a:off x="4034303" y="5404622"/>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3026311-70F6-234A-B220-EBE42625113B}"/>
                </a:ext>
              </a:extLst>
            </p:cNvPr>
            <p:cNvSpPr/>
            <p:nvPr/>
          </p:nvSpPr>
          <p:spPr>
            <a:xfrm>
              <a:off x="4034303" y="5872976"/>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58C26E26-7762-7749-8E6A-4FCCE6EFB09C}"/>
                </a:ext>
              </a:extLst>
            </p:cNvPr>
            <p:cNvSpPr/>
            <p:nvPr/>
          </p:nvSpPr>
          <p:spPr>
            <a:xfrm>
              <a:off x="4663640" y="4578227"/>
              <a:ext cx="395290" cy="1484323"/>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E64244C-1E1F-D34A-B281-BA7874EF17B8}"/>
                </a:ext>
              </a:extLst>
            </p:cNvPr>
            <p:cNvSpPr/>
            <p:nvPr/>
          </p:nvSpPr>
          <p:spPr>
            <a:xfrm>
              <a:off x="4710803" y="4731836"/>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FE151B3-22CA-5B4E-A18D-C74FA455221E}"/>
                </a:ext>
              </a:extLst>
            </p:cNvPr>
            <p:cNvSpPr/>
            <p:nvPr/>
          </p:nvSpPr>
          <p:spPr>
            <a:xfrm>
              <a:off x="4721955" y="5166734"/>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416AAB3-4801-7B40-95F3-0D63E00EA277}"/>
                </a:ext>
              </a:extLst>
            </p:cNvPr>
            <p:cNvSpPr/>
            <p:nvPr/>
          </p:nvSpPr>
          <p:spPr>
            <a:xfrm>
              <a:off x="4721955" y="5635088"/>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a:extLst>
                <a:ext uri="{FF2B5EF4-FFF2-40B4-BE49-F238E27FC236}">
                  <a16:creationId xmlns:a16="http://schemas.microsoft.com/office/drawing/2014/main" id="{B5ABFAFA-63C4-B345-B7BD-A2E986EAEAA6}"/>
                </a:ext>
              </a:extLst>
            </p:cNvPr>
            <p:cNvCxnSpPr>
              <a:stCxn id="19" idx="6"/>
              <a:endCxn id="25" idx="2"/>
            </p:cNvCxnSpPr>
            <p:nvPr/>
          </p:nvCxnSpPr>
          <p:spPr>
            <a:xfrm>
              <a:off x="4321795" y="4675474"/>
              <a:ext cx="389008" cy="193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F3CA1F44-3041-994F-94FE-FDB7CD55DEEA}"/>
                </a:ext>
              </a:extLst>
            </p:cNvPr>
            <p:cNvCxnSpPr>
              <a:stCxn id="19" idx="5"/>
              <a:endCxn id="26" idx="1"/>
            </p:cNvCxnSpPr>
            <p:nvPr/>
          </p:nvCxnSpPr>
          <p:spPr>
            <a:xfrm>
              <a:off x="4276971" y="4772297"/>
              <a:ext cx="489808" cy="4345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5AF4F3D-9E33-4849-87D2-1FD9CDFE5C40}"/>
                </a:ext>
              </a:extLst>
            </p:cNvPr>
            <p:cNvCxnSpPr>
              <a:stCxn id="19" idx="4"/>
              <a:endCxn id="27" idx="1"/>
            </p:cNvCxnSpPr>
            <p:nvPr/>
          </p:nvCxnSpPr>
          <p:spPr>
            <a:xfrm>
              <a:off x="4168755" y="4812402"/>
              <a:ext cx="598024" cy="862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3AAC666-CFDE-024F-9E53-B31FFC46C296}"/>
                </a:ext>
              </a:extLst>
            </p:cNvPr>
            <p:cNvCxnSpPr>
              <a:stCxn id="20" idx="7"/>
              <a:endCxn id="25" idx="2"/>
            </p:cNvCxnSpPr>
            <p:nvPr/>
          </p:nvCxnSpPr>
          <p:spPr>
            <a:xfrm flipV="1">
              <a:off x="4284407" y="4868764"/>
              <a:ext cx="426396" cy="141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981F3C8-A317-D64E-A299-407698A08B2D}"/>
                </a:ext>
              </a:extLst>
            </p:cNvPr>
            <p:cNvCxnSpPr>
              <a:stCxn id="20" idx="5"/>
              <a:endCxn id="23" idx="1"/>
            </p:cNvCxnSpPr>
            <p:nvPr/>
          </p:nvCxnSpPr>
          <p:spPr>
            <a:xfrm>
              <a:off x="4284407" y="5203475"/>
              <a:ext cx="379233" cy="1169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188A45F-2108-6343-AE4F-8BD92F3F8D8D}"/>
                </a:ext>
              </a:extLst>
            </p:cNvPr>
            <p:cNvCxnSpPr>
              <a:stCxn id="21" idx="6"/>
              <a:endCxn id="26" idx="2"/>
            </p:cNvCxnSpPr>
            <p:nvPr/>
          </p:nvCxnSpPr>
          <p:spPr>
            <a:xfrm flipV="1">
              <a:off x="4340383" y="5303662"/>
              <a:ext cx="381572" cy="237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FA5D83B-D582-E24B-A1FE-427644FFFC8C}"/>
                </a:ext>
              </a:extLst>
            </p:cNvPr>
            <p:cNvCxnSpPr>
              <a:stCxn id="21" idx="5"/>
              <a:endCxn id="27" idx="2"/>
            </p:cNvCxnSpPr>
            <p:nvPr/>
          </p:nvCxnSpPr>
          <p:spPr>
            <a:xfrm>
              <a:off x="4295559" y="5638373"/>
              <a:ext cx="426396" cy="1336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60334D5-E6CA-4A49-B18E-5DBABE7DD4FD}"/>
                </a:ext>
              </a:extLst>
            </p:cNvPr>
            <p:cNvCxnSpPr>
              <a:stCxn id="22" idx="7"/>
              <a:endCxn id="26" idx="3"/>
            </p:cNvCxnSpPr>
            <p:nvPr/>
          </p:nvCxnSpPr>
          <p:spPr>
            <a:xfrm flipV="1">
              <a:off x="4295559" y="5400485"/>
              <a:ext cx="471220" cy="5125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ADE283B6-6D2F-C84D-8216-68D4827306EB}"/>
                </a:ext>
              </a:extLst>
            </p:cNvPr>
            <p:cNvCxnSpPr>
              <a:stCxn id="22" idx="6"/>
              <a:endCxn id="27" idx="3"/>
            </p:cNvCxnSpPr>
            <p:nvPr/>
          </p:nvCxnSpPr>
          <p:spPr>
            <a:xfrm flipV="1">
              <a:off x="4340383" y="5868839"/>
              <a:ext cx="426396" cy="141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67" name="Group 166">
            <a:extLst>
              <a:ext uri="{FF2B5EF4-FFF2-40B4-BE49-F238E27FC236}">
                <a16:creationId xmlns:a16="http://schemas.microsoft.com/office/drawing/2014/main" id="{70651935-A172-9A41-B02A-70E4B1F8E5B1}"/>
              </a:ext>
            </a:extLst>
          </p:cNvPr>
          <p:cNvGrpSpPr/>
          <p:nvPr/>
        </p:nvGrpSpPr>
        <p:grpSpPr>
          <a:xfrm>
            <a:off x="1744270" y="2927955"/>
            <a:ext cx="664840" cy="746940"/>
            <a:chOff x="8228310" y="4730627"/>
            <a:chExt cx="1116402" cy="1059977"/>
          </a:xfrm>
        </p:grpSpPr>
        <p:sp>
          <p:nvSpPr>
            <p:cNvPr id="46" name="Rounded Rectangle 45">
              <a:extLst>
                <a:ext uri="{FF2B5EF4-FFF2-40B4-BE49-F238E27FC236}">
                  <a16:creationId xmlns:a16="http://schemas.microsoft.com/office/drawing/2014/main" id="{B46B3136-C48F-1C4A-84F4-2739D775BF68}"/>
                </a:ext>
              </a:extLst>
            </p:cNvPr>
            <p:cNvSpPr/>
            <p:nvPr/>
          </p:nvSpPr>
          <p:spPr>
            <a:xfrm>
              <a:off x="8228310" y="4730627"/>
              <a:ext cx="395290" cy="1041389"/>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4781788-A07B-9E45-9D04-F4EC2B709D34}"/>
                </a:ext>
              </a:extLst>
            </p:cNvPr>
            <p:cNvSpPr/>
            <p:nvPr/>
          </p:nvSpPr>
          <p:spPr>
            <a:xfrm>
              <a:off x="8275473" y="4884236"/>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8BE5B72-1D71-F14D-9655-583325797800}"/>
                </a:ext>
              </a:extLst>
            </p:cNvPr>
            <p:cNvSpPr/>
            <p:nvPr/>
          </p:nvSpPr>
          <p:spPr>
            <a:xfrm>
              <a:off x="8286625" y="5319134"/>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462443C6-43A1-364B-808D-E47D01F5CF78}"/>
                </a:ext>
              </a:extLst>
            </p:cNvPr>
            <p:cNvSpPr/>
            <p:nvPr/>
          </p:nvSpPr>
          <p:spPr>
            <a:xfrm>
              <a:off x="8949422" y="4749215"/>
              <a:ext cx="395290" cy="1041389"/>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DBEAF236-23A3-7D48-B8E3-92115BC9A397}"/>
                </a:ext>
              </a:extLst>
            </p:cNvPr>
            <p:cNvSpPr/>
            <p:nvPr/>
          </p:nvSpPr>
          <p:spPr>
            <a:xfrm>
              <a:off x="8996585" y="4902824"/>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AD55C0E5-6E27-0E49-974E-145381D187B3}"/>
                </a:ext>
              </a:extLst>
            </p:cNvPr>
            <p:cNvSpPr/>
            <p:nvPr/>
          </p:nvSpPr>
          <p:spPr>
            <a:xfrm>
              <a:off x="9007737" y="5337722"/>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Arrow Connector 53">
              <a:extLst>
                <a:ext uri="{FF2B5EF4-FFF2-40B4-BE49-F238E27FC236}">
                  <a16:creationId xmlns:a16="http://schemas.microsoft.com/office/drawing/2014/main" id="{FF0234F6-8987-0942-9946-B8833FC4B0FB}"/>
                </a:ext>
              </a:extLst>
            </p:cNvPr>
            <p:cNvCxnSpPr>
              <a:cxnSpLocks/>
              <a:stCxn id="47" idx="6"/>
              <a:endCxn id="51" idx="2"/>
            </p:cNvCxnSpPr>
            <p:nvPr/>
          </p:nvCxnSpPr>
          <p:spPr>
            <a:xfrm>
              <a:off x="8581553" y="5021164"/>
              <a:ext cx="415032" cy="18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FBF85949-FE2D-3145-97A5-0B1FCD11B66C}"/>
                </a:ext>
              </a:extLst>
            </p:cNvPr>
            <p:cNvCxnSpPr>
              <a:stCxn id="47" idx="5"/>
              <a:endCxn id="52" idx="1"/>
            </p:cNvCxnSpPr>
            <p:nvPr/>
          </p:nvCxnSpPr>
          <p:spPr>
            <a:xfrm>
              <a:off x="8536729" y="5117987"/>
              <a:ext cx="515832" cy="259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DFE0B1FF-0C2E-3A49-B2C1-E96A33C7DD42}"/>
                </a:ext>
              </a:extLst>
            </p:cNvPr>
            <p:cNvCxnSpPr>
              <a:stCxn id="48" idx="7"/>
              <a:endCxn id="51" idx="3"/>
            </p:cNvCxnSpPr>
            <p:nvPr/>
          </p:nvCxnSpPr>
          <p:spPr>
            <a:xfrm flipV="1">
              <a:off x="8547881" y="5136575"/>
              <a:ext cx="493528" cy="2226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4FE66FAA-01D9-A441-809B-57AF55A857D8}"/>
                </a:ext>
              </a:extLst>
            </p:cNvPr>
            <p:cNvCxnSpPr>
              <a:stCxn id="48" idx="6"/>
              <a:endCxn id="52" idx="2"/>
            </p:cNvCxnSpPr>
            <p:nvPr/>
          </p:nvCxnSpPr>
          <p:spPr>
            <a:xfrm>
              <a:off x="8592705" y="5456062"/>
              <a:ext cx="415032" cy="18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68" name="Group 167">
            <a:extLst>
              <a:ext uri="{FF2B5EF4-FFF2-40B4-BE49-F238E27FC236}">
                <a16:creationId xmlns:a16="http://schemas.microsoft.com/office/drawing/2014/main" id="{2E3D3E52-E388-6344-B32D-1E7FE85BD31E}"/>
              </a:ext>
            </a:extLst>
          </p:cNvPr>
          <p:cNvGrpSpPr/>
          <p:nvPr/>
        </p:nvGrpSpPr>
        <p:grpSpPr>
          <a:xfrm>
            <a:off x="8889141" y="3346747"/>
            <a:ext cx="1530342" cy="1362761"/>
            <a:chOff x="8700383" y="1836239"/>
            <a:chExt cx="2569772" cy="1940312"/>
          </a:xfrm>
        </p:grpSpPr>
        <p:sp>
          <p:nvSpPr>
            <p:cNvPr id="62" name="Rounded Rectangle 61">
              <a:extLst>
                <a:ext uri="{FF2B5EF4-FFF2-40B4-BE49-F238E27FC236}">
                  <a16:creationId xmlns:a16="http://schemas.microsoft.com/office/drawing/2014/main" id="{2A79E605-4CF6-DB4C-BFB0-8F0C08F2C705}"/>
                </a:ext>
              </a:extLst>
            </p:cNvPr>
            <p:cNvSpPr/>
            <p:nvPr/>
          </p:nvSpPr>
          <p:spPr>
            <a:xfrm>
              <a:off x="8700383" y="1836239"/>
              <a:ext cx="395290" cy="1940312"/>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A279A623-8BA0-5D4A-8031-86BB7B5040EE}"/>
                </a:ext>
              </a:extLst>
            </p:cNvPr>
            <p:cNvSpPr/>
            <p:nvPr/>
          </p:nvSpPr>
          <p:spPr>
            <a:xfrm>
              <a:off x="8740110" y="2014658"/>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CB16E1D4-C325-D641-9BB0-117067329F94}"/>
                </a:ext>
              </a:extLst>
            </p:cNvPr>
            <p:cNvSpPr/>
            <p:nvPr/>
          </p:nvSpPr>
          <p:spPr>
            <a:xfrm>
              <a:off x="8747546" y="2445836"/>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77D892CE-6CFC-694B-A410-947B68D62817}"/>
                </a:ext>
              </a:extLst>
            </p:cNvPr>
            <p:cNvSpPr/>
            <p:nvPr/>
          </p:nvSpPr>
          <p:spPr>
            <a:xfrm>
              <a:off x="8758698" y="2880734"/>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266F6B91-107F-224D-883F-35E78DA1787F}"/>
                </a:ext>
              </a:extLst>
            </p:cNvPr>
            <p:cNvSpPr/>
            <p:nvPr/>
          </p:nvSpPr>
          <p:spPr>
            <a:xfrm>
              <a:off x="8758698" y="3349088"/>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ounded Rectangle 66">
              <a:extLst>
                <a:ext uri="{FF2B5EF4-FFF2-40B4-BE49-F238E27FC236}">
                  <a16:creationId xmlns:a16="http://schemas.microsoft.com/office/drawing/2014/main" id="{CE9F24D2-9F96-0049-AE5C-BF04AD1E3805}"/>
                </a:ext>
              </a:extLst>
            </p:cNvPr>
            <p:cNvSpPr/>
            <p:nvPr/>
          </p:nvSpPr>
          <p:spPr>
            <a:xfrm>
              <a:off x="9388035" y="2054339"/>
              <a:ext cx="395290" cy="1484323"/>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AC13BF4A-B609-024B-BE56-331CA72AF7E9}"/>
                </a:ext>
              </a:extLst>
            </p:cNvPr>
            <p:cNvSpPr/>
            <p:nvPr/>
          </p:nvSpPr>
          <p:spPr>
            <a:xfrm>
              <a:off x="9435198" y="2207948"/>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0CDBA976-DE46-4145-A046-0B9078786F31}"/>
                </a:ext>
              </a:extLst>
            </p:cNvPr>
            <p:cNvSpPr/>
            <p:nvPr/>
          </p:nvSpPr>
          <p:spPr>
            <a:xfrm>
              <a:off x="9446350" y="2642846"/>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96FA4D1F-0747-724E-922F-59DB22351143}"/>
                </a:ext>
              </a:extLst>
            </p:cNvPr>
            <p:cNvSpPr/>
            <p:nvPr/>
          </p:nvSpPr>
          <p:spPr>
            <a:xfrm>
              <a:off x="9446350" y="3111200"/>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7BF8C22E-9B21-0340-81F7-9798CCD77ED1}"/>
                </a:ext>
              </a:extLst>
            </p:cNvPr>
            <p:cNvCxnSpPr>
              <a:stCxn id="63" idx="6"/>
              <a:endCxn id="68" idx="2"/>
            </p:cNvCxnSpPr>
            <p:nvPr/>
          </p:nvCxnSpPr>
          <p:spPr>
            <a:xfrm>
              <a:off x="9046190" y="2151586"/>
              <a:ext cx="389008" cy="193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9F959851-84CB-0040-9FC0-5546BCB21A5A}"/>
                </a:ext>
              </a:extLst>
            </p:cNvPr>
            <p:cNvCxnSpPr>
              <a:stCxn id="63" idx="5"/>
              <a:endCxn id="69" idx="1"/>
            </p:cNvCxnSpPr>
            <p:nvPr/>
          </p:nvCxnSpPr>
          <p:spPr>
            <a:xfrm>
              <a:off x="9001366" y="2248409"/>
              <a:ext cx="489808" cy="4345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34E9E673-F3B0-444A-B34A-62E404773B47}"/>
                </a:ext>
              </a:extLst>
            </p:cNvPr>
            <p:cNvCxnSpPr>
              <a:stCxn id="63" idx="4"/>
              <a:endCxn id="70" idx="1"/>
            </p:cNvCxnSpPr>
            <p:nvPr/>
          </p:nvCxnSpPr>
          <p:spPr>
            <a:xfrm>
              <a:off x="8893150" y="2288514"/>
              <a:ext cx="598024" cy="862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969520B7-444C-3C4F-BCF8-B115D2C7AE87}"/>
                </a:ext>
              </a:extLst>
            </p:cNvPr>
            <p:cNvCxnSpPr>
              <a:stCxn id="64" idx="7"/>
              <a:endCxn id="68" idx="2"/>
            </p:cNvCxnSpPr>
            <p:nvPr/>
          </p:nvCxnSpPr>
          <p:spPr>
            <a:xfrm flipV="1">
              <a:off x="9008802" y="2344876"/>
              <a:ext cx="426396" cy="141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4655EC2F-0131-114C-92FF-E4B6F3B42DB2}"/>
                </a:ext>
              </a:extLst>
            </p:cNvPr>
            <p:cNvCxnSpPr>
              <a:stCxn id="64" idx="5"/>
              <a:endCxn id="67" idx="1"/>
            </p:cNvCxnSpPr>
            <p:nvPr/>
          </p:nvCxnSpPr>
          <p:spPr>
            <a:xfrm>
              <a:off x="9008802" y="2679587"/>
              <a:ext cx="379233" cy="1169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27216730-65D7-024A-BEAC-9F99C11AC2CB}"/>
                </a:ext>
              </a:extLst>
            </p:cNvPr>
            <p:cNvCxnSpPr>
              <a:stCxn id="65" idx="6"/>
              <a:endCxn id="69" idx="2"/>
            </p:cNvCxnSpPr>
            <p:nvPr/>
          </p:nvCxnSpPr>
          <p:spPr>
            <a:xfrm flipV="1">
              <a:off x="9064778" y="2779774"/>
              <a:ext cx="381572" cy="237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D2726025-D676-CA40-9A3B-D42EE688EEF6}"/>
                </a:ext>
              </a:extLst>
            </p:cNvPr>
            <p:cNvCxnSpPr>
              <a:stCxn id="65" idx="5"/>
              <a:endCxn id="70" idx="2"/>
            </p:cNvCxnSpPr>
            <p:nvPr/>
          </p:nvCxnSpPr>
          <p:spPr>
            <a:xfrm>
              <a:off x="9019954" y="3114485"/>
              <a:ext cx="426396" cy="1336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C1A48B89-6893-4A49-8163-846916BC8C7D}"/>
                </a:ext>
              </a:extLst>
            </p:cNvPr>
            <p:cNvCxnSpPr>
              <a:stCxn id="66" idx="7"/>
              <a:endCxn id="69" idx="3"/>
            </p:cNvCxnSpPr>
            <p:nvPr/>
          </p:nvCxnSpPr>
          <p:spPr>
            <a:xfrm flipV="1">
              <a:off x="9019954" y="2876597"/>
              <a:ext cx="471220" cy="5125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0B7F4CCD-1ECF-DE40-AAF5-BFE97046FDE7}"/>
                </a:ext>
              </a:extLst>
            </p:cNvPr>
            <p:cNvCxnSpPr>
              <a:stCxn id="66" idx="6"/>
              <a:endCxn id="70" idx="3"/>
            </p:cNvCxnSpPr>
            <p:nvPr/>
          </p:nvCxnSpPr>
          <p:spPr>
            <a:xfrm flipV="1">
              <a:off x="9064778" y="3344951"/>
              <a:ext cx="426396" cy="141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0" name="Rounded Rectangle 79">
              <a:extLst>
                <a:ext uri="{FF2B5EF4-FFF2-40B4-BE49-F238E27FC236}">
                  <a16:creationId xmlns:a16="http://schemas.microsoft.com/office/drawing/2014/main" id="{DA23C292-6736-C844-B9C2-BCE8E3C56A8C}"/>
                </a:ext>
              </a:extLst>
            </p:cNvPr>
            <p:cNvSpPr/>
            <p:nvPr/>
          </p:nvSpPr>
          <p:spPr>
            <a:xfrm>
              <a:off x="10153753" y="2273645"/>
              <a:ext cx="395290" cy="1041389"/>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F6DD8940-3ED9-D749-B28B-39AE3201E196}"/>
                </a:ext>
              </a:extLst>
            </p:cNvPr>
            <p:cNvSpPr/>
            <p:nvPr/>
          </p:nvSpPr>
          <p:spPr>
            <a:xfrm>
              <a:off x="10200916" y="2427254"/>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CA3DB063-BE3D-6E41-870E-F8A142D333FA}"/>
                </a:ext>
              </a:extLst>
            </p:cNvPr>
            <p:cNvSpPr/>
            <p:nvPr/>
          </p:nvSpPr>
          <p:spPr>
            <a:xfrm>
              <a:off x="10212068" y="2862152"/>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ounded Rectangle 82">
              <a:extLst>
                <a:ext uri="{FF2B5EF4-FFF2-40B4-BE49-F238E27FC236}">
                  <a16:creationId xmlns:a16="http://schemas.microsoft.com/office/drawing/2014/main" id="{F7E2D52A-CF44-4443-92B0-C8A436087149}"/>
                </a:ext>
              </a:extLst>
            </p:cNvPr>
            <p:cNvSpPr/>
            <p:nvPr/>
          </p:nvSpPr>
          <p:spPr>
            <a:xfrm>
              <a:off x="10874865" y="2292233"/>
              <a:ext cx="395290" cy="1041389"/>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74BD8F29-F41E-4F42-A9C5-DC7A28FF6915}"/>
                </a:ext>
              </a:extLst>
            </p:cNvPr>
            <p:cNvSpPr/>
            <p:nvPr/>
          </p:nvSpPr>
          <p:spPr>
            <a:xfrm>
              <a:off x="10922028" y="2445842"/>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EE66112-4D9A-4F4B-B3A2-95306AF52406}"/>
                </a:ext>
              </a:extLst>
            </p:cNvPr>
            <p:cNvSpPr/>
            <p:nvPr/>
          </p:nvSpPr>
          <p:spPr>
            <a:xfrm>
              <a:off x="10933180" y="2880740"/>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 name="Straight Arrow Connector 85">
              <a:extLst>
                <a:ext uri="{FF2B5EF4-FFF2-40B4-BE49-F238E27FC236}">
                  <a16:creationId xmlns:a16="http://schemas.microsoft.com/office/drawing/2014/main" id="{1A7C1AF9-E2C4-CD42-9D47-27BF1A91FEEE}"/>
                </a:ext>
              </a:extLst>
            </p:cNvPr>
            <p:cNvCxnSpPr>
              <a:cxnSpLocks/>
              <a:stCxn id="81" idx="6"/>
              <a:endCxn id="84" idx="2"/>
            </p:cNvCxnSpPr>
            <p:nvPr/>
          </p:nvCxnSpPr>
          <p:spPr>
            <a:xfrm>
              <a:off x="10506996" y="2564182"/>
              <a:ext cx="415032" cy="18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C7965015-0112-934D-A1AE-010D25F08900}"/>
                </a:ext>
              </a:extLst>
            </p:cNvPr>
            <p:cNvCxnSpPr>
              <a:stCxn id="81" idx="5"/>
              <a:endCxn id="85" idx="1"/>
            </p:cNvCxnSpPr>
            <p:nvPr/>
          </p:nvCxnSpPr>
          <p:spPr>
            <a:xfrm>
              <a:off x="10462172" y="2661005"/>
              <a:ext cx="515832" cy="259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59F8EB98-3BDA-034D-9D39-55E3B413C2CA}"/>
                </a:ext>
              </a:extLst>
            </p:cNvPr>
            <p:cNvCxnSpPr>
              <a:stCxn id="82" idx="7"/>
              <a:endCxn id="84" idx="3"/>
            </p:cNvCxnSpPr>
            <p:nvPr/>
          </p:nvCxnSpPr>
          <p:spPr>
            <a:xfrm flipV="1">
              <a:off x="10473324" y="2679593"/>
              <a:ext cx="493528" cy="2226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7571ADA8-9E98-F043-8A9F-D979F52D9A22}"/>
                </a:ext>
              </a:extLst>
            </p:cNvPr>
            <p:cNvCxnSpPr>
              <a:stCxn id="82" idx="6"/>
              <a:endCxn id="85" idx="2"/>
            </p:cNvCxnSpPr>
            <p:nvPr/>
          </p:nvCxnSpPr>
          <p:spPr>
            <a:xfrm>
              <a:off x="10518148" y="2999080"/>
              <a:ext cx="415032" cy="18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95362A9B-ECDB-F04E-ACA9-8C189DB11494}"/>
                </a:ext>
              </a:extLst>
            </p:cNvPr>
            <p:cNvCxnSpPr>
              <a:stCxn id="68" idx="6"/>
              <a:endCxn id="81" idx="1"/>
            </p:cNvCxnSpPr>
            <p:nvPr/>
          </p:nvCxnSpPr>
          <p:spPr>
            <a:xfrm>
              <a:off x="9741278" y="2344876"/>
              <a:ext cx="504462" cy="1224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7583F420-46FB-F44D-BFF3-1BF4106D996D}"/>
                </a:ext>
              </a:extLst>
            </p:cNvPr>
            <p:cNvCxnSpPr>
              <a:stCxn id="68" idx="5"/>
              <a:endCxn id="82" idx="1"/>
            </p:cNvCxnSpPr>
            <p:nvPr/>
          </p:nvCxnSpPr>
          <p:spPr>
            <a:xfrm>
              <a:off x="9696454" y="2441699"/>
              <a:ext cx="560438" cy="460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C881F982-E277-A14E-910A-7D49C8986407}"/>
                </a:ext>
              </a:extLst>
            </p:cNvPr>
            <p:cNvCxnSpPr>
              <a:stCxn id="67" idx="3"/>
              <a:endCxn id="81" idx="2"/>
            </p:cNvCxnSpPr>
            <p:nvPr/>
          </p:nvCxnSpPr>
          <p:spPr>
            <a:xfrm flipV="1">
              <a:off x="9783325" y="2564182"/>
              <a:ext cx="417591" cy="2323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F716E034-349D-E245-A5B8-003D347CCE7C}"/>
                </a:ext>
              </a:extLst>
            </p:cNvPr>
            <p:cNvCxnSpPr>
              <a:stCxn id="69" idx="5"/>
              <a:endCxn id="82" idx="2"/>
            </p:cNvCxnSpPr>
            <p:nvPr/>
          </p:nvCxnSpPr>
          <p:spPr>
            <a:xfrm>
              <a:off x="9707606" y="2876597"/>
              <a:ext cx="504462" cy="1224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36A5D580-DDD2-7844-8B90-D02B288003B2}"/>
                </a:ext>
              </a:extLst>
            </p:cNvPr>
            <p:cNvCxnSpPr>
              <a:stCxn id="70" idx="7"/>
              <a:endCxn id="81" idx="3"/>
            </p:cNvCxnSpPr>
            <p:nvPr/>
          </p:nvCxnSpPr>
          <p:spPr>
            <a:xfrm flipV="1">
              <a:off x="9707606" y="2661005"/>
              <a:ext cx="538134" cy="490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E1E0AF0E-2131-F840-AC14-97B7E1E89278}"/>
                </a:ext>
              </a:extLst>
            </p:cNvPr>
            <p:cNvCxnSpPr>
              <a:stCxn id="70" idx="6"/>
              <a:endCxn id="82" idx="3"/>
            </p:cNvCxnSpPr>
            <p:nvPr/>
          </p:nvCxnSpPr>
          <p:spPr>
            <a:xfrm flipV="1">
              <a:off x="9752430" y="3095903"/>
              <a:ext cx="504462" cy="152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03" name="Rounded Rectangular Callout 102">
            <a:extLst>
              <a:ext uri="{FF2B5EF4-FFF2-40B4-BE49-F238E27FC236}">
                <a16:creationId xmlns:a16="http://schemas.microsoft.com/office/drawing/2014/main" id="{B8956D43-B7F9-CE47-9F21-BD5A8D083BF9}"/>
              </a:ext>
            </a:extLst>
          </p:cNvPr>
          <p:cNvSpPr/>
          <p:nvPr/>
        </p:nvSpPr>
        <p:spPr>
          <a:xfrm>
            <a:off x="1696478" y="4008710"/>
            <a:ext cx="1879860" cy="1261292"/>
          </a:xfrm>
          <a:prstGeom prst="wedgeRoundRectCallout">
            <a:avLst>
              <a:gd name="adj1" fmla="val 45027"/>
              <a:gd name="adj2" fmla="val 70927"/>
              <a:gd name="adj3" fmla="val 16667"/>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5" name="TextBox 124">
                <a:extLst>
                  <a:ext uri="{FF2B5EF4-FFF2-40B4-BE49-F238E27FC236}">
                    <a16:creationId xmlns:a16="http://schemas.microsoft.com/office/drawing/2014/main" id="{F0406550-0F69-1942-B39D-A3727F60A503}"/>
                  </a:ext>
                </a:extLst>
              </p:cNvPr>
              <p:cNvSpPr txBox="1"/>
              <p:nvPr/>
            </p:nvSpPr>
            <p:spPr>
              <a:xfrm>
                <a:off x="7331836" y="4052912"/>
                <a:ext cx="1107159" cy="35054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𝑀</m:t>
                          </m:r>
                        </m:e>
                        <m:sub>
                          <m:r>
                            <a:rPr lang="en-US" b="0" i="1" smtClean="0">
                              <a:latin typeface="Cambria Math" panose="02040503050406030204" pitchFamily="18" charset="0"/>
                            </a:rPr>
                            <m:t>𝑙𝑜𝑤𝑒𝑟</m:t>
                          </m:r>
                        </m:sub>
                        <m:sup>
                          <m:r>
                            <a:rPr lang="en-US" b="0" i="1" smtClean="0">
                              <a:latin typeface="Cambria Math" panose="02040503050406030204" pitchFamily="18" charset="0"/>
                            </a:rPr>
                            <m:t>(</m:t>
                          </m:r>
                          <m:r>
                            <a:rPr lang="en-US" b="0" i="1" smtClean="0">
                              <a:latin typeface="Cambria Math" panose="02040503050406030204" pitchFamily="18" charset="0"/>
                            </a:rPr>
                            <m:t>𝐷𝑈</m:t>
                          </m:r>
                          <m:r>
                            <a:rPr lang="en-US" b="0" i="1" smtClean="0">
                              <a:latin typeface="Cambria Math" panose="02040503050406030204" pitchFamily="18" charset="0"/>
                            </a:rPr>
                            <m:t>2)</m:t>
                          </m:r>
                        </m:sup>
                      </m:sSubSup>
                    </m:oMath>
                  </m:oMathPara>
                </a14:m>
                <a:endParaRPr lang="en-US" dirty="0"/>
              </a:p>
            </p:txBody>
          </p:sp>
        </mc:Choice>
        <mc:Fallback xmlns="">
          <p:sp>
            <p:nvSpPr>
              <p:cNvPr id="125" name="TextBox 124">
                <a:extLst>
                  <a:ext uri="{FF2B5EF4-FFF2-40B4-BE49-F238E27FC236}">
                    <a16:creationId xmlns:a16="http://schemas.microsoft.com/office/drawing/2014/main" id="{F0406550-0F69-1942-B39D-A3727F60A503}"/>
                  </a:ext>
                </a:extLst>
              </p:cNvPr>
              <p:cNvSpPr txBox="1">
                <a:spLocks noRot="1" noChangeAspect="1" noMove="1" noResize="1" noEditPoints="1" noAdjustHandles="1" noChangeArrowheads="1" noChangeShapeType="1" noTextEdit="1"/>
              </p:cNvSpPr>
              <p:nvPr/>
            </p:nvSpPr>
            <p:spPr>
              <a:xfrm>
                <a:off x="7331836" y="4052912"/>
                <a:ext cx="1107159" cy="350545"/>
              </a:xfrm>
              <a:prstGeom prst="rect">
                <a:avLst/>
              </a:prstGeom>
              <a:blipFill>
                <a:blip r:embed="rId5"/>
                <a:stretch>
                  <a:fillRect b="-10345"/>
                </a:stretch>
              </a:blipFill>
            </p:spPr>
            <p:txBody>
              <a:bodyPr/>
              <a:lstStyle/>
              <a:p>
                <a:r>
                  <a:rPr lang="en-US">
                    <a:noFill/>
                  </a:rPr>
                  <a:t> </a:t>
                </a:r>
              </a:p>
            </p:txBody>
          </p:sp>
        </mc:Fallback>
      </mc:AlternateContent>
      <p:grpSp>
        <p:nvGrpSpPr>
          <p:cNvPr id="126" name="Group 125">
            <a:extLst>
              <a:ext uri="{FF2B5EF4-FFF2-40B4-BE49-F238E27FC236}">
                <a16:creationId xmlns:a16="http://schemas.microsoft.com/office/drawing/2014/main" id="{F7B91006-52BC-9641-99B3-1758B520F0B8}"/>
              </a:ext>
            </a:extLst>
          </p:cNvPr>
          <p:cNvGrpSpPr/>
          <p:nvPr/>
        </p:nvGrpSpPr>
        <p:grpSpPr>
          <a:xfrm>
            <a:off x="6653347" y="3713624"/>
            <a:ext cx="696373" cy="1110707"/>
            <a:chOff x="3975988" y="4360127"/>
            <a:chExt cx="1082942" cy="1940312"/>
          </a:xfrm>
        </p:grpSpPr>
        <p:sp>
          <p:nvSpPr>
            <p:cNvPr id="127" name="Rounded Rectangle 126">
              <a:extLst>
                <a:ext uri="{FF2B5EF4-FFF2-40B4-BE49-F238E27FC236}">
                  <a16:creationId xmlns:a16="http://schemas.microsoft.com/office/drawing/2014/main" id="{D305D3DF-6193-D74D-96DB-0FE217746431}"/>
                </a:ext>
              </a:extLst>
            </p:cNvPr>
            <p:cNvSpPr/>
            <p:nvPr/>
          </p:nvSpPr>
          <p:spPr>
            <a:xfrm>
              <a:off x="3975988" y="4360127"/>
              <a:ext cx="395290" cy="1940312"/>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433E02BD-F119-474D-ADC4-265A46349B97}"/>
                </a:ext>
              </a:extLst>
            </p:cNvPr>
            <p:cNvSpPr/>
            <p:nvPr/>
          </p:nvSpPr>
          <p:spPr>
            <a:xfrm>
              <a:off x="4015715" y="4538546"/>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F269A6DC-5CD3-2343-8FEA-F9F82CEAF557}"/>
                </a:ext>
              </a:extLst>
            </p:cNvPr>
            <p:cNvSpPr/>
            <p:nvPr/>
          </p:nvSpPr>
          <p:spPr>
            <a:xfrm>
              <a:off x="4023151" y="4969724"/>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3A384052-AFF5-BC49-9EE3-A75F52DDBFFF}"/>
                </a:ext>
              </a:extLst>
            </p:cNvPr>
            <p:cNvSpPr/>
            <p:nvPr/>
          </p:nvSpPr>
          <p:spPr>
            <a:xfrm>
              <a:off x="4034303" y="5404622"/>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E4557C17-0087-824A-80CE-23597E1AC4CA}"/>
                </a:ext>
              </a:extLst>
            </p:cNvPr>
            <p:cNvSpPr/>
            <p:nvPr/>
          </p:nvSpPr>
          <p:spPr>
            <a:xfrm>
              <a:off x="4034303" y="5872976"/>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ounded Rectangle 131">
              <a:extLst>
                <a:ext uri="{FF2B5EF4-FFF2-40B4-BE49-F238E27FC236}">
                  <a16:creationId xmlns:a16="http://schemas.microsoft.com/office/drawing/2014/main" id="{36ECDA9A-B97E-B545-93D3-D5AC5B81BCA9}"/>
                </a:ext>
              </a:extLst>
            </p:cNvPr>
            <p:cNvSpPr/>
            <p:nvPr/>
          </p:nvSpPr>
          <p:spPr>
            <a:xfrm>
              <a:off x="4663640" y="4578227"/>
              <a:ext cx="395290" cy="1484323"/>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23F797AA-4ECA-4849-B78F-DB9CEFDD4E23}"/>
                </a:ext>
              </a:extLst>
            </p:cNvPr>
            <p:cNvSpPr/>
            <p:nvPr/>
          </p:nvSpPr>
          <p:spPr>
            <a:xfrm>
              <a:off x="4710803" y="4731836"/>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27A8D998-42CA-214B-80F4-D957D2E5D783}"/>
                </a:ext>
              </a:extLst>
            </p:cNvPr>
            <p:cNvSpPr/>
            <p:nvPr/>
          </p:nvSpPr>
          <p:spPr>
            <a:xfrm>
              <a:off x="4721955" y="5166734"/>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A20CD30A-6C65-FB4D-B6BD-90FD0D17F664}"/>
                </a:ext>
              </a:extLst>
            </p:cNvPr>
            <p:cNvSpPr/>
            <p:nvPr/>
          </p:nvSpPr>
          <p:spPr>
            <a:xfrm>
              <a:off x="4721955" y="5635088"/>
              <a:ext cx="306080" cy="273856"/>
            </a:xfrm>
            <a:prstGeom prst="ellipse">
              <a:avLst/>
            </a:prstGeom>
            <a:solidFill>
              <a:srgbClr val="0070C0"/>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6" name="Straight Arrow Connector 135">
              <a:extLst>
                <a:ext uri="{FF2B5EF4-FFF2-40B4-BE49-F238E27FC236}">
                  <a16:creationId xmlns:a16="http://schemas.microsoft.com/office/drawing/2014/main" id="{56BEC828-FAD6-8142-9FA0-0424B1943E42}"/>
                </a:ext>
              </a:extLst>
            </p:cNvPr>
            <p:cNvCxnSpPr>
              <a:stCxn id="128" idx="6"/>
              <a:endCxn id="133" idx="2"/>
            </p:cNvCxnSpPr>
            <p:nvPr/>
          </p:nvCxnSpPr>
          <p:spPr>
            <a:xfrm>
              <a:off x="4321795" y="4675474"/>
              <a:ext cx="389008" cy="193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F085760B-28FA-AE49-AB39-F6D1E06A60CD}"/>
                </a:ext>
              </a:extLst>
            </p:cNvPr>
            <p:cNvCxnSpPr>
              <a:stCxn id="128" idx="5"/>
              <a:endCxn id="134" idx="1"/>
            </p:cNvCxnSpPr>
            <p:nvPr/>
          </p:nvCxnSpPr>
          <p:spPr>
            <a:xfrm>
              <a:off x="4276971" y="4772297"/>
              <a:ext cx="489808" cy="4345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D83E5252-10A1-B949-9133-EF9FB596CC2C}"/>
                </a:ext>
              </a:extLst>
            </p:cNvPr>
            <p:cNvCxnSpPr>
              <a:stCxn id="128" idx="4"/>
              <a:endCxn id="135" idx="1"/>
            </p:cNvCxnSpPr>
            <p:nvPr/>
          </p:nvCxnSpPr>
          <p:spPr>
            <a:xfrm>
              <a:off x="4168755" y="4812402"/>
              <a:ext cx="598024" cy="862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9BF86F88-DFA7-2C41-ADD4-6E922E2B09B6}"/>
                </a:ext>
              </a:extLst>
            </p:cNvPr>
            <p:cNvCxnSpPr>
              <a:stCxn id="129" idx="7"/>
              <a:endCxn id="133" idx="2"/>
            </p:cNvCxnSpPr>
            <p:nvPr/>
          </p:nvCxnSpPr>
          <p:spPr>
            <a:xfrm flipV="1">
              <a:off x="4284407" y="4868764"/>
              <a:ext cx="426396" cy="141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9DD5914B-2FFD-7040-B79C-A0086E5C243B}"/>
                </a:ext>
              </a:extLst>
            </p:cNvPr>
            <p:cNvCxnSpPr>
              <a:stCxn id="129" idx="5"/>
              <a:endCxn id="132" idx="1"/>
            </p:cNvCxnSpPr>
            <p:nvPr/>
          </p:nvCxnSpPr>
          <p:spPr>
            <a:xfrm>
              <a:off x="4284407" y="5203475"/>
              <a:ext cx="379233" cy="1169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5C41B14E-A08F-5843-ABD5-DA1CE430722F}"/>
                </a:ext>
              </a:extLst>
            </p:cNvPr>
            <p:cNvCxnSpPr>
              <a:stCxn id="130" idx="6"/>
              <a:endCxn id="134" idx="2"/>
            </p:cNvCxnSpPr>
            <p:nvPr/>
          </p:nvCxnSpPr>
          <p:spPr>
            <a:xfrm flipV="1">
              <a:off x="4340383" y="5303662"/>
              <a:ext cx="381572" cy="237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963A4926-BCEE-C147-9894-058E5F877549}"/>
                </a:ext>
              </a:extLst>
            </p:cNvPr>
            <p:cNvCxnSpPr>
              <a:stCxn id="130" idx="5"/>
              <a:endCxn id="135" idx="2"/>
            </p:cNvCxnSpPr>
            <p:nvPr/>
          </p:nvCxnSpPr>
          <p:spPr>
            <a:xfrm>
              <a:off x="4295559" y="5638373"/>
              <a:ext cx="426396" cy="1336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FF65C792-3DF6-AC44-9469-35E985C451CA}"/>
                </a:ext>
              </a:extLst>
            </p:cNvPr>
            <p:cNvCxnSpPr>
              <a:stCxn id="131" idx="7"/>
              <a:endCxn id="134" idx="3"/>
            </p:cNvCxnSpPr>
            <p:nvPr/>
          </p:nvCxnSpPr>
          <p:spPr>
            <a:xfrm flipV="1">
              <a:off x="4295559" y="5400485"/>
              <a:ext cx="471220" cy="5125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4992F978-E504-1A43-AA38-E897F5C5700B}"/>
                </a:ext>
              </a:extLst>
            </p:cNvPr>
            <p:cNvCxnSpPr>
              <a:stCxn id="131" idx="6"/>
              <a:endCxn id="135" idx="3"/>
            </p:cNvCxnSpPr>
            <p:nvPr/>
          </p:nvCxnSpPr>
          <p:spPr>
            <a:xfrm flipV="1">
              <a:off x="4340383" y="5868839"/>
              <a:ext cx="426396" cy="141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45" name="Rounded Rectangular Callout 144">
            <a:extLst>
              <a:ext uri="{FF2B5EF4-FFF2-40B4-BE49-F238E27FC236}">
                <a16:creationId xmlns:a16="http://schemas.microsoft.com/office/drawing/2014/main" id="{1AE19BEA-4EBD-5343-A631-4FBDE268F95A}"/>
              </a:ext>
            </a:extLst>
          </p:cNvPr>
          <p:cNvSpPr/>
          <p:nvPr/>
        </p:nvSpPr>
        <p:spPr>
          <a:xfrm>
            <a:off x="6490581" y="3648433"/>
            <a:ext cx="1879860" cy="1261292"/>
          </a:xfrm>
          <a:prstGeom prst="wedgeRoundRectCallout">
            <a:avLst>
              <a:gd name="adj1" fmla="val 41987"/>
              <a:gd name="adj2" fmla="val 99246"/>
              <a:gd name="adj3" fmla="val 16667"/>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ounded Rectangular Callout 165">
            <a:extLst>
              <a:ext uri="{FF2B5EF4-FFF2-40B4-BE49-F238E27FC236}">
                <a16:creationId xmlns:a16="http://schemas.microsoft.com/office/drawing/2014/main" id="{B35A1555-E234-7344-85F0-38DD7DE7669D}"/>
              </a:ext>
            </a:extLst>
          </p:cNvPr>
          <p:cNvSpPr/>
          <p:nvPr/>
        </p:nvSpPr>
        <p:spPr>
          <a:xfrm>
            <a:off x="1642957" y="2836086"/>
            <a:ext cx="2238133" cy="957156"/>
          </a:xfrm>
          <a:prstGeom prst="wedgeRoundRectCallout">
            <a:avLst>
              <a:gd name="adj1" fmla="val 60988"/>
              <a:gd name="adj2" fmla="val 38077"/>
              <a:gd name="adj3" fmla="val 16667"/>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ounded Rectangular Callout 188">
            <a:extLst>
              <a:ext uri="{FF2B5EF4-FFF2-40B4-BE49-F238E27FC236}">
                <a16:creationId xmlns:a16="http://schemas.microsoft.com/office/drawing/2014/main" id="{A9F37063-9A57-9E4D-A5A3-57D8D4DD7F4B}"/>
              </a:ext>
            </a:extLst>
          </p:cNvPr>
          <p:cNvSpPr/>
          <p:nvPr/>
        </p:nvSpPr>
        <p:spPr>
          <a:xfrm>
            <a:off x="8711661" y="3228364"/>
            <a:ext cx="2513299" cy="1617768"/>
          </a:xfrm>
          <a:prstGeom prst="wedgeRoundRectCallout">
            <a:avLst>
              <a:gd name="adj1" fmla="val 45027"/>
              <a:gd name="adj2" fmla="val 70927"/>
              <a:gd name="adj3" fmla="val 16667"/>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189">
            <a:extLst>
              <a:ext uri="{FF2B5EF4-FFF2-40B4-BE49-F238E27FC236}">
                <a16:creationId xmlns:a16="http://schemas.microsoft.com/office/drawing/2014/main" id="{17168E35-782F-8445-B509-95E9F7E35768}"/>
              </a:ext>
            </a:extLst>
          </p:cNvPr>
          <p:cNvSpPr/>
          <p:nvPr/>
        </p:nvSpPr>
        <p:spPr>
          <a:xfrm>
            <a:off x="1414463" y="2686050"/>
            <a:ext cx="7143750" cy="3629025"/>
          </a:xfrm>
          <a:prstGeom prst="rect">
            <a:avLst/>
          </a:prstGeom>
          <a:noFill/>
          <a:ln w="22225">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TextBox 190">
            <a:extLst>
              <a:ext uri="{FF2B5EF4-FFF2-40B4-BE49-F238E27FC236}">
                <a16:creationId xmlns:a16="http://schemas.microsoft.com/office/drawing/2014/main" id="{A4184BF2-92E8-BF4E-81F3-C27DC9C50040}"/>
              </a:ext>
            </a:extLst>
          </p:cNvPr>
          <p:cNvSpPr txBox="1"/>
          <p:nvPr/>
        </p:nvSpPr>
        <p:spPr>
          <a:xfrm>
            <a:off x="2535751" y="5631366"/>
            <a:ext cx="776160" cy="369332"/>
          </a:xfrm>
          <a:prstGeom prst="rect">
            <a:avLst/>
          </a:prstGeom>
          <a:noFill/>
        </p:spPr>
        <p:txBody>
          <a:bodyPr wrap="square" rtlCol="0">
            <a:spAutoFit/>
          </a:bodyPr>
          <a:lstStyle/>
          <a:p>
            <a:r>
              <a:rPr lang="en-US" dirty="0"/>
              <a:t>DU 1</a:t>
            </a:r>
          </a:p>
        </p:txBody>
      </p:sp>
      <p:sp>
        <p:nvSpPr>
          <p:cNvPr id="192" name="TextBox 191">
            <a:extLst>
              <a:ext uri="{FF2B5EF4-FFF2-40B4-BE49-F238E27FC236}">
                <a16:creationId xmlns:a16="http://schemas.microsoft.com/office/drawing/2014/main" id="{455A7C1C-5D09-F847-819B-9C0F42EE8723}"/>
              </a:ext>
            </a:extLst>
          </p:cNvPr>
          <p:cNvSpPr txBox="1"/>
          <p:nvPr/>
        </p:nvSpPr>
        <p:spPr>
          <a:xfrm>
            <a:off x="7238985" y="5856258"/>
            <a:ext cx="841921" cy="369332"/>
          </a:xfrm>
          <a:prstGeom prst="rect">
            <a:avLst/>
          </a:prstGeom>
          <a:noFill/>
        </p:spPr>
        <p:txBody>
          <a:bodyPr wrap="square" rtlCol="0">
            <a:spAutoFit/>
          </a:bodyPr>
          <a:lstStyle/>
          <a:p>
            <a:r>
              <a:rPr lang="en-US" dirty="0"/>
              <a:t>DU 2</a:t>
            </a:r>
          </a:p>
        </p:txBody>
      </p:sp>
      <p:sp>
        <p:nvSpPr>
          <p:cNvPr id="193" name="TextBox 192">
            <a:extLst>
              <a:ext uri="{FF2B5EF4-FFF2-40B4-BE49-F238E27FC236}">
                <a16:creationId xmlns:a16="http://schemas.microsoft.com/office/drawing/2014/main" id="{29603D22-8FF7-874E-B13C-F83AB5F9EF1E}"/>
              </a:ext>
            </a:extLst>
          </p:cNvPr>
          <p:cNvSpPr txBox="1"/>
          <p:nvPr/>
        </p:nvSpPr>
        <p:spPr>
          <a:xfrm>
            <a:off x="10601701" y="5815190"/>
            <a:ext cx="869960" cy="369332"/>
          </a:xfrm>
          <a:prstGeom prst="rect">
            <a:avLst/>
          </a:prstGeom>
          <a:noFill/>
        </p:spPr>
        <p:txBody>
          <a:bodyPr wrap="square" rtlCol="0">
            <a:spAutoFit/>
          </a:bodyPr>
          <a:lstStyle/>
          <a:p>
            <a:r>
              <a:rPr lang="en-US" dirty="0"/>
              <a:t>DU 3</a:t>
            </a:r>
          </a:p>
        </p:txBody>
      </p:sp>
      <p:sp>
        <p:nvSpPr>
          <p:cNvPr id="194" name="Multidocument 193">
            <a:extLst>
              <a:ext uri="{FF2B5EF4-FFF2-40B4-BE49-F238E27FC236}">
                <a16:creationId xmlns:a16="http://schemas.microsoft.com/office/drawing/2014/main" id="{F1774BA3-AD26-D648-B102-A589A6461EE5}"/>
              </a:ext>
            </a:extLst>
          </p:cNvPr>
          <p:cNvSpPr/>
          <p:nvPr/>
        </p:nvSpPr>
        <p:spPr>
          <a:xfrm>
            <a:off x="4138962" y="5091909"/>
            <a:ext cx="1057506" cy="905075"/>
          </a:xfrm>
          <a:prstGeom prst="flowChartMultidocumen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TextBox 194">
            <a:extLst>
              <a:ext uri="{FF2B5EF4-FFF2-40B4-BE49-F238E27FC236}">
                <a16:creationId xmlns:a16="http://schemas.microsoft.com/office/drawing/2014/main" id="{F54D6B82-444D-AA4A-B494-8DA2F2E6549E}"/>
              </a:ext>
            </a:extLst>
          </p:cNvPr>
          <p:cNvSpPr txBox="1"/>
          <p:nvPr/>
        </p:nvSpPr>
        <p:spPr>
          <a:xfrm>
            <a:off x="3919898" y="5996984"/>
            <a:ext cx="1495065" cy="369332"/>
          </a:xfrm>
          <a:prstGeom prst="rect">
            <a:avLst/>
          </a:prstGeom>
          <a:noFill/>
        </p:spPr>
        <p:txBody>
          <a:bodyPr wrap="square" rtlCol="0">
            <a:spAutoFit/>
          </a:bodyPr>
          <a:lstStyle/>
          <a:p>
            <a:r>
              <a:rPr lang="en-US" dirty="0"/>
              <a:t>Local data</a:t>
            </a:r>
          </a:p>
        </p:txBody>
      </p:sp>
      <p:sp>
        <p:nvSpPr>
          <p:cNvPr id="196" name="Left Arrow 195">
            <a:extLst>
              <a:ext uri="{FF2B5EF4-FFF2-40B4-BE49-F238E27FC236}">
                <a16:creationId xmlns:a16="http://schemas.microsoft.com/office/drawing/2014/main" id="{D6DF816A-246C-A74F-AD79-E3A702BD6F96}"/>
              </a:ext>
            </a:extLst>
          </p:cNvPr>
          <p:cNvSpPr/>
          <p:nvPr/>
        </p:nvSpPr>
        <p:spPr>
          <a:xfrm>
            <a:off x="3698623" y="5543855"/>
            <a:ext cx="414305" cy="271335"/>
          </a:xfrm>
          <a:prstGeom prst="lef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Multidocument 196">
            <a:extLst>
              <a:ext uri="{FF2B5EF4-FFF2-40B4-BE49-F238E27FC236}">
                <a16:creationId xmlns:a16="http://schemas.microsoft.com/office/drawing/2014/main" id="{82FB497C-8462-0C46-AC9D-C0BB8CD29225}"/>
              </a:ext>
            </a:extLst>
          </p:cNvPr>
          <p:cNvSpPr/>
          <p:nvPr/>
        </p:nvSpPr>
        <p:spPr>
          <a:xfrm>
            <a:off x="5862998" y="5087141"/>
            <a:ext cx="1057506" cy="905075"/>
          </a:xfrm>
          <a:prstGeom prst="flowChartMultidocumen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TextBox 197">
            <a:extLst>
              <a:ext uri="{FF2B5EF4-FFF2-40B4-BE49-F238E27FC236}">
                <a16:creationId xmlns:a16="http://schemas.microsoft.com/office/drawing/2014/main" id="{4BC3B35E-493D-654D-B3E0-8622C4094AD4}"/>
              </a:ext>
            </a:extLst>
          </p:cNvPr>
          <p:cNvSpPr txBox="1"/>
          <p:nvPr/>
        </p:nvSpPr>
        <p:spPr>
          <a:xfrm>
            <a:off x="5643934" y="5992216"/>
            <a:ext cx="1495065" cy="369332"/>
          </a:xfrm>
          <a:prstGeom prst="rect">
            <a:avLst/>
          </a:prstGeom>
          <a:noFill/>
        </p:spPr>
        <p:txBody>
          <a:bodyPr wrap="square" rtlCol="0">
            <a:spAutoFit/>
          </a:bodyPr>
          <a:lstStyle/>
          <a:p>
            <a:r>
              <a:rPr lang="en-US" dirty="0"/>
              <a:t>Local data</a:t>
            </a:r>
          </a:p>
        </p:txBody>
      </p:sp>
      <p:sp>
        <p:nvSpPr>
          <p:cNvPr id="199" name="Right Arrow 198">
            <a:extLst>
              <a:ext uri="{FF2B5EF4-FFF2-40B4-BE49-F238E27FC236}">
                <a16:creationId xmlns:a16="http://schemas.microsoft.com/office/drawing/2014/main" id="{8A975D44-7B3D-5E4A-A4E7-498945F0D836}"/>
              </a:ext>
            </a:extLst>
          </p:cNvPr>
          <p:cNvSpPr/>
          <p:nvPr/>
        </p:nvSpPr>
        <p:spPr>
          <a:xfrm>
            <a:off x="6920504" y="5498610"/>
            <a:ext cx="1106419" cy="273853"/>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TextBox 199">
            <a:extLst>
              <a:ext uri="{FF2B5EF4-FFF2-40B4-BE49-F238E27FC236}">
                <a16:creationId xmlns:a16="http://schemas.microsoft.com/office/drawing/2014/main" id="{C707839D-9DD7-4A4F-B5F9-21CD4C39D345}"/>
              </a:ext>
            </a:extLst>
          </p:cNvPr>
          <p:cNvSpPr txBox="1"/>
          <p:nvPr/>
        </p:nvSpPr>
        <p:spPr>
          <a:xfrm>
            <a:off x="6791695" y="2707494"/>
            <a:ext cx="1707780" cy="369332"/>
          </a:xfrm>
          <a:prstGeom prst="rect">
            <a:avLst/>
          </a:prstGeom>
          <a:noFill/>
        </p:spPr>
        <p:txBody>
          <a:bodyPr wrap="square" rtlCol="0">
            <a:spAutoFit/>
          </a:bodyPr>
          <a:lstStyle/>
          <a:p>
            <a:r>
              <a:rPr lang="en-US" dirty="0"/>
              <a:t>Split Learning</a:t>
            </a:r>
          </a:p>
        </p:txBody>
      </p:sp>
      <p:sp>
        <p:nvSpPr>
          <p:cNvPr id="201" name="Multidocument 200">
            <a:extLst>
              <a:ext uri="{FF2B5EF4-FFF2-40B4-BE49-F238E27FC236}">
                <a16:creationId xmlns:a16="http://schemas.microsoft.com/office/drawing/2014/main" id="{05F0D32C-54DE-BF4D-BA26-9C3AC36A0F15}"/>
              </a:ext>
            </a:extLst>
          </p:cNvPr>
          <p:cNvSpPr/>
          <p:nvPr/>
        </p:nvSpPr>
        <p:spPr>
          <a:xfrm>
            <a:off x="9401550" y="5068088"/>
            <a:ext cx="1057506" cy="905075"/>
          </a:xfrm>
          <a:prstGeom prst="flowChartMultidocumen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TextBox 201">
            <a:extLst>
              <a:ext uri="{FF2B5EF4-FFF2-40B4-BE49-F238E27FC236}">
                <a16:creationId xmlns:a16="http://schemas.microsoft.com/office/drawing/2014/main" id="{C7461996-649B-C44B-9A57-FCA77B740B57}"/>
              </a:ext>
            </a:extLst>
          </p:cNvPr>
          <p:cNvSpPr txBox="1"/>
          <p:nvPr/>
        </p:nvSpPr>
        <p:spPr>
          <a:xfrm>
            <a:off x="9182486" y="5973163"/>
            <a:ext cx="1495065" cy="369332"/>
          </a:xfrm>
          <a:prstGeom prst="rect">
            <a:avLst/>
          </a:prstGeom>
          <a:noFill/>
        </p:spPr>
        <p:txBody>
          <a:bodyPr wrap="square" rtlCol="0">
            <a:spAutoFit/>
          </a:bodyPr>
          <a:lstStyle/>
          <a:p>
            <a:r>
              <a:rPr lang="en-US" dirty="0"/>
              <a:t>Local data</a:t>
            </a:r>
          </a:p>
        </p:txBody>
      </p:sp>
      <p:sp>
        <p:nvSpPr>
          <p:cNvPr id="203" name="Right Arrow 202">
            <a:extLst>
              <a:ext uri="{FF2B5EF4-FFF2-40B4-BE49-F238E27FC236}">
                <a16:creationId xmlns:a16="http://schemas.microsoft.com/office/drawing/2014/main" id="{9DB70272-ADD9-F64A-BB8C-BDB699212D86}"/>
              </a:ext>
            </a:extLst>
          </p:cNvPr>
          <p:cNvSpPr/>
          <p:nvPr/>
        </p:nvSpPr>
        <p:spPr>
          <a:xfrm>
            <a:off x="10459056" y="5270002"/>
            <a:ext cx="460306" cy="273853"/>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5" name="Straight Arrow Connector 204">
            <a:extLst>
              <a:ext uri="{FF2B5EF4-FFF2-40B4-BE49-F238E27FC236}">
                <a16:creationId xmlns:a16="http://schemas.microsoft.com/office/drawing/2014/main" id="{0832704D-46CD-C347-8D39-15B6CC2D073E}"/>
              </a:ext>
            </a:extLst>
          </p:cNvPr>
          <p:cNvCxnSpPr/>
          <p:nvPr/>
        </p:nvCxnSpPr>
        <p:spPr>
          <a:xfrm flipV="1">
            <a:off x="3576338" y="4031752"/>
            <a:ext cx="938512" cy="77198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7" name="Straight Arrow Connector 206">
            <a:extLst>
              <a:ext uri="{FF2B5EF4-FFF2-40B4-BE49-F238E27FC236}">
                <a16:creationId xmlns:a16="http://schemas.microsoft.com/office/drawing/2014/main" id="{E72A720E-AAF5-8C49-9D4E-2535D90E0439}"/>
              </a:ext>
            </a:extLst>
          </p:cNvPr>
          <p:cNvCxnSpPr/>
          <p:nvPr/>
        </p:nvCxnSpPr>
        <p:spPr>
          <a:xfrm flipH="1" flipV="1">
            <a:off x="5414963" y="4004786"/>
            <a:ext cx="1075618" cy="5518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9" name="Straight Arrow Connector 208">
            <a:extLst>
              <a:ext uri="{FF2B5EF4-FFF2-40B4-BE49-F238E27FC236}">
                <a16:creationId xmlns:a16="http://schemas.microsoft.com/office/drawing/2014/main" id="{5D279EED-09CC-384E-8BFC-91051BC10107}"/>
              </a:ext>
            </a:extLst>
          </p:cNvPr>
          <p:cNvCxnSpPr>
            <a:stCxn id="8" idx="0"/>
          </p:cNvCxnSpPr>
          <p:nvPr/>
        </p:nvCxnSpPr>
        <p:spPr>
          <a:xfrm flipV="1">
            <a:off x="5067313" y="2413790"/>
            <a:ext cx="795685" cy="79862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1" name="Elbow Connector 210">
            <a:extLst>
              <a:ext uri="{FF2B5EF4-FFF2-40B4-BE49-F238E27FC236}">
                <a16:creationId xmlns:a16="http://schemas.microsoft.com/office/drawing/2014/main" id="{084BA9B0-0D21-1B44-A58F-00B440EA4B9A}"/>
              </a:ext>
            </a:extLst>
          </p:cNvPr>
          <p:cNvCxnSpPr>
            <a:stCxn id="189" idx="0"/>
            <a:endCxn id="16" idx="3"/>
          </p:cNvCxnSpPr>
          <p:nvPr/>
        </p:nvCxnSpPr>
        <p:spPr>
          <a:xfrm rot="16200000" flipV="1">
            <a:off x="8161983" y="1422035"/>
            <a:ext cx="1215124" cy="2397533"/>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2" name="Rectangle 211">
            <a:extLst>
              <a:ext uri="{FF2B5EF4-FFF2-40B4-BE49-F238E27FC236}">
                <a16:creationId xmlns:a16="http://schemas.microsoft.com/office/drawing/2014/main" id="{4D2CAE75-034D-8341-A69C-3177FD203D75}"/>
              </a:ext>
            </a:extLst>
          </p:cNvPr>
          <p:cNvSpPr/>
          <p:nvPr/>
        </p:nvSpPr>
        <p:spPr>
          <a:xfrm>
            <a:off x="1200150" y="1414463"/>
            <a:ext cx="10472738" cy="5072062"/>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TextBox 212">
            <a:extLst>
              <a:ext uri="{FF2B5EF4-FFF2-40B4-BE49-F238E27FC236}">
                <a16:creationId xmlns:a16="http://schemas.microsoft.com/office/drawing/2014/main" id="{FC03B3ED-D54D-ED47-8E3B-71F12ACD61AC}"/>
              </a:ext>
            </a:extLst>
          </p:cNvPr>
          <p:cNvSpPr txBox="1"/>
          <p:nvPr/>
        </p:nvSpPr>
        <p:spPr>
          <a:xfrm>
            <a:off x="1311579" y="1414463"/>
            <a:ext cx="2608319" cy="369332"/>
          </a:xfrm>
          <a:prstGeom prst="rect">
            <a:avLst/>
          </a:prstGeom>
          <a:noFill/>
        </p:spPr>
        <p:txBody>
          <a:bodyPr wrap="square" rtlCol="0">
            <a:spAutoFit/>
          </a:bodyPr>
          <a:lstStyle/>
          <a:p>
            <a:r>
              <a:rPr lang="en-US" dirty="0"/>
              <a:t>Federated Learning</a:t>
            </a:r>
          </a:p>
        </p:txBody>
      </p:sp>
    </p:spTree>
    <p:extLst>
      <p:ext uri="{BB962C8B-B14F-4D97-AF65-F5344CB8AC3E}">
        <p14:creationId xmlns:p14="http://schemas.microsoft.com/office/powerpoint/2010/main" val="1351577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7C17-475C-D046-B678-BF4AC7C3DCAB}"/>
              </a:ext>
            </a:extLst>
          </p:cNvPr>
          <p:cNvSpPr>
            <a:spLocks noGrp="1"/>
          </p:cNvSpPr>
          <p:nvPr>
            <p:ph type="title"/>
          </p:nvPr>
        </p:nvSpPr>
        <p:spPr>
          <a:xfrm>
            <a:off x="921695" y="662790"/>
            <a:ext cx="8911687" cy="690340"/>
          </a:xfrm>
        </p:spPr>
        <p:txBody>
          <a:bodyPr>
            <a:normAutofit fontScale="90000"/>
          </a:bodyPr>
          <a:lstStyle/>
          <a:p>
            <a:r>
              <a:rPr lang="en-US" dirty="0"/>
              <a:t>Reinforcement Learning</a:t>
            </a:r>
          </a:p>
        </p:txBody>
      </p:sp>
      <p:sp>
        <p:nvSpPr>
          <p:cNvPr id="3" name="Content Placeholder 2">
            <a:extLst>
              <a:ext uri="{FF2B5EF4-FFF2-40B4-BE49-F238E27FC236}">
                <a16:creationId xmlns:a16="http://schemas.microsoft.com/office/drawing/2014/main" id="{0F6ECD51-4B5F-934A-9983-0DFC4096FFEF}"/>
              </a:ext>
            </a:extLst>
          </p:cNvPr>
          <p:cNvSpPr>
            <a:spLocks noGrp="1"/>
          </p:cNvSpPr>
          <p:nvPr>
            <p:ph idx="1"/>
          </p:nvPr>
        </p:nvSpPr>
        <p:spPr>
          <a:xfrm>
            <a:off x="852055" y="1457325"/>
            <a:ext cx="7176824" cy="4453897"/>
          </a:xfrm>
        </p:spPr>
        <p:txBody>
          <a:bodyPr>
            <a:noAutofit/>
          </a:bodyPr>
          <a:lstStyle/>
          <a:p>
            <a:pPr>
              <a:lnSpc>
                <a:spcPct val="90000"/>
              </a:lnSpc>
            </a:pPr>
            <a:r>
              <a:rPr lang="en-US" sz="2000" dirty="0"/>
              <a:t>For RSRP prediction, the “labeled” output for supervised learning can be obtained by just waiting for the next measurement</a:t>
            </a:r>
          </a:p>
          <a:p>
            <a:pPr>
              <a:lnSpc>
                <a:spcPct val="90000"/>
              </a:lnSpc>
            </a:pPr>
            <a:r>
              <a:rPr lang="en-US" sz="2000" dirty="0"/>
              <a:t>However, there are other applications like base station configuration where obtaining such labeled outputs may require human curation </a:t>
            </a:r>
          </a:p>
          <a:p>
            <a:pPr lvl="1">
              <a:lnSpc>
                <a:spcPct val="90000"/>
              </a:lnSpc>
            </a:pPr>
            <a:r>
              <a:rPr lang="en-US" sz="1800" dirty="0"/>
              <a:t>This is expensive, time-consuming, and cannot scale</a:t>
            </a:r>
          </a:p>
          <a:p>
            <a:pPr>
              <a:lnSpc>
                <a:spcPct val="90000"/>
              </a:lnSpc>
            </a:pPr>
            <a:r>
              <a:rPr lang="en-US" sz="2000" dirty="0"/>
              <a:t>Reinforcement Learning offers the possibility to train models on incoming </a:t>
            </a:r>
            <a:r>
              <a:rPr lang="en-US" sz="2000" b="1" dirty="0"/>
              <a:t>unlabeled</a:t>
            </a:r>
            <a:r>
              <a:rPr lang="en-US" sz="2000" dirty="0"/>
              <a:t> data</a:t>
            </a:r>
          </a:p>
          <a:p>
            <a:pPr lvl="1">
              <a:lnSpc>
                <a:spcPct val="90000"/>
              </a:lnSpc>
            </a:pPr>
            <a:r>
              <a:rPr lang="en-US" sz="1800" dirty="0"/>
              <a:t>The actions to be taken by the system (say in configuration, or congestion avoidance) are learnt from future rewards (which may be defined as functions of the key performance indicators or KPIs that are routinely measured at the base stations)</a:t>
            </a:r>
          </a:p>
          <a:p>
            <a:pPr lvl="1">
              <a:lnSpc>
                <a:spcPct val="90000"/>
              </a:lnSpc>
            </a:pPr>
            <a:r>
              <a:rPr lang="en-US" sz="1800" dirty="0"/>
              <a:t>A popular RL algorithm named A3C can even be run in federated fashion (including hierarchically, with split learning)</a:t>
            </a:r>
          </a:p>
        </p:txBody>
      </p:sp>
      <p:pic>
        <p:nvPicPr>
          <p:cNvPr id="5" name="Picture 4">
            <a:extLst>
              <a:ext uri="{FF2B5EF4-FFF2-40B4-BE49-F238E27FC236}">
                <a16:creationId xmlns:a16="http://schemas.microsoft.com/office/drawing/2014/main" id="{A1CB98CB-8706-3444-BD87-94106415CE61}"/>
              </a:ext>
            </a:extLst>
          </p:cNvPr>
          <p:cNvPicPr>
            <a:picLocks noChangeAspect="1"/>
          </p:cNvPicPr>
          <p:nvPr/>
        </p:nvPicPr>
        <p:blipFill>
          <a:blip r:embed="rId2"/>
          <a:stretch>
            <a:fillRect/>
          </a:stretch>
        </p:blipFill>
        <p:spPr>
          <a:xfrm>
            <a:off x="7945152" y="2029522"/>
            <a:ext cx="3559460" cy="3301398"/>
          </a:xfrm>
          <a:prstGeom prst="rect">
            <a:avLst/>
          </a:prstGeom>
        </p:spPr>
      </p:pic>
      <p:sp>
        <p:nvSpPr>
          <p:cNvPr id="6" name="TextBox 5">
            <a:extLst>
              <a:ext uri="{FF2B5EF4-FFF2-40B4-BE49-F238E27FC236}">
                <a16:creationId xmlns:a16="http://schemas.microsoft.com/office/drawing/2014/main" id="{25C96E67-A1DA-7044-9E7D-A54A9E04D8D1}"/>
              </a:ext>
            </a:extLst>
          </p:cNvPr>
          <p:cNvSpPr txBox="1"/>
          <p:nvPr/>
        </p:nvSpPr>
        <p:spPr>
          <a:xfrm>
            <a:off x="8028879" y="5330920"/>
            <a:ext cx="3475733" cy="646331"/>
          </a:xfrm>
          <a:prstGeom prst="rect">
            <a:avLst/>
          </a:prstGeom>
          <a:noFill/>
        </p:spPr>
        <p:txBody>
          <a:bodyPr wrap="square" rtlCol="0">
            <a:spAutoFit/>
          </a:bodyPr>
          <a:lstStyle/>
          <a:p>
            <a:r>
              <a:rPr lang="en-US" sz="1200" dirty="0"/>
              <a:t>Source: </a:t>
            </a:r>
            <a:r>
              <a:rPr lang="en-US" sz="1200" dirty="0">
                <a:hlinkClick r:id="rId3"/>
              </a:rPr>
              <a:t>https://miro.medium.com/max/1400/1*YtnGhtSAMnnHSL8PvS7t_w.png</a:t>
            </a:r>
            <a:r>
              <a:rPr lang="en-US" sz="1200" dirty="0"/>
              <a:t> </a:t>
            </a:r>
          </a:p>
        </p:txBody>
      </p:sp>
      <p:sp>
        <p:nvSpPr>
          <p:cNvPr id="7" name="TextBox 6">
            <a:extLst>
              <a:ext uri="{FF2B5EF4-FFF2-40B4-BE49-F238E27FC236}">
                <a16:creationId xmlns:a16="http://schemas.microsoft.com/office/drawing/2014/main" id="{356DA592-B455-CC4D-9145-A41BF094481D}"/>
              </a:ext>
            </a:extLst>
          </p:cNvPr>
          <p:cNvSpPr txBox="1"/>
          <p:nvPr/>
        </p:nvSpPr>
        <p:spPr>
          <a:xfrm>
            <a:off x="8463774" y="1639228"/>
            <a:ext cx="2553629" cy="338554"/>
          </a:xfrm>
          <a:prstGeom prst="rect">
            <a:avLst/>
          </a:prstGeom>
          <a:noFill/>
        </p:spPr>
        <p:txBody>
          <a:bodyPr wrap="square" rtlCol="0">
            <a:spAutoFit/>
          </a:bodyPr>
          <a:lstStyle/>
          <a:p>
            <a:pPr algn="ctr"/>
            <a:r>
              <a:rPr lang="en-US" sz="1600" dirty="0"/>
              <a:t>A3C architecture</a:t>
            </a:r>
          </a:p>
        </p:txBody>
      </p:sp>
    </p:spTree>
    <p:extLst>
      <p:ext uri="{BB962C8B-B14F-4D97-AF65-F5344CB8AC3E}">
        <p14:creationId xmlns:p14="http://schemas.microsoft.com/office/powerpoint/2010/main" val="2370958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135B3-D86B-A043-A0B8-329A03361756}"/>
              </a:ext>
            </a:extLst>
          </p:cNvPr>
          <p:cNvSpPr>
            <a:spLocks noGrp="1"/>
          </p:cNvSpPr>
          <p:nvPr>
            <p:ph type="title"/>
          </p:nvPr>
        </p:nvSpPr>
        <p:spPr>
          <a:xfrm>
            <a:off x="1051204" y="613326"/>
            <a:ext cx="8911687" cy="714036"/>
          </a:xfrm>
        </p:spPr>
        <p:txBody>
          <a:bodyPr>
            <a:normAutofit fontScale="90000"/>
          </a:bodyPr>
          <a:lstStyle/>
          <a:p>
            <a:r>
              <a:rPr lang="en-US" dirty="0"/>
              <a:t>Enabling it all with an </a:t>
            </a:r>
            <a:r>
              <a:rPr lang="en-US" dirty="0" err="1"/>
              <a:t>MLaaS</a:t>
            </a:r>
            <a:r>
              <a:rPr lang="en-US" dirty="0"/>
              <a:t> platform</a:t>
            </a:r>
          </a:p>
        </p:txBody>
      </p:sp>
      <p:sp>
        <p:nvSpPr>
          <p:cNvPr id="3" name="Content Placeholder 2">
            <a:extLst>
              <a:ext uri="{FF2B5EF4-FFF2-40B4-BE49-F238E27FC236}">
                <a16:creationId xmlns:a16="http://schemas.microsoft.com/office/drawing/2014/main" id="{82CFF7AE-00C7-D745-9996-AFCA8691BF85}"/>
              </a:ext>
            </a:extLst>
          </p:cNvPr>
          <p:cNvSpPr>
            <a:spLocks noGrp="1"/>
          </p:cNvSpPr>
          <p:nvPr>
            <p:ph idx="1"/>
          </p:nvPr>
        </p:nvSpPr>
        <p:spPr>
          <a:xfrm>
            <a:off x="1051204" y="1501818"/>
            <a:ext cx="9631207" cy="4472715"/>
          </a:xfrm>
        </p:spPr>
        <p:txBody>
          <a:bodyPr>
            <a:normAutofit/>
          </a:bodyPr>
          <a:lstStyle/>
          <a:p>
            <a:r>
              <a:rPr lang="en-US" sz="2200" dirty="0"/>
              <a:t>We require a machine learning as a service (</a:t>
            </a:r>
            <a:r>
              <a:rPr lang="en-US" sz="2200" dirty="0" err="1"/>
              <a:t>MLaaS</a:t>
            </a:r>
            <a:r>
              <a:rPr lang="en-US" sz="2200" dirty="0"/>
              <a:t>) platform to:</a:t>
            </a:r>
          </a:p>
          <a:p>
            <a:pPr lvl="1"/>
            <a:r>
              <a:rPr lang="en-US" sz="1900" dirty="0"/>
              <a:t>Enable any developer (with or without expertise in data science, deep learning, etc.) to train and deploy deep learning-based applications on the network</a:t>
            </a:r>
          </a:p>
          <a:p>
            <a:pPr lvl="1"/>
            <a:r>
              <a:rPr lang="en-US" sz="1900" dirty="0"/>
              <a:t>This is different from the familiar cloud-based approach because the data is collected at the edges of the network and it is expensive to transport it to the cloud</a:t>
            </a:r>
          </a:p>
          <a:p>
            <a:pPr lvl="1"/>
            <a:r>
              <a:rPr lang="en-US" sz="1900" dirty="0"/>
              <a:t>Provide end-to-end tools and support for the complete lifecycle of model training and deployment, starting with data ingestion, feature extraction (if necessary), model training, zero-touch deployment on a variety of targeted platforms, and model performance monitoring after deployment</a:t>
            </a:r>
          </a:p>
          <a:p>
            <a:pPr lvl="1"/>
            <a:r>
              <a:rPr lang="en-US" sz="1900" dirty="0"/>
              <a:t>Orchestrate the split and hierarchical model training across multiple computing and storage resources, accounting for latencies and bandwidths in the links between these resources</a:t>
            </a:r>
          </a:p>
          <a:p>
            <a:pPr lvl="2"/>
            <a:r>
              <a:rPr lang="en-US" sz="1700" dirty="0"/>
              <a:t>The natural way to optimize this resource allocation for distributed training is to specify an economic model and optimize a utility function</a:t>
            </a:r>
          </a:p>
        </p:txBody>
      </p:sp>
    </p:spTree>
    <p:extLst>
      <p:ext uri="{BB962C8B-B14F-4D97-AF65-F5344CB8AC3E}">
        <p14:creationId xmlns:p14="http://schemas.microsoft.com/office/powerpoint/2010/main" val="576396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135B3-D86B-A043-A0B8-329A03361756}"/>
              </a:ext>
            </a:extLst>
          </p:cNvPr>
          <p:cNvSpPr>
            <a:spLocks noGrp="1"/>
          </p:cNvSpPr>
          <p:nvPr>
            <p:ph type="title"/>
          </p:nvPr>
        </p:nvSpPr>
        <p:spPr>
          <a:xfrm>
            <a:off x="1051204" y="613326"/>
            <a:ext cx="8911687" cy="714036"/>
          </a:xfrm>
        </p:spPr>
        <p:txBody>
          <a:bodyPr>
            <a:normAutofit/>
          </a:bodyPr>
          <a:lstStyle/>
          <a:p>
            <a:r>
              <a:rPr lang="en-US" dirty="0"/>
              <a:t>Summary</a:t>
            </a:r>
          </a:p>
        </p:txBody>
      </p:sp>
      <p:sp>
        <p:nvSpPr>
          <p:cNvPr id="3" name="Content Placeholder 2">
            <a:extLst>
              <a:ext uri="{FF2B5EF4-FFF2-40B4-BE49-F238E27FC236}">
                <a16:creationId xmlns:a16="http://schemas.microsoft.com/office/drawing/2014/main" id="{82CFF7AE-00C7-D745-9996-AFCA8691BF85}"/>
              </a:ext>
            </a:extLst>
          </p:cNvPr>
          <p:cNvSpPr>
            <a:spLocks noGrp="1"/>
          </p:cNvSpPr>
          <p:nvPr>
            <p:ph idx="1"/>
          </p:nvPr>
        </p:nvSpPr>
        <p:spPr>
          <a:xfrm>
            <a:off x="1051204" y="1501818"/>
            <a:ext cx="9631207" cy="4472715"/>
          </a:xfrm>
        </p:spPr>
        <p:txBody>
          <a:bodyPr>
            <a:normAutofit/>
          </a:bodyPr>
          <a:lstStyle/>
          <a:p>
            <a:r>
              <a:rPr lang="en-US" sz="2200" dirty="0"/>
              <a:t>Wireless networks come with a unique set of challenges:</a:t>
            </a:r>
          </a:p>
          <a:p>
            <a:pPr lvl="1"/>
            <a:r>
              <a:rPr lang="en-US" sz="1900" dirty="0"/>
              <a:t>Communications constraints</a:t>
            </a:r>
          </a:p>
          <a:p>
            <a:pPr lvl="1"/>
            <a:r>
              <a:rPr lang="en-US" sz="1900" dirty="0"/>
              <a:t>Computing and storage constraints</a:t>
            </a:r>
          </a:p>
          <a:p>
            <a:r>
              <a:rPr lang="en-US" sz="2300" dirty="0"/>
              <a:t>The usual “IT-centric” (i.e., cloud-hosted, cloud-trained model) approach to AI/ML model development, training, and deployment is not directly applicable to a wireless network</a:t>
            </a:r>
          </a:p>
          <a:p>
            <a:r>
              <a:rPr lang="en-US" sz="2300" dirty="0"/>
              <a:t>Successful integration of AI/ML into network operations will involve:</a:t>
            </a:r>
          </a:p>
          <a:p>
            <a:pPr lvl="1"/>
            <a:r>
              <a:rPr lang="en-US" sz="1900" dirty="0" err="1"/>
              <a:t>MLaaS</a:t>
            </a:r>
            <a:r>
              <a:rPr lang="en-US" sz="1900" dirty="0"/>
              <a:t> platforms with enhanced capabilities</a:t>
            </a:r>
          </a:p>
          <a:p>
            <a:pPr lvl="1"/>
            <a:r>
              <a:rPr lang="en-US" sz="1900" dirty="0"/>
              <a:t>Utility-based assignment of computation/storage jobs to different network, computing, and storage elements in the different phases of model training, deployment, and monitoring</a:t>
            </a:r>
          </a:p>
          <a:p>
            <a:r>
              <a:rPr lang="en-US" sz="2300" dirty="0"/>
              <a:t>The lessons learned here will also apply to next-gen cable networks</a:t>
            </a:r>
          </a:p>
        </p:txBody>
      </p:sp>
    </p:spTree>
    <p:extLst>
      <p:ext uri="{BB962C8B-B14F-4D97-AF65-F5344CB8AC3E}">
        <p14:creationId xmlns:p14="http://schemas.microsoft.com/office/powerpoint/2010/main" val="2112811192"/>
      </p:ext>
    </p:extLst>
  </p:cSld>
  <p:clrMapOvr>
    <a:masterClrMapping/>
  </p:clrMapOvr>
</p:sld>
</file>

<file path=ppt/theme/theme1.xml><?xml version="1.0" encoding="utf-8"?>
<a:theme xmlns:a="http://schemas.openxmlformats.org/drawingml/2006/main" name="Office Theme">
  <a:themeElements>
    <a:clrScheme name="CableLabs">
      <a:dk1>
        <a:srgbClr val="000000"/>
      </a:dk1>
      <a:lt1>
        <a:srgbClr val="FFFFFF"/>
      </a:lt1>
      <a:dk2>
        <a:srgbClr val="44546A"/>
      </a:dk2>
      <a:lt2>
        <a:srgbClr val="E7E6E6"/>
      </a:lt2>
      <a:accent1>
        <a:srgbClr val="D0302B"/>
      </a:accent1>
      <a:accent2>
        <a:srgbClr val="868A93"/>
      </a:accent2>
      <a:accent3>
        <a:srgbClr val="AFB2B9"/>
      </a:accent3>
      <a:accent4>
        <a:srgbClr val="DB4D4D"/>
      </a:accent4>
      <a:accent5>
        <a:srgbClr val="EBBC65"/>
      </a:accent5>
      <a:accent6>
        <a:srgbClr val="FFFFFF"/>
      </a:accent6>
      <a:hlink>
        <a:srgbClr val="D02F2B"/>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Public-2019 CableLabs Master Template" id="{6D469B8B-9D30-1C4B-9E9B-8E67FAC0BFC8}" vid="{9862A3AA-B6E8-9447-A30C-07C4A08925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TotalTime>
  <Words>1023</Words>
  <Application>Microsoft Macintosh PowerPoint</Application>
  <PresentationFormat>Widescreen</PresentationFormat>
  <Paragraphs>88</Paragraphs>
  <Slides>10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Cambria Math</vt:lpstr>
      <vt:lpstr>Helvetica</vt:lpstr>
      <vt:lpstr>Helvetica Regular</vt:lpstr>
      <vt:lpstr>Office Theme</vt:lpstr>
      <vt:lpstr>PowerPoint Presentation</vt:lpstr>
      <vt:lpstr>With 5G and Private Networks comes an explosion in the number of cells</vt:lpstr>
      <vt:lpstr>Deployment and operation at this scale requires automation</vt:lpstr>
      <vt:lpstr>AI/ML for IMT-2020 goals</vt:lpstr>
      <vt:lpstr>Federated Learning</vt:lpstr>
      <vt:lpstr>Hierarchical Federated Learning</vt:lpstr>
      <vt:lpstr>Example: Hierarchical FL with Split Learning</vt:lpstr>
      <vt:lpstr>Reinforcement Learning</vt:lpstr>
      <vt:lpstr>Enabling it all with an MLaaS platform</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Simone Johnson</dc:creator>
  <cp:lastModifiedBy>Sayandev Mukherjee</cp:lastModifiedBy>
  <cp:revision>6</cp:revision>
  <dcterms:created xsi:type="dcterms:W3CDTF">2019-12-12T15:43:20Z</dcterms:created>
  <dcterms:modified xsi:type="dcterms:W3CDTF">2020-10-12T19:25:21Z</dcterms:modified>
</cp:coreProperties>
</file>