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7" r:id="rId2"/>
    <p:sldId id="918" r:id="rId3"/>
    <p:sldId id="808" r:id="rId4"/>
    <p:sldId id="809" r:id="rId5"/>
    <p:sldId id="810" r:id="rId6"/>
    <p:sldId id="895" r:id="rId7"/>
    <p:sldId id="812" r:id="rId8"/>
    <p:sldId id="917" r:id="rId9"/>
    <p:sldId id="825" r:id="rId10"/>
    <p:sldId id="831" r:id="rId1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41"/>
    <p:restoredTop sz="74850"/>
  </p:normalViewPr>
  <p:slideViewPr>
    <p:cSldViewPr snapToGrid="0" snapToObjects="1">
      <p:cViewPr varScale="1">
        <p:scale>
          <a:sx n="107" d="100"/>
          <a:sy n="107" d="100"/>
        </p:scale>
        <p:origin x="26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Cognitive disease identification </a:t>
            </a:r>
            <a:r>
              <a:rPr lang="en-US" sz="2000" dirty="0" err="1"/>
              <a:t>throughEEG</a:t>
            </a:r>
            <a:r>
              <a:rPr lang="en-US" sz="2000" dirty="0"/>
              <a:t>-signal word repetition experiment (John </a:t>
            </a:r>
            <a:r>
              <a:rPr lang="en-US" sz="2000" dirty="0" err="1"/>
              <a:t>Olichney</a:t>
            </a:r>
            <a:r>
              <a:rPr lang="en-US" sz="2000" dirty="0"/>
              <a:t>)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Neuron-muscular disease mobility </a:t>
            </a:r>
            <a:r>
              <a:rPr lang="en-US" sz="2000" dirty="0" err="1"/>
              <a:t>patten</a:t>
            </a:r>
            <a:r>
              <a:rPr lang="en-US" sz="2000" dirty="0"/>
              <a:t> identification (Erik </a:t>
            </a:r>
            <a:r>
              <a:rPr lang="en-US" sz="2000" dirty="0" err="1"/>
              <a:t>Henrickson</a:t>
            </a:r>
            <a:r>
              <a:rPr lang="en-US" sz="2000" dirty="0"/>
              <a:t>)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ICU patient movement identification (With Sarina Fazio from Jason Adams group)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I-CARE for healthy aging (Sarah Farias &amp; Alyssa Weakley)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Lifestyle intervention for </a:t>
            </a:r>
            <a:r>
              <a:rPr lang="en-US" sz="2000" dirty="0" err="1"/>
              <a:t>Alzhermer’s</a:t>
            </a:r>
            <a:r>
              <a:rPr lang="en-US" sz="2000" dirty="0"/>
              <a:t> disease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Heart disease readmission prediction with Kathy Kim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921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A2-threshold-RSRP is a parameter used during LTE handover process. When camping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a cell, a User Equipment (UE) keeps monitoring the signal quality (the Reference Signal Received Power, or RSRP value) of the serving cell. Once the RSRP value of the serving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 is worse than the A2-threshold-RSRP, UE starts to send measurement reports such that the serving cell can identify a target cell and prepare for handover.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Too small: handover is hard to be triggered -bad signal or call drop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•Too large: much bandwidth occupied by handover control signaling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Setting A2-threshold-RSRP to the best value requires taking into consideration of many factors including the traffic load of a cell, the number of (active) users, channel quality,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etc., and thus is not easy.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A30D4-ECF6-4A33-ACD4-C0B84D9F93C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77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Complex relationship between conf. and perf.</a:t>
            </a:r>
            <a:r>
              <a:rPr lang="en-US" baseline="0" dirty="0"/>
              <a:t> And network state, no white box modeling. Highly noisy observations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A30D4-ECF6-4A33-ACD4-C0B84D9F93C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425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416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 abstraction</a:t>
            </a:r>
            <a:r>
              <a:rPr lang="en-US" baseline="0" dirty="0"/>
              <a:t> and formulation can be important. In networks, the number of states can be extremely large is not carefully managed. This is a place where domain knowledge can be important. What are the important features, what are independent, what is the time granularity? </a:t>
            </a:r>
          </a:p>
          <a:p>
            <a:r>
              <a:rPr lang="en-US" baseline="0" dirty="0"/>
              <a:t>Consider the cellular </a:t>
            </a:r>
            <a:r>
              <a:rPr lang="en-US" baseline="0" dirty="0" err="1"/>
              <a:t>QoE</a:t>
            </a:r>
            <a:r>
              <a:rPr lang="en-US" baseline="0" dirty="0"/>
              <a:t> example (call complain). There are many different ways we could potentially formulate the problem: prediction-model + optimization, bandit algorithms, RL, deep RL. Data availability is a key factor. Learning complexity is another.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A30D4-ECF6-4A33-ACD4-C0B84D9F93C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458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263" y="981075"/>
            <a:ext cx="8713787" cy="39688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ClrTx/>
              <a:buSzTx/>
              <a:buNone/>
              <a:defRPr sz="2400" b="1"/>
            </a:lvl1pPr>
            <a:lvl2pPr marL="0" indent="457200">
              <a:spcBef>
                <a:spcPts val="500"/>
              </a:spcBef>
              <a:buClrTx/>
              <a:buSzTx/>
              <a:buNone/>
              <a:defRPr sz="2400" b="1"/>
            </a:lvl2pPr>
            <a:lvl3pPr marL="0" indent="914400">
              <a:spcBef>
                <a:spcPts val="500"/>
              </a:spcBef>
              <a:buClrTx/>
              <a:buSzTx/>
              <a:buNone/>
              <a:defRPr sz="2400" b="1"/>
            </a:lvl3pPr>
            <a:lvl4pPr marL="0" indent="1371600">
              <a:spcBef>
                <a:spcPts val="500"/>
              </a:spcBef>
              <a:buClrTx/>
              <a:buSzTx/>
              <a:buNone/>
              <a:defRPr sz="2400" b="1"/>
            </a:lvl4pPr>
            <a:lvl5pPr marL="0" indent="1828800">
              <a:spcBef>
                <a:spcPts val="500"/>
              </a:spcBef>
              <a:buClrTx/>
              <a:buSz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ClrTx/>
              <a:buSzTx/>
              <a:buNone/>
              <a:defRPr sz="2400" b="1"/>
            </a:pPr>
            <a:endParaRPr/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263" y="981075"/>
            <a:ext cx="8713787" cy="39688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263" y="981075"/>
            <a:ext cx="8713787" cy="39688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263" y="981075"/>
            <a:ext cx="8713787" cy="39688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78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文本占位符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 b="1"/>
            </a:pPr>
            <a:endParaRPr/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263" y="981075"/>
            <a:ext cx="8713787" cy="39688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89" name="图片占位符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None/>
              <a:defRPr sz="1400" b="1"/>
            </a:lvl1pPr>
            <a:lvl2pPr marL="0" indent="457200">
              <a:spcBef>
                <a:spcPts val="300"/>
              </a:spcBef>
              <a:buClrTx/>
              <a:buSzTx/>
              <a:buNone/>
              <a:defRPr sz="1400" b="1"/>
            </a:lvl2pPr>
            <a:lvl3pPr marL="0" indent="914400">
              <a:spcBef>
                <a:spcPts val="300"/>
              </a:spcBef>
              <a:buClrTx/>
              <a:buSzTx/>
              <a:buNone/>
              <a:defRPr sz="1400" b="1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 b="1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263" y="981075"/>
            <a:ext cx="8713787" cy="39688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263" y="981075"/>
            <a:ext cx="8713787" cy="39688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914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Picture 16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22263" y="981075"/>
            <a:ext cx="8713787" cy="3968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251519" y="116632"/>
            <a:ext cx="8435281" cy="980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313184" y="1091876"/>
            <a:ext cx="8435280" cy="514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1" r:id="rId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1F497D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1F497D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1F497D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1F497D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1F497D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1F497D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1F497D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1F497D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1F497D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2060"/>
        </a:buClr>
        <a:buSzPct val="70000"/>
        <a:buFontTx/>
        <a:buChar char="■"/>
        <a:tabLst/>
        <a:defRPr sz="32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2060"/>
        </a:buClr>
        <a:buSzPct val="60000"/>
        <a:buFontTx/>
        <a:buChar char="➢"/>
        <a:tabLst/>
        <a:defRPr sz="32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2060"/>
        </a:buClr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2060"/>
        </a:buClr>
        <a:buSzPct val="100000"/>
        <a:buFontTx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2060"/>
        </a:buClr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2060"/>
        </a:buClr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2060"/>
        </a:buClr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2060"/>
        </a:buClr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2060"/>
        </a:buClr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2"/>
          <p:cNvSpPr txBox="1">
            <a:spLocks noGrp="1"/>
          </p:cNvSpPr>
          <p:nvPr>
            <p:ph type="title"/>
          </p:nvPr>
        </p:nvSpPr>
        <p:spPr>
          <a:xfrm>
            <a:off x="251520" y="116631"/>
            <a:ext cx="8435280" cy="98073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Xin Liu, CS, UC Davis</a:t>
            </a:r>
            <a:endParaRPr dirty="0"/>
          </a:p>
        </p:txBody>
      </p:sp>
      <p:sp>
        <p:nvSpPr>
          <p:cNvPr id="129" name="Rectangle 3"/>
          <p:cNvSpPr txBox="1">
            <a:spLocks noGrp="1"/>
          </p:cNvSpPr>
          <p:nvPr>
            <p:ph type="body" idx="1"/>
          </p:nvPr>
        </p:nvSpPr>
        <p:spPr>
          <a:xfrm>
            <a:off x="313184" y="1091876"/>
            <a:ext cx="5125715" cy="5145437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Ph.D., E</a:t>
            </a:r>
            <a:r>
              <a:rPr lang="en-US" sz="2000" dirty="0"/>
              <a:t>C</a:t>
            </a:r>
            <a:r>
              <a:rPr sz="2000" dirty="0"/>
              <a:t>E, Purdue University </a:t>
            </a:r>
            <a:endParaRPr sz="2000" b="1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Professor, CS, UC Davis</a:t>
            </a:r>
            <a:endParaRPr sz="2000" b="1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MSRA, 2012- 2014</a:t>
            </a:r>
            <a:endParaRPr sz="2000" b="1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endParaRPr sz="2000" b="1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Wireless and cellular networks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Opportunistic scheduling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Cognitive radio</a:t>
            </a:r>
            <a:endParaRPr sz="2000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Data-driven approach in networking</a:t>
            </a:r>
            <a:endParaRPr lang="en-US" sz="2000" dirty="0"/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Cellular network resource management,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network configuration</a:t>
            </a:r>
            <a:r>
              <a:rPr lang="en-US" sz="2000" dirty="0"/>
              <a:t>, 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Mobile system personalization 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Encrypted traffic classification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Machine learning algorithm development</a:t>
            </a:r>
            <a:endParaRPr lang="en-US" sz="2000" dirty="0"/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Opportunistic learning 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defRPr sz="2900"/>
            </a:pPr>
            <a:r>
              <a:rPr lang="en-US" sz="2000" dirty="0"/>
              <a:t>RL sample efficiency &amp; interpretability</a:t>
            </a:r>
            <a:endParaRPr sz="2000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r>
              <a:rPr sz="2000" dirty="0"/>
              <a:t>ML applications in human and animal health</a:t>
            </a:r>
            <a:endParaRPr lang="en-US" sz="2000" dirty="0"/>
          </a:p>
          <a:p>
            <a:pPr>
              <a:lnSpc>
                <a:spcPct val="80000"/>
              </a:lnSpc>
              <a:spcBef>
                <a:spcPts val="600"/>
              </a:spcBef>
              <a:defRPr sz="2900"/>
            </a:pPr>
            <a:endParaRPr lang="en-US" sz="2000" dirty="0"/>
          </a:p>
          <a:p>
            <a:pPr marL="457200" lvl="1" indent="0">
              <a:lnSpc>
                <a:spcPct val="80000"/>
              </a:lnSpc>
              <a:spcBef>
                <a:spcPts val="600"/>
              </a:spcBef>
              <a:buNone/>
              <a:defRPr sz="2900"/>
            </a:pPr>
            <a:endParaRPr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776DE2-1110-CE4A-AE67-92FBD8DDC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722" y="2037098"/>
            <a:ext cx="2410185" cy="26882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3C5E1A-E7E0-A14A-9CC6-E88DC0779F32}"/>
              </a:ext>
            </a:extLst>
          </p:cNvPr>
          <p:cNvSpPr/>
          <p:nvPr/>
        </p:nvSpPr>
        <p:spPr>
          <a:xfrm>
            <a:off x="5500563" y="4940725"/>
            <a:ext cx="3643437" cy="135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80000"/>
              </a:lnSpc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  <a:defRPr sz="2900"/>
            </a:pPr>
            <a:r>
              <a:rPr lang="en-US" sz="1400" dirty="0">
                <a:latin typeface="Times New Roman"/>
                <a:cs typeface="Times New Roman"/>
                <a:sym typeface="Times New Roman"/>
              </a:rPr>
              <a:t>UCD AI center for Security, Privacy, and Inclusion</a:t>
            </a:r>
          </a:p>
          <a:p>
            <a:pPr marL="285750" lvl="1" indent="-285750">
              <a:lnSpc>
                <a:spcPct val="80000"/>
              </a:lnSpc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  <a:defRPr sz="2900"/>
            </a:pPr>
            <a:r>
              <a:rPr lang="en-US" sz="1400" dirty="0">
                <a:latin typeface="Times New Roman"/>
                <a:cs typeface="Times New Roman"/>
                <a:sym typeface="Times New Roman"/>
              </a:rPr>
              <a:t>NSF/USDA AI Institute for Next Gen Food Systems</a:t>
            </a:r>
          </a:p>
          <a:p>
            <a:pPr marL="285750" lvl="1" indent="-285750">
              <a:lnSpc>
                <a:spcPct val="80000"/>
              </a:lnSpc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  <a:defRPr sz="2900"/>
            </a:pPr>
            <a:r>
              <a:rPr lang="en-US" sz="1400" dirty="0">
                <a:latin typeface="Times New Roman"/>
                <a:cs typeface="Times New Roman"/>
                <a:sym typeface="Times New Roman"/>
              </a:rPr>
              <a:t>NSF AI Convergence Accelerator</a:t>
            </a:r>
          </a:p>
          <a:p>
            <a:pPr marL="285750" lvl="1" indent="-285750">
              <a:lnSpc>
                <a:spcPct val="80000"/>
              </a:lnSpc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  <a:defRPr sz="2900"/>
            </a:pPr>
            <a:r>
              <a:rPr lang="en-US" sz="1400" dirty="0">
                <a:latin typeface="Times New Roman"/>
                <a:cs typeface="Times New Roman"/>
                <a:sym typeface="Times New Roman"/>
              </a:rPr>
              <a:t>Research scientists and postdoc positions</a:t>
            </a:r>
          </a:p>
        </p:txBody>
      </p:sp>
      <p:pic>
        <p:nvPicPr>
          <p:cNvPr id="6" name="Picture 3" descr="Picture 3">
            <a:extLst>
              <a:ext uri="{FF2B5EF4-FFF2-40B4-BE49-F238E27FC236}">
                <a16:creationId xmlns:a16="http://schemas.microsoft.com/office/drawing/2014/main" id="{849BDF08-54CF-9A42-8363-32EBCDE6A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21211" y="355606"/>
            <a:ext cx="1224137" cy="119675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FADA5-7A2E-314E-BE4B-70A470B7F2E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DD291-3AD7-9247-849F-EE0C1A6E5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Networks Meets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DB750-AB1E-A94C-A25B-647345995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ML is not a cure-all.</a:t>
            </a:r>
          </a:p>
          <a:p>
            <a:r>
              <a:rPr lang="en-US" b="0" dirty="0"/>
              <a:t>Networks are large engineered complex systems – beyond white-box modeling</a:t>
            </a:r>
          </a:p>
          <a:p>
            <a:r>
              <a:rPr lang="en-US" b="0" dirty="0"/>
              <a:t>Environment: highly dynamic and partially observable</a:t>
            </a:r>
          </a:p>
          <a:p>
            <a:r>
              <a:rPr lang="en-US" b="0" dirty="0"/>
              <a:t>All layers  </a:t>
            </a:r>
          </a:p>
          <a:p>
            <a:pPr lvl="1"/>
            <a:r>
              <a:rPr lang="en-US" dirty="0"/>
              <a:t>Ex: AMC, MAC, routing, TCP, video bit rate control</a:t>
            </a:r>
          </a:p>
          <a:p>
            <a:r>
              <a:rPr lang="en-US" dirty="0"/>
              <a:t>All players</a:t>
            </a:r>
          </a:p>
          <a:p>
            <a:pPr lvl="1"/>
            <a:r>
              <a:rPr lang="en-US" dirty="0"/>
              <a:t>Ex: network operators, CDN operators, content providers, application software</a:t>
            </a:r>
          </a:p>
          <a:p>
            <a:r>
              <a:rPr lang="en-US" dirty="0"/>
              <a:t>All objectives:</a:t>
            </a:r>
          </a:p>
          <a:p>
            <a:pPr lvl="1"/>
            <a:r>
              <a:rPr lang="en-US" dirty="0"/>
              <a:t>Networked users (churn, fraud, etc.)</a:t>
            </a:r>
          </a:p>
          <a:p>
            <a:pPr lvl="1"/>
            <a:r>
              <a:rPr lang="en-US" dirty="0"/>
              <a:t>Network services (video, etc.)</a:t>
            </a:r>
          </a:p>
          <a:p>
            <a:pPr lvl="1"/>
            <a:r>
              <a:rPr lang="en-US" dirty="0"/>
              <a:t>Networks – both existing (e.g., TCP) and new architecture</a:t>
            </a:r>
          </a:p>
          <a:p>
            <a:endParaRPr lang="en-US" dirty="0"/>
          </a:p>
          <a:p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26919D-22E0-BB4D-9F94-758698AA57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4847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ADF39-C70B-BE49-8097-BEE57DA5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Study: Cellular Network Configuration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22FA8-E313-E74B-ACDB-E0C7A49776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48B7CA7-F406-0949-906F-7AD844EF09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1384089"/>
            <a:ext cx="7128792" cy="49722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40C283-29EF-1F49-8F66-2EB27DFCE877}"/>
              </a:ext>
            </a:extLst>
          </p:cNvPr>
          <p:cNvSpPr txBox="1"/>
          <p:nvPr/>
        </p:nvSpPr>
        <p:spPr>
          <a:xfrm>
            <a:off x="899592" y="1358478"/>
            <a:ext cx="5511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 large number of parameters to configure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6D65A1-D86A-3A4B-A00B-4FA028F87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819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1F929-53EB-8947-9F5E-2C1E944CA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Cellular Network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19F94-04EC-9D4F-9DCE-1EA694F696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19" y="1588325"/>
            <a:ext cx="4038600" cy="4525963"/>
          </a:xfrm>
        </p:spPr>
        <p:txBody>
          <a:bodyPr/>
          <a:lstStyle/>
          <a:p>
            <a:r>
              <a:rPr lang="en-US" b="0" dirty="0"/>
              <a:t>A large # of parameters</a:t>
            </a:r>
          </a:p>
          <a:p>
            <a:pPr lvl="1"/>
            <a:r>
              <a:rPr lang="en-US" b="0" dirty="0"/>
              <a:t>BS transmission power</a:t>
            </a:r>
          </a:p>
          <a:p>
            <a:pPr lvl="1"/>
            <a:r>
              <a:rPr lang="en-US" b="0" dirty="0"/>
              <a:t>Thresholds for handover</a:t>
            </a:r>
          </a:p>
          <a:p>
            <a:pPr lvl="1"/>
            <a:r>
              <a:rPr lang="en-US" b="0" dirty="0"/>
              <a:t>Max. # of users</a:t>
            </a:r>
          </a:p>
          <a:p>
            <a:pPr lvl="1"/>
            <a:r>
              <a:rPr lang="en-US" b="0" dirty="0"/>
              <a:t>Antenna direction</a:t>
            </a:r>
          </a:p>
          <a:p>
            <a:pPr lvl="1"/>
            <a:r>
              <a:rPr lang="en-US" b="0" dirty="0"/>
              <a:t>Etc.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1B4CF2-193D-CD44-B145-06EB2CCD7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88324"/>
            <a:ext cx="4038600" cy="4525963"/>
          </a:xfrm>
        </p:spPr>
        <p:txBody>
          <a:bodyPr/>
          <a:lstStyle/>
          <a:p>
            <a:r>
              <a:rPr lang="en-US" b="0" dirty="0"/>
              <a:t>Performance metrics</a:t>
            </a:r>
          </a:p>
          <a:p>
            <a:pPr lvl="1"/>
            <a:r>
              <a:rPr lang="en-US" b="0" dirty="0"/>
              <a:t>Total throughput</a:t>
            </a:r>
          </a:p>
          <a:p>
            <a:pPr lvl="1"/>
            <a:r>
              <a:rPr lang="en-US" b="0" dirty="0"/>
              <a:t>Average data rate</a:t>
            </a:r>
          </a:p>
          <a:p>
            <a:pPr lvl="1"/>
            <a:r>
              <a:rPr lang="en-US" b="0" dirty="0"/>
              <a:t>Edge user performance</a:t>
            </a:r>
          </a:p>
          <a:p>
            <a:pPr lvl="1"/>
            <a:r>
              <a:rPr lang="en-US" b="0" dirty="0"/>
              <a:t>Resource utilization rate</a:t>
            </a:r>
          </a:p>
          <a:p>
            <a:pPr lvl="1"/>
            <a:r>
              <a:rPr lang="en-US" b="0" dirty="0"/>
              <a:t>Etc.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82A48-56E8-C045-9889-30E56FE4E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562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F9D8B-5317-F94B-91D4-AD5FE179E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Handover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839A2CA-2B9D-A841-9C2B-2347EFACFCC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2060848"/>
            <a:ext cx="4728009" cy="3145944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29F4C8D-EA8E-7648-97A1-B9F231AF19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0" dirty="0"/>
              <a:t>Performance metric</a:t>
            </a:r>
          </a:p>
          <a:p>
            <a:pPr lvl="1"/>
            <a:r>
              <a:rPr lang="en-US" b="0" dirty="0"/>
              <a:t>Edge UE throughput</a:t>
            </a:r>
          </a:p>
          <a:p>
            <a:r>
              <a:rPr lang="en-US" b="0" dirty="0"/>
              <a:t>Parameter conf.</a:t>
            </a:r>
          </a:p>
          <a:p>
            <a:pPr lvl="1"/>
            <a:r>
              <a:rPr lang="en-US" b="0" dirty="0"/>
              <a:t>A2-threshold-RSRP</a:t>
            </a:r>
          </a:p>
          <a:p>
            <a:pPr lvl="1"/>
            <a:r>
              <a:rPr lang="en-US" b="0" dirty="0"/>
              <a:t>Defined in LTE</a:t>
            </a:r>
          </a:p>
          <a:p>
            <a:r>
              <a:rPr lang="en-US" b="0" dirty="0"/>
              <a:t>Impact on performance</a:t>
            </a:r>
          </a:p>
          <a:p>
            <a:pPr lvl="1"/>
            <a:r>
              <a:rPr lang="en-US" b="0" dirty="0"/>
              <a:t>Too small</a:t>
            </a:r>
          </a:p>
          <a:p>
            <a:pPr lvl="1"/>
            <a:r>
              <a:rPr lang="en-US" b="0" dirty="0"/>
              <a:t>Too large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F6AC63-C6CF-E94D-8BDE-63D435EC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350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7C648-8696-154B-9A17-A0DB3020D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Approach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AA432D-4DF7-DF4A-917F-27FA7D7B2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dirty="0"/>
              <a:t>Traditional approach </a:t>
            </a:r>
          </a:p>
          <a:p>
            <a:pPr lvl="1"/>
            <a:r>
              <a:rPr lang="en-US" b="0" dirty="0"/>
              <a:t>By human expert</a:t>
            </a:r>
          </a:p>
          <a:p>
            <a:pPr lvl="1"/>
            <a:r>
              <a:rPr lang="en-US" b="0" dirty="0"/>
              <a:t>Labor intensive and suboptimal </a:t>
            </a:r>
          </a:p>
          <a:p>
            <a:pPr lvl="2"/>
            <a:r>
              <a:rPr lang="en-US" b="0" dirty="0"/>
              <a:t>Hours/days to tune on configuration based on experience</a:t>
            </a:r>
          </a:p>
          <a:p>
            <a:pPr lvl="2"/>
            <a:r>
              <a:rPr lang="en-US" b="0" dirty="0"/>
              <a:t>Tune one or two parameters each time </a:t>
            </a:r>
          </a:p>
          <a:p>
            <a:pPr lvl="2"/>
            <a:r>
              <a:rPr lang="en-US" b="0" dirty="0"/>
              <a:t>Hundreds of parameters</a:t>
            </a:r>
          </a:p>
          <a:p>
            <a:pPr lvl="2"/>
            <a:endParaRPr lang="en-US" b="0" dirty="0"/>
          </a:p>
          <a:p>
            <a:r>
              <a:rPr lang="en-US" b="0" dirty="0"/>
              <a:t>As a result, most cells set the configurations to default values</a:t>
            </a:r>
          </a:p>
          <a:p>
            <a:pPr lvl="1"/>
            <a:r>
              <a:rPr lang="en-US" dirty="0"/>
              <a:t>Lots of data, still a cold start </a:t>
            </a:r>
            <a:endParaRPr lang="en-US" b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4E0584-BE3A-7140-B9D6-7B12070B472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9038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BCD0E-AC08-6540-9B08-FC4DB1551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B88EB-EBEA-5B46-8AA9-59676B832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dirty="0"/>
              <a:t>Machine-learning-based approaches to automate this process</a:t>
            </a:r>
          </a:p>
          <a:p>
            <a:r>
              <a:rPr lang="en-US" b="0" dirty="0"/>
              <a:t>Challenges:</a:t>
            </a:r>
          </a:p>
          <a:p>
            <a:pPr lvl="1"/>
            <a:r>
              <a:rPr lang="en-US" b="0" dirty="0"/>
              <a:t>Lots of data and still a cold start</a:t>
            </a:r>
          </a:p>
          <a:p>
            <a:pPr lvl="1"/>
            <a:r>
              <a:rPr lang="en-US" b="0" dirty="0"/>
              <a:t>Network performance is a highly complex (and noisy) function of configurations and cell states</a:t>
            </a:r>
          </a:p>
          <a:p>
            <a:pPr lvl="1"/>
            <a:r>
              <a:rPr lang="en-US" b="0" dirty="0"/>
              <a:t>Limited amount of exploration</a:t>
            </a:r>
          </a:p>
          <a:p>
            <a:pPr lvl="2"/>
            <a:r>
              <a:rPr lang="en-US" b="0" dirty="0"/>
              <a:t>Network operators are risk-averse</a:t>
            </a:r>
          </a:p>
          <a:p>
            <a:pPr lvl="2"/>
            <a:r>
              <a:rPr lang="en-US" b="0" dirty="0"/>
              <a:t>Limited configuration adjustment frequency (e.g., one adjustment a day)</a:t>
            </a:r>
          </a:p>
          <a:p>
            <a:pPr lvl="2"/>
            <a:r>
              <a:rPr lang="en-US" b="0" dirty="0"/>
              <a:t>Limited duration for adjustment (e.g., two weeks)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D7DCD3-592E-174F-9837-4C8DE966FD2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536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3" y="120901"/>
            <a:ext cx="8435281" cy="980729"/>
          </a:xfrm>
        </p:spPr>
        <p:txBody>
          <a:bodyPr/>
          <a:lstStyle/>
          <a:p>
            <a:r>
              <a:rPr lang="en-US" dirty="0"/>
              <a:t>Our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Approach 1: Prediction-model-based optimization</a:t>
            </a:r>
          </a:p>
          <a:p>
            <a:r>
              <a:rPr lang="en-US" dirty="0"/>
              <a:t>Approach 2: Kernel-based contextual bandits</a:t>
            </a:r>
          </a:p>
          <a:p>
            <a:r>
              <a:rPr lang="en-US" dirty="0"/>
              <a:t>Approach 3: Collaborative-learning-based approach</a:t>
            </a:r>
          </a:p>
          <a:p>
            <a:r>
              <a:rPr lang="en-US" dirty="0"/>
              <a:t>20% improvement in KPI in real operational networks with </a:t>
            </a:r>
            <a:r>
              <a:rPr lang="en-US" b="1" dirty="0"/>
              <a:t>1700+ cells</a:t>
            </a:r>
            <a:r>
              <a:rPr lang="en-US" dirty="0"/>
              <a:t>!  </a:t>
            </a:r>
            <a:endParaRPr lang="en-US" b="1" dirty="0"/>
          </a:p>
          <a:p>
            <a:r>
              <a:rPr lang="en-US" dirty="0"/>
              <a:t>Theoretical inspiration</a:t>
            </a:r>
          </a:p>
          <a:p>
            <a:pPr lvl="1"/>
            <a:r>
              <a:rPr lang="en-US" b="1" dirty="0"/>
              <a:t> Opportunistic learning:</a:t>
            </a:r>
            <a:r>
              <a:rPr lang="en-US" dirty="0"/>
              <a:t> exploration cost depends on the context (</a:t>
            </a:r>
            <a:r>
              <a:rPr lang="en-US" sz="2400" dirty="0"/>
              <a:t>ICML, IJCAI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CD7106-1668-1447-8B0F-532C242BA94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6979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A9402-9D49-4E42-B959-D71045067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DDF4E-F9D3-A84D-9F43-9FCA9A403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0" dirty="0"/>
              <a:t>Why learning is a suitable approach</a:t>
            </a:r>
          </a:p>
          <a:p>
            <a:pPr lvl="1"/>
            <a:r>
              <a:rPr lang="en-US" b="0" dirty="0"/>
              <a:t>Do not use ML for the purpose of using ML</a:t>
            </a:r>
          </a:p>
          <a:p>
            <a:pPr lvl="1"/>
            <a:r>
              <a:rPr lang="en-US" b="0" dirty="0"/>
              <a:t>Evaluate existing approaches and room for improvement</a:t>
            </a:r>
          </a:p>
          <a:p>
            <a:r>
              <a:rPr lang="en-US" b="0" dirty="0"/>
              <a:t>Problem abstraction and formulation</a:t>
            </a:r>
          </a:p>
          <a:p>
            <a:pPr lvl="1"/>
            <a:r>
              <a:rPr lang="en-US" b="0" dirty="0"/>
              <a:t>Model complexity, data availability, evaluation </a:t>
            </a:r>
          </a:p>
          <a:p>
            <a:pPr lvl="1"/>
            <a:r>
              <a:rPr lang="en-US" b="0" dirty="0"/>
              <a:t>Domain knowledge critical </a:t>
            </a:r>
          </a:p>
          <a:p>
            <a:r>
              <a:rPr lang="en-US" b="0" dirty="0"/>
              <a:t>Data collection and data cleaning</a:t>
            </a:r>
          </a:p>
          <a:p>
            <a:pPr lvl="1"/>
            <a:r>
              <a:rPr lang="en-US" b="0" dirty="0"/>
              <a:t>What, where, and how</a:t>
            </a:r>
          </a:p>
          <a:p>
            <a:r>
              <a:rPr lang="en-US" b="0" dirty="0"/>
              <a:t>ML algorithms </a:t>
            </a:r>
          </a:p>
          <a:p>
            <a:pPr lvl="1"/>
            <a:r>
              <a:rPr lang="en-US" b="0" dirty="0"/>
              <a:t>This is sometimes the “easy” part</a:t>
            </a:r>
          </a:p>
          <a:p>
            <a:pPr lvl="1"/>
            <a:r>
              <a:rPr lang="en-US" b="0" dirty="0"/>
              <a:t>Iterate with data collection and evaluation</a:t>
            </a:r>
          </a:p>
          <a:p>
            <a:r>
              <a:rPr lang="en-US" b="0" dirty="0"/>
              <a:t>Evaluation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A5E1C-BB85-D949-B99B-1126BCEE5CA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77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DD291-3AD7-9247-849F-EE0C1A6E5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Gaps and Challenges</a:t>
            </a:r>
            <a:r>
              <a:rPr lang="en-US" b="0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DB750-AB1E-A94C-A25B-647345995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73123"/>
            <a:ext cx="8435280" cy="5145437"/>
          </a:xfrm>
        </p:spPr>
        <p:txBody>
          <a:bodyPr>
            <a:normAutofit/>
          </a:bodyPr>
          <a:lstStyle/>
          <a:p>
            <a:r>
              <a:rPr lang="en-US" b="0" dirty="0"/>
              <a:t>Sample efficiency &amp; evaluation</a:t>
            </a:r>
          </a:p>
          <a:p>
            <a:r>
              <a:rPr lang="en-US" b="0" dirty="0"/>
              <a:t>Interpretability, safety, security, privacy</a:t>
            </a:r>
          </a:p>
          <a:p>
            <a:r>
              <a:rPr lang="en-US" b="0" dirty="0"/>
              <a:t>Apply, twist, or develop machine learning algorithms </a:t>
            </a:r>
          </a:p>
          <a:p>
            <a:r>
              <a:rPr lang="en-US" b="0" dirty="0"/>
              <a:t>Does not always outperform existing algorithms </a:t>
            </a:r>
          </a:p>
          <a:p>
            <a:endParaRPr lang="en-US" b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7D7566-A0E0-FD42-87C7-5FB0B92C1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511" y="4136072"/>
            <a:ext cx="5623295" cy="226822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17880E-CEA3-724D-8993-8F1CFD782E9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3383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主题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主题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858</Words>
  <Application>Microsoft Macintosh PowerPoint</Application>
  <PresentationFormat>On-screen Show (4:3)</PresentationFormat>
  <Paragraphs>129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Helvetica</vt:lpstr>
      <vt:lpstr>Times New Roman</vt:lpstr>
      <vt:lpstr>Wingdings</vt:lpstr>
      <vt:lpstr>Office 主题</vt:lpstr>
      <vt:lpstr>Xin Liu, CS, UC Davis</vt:lpstr>
      <vt:lpstr>Networks Meets Machine Learning</vt:lpstr>
      <vt:lpstr>Case Study: Cellular Network Configuration</vt:lpstr>
      <vt:lpstr>Cellular Network Configuration</vt:lpstr>
      <vt:lpstr>Example: Handover</vt:lpstr>
      <vt:lpstr>Traditional Approach</vt:lpstr>
      <vt:lpstr>Our Study</vt:lpstr>
      <vt:lpstr>Our Approaches</vt:lpstr>
      <vt:lpstr>Typical Steps</vt:lpstr>
      <vt:lpstr>Technical Gaps and Challenges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Machine Learning</dc:title>
  <cp:lastModifiedBy>Microsoft Office User</cp:lastModifiedBy>
  <cp:revision>33</cp:revision>
  <cp:lastPrinted>2020-08-26T23:36:05Z</cp:lastPrinted>
  <dcterms:modified xsi:type="dcterms:W3CDTF">2020-10-10T16:21:22Z</dcterms:modified>
</cp:coreProperties>
</file>