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57" r:id="rId4"/>
    <p:sldId id="259" r:id="rId5"/>
    <p:sldId id="276" r:id="rId6"/>
    <p:sldId id="277" r:id="rId7"/>
    <p:sldId id="261" r:id="rId8"/>
    <p:sldId id="270" r:id="rId9"/>
    <p:sldId id="271" r:id="rId10"/>
    <p:sldId id="263" r:id="rId11"/>
    <p:sldId id="275" r:id="rId12"/>
    <p:sldId id="27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5"/>
    <p:restoredTop sz="93662"/>
  </p:normalViewPr>
  <p:slideViewPr>
    <p:cSldViewPr snapToGrid="0" snapToObjects="1">
      <p:cViewPr varScale="1">
        <p:scale>
          <a:sx n="62" d="100"/>
          <a:sy n="62" d="100"/>
        </p:scale>
        <p:origin x="132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4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3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8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3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4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31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5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30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5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33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B46B7-AB6B-334A-B09E-97E41746A3E4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2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750540"/>
            <a:ext cx="6858000" cy="327459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500" b="1" dirty="0">
                <a:latin typeface="Times New Roman"/>
                <a:cs typeface="Times New Roman"/>
              </a:rPr>
              <a:t>The 2nd IEEE International Workshop on </a:t>
            </a:r>
            <a:br>
              <a:rPr lang="en-US" sz="3500" b="1" dirty="0">
                <a:latin typeface="Times New Roman"/>
                <a:cs typeface="Times New Roman"/>
              </a:rPr>
            </a:br>
            <a:r>
              <a:rPr lang="en-US" sz="3500" b="1" dirty="0">
                <a:latin typeface="Times New Roman"/>
                <a:cs typeface="Times New Roman"/>
              </a:rPr>
              <a:t>Harnessing the Data Revolution </a:t>
            </a:r>
            <a:br>
              <a:rPr lang="en-US" sz="3500" b="1" dirty="0">
                <a:latin typeface="Times New Roman"/>
                <a:cs typeface="Times New Roman"/>
              </a:rPr>
            </a:br>
            <a:r>
              <a:rPr lang="en-US" sz="3500" b="1" dirty="0">
                <a:latin typeface="Times New Roman"/>
                <a:cs typeface="Times New Roman"/>
              </a:rPr>
              <a:t>in Networking</a:t>
            </a:r>
            <a:br>
              <a:rPr lang="en-US" sz="3500" b="1" dirty="0">
                <a:latin typeface="Times New Roman"/>
                <a:cs typeface="Times New Roman"/>
              </a:rPr>
            </a:br>
            <a:endParaRPr lang="en-US" sz="3500" b="1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091615"/>
            <a:ext cx="6858000" cy="135074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latin typeface="Times New Roman"/>
                <a:cs typeface="Times New Roman"/>
              </a:rPr>
              <a:t>ICNP 2020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latin typeface="Times New Roman"/>
                <a:cs typeface="Times New Roman"/>
              </a:rPr>
              <a:t>Madrid, Spain</a:t>
            </a:r>
            <a:br>
              <a:rPr lang="en-US" sz="2400" b="1" dirty="0">
                <a:latin typeface="Times New Roman"/>
                <a:cs typeface="Times New Roman"/>
              </a:rPr>
            </a:br>
            <a:r>
              <a:rPr lang="en-US" sz="2400" b="1" dirty="0">
                <a:latin typeface="Times New Roman"/>
                <a:cs typeface="Times New Roman"/>
              </a:rPr>
              <a:t>Oct. 13, 2020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536045" y="1135371"/>
            <a:ext cx="39485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Georgia"/>
                <a:cs typeface="Georgia"/>
              </a:rPr>
              <a:t>HDR-Nets 2020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95735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5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3852312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1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HDR-Nets Organizers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802CB-4540-A44A-B884-DFBC0195910A}"/>
              </a:ext>
            </a:extLst>
          </p:cNvPr>
          <p:cNvSpPr/>
          <p:nvPr/>
        </p:nvSpPr>
        <p:spPr>
          <a:xfrm>
            <a:off x="202592" y="1782981"/>
            <a:ext cx="4132321" cy="4393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Steering Co-Chairs</a:t>
            </a:r>
          </a:p>
          <a:p>
            <a:pPr lvl="2" indent="-228600" defTabSz="9144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-Li Zhang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(University of Minnesota, USA)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Co-Chairs</a:t>
            </a:r>
          </a:p>
          <a:p>
            <a:pPr lvl="2" indent="-228600" defTabSz="9144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 Pei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(Tsinghua University, China)</a:t>
            </a:r>
          </a:p>
          <a:p>
            <a:pPr lvl="2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Anwar Walid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(Nokia Bell Labs, USA)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97D7A2-4802-8D47-8132-B38A5BE4BC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83" b="44382"/>
          <a:stretch/>
        </p:blipFill>
        <p:spPr>
          <a:xfrm>
            <a:off x="4809087" y="10"/>
            <a:ext cx="4334913" cy="22878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7297C3-18CD-7C4C-9A6D-B2F27FE479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122" r="2" b="23874"/>
          <a:stretch/>
        </p:blipFill>
        <p:spPr>
          <a:xfrm>
            <a:off x="4809087" y="2284182"/>
            <a:ext cx="4334913" cy="22878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FF0CFD-362C-8E45-93E1-D15427F7F0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711" r="2" b="25513"/>
          <a:stretch/>
        </p:blipFill>
        <p:spPr>
          <a:xfrm>
            <a:off x="4817572" y="4570184"/>
            <a:ext cx="4334913" cy="2287816"/>
          </a:xfrm>
          <a:prstGeom prst="rect">
            <a:avLst/>
          </a:prstGeom>
        </p:spPr>
      </p:pic>
      <p:grpSp>
        <p:nvGrpSpPr>
          <p:cNvPr id="63" name="Group 53">
            <a:extLst>
              <a:ext uri="{FF2B5EF4-FFF2-40B4-BE49-F238E27FC236}">
                <a16:creationId xmlns:a16="http://schemas.microsoft.com/office/drawing/2014/main" id="{4E1CCBAB-B73B-43B3-B640-671A62937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342340" y="713128"/>
            <a:ext cx="801649" cy="2126625"/>
            <a:chOff x="10918968" y="713127"/>
            <a:chExt cx="1273032" cy="2532832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B1CF92E-2B5D-487A-A899-BB649820A3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Isosceles Triangle 55">
              <a:extLst>
                <a:ext uri="{FF2B5EF4-FFF2-40B4-BE49-F238E27FC236}">
                  <a16:creationId xmlns:a16="http://schemas.microsoft.com/office/drawing/2014/main" id="{E7354EA5-24E3-4F7E-933A-53A274ADA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5" name="Isosceles Triangle 57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628518" y="5230015"/>
            <a:ext cx="2017580" cy="760545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59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60240" y="5789405"/>
            <a:ext cx="485578" cy="36418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90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4218905"/>
            <a:ext cx="8375585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7EC01F-D906-B843-9D0C-DBF8EA370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86" r="4683" b="-2"/>
          <a:stretch/>
        </p:blipFill>
        <p:spPr>
          <a:xfrm>
            <a:off x="3104388" y="-12"/>
            <a:ext cx="2948920" cy="4005072"/>
          </a:xfrm>
          <a:prstGeom prst="rect">
            <a:avLst/>
          </a:prstGeom>
        </p:spPr>
      </p:pic>
      <p:pic>
        <p:nvPicPr>
          <p:cNvPr id="9" name="Picture 8" descr="VCU_Photo_1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3"/>
          <a:stretch/>
        </p:blipFill>
        <p:spPr>
          <a:xfrm>
            <a:off x="6201898" y="0"/>
            <a:ext cx="2948940" cy="40050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1CAAB5-C261-214F-A3E8-114F8126CB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52" r="11819" b="1"/>
          <a:stretch/>
        </p:blipFill>
        <p:spPr>
          <a:xfrm>
            <a:off x="-6837" y="0"/>
            <a:ext cx="2948940" cy="400507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4911519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66010" y="5256704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937F83-C2C2-B84A-8AE5-221670DF6C0D}"/>
              </a:ext>
            </a:extLst>
          </p:cNvPr>
          <p:cNvSpPr/>
          <p:nvPr/>
        </p:nvSpPr>
        <p:spPr>
          <a:xfrm>
            <a:off x="1891145" y="4333450"/>
            <a:ext cx="7113090" cy="1879233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rmAutofit/>
          </a:bodyPr>
          <a:lstStyle/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TPC Co-Chairs</a:t>
            </a:r>
          </a:p>
          <a:p>
            <a:pPr marL="635000" lvl="2" indent="-1651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Harshit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Chitalia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(Juniper Networks, USA)</a:t>
            </a:r>
          </a:p>
          <a:p>
            <a:pPr marL="858838" lvl="2" indent="-173038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Bartosz Krawczyk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(Virginia Commonwealth University, USA)</a:t>
            </a:r>
          </a:p>
          <a:p>
            <a:pPr marL="1104900" lvl="2" indent="-18415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Tamer Nadeem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(Virginia Commonwealth University, USA)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50FF305-ADFA-4B45-86F8-3D82621D195C}"/>
              </a:ext>
            </a:extLst>
          </p:cNvPr>
          <p:cNvSpPr txBox="1">
            <a:spLocks/>
          </p:cNvSpPr>
          <p:nvPr/>
        </p:nvSpPr>
        <p:spPr>
          <a:xfrm>
            <a:off x="425448" y="4435052"/>
            <a:ext cx="1926430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lang="en-US" sz="23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HDR-Nets Organizers</a:t>
            </a:r>
          </a:p>
        </p:txBody>
      </p:sp>
    </p:spTree>
    <p:extLst>
      <p:ext uri="{BB962C8B-B14F-4D97-AF65-F5344CB8AC3E}">
        <p14:creationId xmlns:p14="http://schemas.microsoft.com/office/powerpoint/2010/main" val="252518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072" y="311739"/>
            <a:ext cx="5232892" cy="160368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4100" b="1" dirty="0">
                <a:latin typeface="Georgia" panose="02040502050405020303" pitchFamily="18" charset="0"/>
              </a:rPr>
              <a:t>Technical Program Committee</a:t>
            </a:r>
          </a:p>
        </p:txBody>
      </p:sp>
      <p:sp>
        <p:nvSpPr>
          <p:cNvPr id="5" name="Rectangle 4"/>
          <p:cNvSpPr/>
          <p:nvPr/>
        </p:nvSpPr>
        <p:spPr>
          <a:xfrm>
            <a:off x="3724073" y="2438400"/>
            <a:ext cx="4939867" cy="39416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Abhimanyu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Gosain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Northeastern University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Ajay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Mahimkar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AT&amp;T Labs - Research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Carlee Joe-Wong, CMU	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Chuanxiong Guo,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Bytedance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Gurkan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Solmaz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NEC Laboratories - Europe	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Isaac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Triguero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Nottingham University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 (Jim) Xu	, Georgia Institute of Technology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Kuai Xu, Arizona State University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Gorlatova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University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Mostafa Uddin,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Perspecta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Labs	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Shenglin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Zhang, Nankai University	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 Liu, UC Davis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Yongqian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Sun, Nankai University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Zihui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Ge, AT&amp;T Labs - Research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ABDBE8-2B12-497A-A027-9B01E818F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484" r="15495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3DDD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220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21" y="897689"/>
            <a:ext cx="3009392" cy="44807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en-US" sz="2800" b="1" dirty="0">
                <a:latin typeface="Georgia" panose="02040502050405020303" pitchFamily="18" charset="0"/>
                <a:cs typeface="Times New Roman"/>
              </a:rPr>
              <a:t>HDR-Nets ’20</a:t>
            </a:r>
            <a:br>
              <a:rPr lang="en-US" sz="2800" b="1" dirty="0">
                <a:latin typeface="Georgia" panose="02040502050405020303" pitchFamily="18" charset="0"/>
                <a:cs typeface="Times New Roman"/>
              </a:rPr>
            </a:br>
            <a:br>
              <a:rPr lang="en-US" sz="2800" b="1" dirty="0">
                <a:latin typeface="Georgia" panose="02040502050405020303" pitchFamily="18" charset="0"/>
                <a:cs typeface="Times New Roman"/>
              </a:rPr>
            </a:br>
            <a:r>
              <a:rPr lang="en-US" sz="2800" b="1" dirty="0">
                <a:latin typeface="Georgia" panose="02040502050405020303" pitchFamily="18" charset="0"/>
                <a:cs typeface="Times New Roman"/>
              </a:rPr>
              <a:t> Statistics</a:t>
            </a:r>
            <a:endParaRPr lang="en-US" sz="27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E213E1-9B87-ED43-9693-7EB0E17C1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143" y="2235066"/>
            <a:ext cx="6452776" cy="77368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10 Full Paper Submissions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7D11ABC-6EE6-F543-92E5-BA5FD1131944}"/>
              </a:ext>
            </a:extLst>
          </p:cNvPr>
          <p:cNvSpPr txBox="1">
            <a:spLocks/>
          </p:cNvSpPr>
          <p:nvPr/>
        </p:nvSpPr>
        <p:spPr>
          <a:xfrm>
            <a:off x="3868143" y="2863385"/>
            <a:ext cx="6452776" cy="847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imes New Roman"/>
                <a:cs typeface="Times New Roman"/>
              </a:rPr>
              <a:t>3-4 Reviewers for each paper</a:t>
            </a:r>
          </a:p>
          <a:p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F674578-1FB2-1A40-843A-0CFB7203E82E}"/>
              </a:ext>
            </a:extLst>
          </p:cNvPr>
          <p:cNvSpPr txBox="1">
            <a:spLocks/>
          </p:cNvSpPr>
          <p:nvPr/>
        </p:nvSpPr>
        <p:spPr>
          <a:xfrm>
            <a:off x="3868143" y="4141527"/>
            <a:ext cx="6452776" cy="847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imes New Roman"/>
                <a:cs typeface="Times New Roman"/>
              </a:rPr>
              <a:t>2 Invited Papers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4B190BF-E1C7-D849-AC6E-62F0F25F6715}"/>
              </a:ext>
            </a:extLst>
          </p:cNvPr>
          <p:cNvSpPr txBox="1">
            <a:spLocks/>
          </p:cNvSpPr>
          <p:nvPr/>
        </p:nvSpPr>
        <p:spPr>
          <a:xfrm>
            <a:off x="3868143" y="3499143"/>
            <a:ext cx="6452776" cy="49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imes New Roman"/>
                <a:cs typeface="Times New Roman"/>
              </a:rPr>
              <a:t>5 Accepted Papers</a:t>
            </a:r>
          </a:p>
        </p:txBody>
      </p:sp>
    </p:spTree>
    <p:extLst>
      <p:ext uri="{BB962C8B-B14F-4D97-AF65-F5344CB8AC3E}">
        <p14:creationId xmlns:p14="http://schemas.microsoft.com/office/powerpoint/2010/main" val="106550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725" y="2385102"/>
            <a:ext cx="430568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46" y="631767"/>
            <a:ext cx="8333796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0E5CC93-07D4-1443-B4F5-638DC9835531}"/>
              </a:ext>
            </a:extLst>
          </p:cNvPr>
          <p:cNvSpPr txBox="1">
            <a:spLocks/>
          </p:cNvSpPr>
          <p:nvPr/>
        </p:nvSpPr>
        <p:spPr>
          <a:xfrm>
            <a:off x="457200" y="2122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latin typeface="Georgia" panose="02040502050405020303" pitchFamily="18" charset="0"/>
                <a:cs typeface="Times New Roman"/>
              </a:rPr>
              <a:t>HDR-Nets ‘20 Full Day Program</a:t>
            </a:r>
            <a:endParaRPr lang="en-US" sz="3200" b="1" dirty="0">
              <a:latin typeface="Georgia" panose="02040502050405020303" pitchFamily="18" charset="0"/>
              <a:cs typeface="Times New Roman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5AA629-2E23-774E-9A70-659AA2421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68" y="1255493"/>
            <a:ext cx="8510954" cy="576822"/>
          </a:xfrm>
        </p:spPr>
        <p:txBody>
          <a:bodyPr>
            <a:noAutofit/>
          </a:bodyPr>
          <a:lstStyle/>
          <a:p>
            <a:pPr marL="227013" indent="-227013"/>
            <a:r>
              <a:rPr lang="en-US" sz="2000" b="1" dirty="0">
                <a:latin typeface="Times New Roman"/>
                <a:cs typeface="Times New Roman"/>
              </a:rPr>
              <a:t>10:40 – 11:40am: Keynote Talk #1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DA3672F-F98B-B04A-AC27-A7E575F86760}"/>
              </a:ext>
            </a:extLst>
          </p:cNvPr>
          <p:cNvSpPr txBox="1">
            <a:spLocks/>
          </p:cNvSpPr>
          <p:nvPr/>
        </p:nvSpPr>
        <p:spPr>
          <a:xfrm>
            <a:off x="632568" y="2248077"/>
            <a:ext cx="7465836" cy="57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dirty="0">
                <a:solidFill>
                  <a:srgbClr val="C00000"/>
                </a:solidFill>
                <a:latin typeface="Times New Roman"/>
                <a:cs typeface="Times New Roman"/>
              </a:rPr>
              <a:t>12:00 – 12:30pm: Coffee Break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905A650-4432-3140-812B-D49776FF4D6D}"/>
              </a:ext>
            </a:extLst>
          </p:cNvPr>
          <p:cNvSpPr txBox="1">
            <a:spLocks/>
          </p:cNvSpPr>
          <p:nvPr/>
        </p:nvSpPr>
        <p:spPr>
          <a:xfrm>
            <a:off x="633768" y="2735263"/>
            <a:ext cx="8684400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b="1" dirty="0">
                <a:latin typeface="Times New Roman"/>
                <a:cs typeface="Times New Roman"/>
              </a:rPr>
              <a:t>12:30 – 2:00pm: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Session #2: Machine Learning for Networks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FBBF637-C994-1E45-90E5-20203E842F6F}"/>
              </a:ext>
            </a:extLst>
          </p:cNvPr>
          <p:cNvSpPr txBox="1">
            <a:spLocks/>
          </p:cNvSpPr>
          <p:nvPr/>
        </p:nvSpPr>
        <p:spPr>
          <a:xfrm>
            <a:off x="633768" y="3221963"/>
            <a:ext cx="7465836" cy="57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dirty="0">
                <a:solidFill>
                  <a:srgbClr val="C00000"/>
                </a:solidFill>
                <a:latin typeface="Times New Roman"/>
                <a:cs typeface="Times New Roman"/>
              </a:rPr>
              <a:t>2:00 – 3:30pm: Lunch Break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DCA34AA-4097-0449-83E0-CDD146DC93B2}"/>
              </a:ext>
            </a:extLst>
          </p:cNvPr>
          <p:cNvSpPr txBox="1">
            <a:spLocks/>
          </p:cNvSpPr>
          <p:nvPr/>
        </p:nvSpPr>
        <p:spPr>
          <a:xfrm>
            <a:off x="656739" y="4228184"/>
            <a:ext cx="8684400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b="1" dirty="0">
                <a:latin typeface="Times New Roman"/>
                <a:cs typeface="Times New Roman"/>
              </a:rPr>
              <a:t>4:20 – 5:00pm: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Session #3: The Power of Data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4D5988E4-E131-174B-8CDB-0FBB608D2BBA}"/>
              </a:ext>
            </a:extLst>
          </p:cNvPr>
          <p:cNvSpPr txBox="1">
            <a:spLocks/>
          </p:cNvSpPr>
          <p:nvPr/>
        </p:nvSpPr>
        <p:spPr>
          <a:xfrm>
            <a:off x="655539" y="4724735"/>
            <a:ext cx="7465836" cy="57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dirty="0">
                <a:solidFill>
                  <a:srgbClr val="C00000"/>
                </a:solidFill>
                <a:latin typeface="Times New Roman"/>
                <a:cs typeface="Times New Roman"/>
              </a:rPr>
              <a:t>5:00 – 5:30pm: Coffee Break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270E7BA-5484-9345-9E56-D4F349B43964}"/>
              </a:ext>
            </a:extLst>
          </p:cNvPr>
          <p:cNvSpPr txBox="1">
            <a:spLocks/>
          </p:cNvSpPr>
          <p:nvPr/>
        </p:nvSpPr>
        <p:spPr>
          <a:xfrm>
            <a:off x="657939" y="5208586"/>
            <a:ext cx="8684400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b="1" dirty="0">
                <a:latin typeface="Times New Roman"/>
                <a:cs typeface="Times New Roman"/>
              </a:rPr>
              <a:t>5:30 – 6:50pm: Panel Discussion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AFEEE56-72EE-484D-977F-02F1FCE0EBDC}"/>
              </a:ext>
            </a:extLst>
          </p:cNvPr>
          <p:cNvSpPr txBox="1">
            <a:spLocks/>
          </p:cNvSpPr>
          <p:nvPr/>
        </p:nvSpPr>
        <p:spPr>
          <a:xfrm>
            <a:off x="656739" y="5698528"/>
            <a:ext cx="7465836" cy="57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dirty="0">
                <a:latin typeface="Times New Roman"/>
                <a:cs typeface="Times New Roman"/>
              </a:rPr>
              <a:t>6:50 – 7:00pm: Closing Remarks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679C4A8-5BF0-6241-B321-1917C87401C7}"/>
              </a:ext>
            </a:extLst>
          </p:cNvPr>
          <p:cNvSpPr txBox="1">
            <a:spLocks/>
          </p:cNvSpPr>
          <p:nvPr/>
        </p:nvSpPr>
        <p:spPr>
          <a:xfrm>
            <a:off x="631368" y="1744335"/>
            <a:ext cx="8510954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b="1" dirty="0">
                <a:latin typeface="Times New Roman"/>
                <a:cs typeface="Times New Roman"/>
              </a:rPr>
              <a:t>11:40 – 12:00pm: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Session #1: In the Beginning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27EFBF5-E783-4841-8CD5-A954E9EB7BC6}"/>
              </a:ext>
            </a:extLst>
          </p:cNvPr>
          <p:cNvSpPr txBox="1">
            <a:spLocks/>
          </p:cNvSpPr>
          <p:nvPr/>
        </p:nvSpPr>
        <p:spPr>
          <a:xfrm>
            <a:off x="642883" y="3719521"/>
            <a:ext cx="8684400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b="1" dirty="0">
                <a:latin typeface="Times New Roman"/>
                <a:cs typeface="Times New Roman"/>
              </a:rPr>
              <a:t>3:30 – 4:20pm: Keynote Talk #2</a:t>
            </a:r>
          </a:p>
        </p:txBody>
      </p:sp>
    </p:spTree>
    <p:extLst>
      <p:ext uri="{BB962C8B-B14F-4D97-AF65-F5344CB8AC3E}">
        <p14:creationId xmlns:p14="http://schemas.microsoft.com/office/powerpoint/2010/main" val="386682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2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latin typeface="Georgia" panose="02040502050405020303" pitchFamily="18" charset="0"/>
                <a:cs typeface="Times New Roman"/>
              </a:rPr>
              <a:t>HDR-Nets ‘20 Full Day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965"/>
            <a:ext cx="8510954" cy="576822"/>
          </a:xfrm>
        </p:spPr>
        <p:txBody>
          <a:bodyPr>
            <a:noAutofit/>
          </a:bodyPr>
          <a:lstStyle/>
          <a:p>
            <a:pPr marL="227013" indent="-227013"/>
            <a:r>
              <a:rPr lang="en-US" sz="2400" b="1" dirty="0">
                <a:latin typeface="Times New Roman"/>
                <a:cs typeface="Times New Roman"/>
              </a:rPr>
              <a:t>10:40 – 11:40am: Keynote Talk #1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8400" y="2311415"/>
            <a:ext cx="7465836" cy="57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dirty="0">
                <a:latin typeface="Times New Roman"/>
                <a:cs typeface="Times New Roman"/>
              </a:rPr>
              <a:t>12:00 – 12:30pm: Coffee Break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9600" y="2926260"/>
            <a:ext cx="8684400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b="1" dirty="0">
                <a:latin typeface="Times New Roman"/>
                <a:cs typeface="Times New Roman"/>
              </a:rPr>
              <a:t>12:30 – 2:00pm: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Session #2: Machine Learning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		  for Networks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9600" y="3562392"/>
            <a:ext cx="7465836" cy="57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dirty="0">
                <a:latin typeface="Times New Roman"/>
                <a:cs typeface="Times New Roman"/>
              </a:rPr>
              <a:t>2:00 – 3:30pm: Lunch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60800" y="4596319"/>
            <a:ext cx="8684400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b="1" dirty="0">
                <a:latin typeface="Times New Roman"/>
                <a:cs typeface="Times New Roman"/>
              </a:rPr>
              <a:t>4:20 – 5:00pm: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Session #3: The Power of Data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9600" y="5117608"/>
            <a:ext cx="7465836" cy="57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dirty="0">
                <a:latin typeface="Times New Roman"/>
                <a:cs typeface="Times New Roman"/>
              </a:rPr>
              <a:t>5:00 – 5:30pm: Coffee Break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62000" y="5669739"/>
            <a:ext cx="8684400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b="1" dirty="0">
                <a:latin typeface="Times New Roman"/>
                <a:cs typeface="Times New Roman"/>
              </a:rPr>
              <a:t>5:30 – 6:50pm: Panel Discussion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60800" y="6227961"/>
            <a:ext cx="7465836" cy="57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dirty="0">
                <a:latin typeface="Times New Roman"/>
                <a:cs typeface="Times New Roman"/>
              </a:rPr>
              <a:t>6:50 – 7:00pm: Closing Remarks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3D5F853-8214-C449-889F-837B6C3333DD}"/>
              </a:ext>
            </a:extLst>
          </p:cNvPr>
          <p:cNvSpPr txBox="1">
            <a:spLocks/>
          </p:cNvSpPr>
          <p:nvPr/>
        </p:nvSpPr>
        <p:spPr>
          <a:xfrm>
            <a:off x="457200" y="1743349"/>
            <a:ext cx="8510954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b="1" dirty="0">
                <a:latin typeface="Times New Roman"/>
                <a:cs typeface="Times New Roman"/>
              </a:rPr>
              <a:t>11:40 – 12:00pm: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Session #1: In the Beginning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4B358E-B748-5049-95CF-AEB862194C02}"/>
              </a:ext>
            </a:extLst>
          </p:cNvPr>
          <p:cNvSpPr txBox="1">
            <a:spLocks/>
          </p:cNvSpPr>
          <p:nvPr/>
        </p:nvSpPr>
        <p:spPr>
          <a:xfrm>
            <a:off x="446944" y="4083700"/>
            <a:ext cx="8684400" cy="576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400" b="1" dirty="0">
                <a:latin typeface="Times New Roman"/>
                <a:cs typeface="Times New Roman"/>
              </a:rPr>
              <a:t>3:30 – 4:20pm: Keynote Talk #2</a:t>
            </a:r>
          </a:p>
        </p:txBody>
      </p:sp>
    </p:spTree>
    <p:extLst>
      <p:ext uri="{BB962C8B-B14F-4D97-AF65-F5344CB8AC3E}">
        <p14:creationId xmlns:p14="http://schemas.microsoft.com/office/powerpoint/2010/main" val="226921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7C8319C-B1FA-524E-A2FF-E31BDFF08A88}"/>
              </a:ext>
            </a:extLst>
          </p:cNvPr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3" b="1"/>
          <a:stretch/>
        </p:blipFill>
        <p:spPr bwMode="auto">
          <a:xfrm>
            <a:off x="4348157" y="10"/>
            <a:ext cx="4795614" cy="5143490"/>
          </a:xfrm>
          <a:prstGeom prst="rect">
            <a:avLst/>
          </a:prstGeom>
          <a:noFill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78462" y="771782"/>
            <a:ext cx="4359649" cy="1633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lang="en-US" sz="3400" b="1" kern="1200" dirty="0">
                <a:solidFill>
                  <a:srgbClr val="000000"/>
                </a:solidFill>
                <a:latin typeface="Georgia" panose="02040502050405020303" pitchFamily="18" charset="0"/>
              </a:rPr>
              <a:t>Hdr-Nets’20</a:t>
            </a:r>
            <a:br>
              <a:rPr lang="en-US" sz="3400" b="1" kern="12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en-US" sz="3400" b="1" kern="1200" dirty="0">
                <a:solidFill>
                  <a:srgbClr val="000000"/>
                </a:solidFill>
                <a:latin typeface="Georgia" panose="02040502050405020303" pitchFamily="18" charset="0"/>
              </a:rPr>
              <a:t>Keynote Talk #1</a:t>
            </a:r>
          </a:p>
          <a:p>
            <a:pPr algn="l" defTabSz="914400">
              <a:lnSpc>
                <a:spcPct val="90000"/>
              </a:lnSpc>
              <a:spcAft>
                <a:spcPts val="600"/>
              </a:spcAft>
            </a:pPr>
            <a:br>
              <a:rPr lang="en-US" sz="1100" b="1" kern="12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en-US" sz="2800" b="1" kern="1200" dirty="0">
                <a:solidFill>
                  <a:srgbClr val="000000"/>
                </a:solidFill>
                <a:latin typeface="Georgia" panose="02040502050405020303" pitchFamily="18" charset="0"/>
              </a:rPr>
              <a:t>10</a:t>
            </a:r>
            <a:r>
              <a:rPr lang="en-US" sz="2800" b="1" dirty="0">
                <a:latin typeface="Georgia" panose="02040502050405020303" pitchFamily="18" charset="0"/>
              </a:rPr>
              <a:t>:40 - 11:40pm (CEST)</a:t>
            </a:r>
            <a:endParaRPr lang="en-US" sz="3200" b="1" dirty="0">
              <a:latin typeface="Georgia" panose="02040502050405020303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657" y="4400910"/>
            <a:ext cx="4359649" cy="3045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Vice Provost (Research)</a:t>
            </a:r>
            <a:b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Professor of Information Systems</a:t>
            </a:r>
            <a:b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Director, Centre for Applied Smart-Nation Analytics </a:t>
            </a:r>
            <a:b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 of Information</a:t>
            </a:r>
            <a:b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Singapore Management University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Singapore</a:t>
            </a:r>
          </a:p>
        </p:txBody>
      </p:sp>
      <p:sp>
        <p:nvSpPr>
          <p:cNvPr id="8" name="Rectangle 7"/>
          <p:cNvSpPr/>
          <p:nvPr/>
        </p:nvSpPr>
        <p:spPr>
          <a:xfrm>
            <a:off x="75656" y="2840412"/>
            <a:ext cx="43596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Collaborative Edge-based Machine Intelligence: 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Promise and Challenges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1311407" y="4840047"/>
            <a:ext cx="17253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Misra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29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57" y="1783476"/>
            <a:ext cx="3616034" cy="27600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400" b="1" kern="1200" dirty="0">
                <a:solidFill>
                  <a:srgbClr val="FFFFFF"/>
                </a:solidFill>
                <a:latin typeface="Georgia" panose="02040502050405020303" pitchFamily="18" charset="0"/>
              </a:rPr>
              <a:t>HDR-Nets’20</a:t>
            </a:r>
            <a:br>
              <a:rPr lang="en-US" sz="2400" b="1" kern="1200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en-US" sz="400" b="1" kern="1200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en-US" sz="2400" b="1" kern="1200" dirty="0">
                <a:solidFill>
                  <a:srgbClr val="FFFFFF"/>
                </a:solidFill>
                <a:latin typeface="Georgia" panose="02040502050405020303" pitchFamily="18" charset="0"/>
              </a:rPr>
              <a:t>Technical Session #1: In the Beginning</a:t>
            </a:r>
            <a:br>
              <a:rPr lang="en-US" sz="2400" b="1" kern="1200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en-US" sz="1100" b="1" kern="1200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en-US" sz="2000" b="1" kern="1200" dirty="0">
                <a:solidFill>
                  <a:srgbClr val="FFFFFF"/>
                </a:solidFill>
                <a:latin typeface="Georgia" panose="02040502050405020303" pitchFamily="18" charset="0"/>
              </a:rPr>
              <a:t>11:40-12:00pm (CEST)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67930" y="801866"/>
            <a:ext cx="3979563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Semi-supervised Stacked Autoencoder Approach for Network Traffic Classification</a:t>
            </a:r>
            <a:r>
              <a:rPr lang="en-US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1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i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Ons</a:t>
            </a:r>
            <a:r>
              <a:rPr lang="en-US" sz="2100" i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i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Aouedi</a:t>
            </a:r>
            <a:r>
              <a:rPr lang="en-US" sz="2100" i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1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Kandaraj</a:t>
            </a:r>
            <a:r>
              <a:rPr lang="en-US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Piamrat</a:t>
            </a:r>
            <a:r>
              <a:rPr lang="en-US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(University of Nantes); </a:t>
            </a:r>
            <a:r>
              <a:rPr lang="en-US" sz="21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Dhruvjyoti</a:t>
            </a:r>
            <a:r>
              <a:rPr lang="en-US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Bagadthey</a:t>
            </a:r>
            <a:r>
              <a:rPr lang="en-US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(IIT Madras)</a:t>
            </a:r>
            <a:endParaRPr lang="en-US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350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70" y="282633"/>
            <a:ext cx="8064990" cy="11884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2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HDR-Nets’20</a:t>
            </a:r>
            <a:br>
              <a:rPr lang="en-US" sz="2200" b="1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22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Technical Session #2: Machine Learning for Networks</a:t>
            </a:r>
            <a:br>
              <a:rPr lang="en-US" sz="2200" b="1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br>
              <a:rPr lang="en-US" sz="1300" b="1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20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12:30 - 2:00pm (CEST)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0BC1D9E-4401-4EC0-88FD-ED103CB57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0502" y="2"/>
            <a:ext cx="893498" cy="1511301"/>
          </a:xfrm>
          <a:custGeom>
            <a:avLst/>
            <a:gdLst>
              <a:gd name="connsiteX0" fmla="*/ 697617 w 1191330"/>
              <a:gd name="connsiteY0" fmla="*/ 0 h 1511301"/>
              <a:gd name="connsiteX1" fmla="*/ 1191330 w 1191330"/>
              <a:gd name="connsiteY1" fmla="*/ 0 h 1511301"/>
              <a:gd name="connsiteX2" fmla="*/ 1191330 w 1191330"/>
              <a:gd name="connsiteY2" fmla="*/ 1511301 h 1511301"/>
              <a:gd name="connsiteX3" fmla="*/ 0 w 1191330"/>
              <a:gd name="connsiteY3" fmla="*/ 1511301 h 151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330" h="1511301">
                <a:moveTo>
                  <a:pt x="697617" y="0"/>
                </a:moveTo>
                <a:lnTo>
                  <a:pt x="1191330" y="0"/>
                </a:lnTo>
                <a:lnTo>
                  <a:pt x="1191330" y="1511301"/>
                </a:lnTo>
                <a:lnTo>
                  <a:pt x="0" y="15113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200B311-3585-4069-AAC6-CD443FA5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2989" y="1690688"/>
            <a:ext cx="2751011" cy="5167312"/>
          </a:xfrm>
          <a:custGeom>
            <a:avLst/>
            <a:gdLst>
              <a:gd name="connsiteX0" fmla="*/ 2391664 w 3668014"/>
              <a:gd name="connsiteY0" fmla="*/ 0 h 5167312"/>
              <a:gd name="connsiteX1" fmla="*/ 3668014 w 3668014"/>
              <a:gd name="connsiteY1" fmla="*/ 0 h 5167312"/>
              <a:gd name="connsiteX2" fmla="*/ 3668014 w 3668014"/>
              <a:gd name="connsiteY2" fmla="*/ 5167312 h 5167312"/>
              <a:gd name="connsiteX3" fmla="*/ 0 w 3668014"/>
              <a:gd name="connsiteY3" fmla="*/ 5167312 h 5167312"/>
              <a:gd name="connsiteX4" fmla="*/ 2393879 w 3668014"/>
              <a:gd name="connsiteY4" fmla="*/ 952 h 5167312"/>
              <a:gd name="connsiteX5" fmla="*/ 2391664 w 366801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8014" h="5167312">
                <a:moveTo>
                  <a:pt x="2391664" y="0"/>
                </a:moveTo>
                <a:lnTo>
                  <a:pt x="3668014" y="0"/>
                </a:lnTo>
                <a:lnTo>
                  <a:pt x="3668014" y="5167312"/>
                </a:lnTo>
                <a:lnTo>
                  <a:pt x="0" y="5167312"/>
                </a:lnTo>
                <a:lnTo>
                  <a:pt x="2393879" y="952"/>
                </a:lnTo>
                <a:lnTo>
                  <a:pt x="2391664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0AAF7C9-094E-400C-A428-F6C2262F6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8064990" cy="5167312"/>
          </a:xfrm>
          <a:custGeom>
            <a:avLst/>
            <a:gdLst>
              <a:gd name="connsiteX0" fmla="*/ 0 w 10753320"/>
              <a:gd name="connsiteY0" fmla="*/ 0 h 5167312"/>
              <a:gd name="connsiteX1" fmla="*/ 9680943 w 10753320"/>
              <a:gd name="connsiteY1" fmla="*/ 0 h 5167312"/>
              <a:gd name="connsiteX2" fmla="*/ 9680223 w 10753320"/>
              <a:gd name="connsiteY2" fmla="*/ 952 h 5167312"/>
              <a:gd name="connsiteX3" fmla="*/ 10753320 w 10753320"/>
              <a:gd name="connsiteY3" fmla="*/ 952 h 5167312"/>
              <a:gd name="connsiteX4" fmla="*/ 8359441 w 10753320"/>
              <a:gd name="connsiteY4" fmla="*/ 5167312 h 5167312"/>
              <a:gd name="connsiteX5" fmla="*/ 4821866 w 10753320"/>
              <a:gd name="connsiteY5" fmla="*/ 5167312 h 5167312"/>
              <a:gd name="connsiteX6" fmla="*/ 4821866 w 10753320"/>
              <a:gd name="connsiteY6" fmla="*/ 5166360 h 5167312"/>
              <a:gd name="connsiteX7" fmla="*/ 0 w 10753320"/>
              <a:gd name="connsiteY7" fmla="*/ 5166360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53320" h="5167312">
                <a:moveTo>
                  <a:pt x="0" y="0"/>
                </a:moveTo>
                <a:lnTo>
                  <a:pt x="9680943" y="0"/>
                </a:lnTo>
                <a:lnTo>
                  <a:pt x="9680223" y="952"/>
                </a:lnTo>
                <a:lnTo>
                  <a:pt x="10753320" y="952"/>
                </a:lnTo>
                <a:lnTo>
                  <a:pt x="8359441" y="5167312"/>
                </a:lnTo>
                <a:lnTo>
                  <a:pt x="4821866" y="5167312"/>
                </a:lnTo>
                <a:lnTo>
                  <a:pt x="4821866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8795" y="1966540"/>
            <a:ext cx="6284194" cy="4045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Constrained Reinforcement Learning Based Approach for Network Slicing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Yongshuai</a:t>
            </a:r>
            <a:r>
              <a:rPr lang="en-US" sz="16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Liu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(University of California, Davis); 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Jiaxin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Ding (Shanghai Jiao Tong University); Xin Liu (University of California, Davis)</a:t>
            </a:r>
          </a:p>
          <a:p>
            <a:pPr marL="34290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Automated Saturation Mitigation Controlled by Deep Reinforcement Learning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Elkin </a:t>
            </a:r>
            <a:r>
              <a:rPr lang="en-US" sz="16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Aguas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Anthony Lambert (Orange Labs); Gregory Blanc and Herve Debar (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Télécom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SudParis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(SAMOVAR), 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Polytechnique de Paris)</a:t>
            </a:r>
          </a:p>
          <a:p>
            <a:pPr marL="34290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MoGAN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GAN based Next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Selection for Proactive Mobility Management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Boyun</a:t>
            </a:r>
            <a:r>
              <a:rPr lang="en-US" sz="16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Jang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Syed Muhammad Raza (Sungkyunkwan University); 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Moonseong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Kim (Seoul Theological University); 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Hyunseung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Choo (Sungkyunkwan University)</a:t>
            </a:r>
          </a:p>
          <a:p>
            <a:pPr marL="34290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Invited Talk: Machine Learning for distributed dynamic resource allocation in 5G networks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Sayandev</a:t>
            </a:r>
            <a:r>
              <a:rPr lang="en-US" sz="16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Mukherjee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Bernardo. Huberman (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CableLabs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424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48895" y="486854"/>
            <a:ext cx="3840085" cy="169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lnSpc>
                <a:spcPct val="90000"/>
              </a:lnSpc>
            </a:pPr>
            <a:r>
              <a:rPr lang="en-US" sz="3100" b="1" dirty="0">
                <a:latin typeface="Georgia" panose="02040502050405020303" pitchFamily="18" charset="0"/>
              </a:rPr>
              <a:t>Hdr-Nets’20</a:t>
            </a:r>
            <a:br>
              <a:rPr lang="en-US" sz="3100" b="1" dirty="0">
                <a:latin typeface="Georgia" panose="02040502050405020303" pitchFamily="18" charset="0"/>
              </a:rPr>
            </a:br>
            <a:endParaRPr lang="en-US" sz="400" b="1" dirty="0">
              <a:latin typeface="Georgia" panose="02040502050405020303" pitchFamily="18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100" b="1" dirty="0">
                <a:latin typeface="Georgia" panose="02040502050405020303" pitchFamily="18" charset="0"/>
              </a:rPr>
              <a:t>Keynote Talk #2</a:t>
            </a:r>
            <a:br>
              <a:rPr lang="en-US" sz="3100" b="1" dirty="0">
                <a:latin typeface="Georgia" panose="02040502050405020303" pitchFamily="18" charset="0"/>
              </a:rPr>
            </a:br>
            <a:endParaRPr lang="en-US" sz="800" b="1" dirty="0">
              <a:latin typeface="Georgia" panose="02040502050405020303" pitchFamily="18" charset="0"/>
            </a:endParaRPr>
          </a:p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lang="en-US" sz="2200" b="1" dirty="0">
                <a:latin typeface="Georgia" panose="02040502050405020303" pitchFamily="18" charset="0"/>
              </a:rPr>
              <a:t>3:30 - 4:20pm (CEST)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E1A4BF1-400D-0447-A517-0D59C6A2F55E}"/>
              </a:ext>
            </a:extLst>
          </p:cNvPr>
          <p:cNvSpPr/>
          <p:nvPr/>
        </p:nvSpPr>
        <p:spPr>
          <a:xfrm>
            <a:off x="491490" y="5133335"/>
            <a:ext cx="3840085" cy="2036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&amp; Graduate Director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&amp; Information Science &amp; Engineering (CISE) Department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Founder and Director: Mobile Networking Laboratory (NOMADS group)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Florida, USA</a:t>
            </a:r>
          </a:p>
        </p:txBody>
      </p:sp>
      <p:pic>
        <p:nvPicPr>
          <p:cNvPr id="2" name="Picture 1" descr="A person wearing a blue shirt&#10;&#10;Description automatically generated">
            <a:extLst>
              <a:ext uri="{FF2B5EF4-FFF2-40B4-BE49-F238E27FC236}">
                <a16:creationId xmlns:a16="http://schemas.microsoft.com/office/drawing/2014/main" id="{3002476D-EFF5-A04F-905D-D3AC31386F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72" r="9794"/>
          <a:stretch/>
        </p:blipFill>
        <p:spPr>
          <a:xfrm>
            <a:off x="4409136" y="10"/>
            <a:ext cx="4734863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8" name="Rectangle 7"/>
          <p:cNvSpPr/>
          <p:nvPr/>
        </p:nvSpPr>
        <p:spPr>
          <a:xfrm>
            <a:off x="-41563" y="2639902"/>
            <a:ext cx="4734862" cy="18456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Data-driven Modeling and Design of Networked Mobile Services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Playing with Matches, Flutes and Cellos!</a:t>
            </a:r>
          </a:p>
        </p:txBody>
      </p:sp>
      <p:sp>
        <p:nvSpPr>
          <p:cNvPr id="9" name="Rectangle 8"/>
          <p:cNvSpPr/>
          <p:nvPr/>
        </p:nvSpPr>
        <p:spPr>
          <a:xfrm>
            <a:off x="1383118" y="4671758"/>
            <a:ext cx="1771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Ahmed Helmy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083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D72D4D1-076F-49D3-9889-EFC4F6D7C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4" y="776839"/>
            <a:ext cx="3394888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2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HDR-Nets’20</a:t>
            </a:r>
            <a:br>
              <a:rPr lang="en-US" sz="2200" b="1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br>
              <a:rPr lang="en-US" sz="400" b="1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22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Technical Session #3: The Power of Data</a:t>
            </a:r>
            <a:br>
              <a:rPr lang="en-US" sz="2400" b="1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br>
              <a:rPr lang="en-US" sz="3200" b="1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20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4:20 - 5:00pm (CEST)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32023" y="963877"/>
            <a:ext cx="4783327" cy="4930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Invited Paper: Perishable Data in Smart Communities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1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Glenn </a:t>
            </a:r>
            <a:r>
              <a:rPr lang="en-US" sz="21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Ricart</a:t>
            </a:r>
            <a:r>
              <a:rPr 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(US Ignite and U. Utah)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Anomalous Model-Driven-Telemetry Network-Stream BGP Detection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1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Rostand A. K. </a:t>
            </a:r>
            <a:r>
              <a:rPr lang="en-US" sz="21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Fezeu</a:t>
            </a:r>
            <a:r>
              <a:rPr 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Zhi</a:t>
            </a:r>
            <a:r>
              <a:rPr 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-Li Zhang (University of Minnesota - Twin Cities)</a:t>
            </a:r>
          </a:p>
        </p:txBody>
      </p:sp>
    </p:spTree>
    <p:extLst>
      <p:ext uri="{BB962C8B-B14F-4D97-AF65-F5344CB8AC3E}">
        <p14:creationId xmlns:p14="http://schemas.microsoft.com/office/powerpoint/2010/main" val="4044904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277EAE-FC73-4AE5-9BDB-0BE814F95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6CC8DCE-8D82-400F-A315-4CD008FDA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39B13E9-2F1D-489D-842D-20AC7313D1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E7447BD-F39C-4290-8A87-E61FD98A2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EB36854-40EE-40C4-A488-60EAA83B2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7165098-3853-4969-9EAF-796B9751F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7EF9153-D515-4DA2-A63C-58C0298309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A smiling young child in a pink shirt&#10;&#10;Description automatically generated">
            <a:extLst>
              <a:ext uri="{FF2B5EF4-FFF2-40B4-BE49-F238E27FC236}">
                <a16:creationId xmlns:a16="http://schemas.microsoft.com/office/drawing/2014/main" id="{F99D6F57-D07A-2840-BEFA-6E4EDD5AD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7" r="6230" b="1"/>
          <a:stretch/>
        </p:blipFill>
        <p:spPr>
          <a:xfrm>
            <a:off x="4618905" y="412377"/>
            <a:ext cx="1985549" cy="316277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4839" y="615017"/>
            <a:ext cx="304800" cy="322326"/>
            <a:chOff x="215328" y="-46937"/>
            <a:chExt cx="304800" cy="2773841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258CA45-0A3E-5443-AEA9-47F850E82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47" r="1148" b="1"/>
          <a:stretch/>
        </p:blipFill>
        <p:spPr>
          <a:xfrm>
            <a:off x="2528585" y="412377"/>
            <a:ext cx="1985549" cy="3162778"/>
          </a:xfrm>
          <a:prstGeom prst="rect">
            <a:avLst/>
          </a:prstGeom>
        </p:spPr>
      </p:pic>
      <p:pic>
        <p:nvPicPr>
          <p:cNvPr id="8" name="Picture 7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AF8810E0-4E98-304D-8510-4844377363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55" r="10566" b="-2"/>
          <a:stretch/>
        </p:blipFill>
        <p:spPr>
          <a:xfrm>
            <a:off x="6705268" y="412377"/>
            <a:ext cx="1985549" cy="316277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C3E07A3A-4DA8-E948-A98D-8E8253DC8A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046" r="18175" b="-2"/>
          <a:stretch/>
        </p:blipFill>
        <p:spPr>
          <a:xfrm>
            <a:off x="448099" y="412377"/>
            <a:ext cx="1985549" cy="316277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7441" y="3873660"/>
            <a:ext cx="3807847" cy="272907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</a:pPr>
            <a:r>
              <a:rPr lang="en-US" sz="20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HDR-Nets’20</a:t>
            </a:r>
            <a:br>
              <a:rPr lang="en-US" sz="200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br>
              <a:rPr lang="en-US" sz="105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200" kern="1200" dirty="0">
                <a:solidFill>
                  <a:schemeClr val="bg1"/>
                </a:solidFill>
                <a:latin typeface="Georgia" panose="02040502050405020303" pitchFamily="18" charset="0"/>
              </a:rPr>
              <a:t>Panel Discussion:</a:t>
            </a:r>
            <a:r>
              <a:rPr lang="en-US" sz="20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br>
              <a:rPr lang="en-US" sz="200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000" kern="1200" dirty="0">
                <a:solidFill>
                  <a:schemeClr val="bg1"/>
                </a:solidFill>
                <a:latin typeface="Georgia" panose="02040502050405020303" pitchFamily="18" charset="0"/>
              </a:rPr>
              <a:t>The Future of Data, Machine Learning, and Networks</a:t>
            </a:r>
            <a:br>
              <a:rPr lang="en-US" sz="2000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000" kern="1200" dirty="0">
                <a:solidFill>
                  <a:schemeClr val="bg1"/>
                </a:solidFill>
                <a:latin typeface="Georgia" panose="02040502050405020303" pitchFamily="18" charset="0"/>
              </a:rPr>
              <a:t> Challenges and Opportunities </a:t>
            </a:r>
            <a:br>
              <a:rPr lang="en-US" sz="2000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br>
              <a:rPr lang="en-US" sz="110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000" kern="1200" dirty="0">
                <a:solidFill>
                  <a:schemeClr val="bg1"/>
                </a:solidFill>
                <a:latin typeface="Georgia" panose="02040502050405020303" pitchFamily="18" charset="0"/>
              </a:rPr>
              <a:t>5:30 </a:t>
            </a:r>
            <a:r>
              <a:rPr lang="en-US" sz="2000" kern="1200">
                <a:solidFill>
                  <a:schemeClr val="bg1"/>
                </a:solidFill>
                <a:latin typeface="Georgia" panose="02040502050405020303" pitchFamily="18" charset="0"/>
              </a:rPr>
              <a:t>- 6:50pm </a:t>
            </a:r>
            <a:r>
              <a:rPr lang="en-US" sz="2000" kern="1200" dirty="0">
                <a:solidFill>
                  <a:schemeClr val="bg1"/>
                </a:solidFill>
                <a:latin typeface="Georgia" panose="02040502050405020303" pitchFamily="18" charset="0"/>
              </a:rPr>
              <a:t>(CEST)</a:t>
            </a:r>
          </a:p>
        </p:txBody>
      </p:sp>
      <p:sp>
        <p:nvSpPr>
          <p:cNvPr id="3" name="Rectangle 2"/>
          <p:cNvSpPr/>
          <p:nvPr/>
        </p:nvSpPr>
        <p:spPr>
          <a:xfrm>
            <a:off x="4047757" y="4042119"/>
            <a:ext cx="5007587" cy="272907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Moderators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Zhi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-Li Zhang (Minnesota University, USA), Harshit 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Chitalia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(Juniper Networks, USA)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Panelists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Nirmit</a:t>
            </a:r>
            <a:r>
              <a:rPr lang="en-US" sz="16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Desai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(IBM Research, USA)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Sumi </a:t>
            </a:r>
            <a:r>
              <a:rPr lang="en-US" sz="16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Helal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(Lancaster University, UK),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 Liu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(University of California – Davis, USA)  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Sayandev</a:t>
            </a:r>
            <a:r>
              <a:rPr lang="en-US" sz="16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Mukherjee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CableLabs</a:t>
            </a:r>
            <a:r>
              <a:rPr 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USA), 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735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839</Words>
  <Application>Microsoft Macintosh PowerPoint</Application>
  <PresentationFormat>On-screen Show (4:3)</PresentationFormat>
  <Paragraphs>104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Times New Roman</vt:lpstr>
      <vt:lpstr>Office Theme</vt:lpstr>
      <vt:lpstr>The 2nd IEEE International Workshop on  Harnessing the Data Revolution  in Networking </vt:lpstr>
      <vt:lpstr>HDR-Nets Organizers</vt:lpstr>
      <vt:lpstr>PowerPoint Presentation</vt:lpstr>
      <vt:lpstr>Technical Program Committee</vt:lpstr>
      <vt:lpstr>HDR-Nets ’20   Statistics</vt:lpstr>
      <vt:lpstr>PowerPoint Presentation</vt:lpstr>
      <vt:lpstr>HDR-Nets ‘20 Full Day Program</vt:lpstr>
      <vt:lpstr>PowerPoint Presentation</vt:lpstr>
      <vt:lpstr>HDR-Nets’20  Technical Session #1: In the Beginning  11:40-12:00pm (CEST)</vt:lpstr>
      <vt:lpstr>HDR-Nets’20 Technical Session #2: Machine Learning for Networks  12:30 - 2:00pm (CEST)</vt:lpstr>
      <vt:lpstr>PowerPoint Presentation</vt:lpstr>
      <vt:lpstr>HDR-Nets’20  Technical Session #3: The Power of Data  4:20 - 5:00pm (CEST)</vt:lpstr>
      <vt:lpstr>HDR-Nets’20  Panel Discussion:  The Future of Data, Machine Learning, and Networks  Challenges and Opportunities   5:30 - 6:50pm (CEST)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2nd IEEE International Workshop on  Harnessing the Data Revolution  in Networking </dc:title>
  <dc:creator>Tamer Nadeem</dc:creator>
  <cp:lastModifiedBy>Tamer Nadeem</cp:lastModifiedBy>
  <cp:revision>1</cp:revision>
  <dcterms:created xsi:type="dcterms:W3CDTF">2020-10-21T20:45:32Z</dcterms:created>
  <dcterms:modified xsi:type="dcterms:W3CDTF">2020-10-21T20:46:11Z</dcterms:modified>
</cp:coreProperties>
</file>