
<file path=[Content_Types].xml><?xml version="1.0" encoding="utf-8"?>
<Types xmlns="http://schemas.openxmlformats.org/package/2006/content-types">
  <Default Extension="png" ContentType="image/png"/>
  <Default Extension="bin" ContentType="application/vnd.openxmlformats-officedocument.oleObject"/>
  <Default Extension="svg" ContentType="image/svg+xml"/>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3"/>
  </p:notesMasterIdLst>
  <p:handoutMasterIdLst>
    <p:handoutMasterId r:id="rId54"/>
  </p:handoutMasterIdLst>
  <p:sldIdLst>
    <p:sldId id="911" r:id="rId2"/>
    <p:sldId id="945" r:id="rId3"/>
    <p:sldId id="920" r:id="rId4"/>
    <p:sldId id="974" r:id="rId5"/>
    <p:sldId id="487" r:id="rId6"/>
    <p:sldId id="891" r:id="rId7"/>
    <p:sldId id="264" r:id="rId8"/>
    <p:sldId id="942" r:id="rId9"/>
    <p:sldId id="958" r:id="rId10"/>
    <p:sldId id="856" r:id="rId11"/>
    <p:sldId id="857" r:id="rId12"/>
    <p:sldId id="960" r:id="rId13"/>
    <p:sldId id="963" r:id="rId14"/>
    <p:sldId id="506" r:id="rId15"/>
    <p:sldId id="912" r:id="rId16"/>
    <p:sldId id="496" r:id="rId17"/>
    <p:sldId id="497" r:id="rId18"/>
    <p:sldId id="863" r:id="rId19"/>
    <p:sldId id="865" r:id="rId20"/>
    <p:sldId id="861" r:id="rId21"/>
    <p:sldId id="505" r:id="rId22"/>
    <p:sldId id="949" r:id="rId23"/>
    <p:sldId id="517" r:id="rId24"/>
    <p:sldId id="430" r:id="rId25"/>
    <p:sldId id="867" r:id="rId26"/>
    <p:sldId id="869" r:id="rId27"/>
    <p:sldId id="870" r:id="rId28"/>
    <p:sldId id="967" r:id="rId29"/>
    <p:sldId id="444" r:id="rId30"/>
    <p:sldId id="446" r:id="rId31"/>
    <p:sldId id="620" r:id="rId32"/>
    <p:sldId id="943" r:id="rId33"/>
    <p:sldId id="267" r:id="rId34"/>
    <p:sldId id="268" r:id="rId35"/>
    <p:sldId id="968" r:id="rId36"/>
    <p:sldId id="271" r:id="rId37"/>
    <p:sldId id="277" r:id="rId38"/>
    <p:sldId id="391" r:id="rId39"/>
    <p:sldId id="971" r:id="rId40"/>
    <p:sldId id="950" r:id="rId41"/>
    <p:sldId id="327" r:id="rId42"/>
    <p:sldId id="951" r:id="rId43"/>
    <p:sldId id="320" r:id="rId44"/>
    <p:sldId id="944" r:id="rId45"/>
    <p:sldId id="914" r:id="rId46"/>
    <p:sldId id="915" r:id="rId47"/>
    <p:sldId id="917" r:id="rId48"/>
    <p:sldId id="918" r:id="rId49"/>
    <p:sldId id="919" r:id="rId50"/>
    <p:sldId id="966" r:id="rId51"/>
    <p:sldId id="965" r:id="rId52"/>
  </p:sldIdLst>
  <p:sldSz cx="9144000" cy="5143500" type="screen16x9"/>
  <p:notesSz cx="9144000" cy="6858000"/>
  <p:defaultTextStyle>
    <a:defPPr>
      <a:defRPr lang="en-US"/>
    </a:defPPr>
    <a:lvl1pPr algn="l" defTabSz="457200" rtl="0" eaLnBrk="0" fontAlgn="base" hangingPunct="0">
      <a:spcBef>
        <a:spcPct val="0"/>
      </a:spcBef>
      <a:spcAft>
        <a:spcPct val="0"/>
      </a:spcAft>
      <a:defRPr kern="1200">
        <a:solidFill>
          <a:schemeClr val="tx1"/>
        </a:solidFill>
        <a:latin typeface="Rockwell" charset="0"/>
        <a:ea typeface="MS PGothic" charset="0"/>
        <a:cs typeface="MS PGothic" charset="0"/>
      </a:defRPr>
    </a:lvl1pPr>
    <a:lvl2pPr marL="457200" algn="l" defTabSz="457200" rtl="0" eaLnBrk="0" fontAlgn="base" hangingPunct="0">
      <a:spcBef>
        <a:spcPct val="0"/>
      </a:spcBef>
      <a:spcAft>
        <a:spcPct val="0"/>
      </a:spcAft>
      <a:defRPr kern="1200">
        <a:solidFill>
          <a:schemeClr val="tx1"/>
        </a:solidFill>
        <a:latin typeface="Rockwell" charset="0"/>
        <a:ea typeface="MS PGothic" charset="0"/>
        <a:cs typeface="MS PGothic" charset="0"/>
      </a:defRPr>
    </a:lvl2pPr>
    <a:lvl3pPr marL="914400" algn="l" defTabSz="457200" rtl="0" eaLnBrk="0" fontAlgn="base" hangingPunct="0">
      <a:spcBef>
        <a:spcPct val="0"/>
      </a:spcBef>
      <a:spcAft>
        <a:spcPct val="0"/>
      </a:spcAft>
      <a:defRPr kern="1200">
        <a:solidFill>
          <a:schemeClr val="tx1"/>
        </a:solidFill>
        <a:latin typeface="Rockwell" charset="0"/>
        <a:ea typeface="MS PGothic" charset="0"/>
        <a:cs typeface="MS PGothic" charset="0"/>
      </a:defRPr>
    </a:lvl3pPr>
    <a:lvl4pPr marL="1371600" algn="l" defTabSz="457200" rtl="0" eaLnBrk="0" fontAlgn="base" hangingPunct="0">
      <a:spcBef>
        <a:spcPct val="0"/>
      </a:spcBef>
      <a:spcAft>
        <a:spcPct val="0"/>
      </a:spcAft>
      <a:defRPr kern="1200">
        <a:solidFill>
          <a:schemeClr val="tx1"/>
        </a:solidFill>
        <a:latin typeface="Rockwell" charset="0"/>
        <a:ea typeface="MS PGothic" charset="0"/>
        <a:cs typeface="MS PGothic" charset="0"/>
      </a:defRPr>
    </a:lvl4pPr>
    <a:lvl5pPr marL="1828800" algn="l" defTabSz="457200" rtl="0" eaLnBrk="0" fontAlgn="base" hangingPunct="0">
      <a:spcBef>
        <a:spcPct val="0"/>
      </a:spcBef>
      <a:spcAft>
        <a:spcPct val="0"/>
      </a:spcAft>
      <a:defRPr kern="1200">
        <a:solidFill>
          <a:schemeClr val="tx1"/>
        </a:solidFill>
        <a:latin typeface="Rockwell" charset="0"/>
        <a:ea typeface="MS PGothic" charset="0"/>
        <a:cs typeface="MS PGothic" charset="0"/>
      </a:defRPr>
    </a:lvl5pPr>
    <a:lvl6pPr marL="2286000" algn="l" defTabSz="457200" rtl="0" eaLnBrk="1" latinLnBrk="0" hangingPunct="1">
      <a:defRPr kern="1200">
        <a:solidFill>
          <a:schemeClr val="tx1"/>
        </a:solidFill>
        <a:latin typeface="Rockwell" charset="0"/>
        <a:ea typeface="MS PGothic" charset="0"/>
        <a:cs typeface="MS PGothic" charset="0"/>
      </a:defRPr>
    </a:lvl6pPr>
    <a:lvl7pPr marL="2743200" algn="l" defTabSz="457200" rtl="0" eaLnBrk="1" latinLnBrk="0" hangingPunct="1">
      <a:defRPr kern="1200">
        <a:solidFill>
          <a:schemeClr val="tx1"/>
        </a:solidFill>
        <a:latin typeface="Rockwell" charset="0"/>
        <a:ea typeface="MS PGothic" charset="0"/>
        <a:cs typeface="MS PGothic" charset="0"/>
      </a:defRPr>
    </a:lvl7pPr>
    <a:lvl8pPr marL="3200400" algn="l" defTabSz="457200" rtl="0" eaLnBrk="1" latinLnBrk="0" hangingPunct="1">
      <a:defRPr kern="1200">
        <a:solidFill>
          <a:schemeClr val="tx1"/>
        </a:solidFill>
        <a:latin typeface="Rockwell" charset="0"/>
        <a:ea typeface="MS PGothic" charset="0"/>
        <a:cs typeface="MS PGothic" charset="0"/>
      </a:defRPr>
    </a:lvl8pPr>
    <a:lvl9pPr marL="3657600" algn="l" defTabSz="457200" rtl="0" eaLnBrk="1" latinLnBrk="0" hangingPunct="1">
      <a:defRPr kern="1200">
        <a:solidFill>
          <a:schemeClr val="tx1"/>
        </a:solidFill>
        <a:latin typeface="Rockwell" charset="0"/>
        <a:ea typeface="MS PGothic" charset="0"/>
        <a:cs typeface="MS PGothic" charset="0"/>
      </a:defRPr>
    </a:lvl9pPr>
  </p:defaultTextStyle>
  <p:extLst>
    <p:ext uri="{521415D9-36F7-43E2-AB2F-B90AF26B5E84}">
      <p14:sectionLst xmlns:p14="http://schemas.microsoft.com/office/powerpoint/2010/main">
        <p14:section name="Default Section" id="{C6F1B43F-8718-4E30-AED2-107A55F48EEB}">
          <p14:sldIdLst>
            <p14:sldId id="911"/>
          </p14:sldIdLst>
        </p14:section>
        <p14:section name="Summary Section" id="{5A4467D8-16E3-4B5F-8985-320E4F9B16E0}">
          <p14:sldIdLst>
            <p14:sldId id="945"/>
          </p14:sldIdLst>
        </p14:section>
        <p14:section name="Paradigm" id="{DD41E367-3E7A-4CCC-8F7F-B39C2C795C70}">
          <p14:sldIdLst>
            <p14:sldId id="920"/>
            <p14:sldId id="974"/>
            <p14:sldId id="487"/>
            <p14:sldId id="891"/>
            <p14:sldId id="264"/>
          </p14:sldIdLst>
        </p14:section>
        <p14:section name="Pedestrian" id="{A789E0CF-65E1-443A-9D11-CCEC188EE2D6}">
          <p14:sldIdLst>
            <p14:sldId id="942"/>
            <p14:sldId id="958"/>
            <p14:sldId id="856"/>
            <p14:sldId id="857"/>
            <p14:sldId id="960"/>
            <p14:sldId id="963"/>
            <p14:sldId id="506"/>
            <p14:sldId id="912"/>
            <p14:sldId id="496"/>
            <p14:sldId id="497"/>
            <p14:sldId id="863"/>
            <p14:sldId id="865"/>
            <p14:sldId id="861"/>
            <p14:sldId id="505"/>
            <p14:sldId id="949"/>
            <p14:sldId id="517"/>
            <p14:sldId id="430"/>
            <p14:sldId id="867"/>
            <p14:sldId id="869"/>
            <p14:sldId id="870"/>
            <p14:sldId id="967"/>
            <p14:sldId id="444"/>
            <p14:sldId id="446"/>
            <p14:sldId id="620"/>
          </p14:sldIdLst>
        </p14:section>
        <p14:section name="Vehicular" id="{30F361B9-1DF0-4415-829F-9B7ECD4475BF}">
          <p14:sldIdLst>
            <p14:sldId id="943"/>
            <p14:sldId id="267"/>
            <p14:sldId id="268"/>
            <p14:sldId id="968"/>
            <p14:sldId id="271"/>
            <p14:sldId id="277"/>
            <p14:sldId id="391"/>
            <p14:sldId id="971"/>
            <p14:sldId id="950"/>
            <p14:sldId id="327"/>
            <p14:sldId id="951"/>
            <p14:sldId id="320"/>
          </p14:sldIdLst>
        </p14:section>
        <p14:section name="Applications" id="{92F1C623-34D0-46A0-9452-5D974F194231}">
          <p14:sldIdLst>
            <p14:sldId id="944"/>
            <p14:sldId id="914"/>
            <p14:sldId id="915"/>
            <p14:sldId id="917"/>
            <p14:sldId id="918"/>
            <p14:sldId id="919"/>
            <p14:sldId id="966"/>
            <p14:sldId id="965"/>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ipour,Babak" initials="A" lastIdx="1" clrIdx="0">
    <p:extLst>
      <p:ext uri="{19B8F6BF-5375-455C-9EA6-DF929625EA0E}">
        <p15:presenceInfo xmlns:p15="http://schemas.microsoft.com/office/powerpoint/2012/main" userId="Alipour,Babak"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62C"/>
    <a:srgbClr val="FF9900"/>
    <a:srgbClr val="0033CC"/>
    <a:srgbClr val="0055A2"/>
    <a:srgbClr val="21323F"/>
    <a:srgbClr val="142C4C"/>
    <a:srgbClr val="FF4A21"/>
    <a:srgbClr val="00529B"/>
    <a:srgbClr val="7C92C0"/>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78" autoAdjust="0"/>
    <p:restoredTop sz="91125" autoAdjust="0"/>
  </p:normalViewPr>
  <p:slideViewPr>
    <p:cSldViewPr snapToGrid="0">
      <p:cViewPr varScale="1">
        <p:scale>
          <a:sx n="67" d="100"/>
          <a:sy n="67" d="100"/>
        </p:scale>
        <p:origin x="756" y="40"/>
      </p:cViewPr>
      <p:guideLst>
        <p:guide orient="horz" pos="1620"/>
        <p:guide pos="2880"/>
      </p:guideLst>
    </p:cSldViewPr>
  </p:slideViewPr>
  <p:notesTextViewPr>
    <p:cViewPr>
      <p:scale>
        <a:sx n="100" d="100"/>
        <a:sy n="100" d="100"/>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oleObject" Target="file:///C:\Research\PhD%20Defense%20Presentation\RadarChart.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0558578607507231"/>
          <c:y val="6.7573237717424461E-2"/>
          <c:w val="0.50134489322298892"/>
          <c:h val="0.867352355271376"/>
        </c:manualLayout>
      </c:layout>
      <c:radarChart>
        <c:radarStyle val="filled"/>
        <c:varyColors val="0"/>
        <c:ser>
          <c:idx val="0"/>
          <c:order val="0"/>
          <c:tx>
            <c:strRef>
              <c:f>Sheet1!$B$1</c:f>
              <c:strCache>
                <c:ptCount val="1"/>
                <c:pt idx="0">
                  <c:v>Mobility Only</c:v>
                </c:pt>
              </c:strCache>
            </c:strRef>
          </c:tx>
          <c:spPr>
            <a:solidFill>
              <a:schemeClr val="accent1">
                <a:alpha val="50196"/>
              </a:schemeClr>
            </a:solidFill>
            <a:ln w="25400">
              <a:solidFill>
                <a:schemeClr val="accent1"/>
              </a:solidFill>
              <a:prstDash val="sysDot"/>
            </a:ln>
            <a:effectLst/>
          </c:spPr>
          <c:cat>
            <c:strRef>
              <c:f>Sheet1!$A$2:$A$7</c:f>
              <c:strCache>
                <c:ptCount val="6"/>
                <c:pt idx="0">
                  <c:v>Mobility</c:v>
                </c:pt>
                <c:pt idx="1">
                  <c:v>Traffic</c:v>
                </c:pt>
                <c:pt idx="2">
                  <c:v>Device Type</c:v>
                </c:pt>
                <c:pt idx="3">
                  <c:v>Social Context</c:v>
                </c:pt>
                <c:pt idx="4">
                  <c:v>Predictability</c:v>
                </c:pt>
                <c:pt idx="5">
                  <c:v>Interest</c:v>
                </c:pt>
              </c:strCache>
            </c:strRef>
          </c:cat>
          <c:val>
            <c:numRef>
              <c:f>Sheet1!$B$2:$B$7</c:f>
              <c:numCache>
                <c:formatCode>General</c:formatCode>
                <c:ptCount val="6"/>
                <c:pt idx="0">
                  <c:v>1</c:v>
                </c:pt>
                <c:pt idx="1">
                  <c:v>0.1</c:v>
                </c:pt>
                <c:pt idx="2">
                  <c:v>0.1</c:v>
                </c:pt>
                <c:pt idx="3">
                  <c:v>0.1</c:v>
                </c:pt>
                <c:pt idx="4">
                  <c:v>0.1</c:v>
                </c:pt>
                <c:pt idx="5">
                  <c:v>0.1</c:v>
                </c:pt>
              </c:numCache>
            </c:numRef>
          </c:val>
          <c:extLst xmlns:c16r2="http://schemas.microsoft.com/office/drawing/2015/06/chart">
            <c:ext xmlns:c16="http://schemas.microsoft.com/office/drawing/2014/chart" uri="{C3380CC4-5D6E-409C-BE32-E72D297353CC}">
              <c16:uniqueId val="{00000000-A22B-4FE0-B046-8ED674339D8C}"/>
            </c:ext>
          </c:extLst>
        </c:ser>
        <c:ser>
          <c:idx val="1"/>
          <c:order val="1"/>
          <c:tx>
            <c:strRef>
              <c:f>Sheet1!$C$1</c:f>
              <c:strCache>
                <c:ptCount val="1"/>
                <c:pt idx="0">
                  <c:v>Traffic Only</c:v>
                </c:pt>
              </c:strCache>
            </c:strRef>
          </c:tx>
          <c:spPr>
            <a:solidFill>
              <a:schemeClr val="accent2">
                <a:alpha val="50196"/>
              </a:schemeClr>
            </a:solidFill>
            <a:ln w="25400">
              <a:solidFill>
                <a:schemeClr val="accent2"/>
              </a:solidFill>
              <a:prstDash val="sysDot"/>
            </a:ln>
            <a:effectLst/>
          </c:spPr>
          <c:cat>
            <c:strRef>
              <c:f>Sheet1!$A$2:$A$7</c:f>
              <c:strCache>
                <c:ptCount val="6"/>
                <c:pt idx="0">
                  <c:v>Mobility</c:v>
                </c:pt>
                <c:pt idx="1">
                  <c:v>Traffic</c:v>
                </c:pt>
                <c:pt idx="2">
                  <c:v>Device Type</c:v>
                </c:pt>
                <c:pt idx="3">
                  <c:v>Social Context</c:v>
                </c:pt>
                <c:pt idx="4">
                  <c:v>Predictability</c:v>
                </c:pt>
                <c:pt idx="5">
                  <c:v>Interest</c:v>
                </c:pt>
              </c:strCache>
            </c:strRef>
          </c:cat>
          <c:val>
            <c:numRef>
              <c:f>Sheet1!$C$2:$C$7</c:f>
              <c:numCache>
                <c:formatCode>General</c:formatCode>
                <c:ptCount val="6"/>
                <c:pt idx="0">
                  <c:v>0.1</c:v>
                </c:pt>
                <c:pt idx="1">
                  <c:v>1</c:v>
                </c:pt>
                <c:pt idx="2">
                  <c:v>0.1</c:v>
                </c:pt>
                <c:pt idx="3">
                  <c:v>0.1</c:v>
                </c:pt>
                <c:pt idx="4">
                  <c:v>0.1</c:v>
                </c:pt>
                <c:pt idx="5">
                  <c:v>0.1</c:v>
                </c:pt>
              </c:numCache>
            </c:numRef>
          </c:val>
          <c:extLst xmlns:c16r2="http://schemas.microsoft.com/office/drawing/2015/06/chart">
            <c:ext xmlns:c16="http://schemas.microsoft.com/office/drawing/2014/chart" uri="{C3380CC4-5D6E-409C-BE32-E72D297353CC}">
              <c16:uniqueId val="{00000001-A22B-4FE0-B046-8ED674339D8C}"/>
            </c:ext>
          </c:extLst>
        </c:ser>
        <c:ser>
          <c:idx val="2"/>
          <c:order val="2"/>
          <c:tx>
            <c:strRef>
              <c:f>Sheet1!$D$1</c:f>
              <c:strCache>
                <c:ptCount val="1"/>
                <c:pt idx="0">
                  <c:v>TVC/COBRA [1, 2]</c:v>
                </c:pt>
              </c:strCache>
            </c:strRef>
          </c:tx>
          <c:spPr>
            <a:solidFill>
              <a:schemeClr val="accent3">
                <a:alpha val="50196"/>
              </a:schemeClr>
            </a:solidFill>
            <a:ln w="25400">
              <a:solidFill>
                <a:schemeClr val="accent3"/>
              </a:solidFill>
              <a:prstDash val="sysDot"/>
            </a:ln>
            <a:effectLst/>
          </c:spPr>
          <c:cat>
            <c:strRef>
              <c:f>Sheet1!$A$2:$A$7</c:f>
              <c:strCache>
                <c:ptCount val="6"/>
                <c:pt idx="0">
                  <c:v>Mobility</c:v>
                </c:pt>
                <c:pt idx="1">
                  <c:v>Traffic</c:v>
                </c:pt>
                <c:pt idx="2">
                  <c:v>Device Type</c:v>
                </c:pt>
                <c:pt idx="3">
                  <c:v>Social Context</c:v>
                </c:pt>
                <c:pt idx="4">
                  <c:v>Predictability</c:v>
                </c:pt>
                <c:pt idx="5">
                  <c:v>Interest</c:v>
                </c:pt>
              </c:strCache>
            </c:strRef>
          </c:cat>
          <c:val>
            <c:numRef>
              <c:f>Sheet1!$D$2:$D$7</c:f>
              <c:numCache>
                <c:formatCode>General</c:formatCode>
                <c:ptCount val="6"/>
                <c:pt idx="0">
                  <c:v>0.9</c:v>
                </c:pt>
                <c:pt idx="1">
                  <c:v>0.1</c:v>
                </c:pt>
                <c:pt idx="2">
                  <c:v>0.1</c:v>
                </c:pt>
                <c:pt idx="3">
                  <c:v>1</c:v>
                </c:pt>
                <c:pt idx="4">
                  <c:v>0.3</c:v>
                </c:pt>
                <c:pt idx="5">
                  <c:v>0.6</c:v>
                </c:pt>
              </c:numCache>
            </c:numRef>
          </c:val>
          <c:extLst xmlns:c16r2="http://schemas.microsoft.com/office/drawing/2015/06/chart">
            <c:ext xmlns:c16="http://schemas.microsoft.com/office/drawing/2014/chart" uri="{C3380CC4-5D6E-409C-BE32-E72D297353CC}">
              <c16:uniqueId val="{00000002-A22B-4FE0-B046-8ED674339D8C}"/>
            </c:ext>
          </c:extLst>
        </c:ser>
        <c:ser>
          <c:idx val="3"/>
          <c:order val="3"/>
          <c:tx>
            <c:strRef>
              <c:f>Sheet1!$E$1</c:f>
              <c:strCache>
                <c:ptCount val="1"/>
                <c:pt idx="0">
                  <c:v>Kumar et al [3]</c:v>
                </c:pt>
              </c:strCache>
            </c:strRef>
          </c:tx>
          <c:spPr>
            <a:solidFill>
              <a:schemeClr val="accent4">
                <a:alpha val="50196"/>
              </a:schemeClr>
            </a:solidFill>
            <a:ln w="25400">
              <a:solidFill>
                <a:schemeClr val="accent4"/>
              </a:solidFill>
              <a:prstDash val="sysDot"/>
            </a:ln>
            <a:effectLst/>
          </c:spPr>
          <c:cat>
            <c:strRef>
              <c:f>Sheet1!$A$2:$A$7</c:f>
              <c:strCache>
                <c:ptCount val="6"/>
                <c:pt idx="0">
                  <c:v>Mobility</c:v>
                </c:pt>
                <c:pt idx="1">
                  <c:v>Traffic</c:v>
                </c:pt>
                <c:pt idx="2">
                  <c:v>Device Type</c:v>
                </c:pt>
                <c:pt idx="3">
                  <c:v>Social Context</c:v>
                </c:pt>
                <c:pt idx="4">
                  <c:v>Predictability</c:v>
                </c:pt>
                <c:pt idx="5">
                  <c:v>Interest</c:v>
                </c:pt>
              </c:strCache>
            </c:strRef>
          </c:cat>
          <c:val>
            <c:numRef>
              <c:f>Sheet1!$E$2:$E$7</c:f>
              <c:numCache>
                <c:formatCode>General</c:formatCode>
                <c:ptCount val="6"/>
                <c:pt idx="0">
                  <c:v>0.9</c:v>
                </c:pt>
                <c:pt idx="1">
                  <c:v>0.1</c:v>
                </c:pt>
                <c:pt idx="2">
                  <c:v>0.9</c:v>
                </c:pt>
                <c:pt idx="3">
                  <c:v>0.1</c:v>
                </c:pt>
                <c:pt idx="4">
                  <c:v>0.1</c:v>
                </c:pt>
                <c:pt idx="5">
                  <c:v>0.2</c:v>
                </c:pt>
              </c:numCache>
            </c:numRef>
          </c:val>
          <c:extLst xmlns:c16r2="http://schemas.microsoft.com/office/drawing/2015/06/chart">
            <c:ext xmlns:c16="http://schemas.microsoft.com/office/drawing/2014/chart" uri="{C3380CC4-5D6E-409C-BE32-E72D297353CC}">
              <c16:uniqueId val="{00000003-A22B-4FE0-B046-8ED674339D8C}"/>
            </c:ext>
          </c:extLst>
        </c:ser>
        <c:ser>
          <c:idx val="4"/>
          <c:order val="4"/>
          <c:tx>
            <c:strRef>
              <c:f>Sheet1!$F$1</c:f>
              <c:strCache>
                <c:ptCount val="1"/>
                <c:pt idx="0">
                  <c:v>Smith et al [4]</c:v>
                </c:pt>
              </c:strCache>
            </c:strRef>
          </c:tx>
          <c:spPr>
            <a:solidFill>
              <a:schemeClr val="accent5">
                <a:alpha val="50196"/>
              </a:schemeClr>
            </a:solidFill>
            <a:ln w="25400">
              <a:solidFill>
                <a:schemeClr val="accent5"/>
              </a:solidFill>
              <a:prstDash val="sysDot"/>
            </a:ln>
            <a:effectLst/>
          </c:spPr>
          <c:cat>
            <c:strRef>
              <c:f>Sheet1!$A$2:$A$7</c:f>
              <c:strCache>
                <c:ptCount val="6"/>
                <c:pt idx="0">
                  <c:v>Mobility</c:v>
                </c:pt>
                <c:pt idx="1">
                  <c:v>Traffic</c:v>
                </c:pt>
                <c:pt idx="2">
                  <c:v>Device Type</c:v>
                </c:pt>
                <c:pt idx="3">
                  <c:v>Social Context</c:v>
                </c:pt>
                <c:pt idx="4">
                  <c:v>Predictability</c:v>
                </c:pt>
                <c:pt idx="5">
                  <c:v>Interest</c:v>
                </c:pt>
              </c:strCache>
            </c:strRef>
          </c:cat>
          <c:val>
            <c:numRef>
              <c:f>Sheet1!$F$2:$F$7</c:f>
              <c:numCache>
                <c:formatCode>General</c:formatCode>
                <c:ptCount val="6"/>
                <c:pt idx="0">
                  <c:v>0.5</c:v>
                </c:pt>
                <c:pt idx="1">
                  <c:v>0.1</c:v>
                </c:pt>
                <c:pt idx="2">
                  <c:v>0.1</c:v>
                </c:pt>
                <c:pt idx="3">
                  <c:v>0.1</c:v>
                </c:pt>
                <c:pt idx="4">
                  <c:v>0.9</c:v>
                </c:pt>
                <c:pt idx="5">
                  <c:v>0.1</c:v>
                </c:pt>
              </c:numCache>
            </c:numRef>
          </c:val>
          <c:extLst xmlns:c16r2="http://schemas.microsoft.com/office/drawing/2015/06/chart">
            <c:ext xmlns:c16="http://schemas.microsoft.com/office/drawing/2014/chart" uri="{C3380CC4-5D6E-409C-BE32-E72D297353CC}">
              <c16:uniqueId val="{00000004-A22B-4FE0-B046-8ED674339D8C}"/>
            </c:ext>
          </c:extLst>
        </c:ser>
        <c:ser>
          <c:idx val="5"/>
          <c:order val="5"/>
          <c:tx>
            <c:strRef>
              <c:f>Sheet1!$G$1</c:f>
              <c:strCache>
                <c:ptCount val="1"/>
                <c:pt idx="0">
                  <c:v>Ours</c:v>
                </c:pt>
              </c:strCache>
            </c:strRef>
          </c:tx>
          <c:spPr>
            <a:solidFill>
              <a:schemeClr val="accent6">
                <a:alpha val="50196"/>
              </a:schemeClr>
            </a:solidFill>
            <a:ln w="25400">
              <a:solidFill>
                <a:schemeClr val="accent6"/>
              </a:solidFill>
              <a:prstDash val="sysDot"/>
            </a:ln>
            <a:effectLst/>
          </c:spPr>
          <c:cat>
            <c:strRef>
              <c:f>Sheet1!$A$2:$A$7</c:f>
              <c:strCache>
                <c:ptCount val="6"/>
                <c:pt idx="0">
                  <c:v>Mobility</c:v>
                </c:pt>
                <c:pt idx="1">
                  <c:v>Traffic</c:v>
                </c:pt>
                <c:pt idx="2">
                  <c:v>Device Type</c:v>
                </c:pt>
                <c:pt idx="3">
                  <c:v>Social Context</c:v>
                </c:pt>
                <c:pt idx="4">
                  <c:v>Predictability</c:v>
                </c:pt>
                <c:pt idx="5">
                  <c:v>Interest</c:v>
                </c:pt>
              </c:strCache>
            </c:strRef>
          </c:cat>
          <c:val>
            <c:numRef>
              <c:f>Sheet1!$G$2:$G$7</c:f>
              <c:numCache>
                <c:formatCode>General</c:formatCode>
                <c:ptCount val="6"/>
                <c:pt idx="0">
                  <c:v>0.9</c:v>
                </c:pt>
                <c:pt idx="1">
                  <c:v>0.9</c:v>
                </c:pt>
                <c:pt idx="2">
                  <c:v>0.9</c:v>
                </c:pt>
                <c:pt idx="3">
                  <c:v>0.6</c:v>
                </c:pt>
                <c:pt idx="4">
                  <c:v>0.6</c:v>
                </c:pt>
                <c:pt idx="5">
                  <c:v>0.6</c:v>
                </c:pt>
              </c:numCache>
            </c:numRef>
          </c:val>
          <c:extLst xmlns:c16r2="http://schemas.microsoft.com/office/drawing/2015/06/chart">
            <c:ext xmlns:c16="http://schemas.microsoft.com/office/drawing/2014/chart" uri="{C3380CC4-5D6E-409C-BE32-E72D297353CC}">
              <c16:uniqueId val="{00000005-A22B-4FE0-B046-8ED674339D8C}"/>
            </c:ext>
          </c:extLst>
        </c:ser>
        <c:dLbls>
          <c:showLegendKey val="0"/>
          <c:showVal val="0"/>
          <c:showCatName val="0"/>
          <c:showSerName val="0"/>
          <c:showPercent val="0"/>
          <c:showBubbleSize val="0"/>
        </c:dLbls>
        <c:axId val="353401568"/>
        <c:axId val="356760328"/>
      </c:radarChart>
      <c:catAx>
        <c:axId val="353401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ln w="3175" cap="rnd">
                  <a:solidFill>
                    <a:schemeClr val="accent1">
                      <a:alpha val="85000"/>
                    </a:schemeClr>
                  </a:solidFill>
                </a:ln>
                <a:solidFill>
                  <a:schemeClr val="dk1"/>
                </a:solidFill>
                <a:latin typeface="+mn-lt"/>
                <a:ea typeface="+mn-ea"/>
                <a:cs typeface="+mn-cs"/>
              </a:defRPr>
            </a:pPr>
            <a:endParaRPr lang="en-US"/>
          </a:p>
        </c:txPr>
        <c:crossAx val="356760328"/>
        <c:crosses val="autoZero"/>
        <c:auto val="1"/>
        <c:lblAlgn val="ctr"/>
        <c:lblOffset val="100"/>
        <c:noMultiLvlLbl val="0"/>
      </c:catAx>
      <c:valAx>
        <c:axId val="356760328"/>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53401568"/>
        <c:crosses val="autoZero"/>
        <c:crossBetween val="between"/>
      </c:valAx>
      <c:spPr>
        <a:noFill/>
        <a:ln>
          <a:noFill/>
        </a:ln>
        <a:effectLst/>
      </c:spPr>
    </c:plotArea>
    <c:legend>
      <c:legendPos val="t"/>
      <c:layout>
        <c:manualLayout>
          <c:xMode val="edge"/>
          <c:yMode val="edge"/>
          <c:x val="4.4381735520053028E-4"/>
          <c:y val="8.7863826289756222E-3"/>
          <c:w val="0.16288885854586099"/>
          <c:h val="0.9812440134120326"/>
        </c:manualLayout>
      </c:layout>
      <c:overlay val="0"/>
      <c:spPr>
        <a:noFill/>
        <a:ln>
          <a:noFill/>
        </a:ln>
        <a:effectLst/>
      </c:spPr>
      <c:txPr>
        <a:bodyPr rot="0" spcFirstLastPara="1" vertOverflow="ellipsis" vert="horz" wrap="square" anchor="ctr" anchorCtr="1"/>
        <a:lstStyle/>
        <a:p>
          <a:pPr>
            <a:defRPr sz="1300" b="0" i="0" u="none" strike="noStrike" kern="1200" baseline="0">
              <a:ln w="3175" cap="rnd">
                <a:solidFill>
                  <a:schemeClr val="accent1">
                    <a:alpha val="85000"/>
                  </a:schemeClr>
                </a:solidFill>
              </a:ln>
              <a:solidFill>
                <a:schemeClr val="dk1"/>
              </a:solidFill>
              <a:latin typeface="+mn-lt"/>
              <a:ea typeface="+mn-ea"/>
              <a:cs typeface="+mn-cs"/>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rot="0" vert="horz" anchor="t" anchorCtr="1"/>
    <a:lstStyle/>
    <a:p>
      <a:pPr>
        <a:defRPr sz="1300" baseline="0">
          <a:ln w="3175" cap="rnd">
            <a:solidFill>
              <a:schemeClr val="accent1">
                <a:alpha val="85000"/>
              </a:schemeClr>
            </a:solidFill>
          </a:ln>
          <a:solidFill>
            <a:schemeClr val="dk1"/>
          </a:solidFill>
        </a:defRPr>
      </a:pPr>
      <a:endParaRPr lang="en-US"/>
    </a:p>
  </c:txPr>
  <c:externalData r:id="rId4">
    <c:autoUpdate val="0"/>
  </c:externalData>
  <c:userShapes r:id="rId5"/>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col"/>
        <c:grouping val="clustered"/>
        <c:varyColors val="0"/>
        <c:ser>
          <c:idx val="0"/>
          <c:order val="0"/>
          <c:spPr>
            <a:solidFill>
              <a:schemeClr val="accent1">
                <a:tint val="58000"/>
              </a:schemeClr>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rgbClr val="FF0000"/>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Sheet1!$B$1</c:f>
              <c:numCache>
                <c:formatCode>General</c:formatCode>
                <c:ptCount val="1"/>
                <c:pt idx="0">
                  <c:v>65</c:v>
                </c:pt>
              </c:numCache>
            </c:numRef>
          </c:val>
          <c:extLst xmlns:c16r2="http://schemas.microsoft.com/office/drawing/2015/06/chart">
            <c:ext xmlns:c16="http://schemas.microsoft.com/office/drawing/2014/chart" uri="{C3380CC4-5D6E-409C-BE32-E72D297353CC}">
              <c16:uniqueId val="{00000000-6122-4406-81D8-10EAD6B672AD}"/>
            </c:ext>
          </c:extLst>
        </c:ser>
        <c:ser>
          <c:idx val="1"/>
          <c:order val="1"/>
          <c:spPr>
            <a:solidFill>
              <a:schemeClr val="accent1">
                <a:tint val="86000"/>
              </a:schemeClr>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rgbClr val="FF0000"/>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Sheet1!$B$2</c:f>
              <c:numCache>
                <c:formatCode>General</c:formatCode>
                <c:ptCount val="1"/>
                <c:pt idx="0">
                  <c:v>79</c:v>
                </c:pt>
              </c:numCache>
            </c:numRef>
          </c:val>
          <c:extLst xmlns:c16r2="http://schemas.microsoft.com/office/drawing/2015/06/chart">
            <c:ext xmlns:c16="http://schemas.microsoft.com/office/drawing/2014/chart" uri="{C3380CC4-5D6E-409C-BE32-E72D297353CC}">
              <c16:uniqueId val="{00000001-6122-4406-81D8-10EAD6B672AD}"/>
            </c:ext>
          </c:extLst>
        </c:ser>
        <c:ser>
          <c:idx val="2"/>
          <c:order val="2"/>
          <c:spPr>
            <a:solidFill>
              <a:schemeClr val="accent1">
                <a:shade val="86000"/>
              </a:schemeClr>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rgbClr val="FF0000"/>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Sheet1!$B$3</c:f>
              <c:numCache>
                <c:formatCode>General</c:formatCode>
                <c:ptCount val="1"/>
                <c:pt idx="0">
                  <c:v>81</c:v>
                </c:pt>
              </c:numCache>
            </c:numRef>
          </c:val>
          <c:extLst xmlns:c16r2="http://schemas.microsoft.com/office/drawing/2015/06/chart">
            <c:ext xmlns:c16="http://schemas.microsoft.com/office/drawing/2014/chart" uri="{C3380CC4-5D6E-409C-BE32-E72D297353CC}">
              <c16:uniqueId val="{00000002-6122-4406-81D8-10EAD6B672AD}"/>
            </c:ext>
          </c:extLst>
        </c:ser>
        <c:ser>
          <c:idx val="3"/>
          <c:order val="3"/>
          <c:spPr>
            <a:solidFill>
              <a:schemeClr val="accent1">
                <a:shade val="58000"/>
              </a:schemeClr>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rgbClr val="FF0000"/>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Sheet1!$B$4</c:f>
              <c:numCache>
                <c:formatCode>General</c:formatCode>
                <c:ptCount val="1"/>
                <c:pt idx="0">
                  <c:v>86</c:v>
                </c:pt>
              </c:numCache>
            </c:numRef>
          </c:val>
          <c:extLst xmlns:c16r2="http://schemas.microsoft.com/office/drawing/2015/06/chart">
            <c:ext xmlns:c16="http://schemas.microsoft.com/office/drawing/2014/chart" uri="{C3380CC4-5D6E-409C-BE32-E72D297353CC}">
              <c16:uniqueId val="{00000003-6122-4406-81D8-10EAD6B672AD}"/>
            </c:ext>
          </c:extLst>
        </c:ser>
        <c:dLbls>
          <c:showLegendKey val="0"/>
          <c:showVal val="0"/>
          <c:showCatName val="0"/>
          <c:showSerName val="0"/>
          <c:showPercent val="0"/>
          <c:showBubbleSize val="0"/>
        </c:dLbls>
        <c:gapWidth val="219"/>
        <c:overlap val="-27"/>
        <c:axId val="357185416"/>
        <c:axId val="357185800"/>
      </c:barChart>
      <c:catAx>
        <c:axId val="357185416"/>
        <c:scaling>
          <c:orientation val="minMax"/>
        </c:scaling>
        <c:delete val="1"/>
        <c:axPos val="b"/>
        <c:numFmt formatCode="General" sourceLinked="1"/>
        <c:majorTickMark val="none"/>
        <c:minorTickMark val="none"/>
        <c:tickLblPos val="nextTo"/>
        <c:crossAx val="357185800"/>
        <c:crosses val="autoZero"/>
        <c:auto val="1"/>
        <c:lblAlgn val="ctr"/>
        <c:lblOffset val="100"/>
        <c:noMultiLvlLbl val="0"/>
      </c:catAx>
      <c:valAx>
        <c:axId val="357185800"/>
        <c:scaling>
          <c:orientation val="minMax"/>
          <c:max val="100"/>
          <c:min val="5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rgbClr val="00529B"/>
                    </a:solidFill>
                    <a:latin typeface="+mn-lt"/>
                    <a:ea typeface="+mn-ea"/>
                    <a:cs typeface="+mn-cs"/>
                  </a:defRPr>
                </a:pPr>
                <a:r>
                  <a:rPr lang="en-US"/>
                  <a:t>Accuracy (%)</a:t>
                </a:r>
              </a:p>
            </c:rich>
          </c:tx>
          <c:overlay val="0"/>
          <c:spPr>
            <a:noFill/>
            <a:ln>
              <a:noFill/>
            </a:ln>
            <a:effectLst/>
          </c:spPr>
          <c:txPr>
            <a:bodyPr rot="-5400000" spcFirstLastPara="1" vertOverflow="ellipsis" vert="horz" wrap="square" anchor="ctr" anchorCtr="1"/>
            <a:lstStyle/>
            <a:p>
              <a:pPr>
                <a:defRPr sz="1800" b="0" i="0" u="none" strike="noStrike" kern="1200" baseline="0">
                  <a:solidFill>
                    <a:srgbClr val="00529B"/>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rgbClr val="00529B"/>
                </a:solidFill>
                <a:latin typeface="+mn-lt"/>
                <a:ea typeface="+mn-ea"/>
                <a:cs typeface="+mn-cs"/>
              </a:defRPr>
            </a:pPr>
            <a:endParaRPr lang="en-US"/>
          </a:p>
        </c:txPr>
        <c:crossAx val="357185416"/>
        <c:crosses val="autoZero"/>
        <c:crossBetween val="between"/>
        <c:majorUnit val="10"/>
      </c:valAx>
      <c:spPr>
        <a:noFill/>
        <a:ln>
          <a:noFill/>
        </a:ln>
        <a:effectLst/>
      </c:spPr>
    </c:plotArea>
    <c:plotVisOnly val="1"/>
    <c:dispBlanksAs val="gap"/>
    <c:showDLblsOverMax val="0"/>
  </c:chart>
  <c:spPr>
    <a:noFill/>
    <a:ln>
      <a:noFill/>
    </a:ln>
    <a:effectLst/>
  </c:spPr>
  <c:txPr>
    <a:bodyPr/>
    <a:lstStyle/>
    <a:p>
      <a:pPr>
        <a:defRPr sz="1800">
          <a:solidFill>
            <a:srgbClr val="00529B"/>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Reversed" id="21">
  <a:schemeClr val="accent1"/>
</cs:colorStyle>
</file>

<file path=ppt/charts/style1.xml><?xml version="1.0" encoding="utf-8"?>
<cs:chartStyle xmlns:cs="http://schemas.microsoft.com/office/drawing/2012/chartStyle" xmlns:a="http://schemas.openxmlformats.org/drawingml/2006/main" id="318">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alpha val="50196"/>
        </a:schemeClr>
      </a:solidFill>
      <a:ln w="25400">
        <a:solidFill>
          <a:schemeClr val="phClr"/>
        </a:solidFill>
        <a:prstDash val="sysDot"/>
      </a:ln>
    </cs:spPr>
  </cs:dataPoint>
  <cs:dataPoint3D>
    <cs:lnRef idx="0">
      <cs:styleClr val="auto"/>
    </cs:lnRef>
    <cs:fillRef idx="0">
      <cs:styleClr val="auto"/>
    </cs:fillRef>
    <cs:effectRef idx="0"/>
    <cs:fontRef idx="minor">
      <a:schemeClr val="tx1"/>
    </cs:fontRef>
    <cs:spPr>
      <a:solidFill>
        <a:schemeClr val="phClr">
          <a:alpha val="50196"/>
        </a:schemeClr>
      </a:solidFill>
      <a:ln w="25400">
        <a:solidFill>
          <a:schemeClr val="phClr"/>
        </a:solidFill>
        <a:prstDash val="sysDot"/>
      </a:ln>
    </cs:spPr>
  </cs:dataPoint3D>
  <cs:dataPointLine>
    <cs:lnRef idx="0">
      <cs:styleClr val="auto"/>
    </cs:lnRef>
    <cs:fillRef idx="0"/>
    <cs:effectRef idx="0"/>
    <cs:fontRef idx="minor">
      <a:schemeClr val="tx1"/>
    </cs:fontRef>
    <cs:spPr>
      <a:ln w="25400" cap="rnd" cmpd="sng" algn="ctr">
        <a:solidFill>
          <a:schemeClr val="phClr"/>
        </a:solidFill>
        <a:prstDash val="sysDot"/>
        <a:round/>
      </a:ln>
    </cs:spPr>
  </cs:dataPointLine>
  <cs:dataPointMarker>
    <cs:lnRef idx="0">
      <cs:styleClr val="auto"/>
    </cs:lnRef>
    <cs:fillRef idx="0">
      <cs:styleClr val="auto"/>
    </cs:fillRef>
    <cs:effectRef idx="0"/>
    <cs:fontRef idx="minor">
      <a:schemeClr val="tx1"/>
    </cs:fontRef>
    <cs:spPr>
      <a:solidFill>
        <a:schemeClr val="phClr"/>
      </a:solidFill>
    </cs:spPr>
  </cs:dataPointMarker>
  <cs:dataPointMarkerLayout symbol="circle" size="6"/>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00" b="1" kern="1200" cap="all" spc="15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3.emf"/></Relationships>
</file>

<file path=ppt/drawings/drawing1.xml><?xml version="1.0" encoding="utf-8"?>
<c:userShapes xmlns:c="http://schemas.openxmlformats.org/drawingml/2006/chart">
  <cdr:relSizeAnchor xmlns:cdr="http://schemas.openxmlformats.org/drawingml/2006/chartDrawing">
    <cdr:from>
      <cdr:x>0.02076</cdr:x>
      <cdr:y>0.70882</cdr:y>
    </cdr:from>
    <cdr:to>
      <cdr:x>0.17008</cdr:x>
      <cdr:y>0.76811</cdr:y>
    </cdr:to>
    <cdr:sp macro="" textlink="">
      <cdr:nvSpPr>
        <cdr:cNvPr id="2" name="TextBox 1">
          <a:extLst xmlns:a="http://schemas.openxmlformats.org/drawingml/2006/main">
            <a:ext uri="{FF2B5EF4-FFF2-40B4-BE49-F238E27FC236}">
              <a16:creationId xmlns:a16="http://schemas.microsoft.com/office/drawing/2014/main" xmlns="" id="{47A4FD9A-534F-4E9F-A8A9-1EEC93A2C7E3}"/>
            </a:ext>
          </a:extLst>
        </cdr:cNvPr>
        <cdr:cNvSpPr txBox="1"/>
      </cdr:nvSpPr>
      <cdr:spPr>
        <a:xfrm xmlns:a="http://schemas.openxmlformats.org/drawingml/2006/main">
          <a:off x="179205" y="3337936"/>
          <a:ext cx="1288869" cy="279206"/>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none" rtlCol="0"/>
        <a:lstStyle xmlns:a="http://schemas.openxmlformats.org/drawingml/2006/main"/>
        <a:p xmlns:a="http://schemas.openxmlformats.org/drawingml/2006/main">
          <a:r>
            <a:rPr lang="en-US" sz="1400" b="1" dirty="0" err="1">
              <a:solidFill>
                <a:schemeClr val="tx2">
                  <a:lumMod val="75000"/>
                  <a:lumOff val="25000"/>
                </a:schemeClr>
              </a:solidFill>
            </a:rPr>
            <a:t>Alipour</a:t>
          </a:r>
          <a:r>
            <a:rPr lang="en-US" sz="1400" b="1" dirty="0">
              <a:solidFill>
                <a:schemeClr val="tx2">
                  <a:lumMod val="75000"/>
                  <a:lumOff val="25000"/>
                </a:schemeClr>
              </a:solidFill>
            </a:rPr>
            <a:t> et al [4]</a:t>
          </a:r>
        </a:p>
      </cdr:txBody>
    </cdr:sp>
  </cdr:relSizeAnchor>
  <cdr:relSizeAnchor xmlns:cdr="http://schemas.openxmlformats.org/drawingml/2006/chartDrawing">
    <cdr:from>
      <cdr:x>0.02076</cdr:x>
      <cdr:y>0.87812</cdr:y>
    </cdr:from>
    <cdr:to>
      <cdr:x>0.17008</cdr:x>
      <cdr:y>0.93741</cdr:y>
    </cdr:to>
    <cdr:sp macro="" textlink="">
      <cdr:nvSpPr>
        <cdr:cNvPr id="3" name="TextBox 1">
          <a:extLst xmlns:a="http://schemas.openxmlformats.org/drawingml/2006/main">
            <a:ext uri="{FF2B5EF4-FFF2-40B4-BE49-F238E27FC236}">
              <a16:creationId xmlns:a16="http://schemas.microsoft.com/office/drawing/2014/main" xmlns="" id="{0E98AD39-0751-45D2-BE18-B1FD431AC82A}"/>
            </a:ext>
          </a:extLst>
        </cdr:cNvPr>
        <cdr:cNvSpPr txBox="1"/>
      </cdr:nvSpPr>
      <cdr:spPr>
        <a:xfrm xmlns:a="http://schemas.openxmlformats.org/drawingml/2006/main">
          <a:off x="179205" y="4135217"/>
          <a:ext cx="1288869" cy="279206"/>
        </a:xfrm>
        <a:prstGeom xmlns:a="http://schemas.openxmlformats.org/drawingml/2006/main" prst="rect">
          <a:avLst/>
        </a:prstGeom>
        <a:solidFill xmlns:a="http://schemas.openxmlformats.org/drawingml/2006/main">
          <a:schemeClr val="bg1"/>
        </a:solidFill>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400" b="1" dirty="0">
              <a:solidFill>
                <a:srgbClr val="00B050"/>
              </a:solidFill>
            </a:rPr>
            <a:t>Flutes vs Cellos [5]</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eaLnBrk="1" hangingPunct="1">
              <a:defRPr sz="1200">
                <a:latin typeface="Rockwell" charset="0"/>
                <a:ea typeface="ＭＳ Ｐゴシック" charset="0"/>
                <a:cs typeface="ＭＳ Ｐゴシック" charset="0"/>
              </a:defRPr>
            </a:lvl1pPr>
          </a:lstStyle>
          <a:p>
            <a:pPr>
              <a:defRPr/>
            </a:pPr>
            <a:endParaRPr lang="en-US"/>
          </a:p>
        </p:txBody>
      </p:sp>
      <p:sp>
        <p:nvSpPr>
          <p:cNvPr id="3" name="Date Placeholder 2"/>
          <p:cNvSpPr>
            <a:spLocks noGrp="1"/>
          </p:cNvSpPr>
          <p:nvPr>
            <p:ph type="dt" sz="quarter" idx="1"/>
          </p:nvPr>
        </p:nvSpPr>
        <p:spPr>
          <a:xfrm>
            <a:off x="5180013" y="0"/>
            <a:ext cx="3962400" cy="3429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EAC6E28A-33A3-DB4F-9F93-D3B0C6596826}" type="datetimeFigureOut">
              <a:rPr lang="en-US"/>
              <a:pPr>
                <a:defRPr/>
              </a:pPr>
              <a:t>10/23/2020</a:t>
            </a:fld>
            <a:endParaRPr lang="en-US"/>
          </a:p>
        </p:txBody>
      </p:sp>
      <p:sp>
        <p:nvSpPr>
          <p:cNvPr id="4" name="Footer Placeholder 3"/>
          <p:cNvSpPr>
            <a:spLocks noGrp="1"/>
          </p:cNvSpPr>
          <p:nvPr>
            <p:ph type="ftr" sz="quarter" idx="2"/>
          </p:nvPr>
        </p:nvSpPr>
        <p:spPr>
          <a:xfrm>
            <a:off x="0" y="6513513"/>
            <a:ext cx="3962400" cy="342900"/>
          </a:xfrm>
          <a:prstGeom prst="rect">
            <a:avLst/>
          </a:prstGeom>
        </p:spPr>
        <p:txBody>
          <a:bodyPr vert="horz" lIns="91440" tIns="45720" rIns="91440" bIns="45720" rtlCol="0" anchor="b"/>
          <a:lstStyle>
            <a:lvl1pPr algn="l" eaLnBrk="1" hangingPunct="1">
              <a:defRPr sz="1200">
                <a:latin typeface="Rockwell" charset="0"/>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3"/>
          </p:nvPr>
        </p:nvSpPr>
        <p:spPr>
          <a:xfrm>
            <a:off x="5180013" y="6513513"/>
            <a:ext cx="3962400" cy="3429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DC965ECB-F284-854D-818F-5BC971CC7BF3}" type="slidenum">
              <a:rPr lang="en-US"/>
              <a:pPr>
                <a:defRPr/>
              </a:pPr>
              <a:t>‹#›</a:t>
            </a:fld>
            <a:endParaRPr lang="en-US"/>
          </a:p>
        </p:txBody>
      </p:sp>
    </p:spTree>
    <p:extLst>
      <p:ext uri="{BB962C8B-B14F-4D97-AF65-F5344CB8AC3E}">
        <p14:creationId xmlns:p14="http://schemas.microsoft.com/office/powerpoint/2010/main" val="26334497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eaLnBrk="1" fontAlgn="auto" hangingPunct="1">
              <a:spcBef>
                <a:spcPts val="0"/>
              </a:spcBef>
              <a:spcAft>
                <a:spcPts val="0"/>
              </a:spcAft>
              <a:defRPr sz="1200">
                <a:latin typeface="Quadon Medium"/>
                <a:ea typeface="+mn-ea"/>
                <a:cs typeface="+mn-cs"/>
              </a:defRPr>
            </a:lvl1pPr>
          </a:lstStyle>
          <a:p>
            <a:pPr>
              <a:defRPr/>
            </a:pPr>
            <a:endParaRPr lang="en-US"/>
          </a:p>
        </p:txBody>
      </p:sp>
      <p:sp>
        <p:nvSpPr>
          <p:cNvPr id="3" name="Date Placeholder 2"/>
          <p:cNvSpPr>
            <a:spLocks noGrp="1"/>
          </p:cNvSpPr>
          <p:nvPr>
            <p:ph type="dt" idx="1"/>
          </p:nvPr>
        </p:nvSpPr>
        <p:spPr>
          <a:xfrm>
            <a:off x="5180013" y="0"/>
            <a:ext cx="3962400" cy="3429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Quadon Medium"/>
              </a:defRPr>
            </a:lvl1pPr>
          </a:lstStyle>
          <a:p>
            <a:pPr>
              <a:defRPr/>
            </a:pPr>
            <a:fld id="{0F85DB7A-A5FF-C04A-A4AA-98B39292EA77}" type="datetimeFigureOut">
              <a:rPr lang="en-US" smtClean="0"/>
              <a:pPr>
                <a:defRPr/>
              </a:pPr>
              <a:t>10/23/2020</a:t>
            </a:fld>
            <a:endParaRPr lang="en-US"/>
          </a:p>
        </p:txBody>
      </p:sp>
      <p:sp>
        <p:nvSpPr>
          <p:cNvPr id="4" name="Slide Image Placeholder 3"/>
          <p:cNvSpPr>
            <a:spLocks noGrp="1" noRot="1" noChangeAspect="1"/>
          </p:cNvSpPr>
          <p:nvPr>
            <p:ph type="sldImg" idx="2"/>
          </p:nvPr>
        </p:nvSpPr>
        <p:spPr>
          <a:xfrm>
            <a:off x="2286000" y="514350"/>
            <a:ext cx="4572000" cy="25717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Quadon Medium"/>
                <a:ea typeface="+mn-ea"/>
                <a:cs typeface="+mn-cs"/>
              </a:defRPr>
            </a:lvl1pPr>
          </a:lstStyle>
          <a:p>
            <a:pPr>
              <a:defRPr/>
            </a:pPr>
            <a:endParaRPr lang="en-US"/>
          </a:p>
        </p:txBody>
      </p:sp>
      <p:sp>
        <p:nvSpPr>
          <p:cNvPr id="7" name="Slide Number Placeholder 6"/>
          <p:cNvSpPr>
            <a:spLocks noGrp="1"/>
          </p:cNvSpPr>
          <p:nvPr>
            <p:ph type="sldNum" sz="quarter" idx="5"/>
          </p:nvPr>
        </p:nvSpPr>
        <p:spPr>
          <a:xfrm>
            <a:off x="5180013" y="6513513"/>
            <a:ext cx="3962400" cy="3429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Quadon Medium"/>
              </a:defRPr>
            </a:lvl1pPr>
          </a:lstStyle>
          <a:p>
            <a:pPr>
              <a:defRPr/>
            </a:pPr>
            <a:fld id="{1A60B8F3-4DE0-044E-A0D2-83BDE6C791D5}" type="slidenum">
              <a:rPr lang="en-US" smtClean="0"/>
              <a:pPr>
                <a:defRPr/>
              </a:pPr>
              <a:t>‹#›</a:t>
            </a:fld>
            <a:endParaRPr lang="en-US"/>
          </a:p>
        </p:txBody>
      </p:sp>
    </p:spTree>
    <p:extLst>
      <p:ext uri="{BB962C8B-B14F-4D97-AF65-F5344CB8AC3E}">
        <p14:creationId xmlns:p14="http://schemas.microsoft.com/office/powerpoint/2010/main" val="245564983"/>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Quadon Medium"/>
        <a:ea typeface="MS PGothic" panose="020B0600070205080204" pitchFamily="34" charset="-128"/>
        <a:cs typeface="MS PGothic" charset="0"/>
      </a:defRPr>
    </a:lvl1pPr>
    <a:lvl2pPr marL="457200" algn="l" defTabSz="457200" rtl="0" eaLnBrk="0" fontAlgn="base" hangingPunct="0">
      <a:spcBef>
        <a:spcPct val="30000"/>
      </a:spcBef>
      <a:spcAft>
        <a:spcPct val="0"/>
      </a:spcAft>
      <a:defRPr sz="1200" kern="1200">
        <a:solidFill>
          <a:schemeClr val="tx1"/>
        </a:solidFill>
        <a:latin typeface="Quadon Medium"/>
        <a:ea typeface="MS PGothic" panose="020B0600070205080204" pitchFamily="34" charset="-128"/>
        <a:cs typeface="MS PGothic" charset="0"/>
      </a:defRPr>
    </a:lvl2pPr>
    <a:lvl3pPr marL="914400" algn="l" defTabSz="457200" rtl="0" eaLnBrk="0" fontAlgn="base" hangingPunct="0">
      <a:spcBef>
        <a:spcPct val="30000"/>
      </a:spcBef>
      <a:spcAft>
        <a:spcPct val="0"/>
      </a:spcAft>
      <a:defRPr sz="1200" kern="1200">
        <a:solidFill>
          <a:schemeClr val="tx1"/>
        </a:solidFill>
        <a:latin typeface="Quadon Medium"/>
        <a:ea typeface="MS PGothic" panose="020B0600070205080204" pitchFamily="34" charset="-128"/>
        <a:cs typeface="MS PGothic" charset="0"/>
      </a:defRPr>
    </a:lvl3pPr>
    <a:lvl4pPr marL="1371600" algn="l" defTabSz="457200" rtl="0" eaLnBrk="0" fontAlgn="base" hangingPunct="0">
      <a:spcBef>
        <a:spcPct val="30000"/>
      </a:spcBef>
      <a:spcAft>
        <a:spcPct val="0"/>
      </a:spcAft>
      <a:defRPr sz="1200" kern="1200">
        <a:solidFill>
          <a:schemeClr val="tx1"/>
        </a:solidFill>
        <a:latin typeface="Quadon Medium"/>
        <a:ea typeface="MS PGothic" panose="020B0600070205080204" pitchFamily="34" charset="-128"/>
        <a:cs typeface="MS PGothic" charset="0"/>
      </a:defRPr>
    </a:lvl4pPr>
    <a:lvl5pPr marL="1828800" algn="l" defTabSz="457200" rtl="0" eaLnBrk="0" fontAlgn="base" hangingPunct="0">
      <a:spcBef>
        <a:spcPct val="30000"/>
      </a:spcBef>
      <a:spcAft>
        <a:spcPct val="0"/>
      </a:spcAft>
      <a:defRPr sz="1200" kern="1200">
        <a:solidFill>
          <a:schemeClr val="tx1"/>
        </a:solidFill>
        <a:latin typeface="Quadon Medium"/>
        <a:ea typeface="MS PGothic" panose="020B0600070205080204" pitchFamily="34" charset="-128"/>
        <a:cs typeface="MS PGothic"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1A60B8F3-4DE0-044E-A0D2-83BDE6C791D5}" type="slidenum">
              <a:rPr lang="en-US" smtClean="0"/>
              <a:pPr>
                <a:defRPr/>
              </a:pPr>
              <a:t>1</a:t>
            </a:fld>
            <a:endParaRPr lang="en-US"/>
          </a:p>
        </p:txBody>
      </p:sp>
    </p:spTree>
    <p:extLst>
      <p:ext uri="{BB962C8B-B14F-4D97-AF65-F5344CB8AC3E}">
        <p14:creationId xmlns:p14="http://schemas.microsoft.com/office/powerpoint/2010/main" val="20589184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1A60B8F3-4DE0-044E-A0D2-83BDE6C791D5}" type="slidenum">
              <a:rPr lang="en-US" smtClean="0"/>
              <a:pPr>
                <a:defRPr/>
              </a:pPr>
              <a:t>2</a:t>
            </a:fld>
            <a:endParaRPr lang="en-US"/>
          </a:p>
        </p:txBody>
      </p:sp>
    </p:spTree>
    <p:extLst>
      <p:ext uri="{BB962C8B-B14F-4D97-AF65-F5344CB8AC3E}">
        <p14:creationId xmlns:p14="http://schemas.microsoft.com/office/powerpoint/2010/main" val="10574837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1A60B8F3-4DE0-044E-A0D2-83BDE6C791D5}" type="slidenum">
              <a:rPr lang="en-US" smtClean="0"/>
              <a:pPr>
                <a:defRPr/>
              </a:pPr>
              <a:t>3</a:t>
            </a:fld>
            <a:endParaRPr lang="en-US"/>
          </a:p>
        </p:txBody>
      </p:sp>
    </p:spTree>
    <p:extLst>
      <p:ext uri="{BB962C8B-B14F-4D97-AF65-F5344CB8AC3E}">
        <p14:creationId xmlns:p14="http://schemas.microsoft.com/office/powerpoint/2010/main" val="12034335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1A60B8F3-4DE0-044E-A0D2-83BDE6C791D5}" type="slidenum">
              <a:rPr lang="en-US" smtClean="0"/>
              <a:pPr>
                <a:defRPr/>
              </a:pPr>
              <a:t>4</a:t>
            </a:fld>
            <a:endParaRPr lang="en-US"/>
          </a:p>
        </p:txBody>
      </p:sp>
    </p:spTree>
    <p:extLst>
      <p:ext uri="{BB962C8B-B14F-4D97-AF65-F5344CB8AC3E}">
        <p14:creationId xmlns:p14="http://schemas.microsoft.com/office/powerpoint/2010/main" val="20863848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a:extLst>
              <a:ext uri="{FF2B5EF4-FFF2-40B4-BE49-F238E27FC236}">
                <a16:creationId xmlns:a16="http://schemas.microsoft.com/office/drawing/2014/main" xmlns="" id="{DF1C33F0-87FD-4480-8DF3-856362413EB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931725" indent="-37474525">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79664BF-427E-4EC7-8606-0FB53FD1C858}" type="slidenum">
              <a:rPr lang="en-US" altLang="en-US"/>
              <a:pPr>
                <a:spcBef>
                  <a:spcPct val="0"/>
                </a:spcBef>
              </a:pPr>
              <a:t>5</a:t>
            </a:fld>
            <a:endParaRPr lang="en-US" altLang="en-US"/>
          </a:p>
        </p:txBody>
      </p:sp>
      <p:sp>
        <p:nvSpPr>
          <p:cNvPr id="23554" name="Rectangle 2">
            <a:extLst>
              <a:ext uri="{FF2B5EF4-FFF2-40B4-BE49-F238E27FC236}">
                <a16:creationId xmlns:a16="http://schemas.microsoft.com/office/drawing/2014/main" xmlns="" id="{3D3D350A-DEEE-4CD4-905F-64C8AFF337C2}"/>
              </a:ext>
            </a:extLst>
          </p:cNvPr>
          <p:cNvSpPr>
            <a:spLocks noGrp="1" noRot="1" noChangeAspect="1" noChangeArrowheads="1" noTextEdit="1"/>
          </p:cNvSpPr>
          <p:nvPr>
            <p:ph type="sldImg"/>
          </p:nvPr>
        </p:nvSpPr>
        <p:spPr>
          <a:xfrm>
            <a:off x="382588" y="685800"/>
            <a:ext cx="6097587" cy="3430588"/>
          </a:xfrm>
          <a:ln/>
        </p:spPr>
      </p:sp>
      <p:sp>
        <p:nvSpPr>
          <p:cNvPr id="23555" name="Rectangle 3">
            <a:extLst>
              <a:ext uri="{FF2B5EF4-FFF2-40B4-BE49-F238E27FC236}">
                <a16:creationId xmlns:a16="http://schemas.microsoft.com/office/drawing/2014/main" xmlns="" id="{748D9610-AAA7-464D-A1EB-E6520C768CC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5859996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6B04BF8D-3878-4109-BA6D-B85CA4F011A1}" type="slidenum">
              <a:rPr lang="en-US"/>
              <a:pPr/>
              <a:t>6</a:t>
            </a:fld>
            <a:endParaRPr lang="en-US"/>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endParaRPr lang="en-US" dirty="0">
              <a:ea typeface="ＭＳ Ｐゴシック" pitchFamily="-111" charset="-128"/>
            </a:endParaRPr>
          </a:p>
        </p:txBody>
      </p:sp>
    </p:spTree>
    <p:extLst>
      <p:ext uri="{BB962C8B-B14F-4D97-AF65-F5344CB8AC3E}">
        <p14:creationId xmlns:p14="http://schemas.microsoft.com/office/powerpoint/2010/main" val="3215820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9534A9A6-7FD3-44C6-91A1-15E4C8F386CD}" type="slidenum">
              <a:rPr lang="en-US"/>
              <a:pPr/>
              <a:t>7</a:t>
            </a:fld>
            <a:endParaRPr lang="en-US"/>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xfrm>
            <a:off x="914400" y="4343400"/>
            <a:ext cx="5029200" cy="4114800"/>
          </a:xfrm>
          <a:noFill/>
          <a:ln/>
        </p:spPr>
        <p:txBody>
          <a:bodyPr/>
          <a:lstStyle/>
          <a:p>
            <a:pPr eaLnBrk="1" hangingPunct="1"/>
            <a:endParaRPr lang="en-US" dirty="0">
              <a:ea typeface="ＭＳ Ｐゴシック" pitchFamily="-111" charset="-128"/>
            </a:endParaRPr>
          </a:p>
        </p:txBody>
      </p:sp>
    </p:spTree>
    <p:extLst>
      <p:ext uri="{BB962C8B-B14F-4D97-AF65-F5344CB8AC3E}">
        <p14:creationId xmlns:p14="http://schemas.microsoft.com/office/powerpoint/2010/main" val="26073734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1A60B8F3-4DE0-044E-A0D2-83BDE6C791D5}" type="slidenum">
              <a:rPr lang="en-US" smtClean="0"/>
              <a:pPr>
                <a:defRPr/>
              </a:pPr>
              <a:t>8</a:t>
            </a:fld>
            <a:endParaRPr lang="en-US"/>
          </a:p>
        </p:txBody>
      </p:sp>
    </p:spTree>
    <p:extLst>
      <p:ext uri="{BB962C8B-B14F-4D97-AF65-F5344CB8AC3E}">
        <p14:creationId xmlns:p14="http://schemas.microsoft.com/office/powerpoint/2010/main" val="14984870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1A60B8F3-4DE0-044E-A0D2-83BDE6C791D5}" type="slidenum">
              <a:rPr lang="en-US" smtClean="0"/>
              <a:pPr>
                <a:defRPr/>
              </a:pPr>
              <a:t>9</a:t>
            </a:fld>
            <a:endParaRPr lang="en-US"/>
          </a:p>
        </p:txBody>
      </p:sp>
    </p:spTree>
    <p:extLst>
      <p:ext uri="{BB962C8B-B14F-4D97-AF65-F5344CB8AC3E}">
        <p14:creationId xmlns:p14="http://schemas.microsoft.com/office/powerpoint/2010/main" val="35757212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8A75EE61-04B8-4169-9ADE-62D2DE4655AC}" type="slidenum">
              <a:rPr lang="en-US"/>
              <a:pPr/>
              <a:t>10</a:t>
            </a:fld>
            <a:endParaRPr lang="en-US"/>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en-US" dirty="0">
              <a:ea typeface="ＭＳ Ｐゴシック" pitchFamily="-111" charset="-128"/>
            </a:endParaRPr>
          </a:p>
        </p:txBody>
      </p:sp>
    </p:spTree>
    <p:extLst>
      <p:ext uri="{BB962C8B-B14F-4D97-AF65-F5344CB8AC3E}">
        <p14:creationId xmlns:p14="http://schemas.microsoft.com/office/powerpoint/2010/main" val="35127093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FB792D45-0151-4DB8-B425-DECD7EEC167E}" type="slidenum">
              <a:rPr lang="en-US"/>
              <a:pPr/>
              <a:t>11</a:t>
            </a:fld>
            <a:endParaRPr lang="en-US"/>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a:ea typeface="ＭＳ Ｐゴシック" pitchFamily="-111" charset="-128"/>
            </a:endParaRPr>
          </a:p>
        </p:txBody>
      </p:sp>
    </p:spTree>
    <p:extLst>
      <p:ext uri="{BB962C8B-B14F-4D97-AF65-F5344CB8AC3E}">
        <p14:creationId xmlns:p14="http://schemas.microsoft.com/office/powerpoint/2010/main" val="14572405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1A60B8F3-4DE0-044E-A0D2-83BDE6C791D5}" type="slidenum">
              <a:rPr lang="en-US" smtClean="0"/>
              <a:pPr>
                <a:defRPr/>
              </a:pPr>
              <a:t>12</a:t>
            </a:fld>
            <a:endParaRPr lang="en-US"/>
          </a:p>
        </p:txBody>
      </p:sp>
    </p:spTree>
    <p:extLst>
      <p:ext uri="{BB962C8B-B14F-4D97-AF65-F5344CB8AC3E}">
        <p14:creationId xmlns:p14="http://schemas.microsoft.com/office/powerpoint/2010/main" val="1080458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1AB0E6F3-7C75-40D8-A283-1B3867997804}" type="slidenum">
              <a:rPr lang="en-US"/>
              <a:pPr/>
              <a:t>13</a:t>
            </a:fld>
            <a:endParaRPr lang="en-US"/>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endParaRPr lang="en-US" dirty="0">
              <a:ea typeface="ＭＳ Ｐゴシック" pitchFamily="-111" charset="-128"/>
            </a:endParaRPr>
          </a:p>
          <a:p>
            <a:pPr eaLnBrk="1" hangingPunct="1"/>
            <a:endParaRPr lang="en-US" dirty="0">
              <a:ea typeface="ＭＳ Ｐゴシック" pitchFamily="-111" charset="-128"/>
            </a:endParaRPr>
          </a:p>
        </p:txBody>
      </p:sp>
    </p:spTree>
    <p:extLst>
      <p:ext uri="{BB962C8B-B14F-4D97-AF65-F5344CB8AC3E}">
        <p14:creationId xmlns:p14="http://schemas.microsoft.com/office/powerpoint/2010/main" val="11295168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6AE136D5-D352-4840-BC29-D75313D34420}" type="slidenum">
              <a:rPr lang="en-US"/>
              <a:pPr/>
              <a:t>14</a:t>
            </a:fld>
            <a:endParaRPr lang="en-US"/>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endParaRPr lang="en-US" dirty="0">
              <a:ea typeface="ＭＳ Ｐゴシック" pitchFamily="-111" charset="-128"/>
            </a:endParaRPr>
          </a:p>
        </p:txBody>
      </p:sp>
    </p:spTree>
    <p:extLst>
      <p:ext uri="{BB962C8B-B14F-4D97-AF65-F5344CB8AC3E}">
        <p14:creationId xmlns:p14="http://schemas.microsoft.com/office/powerpoint/2010/main" val="40953042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6AE136D5-D352-4840-BC29-D75313D34420}" type="slidenum">
              <a:rPr lang="en-US"/>
              <a:pPr/>
              <a:t>15</a:t>
            </a:fld>
            <a:endParaRPr lang="en-US"/>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endParaRPr lang="en-US" dirty="0">
              <a:ea typeface="ＭＳ Ｐゴシック" pitchFamily="-111" charset="-128"/>
            </a:endParaRPr>
          </a:p>
        </p:txBody>
      </p:sp>
    </p:spTree>
    <p:extLst>
      <p:ext uri="{BB962C8B-B14F-4D97-AF65-F5344CB8AC3E}">
        <p14:creationId xmlns:p14="http://schemas.microsoft.com/office/powerpoint/2010/main" val="9324145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Slide Image Placeholder 1">
            <a:extLst>
              <a:ext uri="{FF2B5EF4-FFF2-40B4-BE49-F238E27FC236}">
                <a16:creationId xmlns:a16="http://schemas.microsoft.com/office/drawing/2014/main" xmlns="" id="{40BD138E-C263-476D-8AE8-CBE2AA2C03B4}"/>
              </a:ext>
            </a:extLst>
          </p:cNvPr>
          <p:cNvSpPr>
            <a:spLocks noGrp="1" noRot="1" noChangeAspect="1" noChangeArrowheads="1" noTextEdit="1"/>
          </p:cNvSpPr>
          <p:nvPr>
            <p:ph type="sldImg"/>
          </p:nvPr>
        </p:nvSpPr>
        <p:spPr>
          <a:ln/>
        </p:spPr>
      </p:sp>
      <p:sp>
        <p:nvSpPr>
          <p:cNvPr id="111618" name="Notes Placeholder 2">
            <a:extLst>
              <a:ext uri="{FF2B5EF4-FFF2-40B4-BE49-F238E27FC236}">
                <a16:creationId xmlns:a16="http://schemas.microsoft.com/office/drawing/2014/main" xmlns="" id="{2A54DD94-E8EF-48E1-A68F-2EE2EE3F822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
        <p:nvSpPr>
          <p:cNvPr id="111619" name="Slide Number Placeholder 3">
            <a:extLst>
              <a:ext uri="{FF2B5EF4-FFF2-40B4-BE49-F238E27FC236}">
                <a16:creationId xmlns:a16="http://schemas.microsoft.com/office/drawing/2014/main" xmlns="" id="{73807FD3-4195-4628-B323-C4AC5B68BCA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931725" indent="-37474525">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BDDD1B3-7158-473F-A83C-B1472180173A}" type="slidenum">
              <a:rPr lang="en-US" altLang="en-US"/>
              <a:pPr>
                <a:spcBef>
                  <a:spcPct val="0"/>
                </a:spcBef>
              </a:pPr>
              <a:t>16</a:t>
            </a:fld>
            <a:endParaRPr lang="en-US" altLang="en-US"/>
          </a:p>
        </p:txBody>
      </p:sp>
    </p:spTree>
    <p:extLst>
      <p:ext uri="{BB962C8B-B14F-4D97-AF65-F5344CB8AC3E}">
        <p14:creationId xmlns:p14="http://schemas.microsoft.com/office/powerpoint/2010/main" val="33020247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Slide Image Placeholder 1">
            <a:extLst>
              <a:ext uri="{FF2B5EF4-FFF2-40B4-BE49-F238E27FC236}">
                <a16:creationId xmlns:a16="http://schemas.microsoft.com/office/drawing/2014/main" xmlns="" id="{DE0FF068-FB95-4BE3-BA6D-863E85ED5C16}"/>
              </a:ext>
            </a:extLst>
          </p:cNvPr>
          <p:cNvSpPr>
            <a:spLocks noGrp="1" noRot="1" noChangeAspect="1" noChangeArrowheads="1" noTextEdit="1"/>
          </p:cNvSpPr>
          <p:nvPr>
            <p:ph type="sldImg"/>
          </p:nvPr>
        </p:nvSpPr>
        <p:spPr>
          <a:ln/>
        </p:spPr>
      </p:sp>
      <p:sp>
        <p:nvSpPr>
          <p:cNvPr id="113666" name="Notes Placeholder 2">
            <a:extLst>
              <a:ext uri="{FF2B5EF4-FFF2-40B4-BE49-F238E27FC236}">
                <a16:creationId xmlns:a16="http://schemas.microsoft.com/office/drawing/2014/main" xmlns="" id="{40952AF7-1661-4BD2-BB2F-2610EE934D7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
        <p:nvSpPr>
          <p:cNvPr id="113667" name="Slide Number Placeholder 3">
            <a:extLst>
              <a:ext uri="{FF2B5EF4-FFF2-40B4-BE49-F238E27FC236}">
                <a16:creationId xmlns:a16="http://schemas.microsoft.com/office/drawing/2014/main" xmlns="" id="{D54A9FB3-0FA6-4ABC-8380-D4A0A25F11F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931725" indent="-37474525">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FC7F710-54A0-48C3-9DDE-48695347B014}" type="slidenum">
              <a:rPr lang="en-US" altLang="en-US"/>
              <a:pPr>
                <a:spcBef>
                  <a:spcPct val="0"/>
                </a:spcBef>
              </a:pPr>
              <a:t>17</a:t>
            </a:fld>
            <a:endParaRPr lang="en-US" altLang="en-US"/>
          </a:p>
        </p:txBody>
      </p:sp>
    </p:spTree>
    <p:extLst>
      <p:ext uri="{BB962C8B-B14F-4D97-AF65-F5344CB8AC3E}">
        <p14:creationId xmlns:p14="http://schemas.microsoft.com/office/powerpoint/2010/main" val="31213656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1A60B8F3-4DE0-044E-A0D2-83BDE6C791D5}" type="slidenum">
              <a:rPr lang="en-US" smtClean="0"/>
              <a:pPr>
                <a:defRPr/>
              </a:pPr>
              <a:t>18</a:t>
            </a:fld>
            <a:endParaRPr lang="en-US"/>
          </a:p>
        </p:txBody>
      </p:sp>
    </p:spTree>
    <p:extLst>
      <p:ext uri="{BB962C8B-B14F-4D97-AF65-F5344CB8AC3E}">
        <p14:creationId xmlns:p14="http://schemas.microsoft.com/office/powerpoint/2010/main" val="33808720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enable this multi-dim net analytics problem , we use the Flames framework, that performs multi-tiered potation …. </a:t>
            </a:r>
          </a:p>
        </p:txBody>
      </p:sp>
      <p:sp>
        <p:nvSpPr>
          <p:cNvPr id="4" name="Slide Number Placeholder 3"/>
          <p:cNvSpPr>
            <a:spLocks noGrp="1"/>
          </p:cNvSpPr>
          <p:nvPr>
            <p:ph type="sldNum" sz="quarter" idx="10"/>
          </p:nvPr>
        </p:nvSpPr>
        <p:spPr/>
        <p:txBody>
          <a:bodyPr/>
          <a:lstStyle/>
          <a:p>
            <a:pPr>
              <a:defRPr/>
            </a:pPr>
            <a:fld id="{1A60B8F3-4DE0-044E-A0D2-83BDE6C791D5}" type="slidenum">
              <a:rPr lang="en-US" smtClean="0"/>
              <a:pPr>
                <a:defRPr/>
              </a:pPr>
              <a:t>19</a:t>
            </a:fld>
            <a:endParaRPr lang="en-US"/>
          </a:p>
        </p:txBody>
      </p:sp>
    </p:spTree>
    <p:extLst>
      <p:ext uri="{BB962C8B-B14F-4D97-AF65-F5344CB8AC3E}">
        <p14:creationId xmlns:p14="http://schemas.microsoft.com/office/powerpoint/2010/main" val="31944318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1A60B8F3-4DE0-044E-A0D2-83BDE6C791D5}" type="slidenum">
              <a:rPr lang="en-US" smtClean="0"/>
              <a:pPr>
                <a:defRPr/>
              </a:pPr>
              <a:t>20</a:t>
            </a:fld>
            <a:endParaRPr lang="en-US"/>
          </a:p>
        </p:txBody>
      </p:sp>
    </p:spTree>
    <p:extLst>
      <p:ext uri="{BB962C8B-B14F-4D97-AF65-F5344CB8AC3E}">
        <p14:creationId xmlns:p14="http://schemas.microsoft.com/office/powerpoint/2010/main" val="7969467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Let’s talk about the datasets, because they are used throughout multiple studies. Datasets were presented before, so here is a </a:t>
            </a:r>
            <a:r>
              <a:rPr lang="en-US" b="1" dirty="0"/>
              <a:t>quick recap</a:t>
            </a:r>
            <a:r>
              <a:rPr lang="en-US" b="0" dirty="0"/>
              <a:t>.</a:t>
            </a:r>
            <a:endParaRPr lang="en-US" b="1" dirty="0"/>
          </a:p>
          <a:p>
            <a:endParaRPr lang="en-US" dirty="0"/>
          </a:p>
        </p:txBody>
      </p:sp>
      <p:sp>
        <p:nvSpPr>
          <p:cNvPr id="4" name="Slide Number Placeholder 3"/>
          <p:cNvSpPr>
            <a:spLocks noGrp="1"/>
          </p:cNvSpPr>
          <p:nvPr>
            <p:ph type="sldNum" sz="quarter" idx="10"/>
          </p:nvPr>
        </p:nvSpPr>
        <p:spPr/>
        <p:txBody>
          <a:bodyPr/>
          <a:lstStyle/>
          <a:p>
            <a:pPr>
              <a:defRPr/>
            </a:pPr>
            <a:fld id="{1A60B8F3-4DE0-044E-A0D2-83BDE6C791D5}" type="slidenum">
              <a:rPr lang="en-US" smtClean="0"/>
              <a:pPr>
                <a:defRPr/>
              </a:pPr>
              <a:t>21</a:t>
            </a:fld>
            <a:endParaRPr lang="en-US"/>
          </a:p>
        </p:txBody>
      </p:sp>
    </p:spTree>
    <p:extLst>
      <p:ext uri="{BB962C8B-B14F-4D97-AF65-F5344CB8AC3E}">
        <p14:creationId xmlns:p14="http://schemas.microsoft.com/office/powerpoint/2010/main" val="17806154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We’re done with preprocessing and sanitation of datasets, </a:t>
            </a:r>
            <a:r>
              <a:rPr lang="en-US" b="1"/>
              <a:t>let’s move on to analysis of this data cube.</a:t>
            </a:r>
          </a:p>
        </p:txBody>
      </p:sp>
      <p:sp>
        <p:nvSpPr>
          <p:cNvPr id="4" name="Slide Number Placeholder 3"/>
          <p:cNvSpPr>
            <a:spLocks noGrp="1"/>
          </p:cNvSpPr>
          <p:nvPr>
            <p:ph type="sldNum" sz="quarter" idx="10"/>
          </p:nvPr>
        </p:nvSpPr>
        <p:spPr/>
        <p:txBody>
          <a:bodyPr/>
          <a:lstStyle/>
          <a:p>
            <a:pPr>
              <a:defRPr/>
            </a:pPr>
            <a:fld id="{1A60B8F3-4DE0-044E-A0D2-83BDE6C791D5}" type="slidenum">
              <a:rPr lang="en-US" smtClean="0"/>
              <a:pPr>
                <a:defRPr/>
              </a:pPr>
              <a:t>23</a:t>
            </a:fld>
            <a:endParaRPr lang="en-US"/>
          </a:p>
        </p:txBody>
      </p:sp>
    </p:spTree>
    <p:extLst>
      <p:ext uri="{BB962C8B-B14F-4D97-AF65-F5344CB8AC3E}">
        <p14:creationId xmlns:p14="http://schemas.microsoft.com/office/powerpoint/2010/main" val="32138067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endParaRPr lang="en-US" b="1" dirty="0"/>
          </a:p>
        </p:txBody>
      </p:sp>
      <p:sp>
        <p:nvSpPr>
          <p:cNvPr id="4" name="Slide Number Placeholder 3"/>
          <p:cNvSpPr>
            <a:spLocks noGrp="1"/>
          </p:cNvSpPr>
          <p:nvPr>
            <p:ph type="sldNum" sz="quarter" idx="10"/>
          </p:nvPr>
        </p:nvSpPr>
        <p:spPr/>
        <p:txBody>
          <a:bodyPr/>
          <a:lstStyle/>
          <a:p>
            <a:pPr>
              <a:defRPr/>
            </a:pPr>
            <a:fld id="{1A60B8F3-4DE0-044E-A0D2-83BDE6C791D5}" type="slidenum">
              <a:rPr lang="en-US" smtClean="0"/>
              <a:pPr>
                <a:defRPr/>
              </a:pPr>
              <a:t>24</a:t>
            </a:fld>
            <a:endParaRPr lang="en-US" dirty="0"/>
          </a:p>
        </p:txBody>
      </p:sp>
    </p:spTree>
    <p:extLst>
      <p:ext uri="{BB962C8B-B14F-4D97-AF65-F5344CB8AC3E}">
        <p14:creationId xmlns:p14="http://schemas.microsoft.com/office/powerpoint/2010/main" val="6975102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A60B8F3-4DE0-044E-A0D2-83BDE6C791D5}" type="slidenum">
              <a:rPr lang="en-US" smtClean="0"/>
              <a:pPr>
                <a:defRPr/>
              </a:pPr>
              <a:t>25</a:t>
            </a:fld>
            <a:endParaRPr lang="en-US"/>
          </a:p>
        </p:txBody>
      </p:sp>
    </p:spTree>
    <p:extLst>
      <p:ext uri="{BB962C8B-B14F-4D97-AF65-F5344CB8AC3E}">
        <p14:creationId xmlns:p14="http://schemas.microsoft.com/office/powerpoint/2010/main" val="15168996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Mobility vs Traffic features for (Flutes/Cellos, Weekday/Weekend)</a:t>
            </a:r>
          </a:p>
          <a:p>
            <a:r>
              <a:rPr lang="en-US" dirty="0"/>
              <a:t>There are currently no existing models that capture these correlations, that can be crucial in many applications including prediction, caching, resource allocation, among others. They are modeled independently, but correlations matter, and they help in modeling.</a:t>
            </a:r>
          </a:p>
          <a:p>
            <a:r>
              <a:rPr lang="en-US" sz="1200" b="1" i="0" kern="1200" dirty="0">
                <a:solidFill>
                  <a:schemeClr val="tx1"/>
                </a:solidFill>
                <a:effectLst/>
                <a:latin typeface="Quadon Medium"/>
                <a:ea typeface="MS PGothic" panose="020B0600070205080204" pitchFamily="34" charset="-128"/>
                <a:cs typeface="MS PGothic" charset="0"/>
              </a:rPr>
              <a:t>​</a:t>
            </a:r>
            <a:endParaRPr lang="en-US" b="1" dirty="0"/>
          </a:p>
        </p:txBody>
      </p:sp>
      <p:sp>
        <p:nvSpPr>
          <p:cNvPr id="4" name="Slide Number Placeholder 3"/>
          <p:cNvSpPr>
            <a:spLocks noGrp="1"/>
          </p:cNvSpPr>
          <p:nvPr>
            <p:ph type="sldNum" sz="quarter" idx="10"/>
          </p:nvPr>
        </p:nvSpPr>
        <p:spPr/>
        <p:txBody>
          <a:bodyPr/>
          <a:lstStyle/>
          <a:p>
            <a:pPr>
              <a:defRPr/>
            </a:pPr>
            <a:fld id="{1A60B8F3-4DE0-044E-A0D2-83BDE6C791D5}" type="slidenum">
              <a:rPr lang="en-US" smtClean="0"/>
              <a:pPr>
                <a:defRPr/>
              </a:pPr>
              <a:t>26</a:t>
            </a:fld>
            <a:endParaRPr lang="en-US"/>
          </a:p>
        </p:txBody>
      </p:sp>
    </p:spTree>
    <p:extLst>
      <p:ext uri="{BB962C8B-B14F-4D97-AF65-F5344CB8AC3E}">
        <p14:creationId xmlns:p14="http://schemas.microsoft.com/office/powerpoint/2010/main" val="37427304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r>
              <a:rPr lang="en-US" b="1" dirty="0"/>
              <a:t>SVM</a:t>
            </a:r>
            <a:r>
              <a:rPr lang="en-US" dirty="0"/>
              <a:t> classifier. 5-fold Cross-Validation. Using default parameters.</a:t>
            </a:r>
          </a:p>
        </p:txBody>
      </p:sp>
      <p:sp>
        <p:nvSpPr>
          <p:cNvPr id="4" name="Slide Number Placeholder 3"/>
          <p:cNvSpPr>
            <a:spLocks noGrp="1"/>
          </p:cNvSpPr>
          <p:nvPr>
            <p:ph type="sldNum" sz="quarter" idx="10"/>
          </p:nvPr>
        </p:nvSpPr>
        <p:spPr/>
        <p:txBody>
          <a:bodyPr/>
          <a:lstStyle/>
          <a:p>
            <a:pPr>
              <a:defRPr/>
            </a:pPr>
            <a:fld id="{1A60B8F3-4DE0-044E-A0D2-83BDE6C791D5}" type="slidenum">
              <a:rPr lang="en-US" smtClean="0"/>
              <a:pPr>
                <a:defRPr/>
              </a:pPr>
              <a:t>27</a:t>
            </a:fld>
            <a:endParaRPr lang="en-US"/>
          </a:p>
        </p:txBody>
      </p:sp>
    </p:spTree>
    <p:extLst>
      <p:ext uri="{BB962C8B-B14F-4D97-AF65-F5344CB8AC3E}">
        <p14:creationId xmlns:p14="http://schemas.microsoft.com/office/powerpoint/2010/main" val="5308203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set of case studies targets pedestrian mobility modeling, and user similarity, with multi-dimensional analysis of flutes &amp; cellos</a:t>
            </a:r>
          </a:p>
        </p:txBody>
      </p:sp>
      <p:sp>
        <p:nvSpPr>
          <p:cNvPr id="4" name="Slide Number Placeholder 3"/>
          <p:cNvSpPr>
            <a:spLocks noGrp="1"/>
          </p:cNvSpPr>
          <p:nvPr>
            <p:ph type="sldNum" sz="quarter" idx="5"/>
          </p:nvPr>
        </p:nvSpPr>
        <p:spPr/>
        <p:txBody>
          <a:bodyPr/>
          <a:lstStyle/>
          <a:p>
            <a:pPr>
              <a:defRPr/>
            </a:pPr>
            <a:fld id="{1A60B8F3-4DE0-044E-A0D2-83BDE6C791D5}" type="slidenum">
              <a:rPr lang="en-US" smtClean="0"/>
              <a:pPr>
                <a:defRPr/>
              </a:pPr>
              <a:t>28</a:t>
            </a:fld>
            <a:endParaRPr lang="en-US"/>
          </a:p>
        </p:txBody>
      </p:sp>
    </p:spTree>
    <p:extLst>
      <p:ext uri="{BB962C8B-B14F-4D97-AF65-F5344CB8AC3E}">
        <p14:creationId xmlns:p14="http://schemas.microsoft.com/office/powerpoint/2010/main" val="41209105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encounter type categories use the same device type classification developed for Flutes vs Cellos study.</a:t>
            </a:r>
          </a:p>
        </p:txBody>
      </p:sp>
      <p:sp>
        <p:nvSpPr>
          <p:cNvPr id="4" name="Slide Number Placeholder 3"/>
          <p:cNvSpPr>
            <a:spLocks noGrp="1"/>
          </p:cNvSpPr>
          <p:nvPr>
            <p:ph type="sldNum" sz="quarter" idx="10"/>
          </p:nvPr>
        </p:nvSpPr>
        <p:spPr/>
        <p:txBody>
          <a:bodyPr/>
          <a:lstStyle/>
          <a:p>
            <a:pPr>
              <a:defRPr/>
            </a:pPr>
            <a:fld id="{1A60B8F3-4DE0-044E-A0D2-83BDE6C791D5}" type="slidenum">
              <a:rPr lang="en-US" smtClean="0"/>
              <a:pPr>
                <a:defRPr/>
              </a:pPr>
              <a:t>29</a:t>
            </a:fld>
            <a:endParaRPr lang="en-US"/>
          </a:p>
        </p:txBody>
      </p:sp>
    </p:spTree>
    <p:extLst>
      <p:ext uri="{BB962C8B-B14F-4D97-AF65-F5344CB8AC3E}">
        <p14:creationId xmlns:p14="http://schemas.microsoft.com/office/powerpoint/2010/main" val="15623747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Mann–Whitney U test (used with two independent sets) does not require the assumption of normal distributions.</a:t>
            </a:r>
          </a:p>
          <a:p>
            <a:endParaRPr lang="en-US" dirty="0"/>
          </a:p>
        </p:txBody>
      </p:sp>
      <p:sp>
        <p:nvSpPr>
          <p:cNvPr id="4" name="Slide Number Placeholder 3"/>
          <p:cNvSpPr>
            <a:spLocks noGrp="1"/>
          </p:cNvSpPr>
          <p:nvPr>
            <p:ph type="sldNum" sz="quarter" idx="10"/>
          </p:nvPr>
        </p:nvSpPr>
        <p:spPr/>
        <p:txBody>
          <a:bodyPr/>
          <a:lstStyle/>
          <a:p>
            <a:pPr>
              <a:defRPr/>
            </a:pPr>
            <a:fld id="{1A60B8F3-4DE0-044E-A0D2-83BDE6C791D5}" type="slidenum">
              <a:rPr lang="en-US" smtClean="0"/>
              <a:pPr>
                <a:defRPr/>
              </a:pPr>
              <a:t>30</a:t>
            </a:fld>
            <a:endParaRPr lang="en-US"/>
          </a:p>
        </p:txBody>
      </p:sp>
    </p:spTree>
    <p:extLst>
      <p:ext uri="{BB962C8B-B14F-4D97-AF65-F5344CB8AC3E}">
        <p14:creationId xmlns:p14="http://schemas.microsoft.com/office/powerpoint/2010/main" val="10969021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Quadon Medium"/>
                <a:ea typeface="MS PGothic" panose="020B0600070205080204" pitchFamily="34" charset="-128"/>
                <a:cs typeface="MS PGothic" charset="0"/>
              </a:rPr>
              <a:t>In the deep model, comparing </a:t>
            </a:r>
            <a:r>
              <a:rPr lang="en-US" sz="1200" b="0" i="1" u="none" strike="noStrike" kern="1200" baseline="0" dirty="0">
                <a:solidFill>
                  <a:schemeClr val="tx1"/>
                </a:solidFill>
                <a:latin typeface="Quadon Medium"/>
                <a:ea typeface="MS PGothic" panose="020B0600070205080204" pitchFamily="34" charset="-128"/>
                <a:cs typeface="MS PGothic" charset="0"/>
              </a:rPr>
              <a:t>device type categories </a:t>
            </a:r>
            <a:r>
              <a:rPr lang="en-US" sz="1200" b="0" i="0" u="none" strike="noStrike" kern="1200" baseline="0" dirty="0">
                <a:solidFill>
                  <a:schemeClr val="tx1"/>
                </a:solidFill>
                <a:latin typeface="Quadon Medium"/>
                <a:ea typeface="MS PGothic" panose="020B0600070205080204" pitchFamily="34" charset="-128"/>
                <a:cs typeface="MS PGothic" charset="0"/>
              </a:rPr>
              <a:t>of encounters, we find </a:t>
            </a:r>
            <a:r>
              <a:rPr lang="en-US" sz="1200" b="0" i="1" u="none" strike="noStrike" kern="1200" baseline="0" dirty="0">
                <a:solidFill>
                  <a:schemeClr val="tx1"/>
                </a:solidFill>
                <a:latin typeface="Quadon Medium"/>
                <a:ea typeface="MS PGothic" panose="020B0600070205080204" pitchFamily="34" charset="-128"/>
                <a:cs typeface="MS PGothic" charset="0"/>
              </a:rPr>
              <a:t>cello-cello </a:t>
            </a:r>
            <a:r>
              <a:rPr lang="en-US" sz="1200" b="0" i="0" u="none" strike="noStrike" kern="1200" baseline="0" dirty="0">
                <a:solidFill>
                  <a:schemeClr val="tx1"/>
                </a:solidFill>
                <a:latin typeface="Quadon Medium"/>
                <a:ea typeface="MS PGothic" panose="020B0600070205080204" pitchFamily="34" charset="-128"/>
                <a:cs typeface="MS PGothic" charset="0"/>
              </a:rPr>
              <a:t>encounters to be the most distinguishable, followed by </a:t>
            </a:r>
            <a:r>
              <a:rPr lang="en-US" sz="1200" b="0" i="1" u="none" strike="noStrike" kern="1200" baseline="0" dirty="0">
                <a:solidFill>
                  <a:schemeClr val="tx1"/>
                </a:solidFill>
                <a:latin typeface="Quadon Medium"/>
                <a:ea typeface="MS PGothic" panose="020B0600070205080204" pitchFamily="34" charset="-128"/>
                <a:cs typeface="MS PGothic" charset="0"/>
              </a:rPr>
              <a:t>flute-cello </a:t>
            </a:r>
            <a:r>
              <a:rPr lang="en-US" sz="1200" b="0" i="0" u="none" strike="noStrike" kern="1200" baseline="0" dirty="0">
                <a:solidFill>
                  <a:schemeClr val="tx1"/>
                </a:solidFill>
                <a:latin typeface="Quadon Medium"/>
                <a:ea typeface="MS PGothic" panose="020B0600070205080204" pitchFamily="34" charset="-128"/>
                <a:cs typeface="MS PGothic" charset="0"/>
              </a:rPr>
              <a:t>and </a:t>
            </a:r>
            <a:r>
              <a:rPr lang="en-US" sz="1200" b="0" i="1" u="none" strike="noStrike" kern="1200" baseline="0" dirty="0">
                <a:solidFill>
                  <a:schemeClr val="tx1"/>
                </a:solidFill>
                <a:latin typeface="Quadon Medium"/>
                <a:ea typeface="MS PGothic" panose="020B0600070205080204" pitchFamily="34" charset="-128"/>
                <a:cs typeface="MS PGothic" charset="0"/>
              </a:rPr>
              <a:t>flute-flute</a:t>
            </a:r>
            <a:r>
              <a:rPr lang="en-US" sz="1200" b="0" i="0" u="none" strike="noStrike" kern="1200" baseline="0" dirty="0">
                <a:solidFill>
                  <a:schemeClr val="tx1"/>
                </a:solidFill>
                <a:latin typeface="Quadon Medium"/>
                <a:ea typeface="MS PGothic" panose="020B0600070205080204" pitchFamily="34" charset="-128"/>
                <a:cs typeface="MS PGothic" charset="0"/>
              </a:rPr>
              <a:t>. However, the difference between accuracies for different device type categories is &lt;5% in most locations and dates, a testimony to the </a:t>
            </a:r>
            <a:r>
              <a:rPr lang="en-US" sz="1200" b="0" i="1" u="none" strike="noStrike" kern="1200" baseline="0" dirty="0">
                <a:solidFill>
                  <a:schemeClr val="tx1"/>
                </a:solidFill>
                <a:latin typeface="Quadon Medium"/>
                <a:ea typeface="MS PGothic" panose="020B0600070205080204" pitchFamily="34" charset="-128"/>
                <a:cs typeface="MS PGothic" charset="0"/>
              </a:rPr>
              <a:t>robustness </a:t>
            </a:r>
            <a:r>
              <a:rPr lang="en-US" sz="1200" b="0" i="0" u="none" strike="noStrike" kern="1200" baseline="0" dirty="0">
                <a:solidFill>
                  <a:schemeClr val="tx1"/>
                </a:solidFill>
                <a:latin typeface="Quadon Medium"/>
                <a:ea typeface="MS PGothic" panose="020B0600070205080204" pitchFamily="34" charset="-128"/>
                <a:cs typeface="MS PGothic" charset="0"/>
              </a:rPr>
              <a:t>of the model.</a:t>
            </a:r>
          </a:p>
          <a:p>
            <a:r>
              <a:rPr lang="en-US" sz="1200" b="0" i="0" u="none" strike="noStrike" kern="1200" baseline="0" dirty="0">
                <a:solidFill>
                  <a:schemeClr val="tx1"/>
                </a:solidFill>
                <a:latin typeface="Quadon Medium"/>
                <a:ea typeface="MS PGothic" panose="020B0600070205080204" pitchFamily="34" charset="-128"/>
              </a:rPr>
              <a:t>Stratified K-fold cross validation.</a:t>
            </a:r>
            <a:endParaRPr lang="it-IT" dirty="0"/>
          </a:p>
        </p:txBody>
      </p:sp>
      <p:sp>
        <p:nvSpPr>
          <p:cNvPr id="4" name="Slide Number Placeholder 3"/>
          <p:cNvSpPr>
            <a:spLocks noGrp="1"/>
          </p:cNvSpPr>
          <p:nvPr>
            <p:ph type="sldNum" sz="quarter" idx="10"/>
          </p:nvPr>
        </p:nvSpPr>
        <p:spPr/>
        <p:txBody>
          <a:bodyPr/>
          <a:lstStyle/>
          <a:p>
            <a:pPr>
              <a:defRPr/>
            </a:pPr>
            <a:fld id="{1A60B8F3-4DE0-044E-A0D2-83BDE6C791D5}" type="slidenum">
              <a:rPr lang="en-US" smtClean="0"/>
              <a:pPr>
                <a:defRPr/>
              </a:pPr>
              <a:t>31</a:t>
            </a:fld>
            <a:endParaRPr lang="en-US"/>
          </a:p>
        </p:txBody>
      </p:sp>
    </p:spTree>
    <p:extLst>
      <p:ext uri="{BB962C8B-B14F-4D97-AF65-F5344CB8AC3E}">
        <p14:creationId xmlns:p14="http://schemas.microsoft.com/office/powerpoint/2010/main" val="37187272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table shows the 1</a:t>
            </a:r>
            <a:r>
              <a:rPr lang="en-US" baseline="30000" dirty="0"/>
              <a:t>st</a:t>
            </a:r>
            <a:r>
              <a:rPr lang="en-US" baseline="0" dirty="0"/>
              <a:t>, 2</a:t>
            </a:r>
            <a:r>
              <a:rPr lang="en-US" baseline="30000" dirty="0"/>
              <a:t>nd</a:t>
            </a:r>
            <a:r>
              <a:rPr lang="en-US" baseline="0" dirty="0"/>
              <a:t> and 3</a:t>
            </a:r>
            <a:r>
              <a:rPr lang="en-US" baseline="30000" dirty="0"/>
              <a:t>rd</a:t>
            </a:r>
            <a:r>
              <a:rPr lang="en-US" baseline="0" dirty="0"/>
              <a:t> best fits and last two columns shows the models at 3 and 5% deviation. </a:t>
            </a:r>
          </a:p>
          <a:p>
            <a:endParaRPr lang="en-US" baseline="0" dirty="0"/>
          </a:p>
          <a:p>
            <a:r>
              <a:rPr lang="en-US" baseline="0" dirty="0"/>
              <a:t>We find that memory less models failed to capture the statistical properties of empirical distribution and heavy tailed distributions like Weibull are better at modeling the densities. </a:t>
            </a:r>
          </a:p>
          <a:p>
            <a:endParaRPr lang="en-US" baseline="0" dirty="0"/>
          </a:p>
          <a:p>
            <a:r>
              <a:rPr lang="en-US" baseline="0" dirty="0"/>
              <a:t>Btw, many current studies assume exponential or Poisson process. </a:t>
            </a:r>
            <a:endParaRPr lang="en-US" dirty="0"/>
          </a:p>
        </p:txBody>
      </p:sp>
      <p:sp>
        <p:nvSpPr>
          <p:cNvPr id="4" name="Slide Number Placeholder 3"/>
          <p:cNvSpPr>
            <a:spLocks noGrp="1"/>
          </p:cNvSpPr>
          <p:nvPr>
            <p:ph type="sldNum" sz="quarter" idx="10"/>
          </p:nvPr>
        </p:nvSpPr>
        <p:spPr/>
        <p:txBody>
          <a:bodyPr/>
          <a:lstStyle/>
          <a:p>
            <a:fld id="{4692B234-3914-DE41-B072-23D4CA3260FA}" type="slidenum">
              <a:rPr lang="en-US" smtClean="0"/>
              <a:pPr/>
              <a:t>34</a:t>
            </a:fld>
            <a:endParaRPr lang="en-US"/>
          </a:p>
        </p:txBody>
      </p:sp>
    </p:spTree>
    <p:extLst>
      <p:ext uri="{BB962C8B-B14F-4D97-AF65-F5344CB8AC3E}">
        <p14:creationId xmlns:p14="http://schemas.microsoft.com/office/powerpoint/2010/main" val="17619174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C95832F2-755C-46E0-A5CD-840528FA3E1D}" type="slidenum">
              <a:rPr lang="en-US"/>
              <a:pPr/>
              <a:t>50</a:t>
            </a:fld>
            <a:endParaRPr lang="en-US"/>
          </a:p>
        </p:txBody>
      </p:sp>
      <p:sp>
        <p:nvSpPr>
          <p:cNvPr id="101379" name="Rectangle 2"/>
          <p:cNvSpPr>
            <a:spLocks noGrp="1" noRot="1" noChangeAspect="1" noChangeArrowheads="1" noTextEdit="1"/>
          </p:cNvSpPr>
          <p:nvPr>
            <p:ph type="sldImg"/>
          </p:nvPr>
        </p:nvSpPr>
        <p:spPr>
          <a:xfrm>
            <a:off x="382588" y="685800"/>
            <a:ext cx="6097587" cy="3430588"/>
          </a:xfrm>
          <a:ln/>
        </p:spPr>
      </p:sp>
      <p:sp>
        <p:nvSpPr>
          <p:cNvPr id="101380" name="Rectangle 3"/>
          <p:cNvSpPr>
            <a:spLocks noGrp="1" noChangeArrowheads="1"/>
          </p:cNvSpPr>
          <p:nvPr>
            <p:ph type="body" idx="1"/>
          </p:nvPr>
        </p:nvSpPr>
        <p:spPr>
          <a:noFill/>
          <a:ln/>
        </p:spPr>
        <p:txBody>
          <a:bodyPr/>
          <a:lstStyle/>
          <a:p>
            <a:pPr eaLnBrk="1" hangingPunct="1"/>
            <a:endParaRPr lang="en-US">
              <a:ea typeface="ＭＳ Ｐゴシック" pitchFamily="-111" charset="-128"/>
            </a:endParaRPr>
          </a:p>
        </p:txBody>
      </p:sp>
    </p:spTree>
    <p:extLst>
      <p:ext uri="{BB962C8B-B14F-4D97-AF65-F5344CB8AC3E}">
        <p14:creationId xmlns:p14="http://schemas.microsoft.com/office/powerpoint/2010/main" val="36328120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 name="Picture 1" descr="HWCOE-PPT---title-slide-2.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1291" cy="5143500"/>
          </a:xfrm>
          <a:prstGeom prst="rect">
            <a:avLst/>
          </a:prstGeom>
        </p:spPr>
      </p:pic>
      <p:sp>
        <p:nvSpPr>
          <p:cNvPr id="6" name="Title 1"/>
          <p:cNvSpPr>
            <a:spLocks noGrp="1"/>
          </p:cNvSpPr>
          <p:nvPr>
            <p:ph type="title" hasCustomPrompt="1"/>
          </p:nvPr>
        </p:nvSpPr>
        <p:spPr>
          <a:xfrm>
            <a:off x="871298" y="1676190"/>
            <a:ext cx="8272703" cy="1334281"/>
          </a:xfrm>
        </p:spPr>
        <p:txBody>
          <a:bodyPr/>
          <a:lstStyle>
            <a:lvl1pPr algn="l">
              <a:lnSpc>
                <a:spcPct val="80000"/>
              </a:lnSpc>
              <a:defRPr sz="4800">
                <a:solidFill>
                  <a:schemeClr val="bg1"/>
                </a:solidFill>
              </a:defRPr>
            </a:lvl1pPr>
          </a:lstStyle>
          <a:p>
            <a:r>
              <a:rPr lang="en-US"/>
              <a:t>Presentation Title</a:t>
            </a:r>
            <a:br>
              <a:rPr lang="en-US"/>
            </a:br>
            <a:r>
              <a:rPr lang="en-US"/>
              <a:t>With Two Lines</a:t>
            </a:r>
          </a:p>
        </p:txBody>
      </p:sp>
      <p:sp>
        <p:nvSpPr>
          <p:cNvPr id="7" name="Text Placeholder 3"/>
          <p:cNvSpPr>
            <a:spLocks noGrp="1"/>
          </p:cNvSpPr>
          <p:nvPr>
            <p:ph type="body" sz="half" idx="2" hasCustomPrompt="1"/>
          </p:nvPr>
        </p:nvSpPr>
        <p:spPr>
          <a:xfrm>
            <a:off x="871300" y="3095758"/>
            <a:ext cx="8681355" cy="581025"/>
          </a:xfrm>
        </p:spPr>
        <p:txBody>
          <a:bodyPr rtlCol="0">
            <a:noAutofit/>
          </a:bodyPr>
          <a:lstStyle>
            <a:lvl1pPr marL="0" indent="0" algn="l">
              <a:buNone/>
              <a:defRPr kumimoji="0" sz="2400" b="0" i="0" u="none" strike="noStrike" kern="1200" cap="none" spc="0" normalizeH="0" baseline="0">
                <a:ln>
                  <a:noFill/>
                </a:ln>
                <a:solidFill>
                  <a:schemeClr val="bg1"/>
                </a:solidFill>
                <a:effectLst/>
                <a:uLnTx/>
                <a:uFillTx/>
                <a:latin typeface="Gentona Book"/>
                <a:ea typeface="+mj-ea"/>
                <a:cs typeface="Gentona Book"/>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Presentation Subtitle</a:t>
            </a:r>
          </a:p>
        </p:txBody>
      </p:sp>
    </p:spTree>
    <p:extLst>
      <p:ext uri="{BB962C8B-B14F-4D97-AF65-F5344CB8AC3E}">
        <p14:creationId xmlns:p14="http://schemas.microsoft.com/office/powerpoint/2010/main" val="1276722255"/>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6" name="Rectangle 5"/>
          <p:cNvSpPr/>
          <p:nvPr userDrawn="1"/>
        </p:nvSpPr>
        <p:spPr>
          <a:xfrm>
            <a:off x="0" y="0"/>
            <a:ext cx="9144000" cy="5143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descr="HWCOE-PPT---title-slide.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1291" cy="5143500"/>
          </a:xfrm>
          <a:prstGeom prst="rect">
            <a:avLst/>
          </a:prstGeom>
        </p:spPr>
      </p:pic>
      <p:sp>
        <p:nvSpPr>
          <p:cNvPr id="8" name="Title 1"/>
          <p:cNvSpPr>
            <a:spLocks noGrp="1"/>
          </p:cNvSpPr>
          <p:nvPr>
            <p:ph type="title" hasCustomPrompt="1"/>
          </p:nvPr>
        </p:nvSpPr>
        <p:spPr>
          <a:xfrm>
            <a:off x="871298" y="2140563"/>
            <a:ext cx="8272703" cy="1334281"/>
          </a:xfrm>
        </p:spPr>
        <p:txBody>
          <a:bodyPr/>
          <a:lstStyle>
            <a:lvl1pPr algn="l">
              <a:lnSpc>
                <a:spcPct val="80000"/>
              </a:lnSpc>
              <a:defRPr sz="3600">
                <a:solidFill>
                  <a:schemeClr val="bg1"/>
                </a:solidFill>
                <a:latin typeface="+mj-lt"/>
              </a:defRPr>
            </a:lvl1pPr>
          </a:lstStyle>
          <a:p>
            <a:r>
              <a:rPr lang="en-US"/>
              <a:t>Presentation Title</a:t>
            </a:r>
            <a:br>
              <a:rPr lang="en-US"/>
            </a:br>
            <a:r>
              <a:rPr lang="en-US"/>
              <a:t>With Two Lines</a:t>
            </a:r>
          </a:p>
        </p:txBody>
      </p:sp>
    </p:spTree>
    <p:extLst>
      <p:ext uri="{BB962C8B-B14F-4D97-AF65-F5344CB8AC3E}">
        <p14:creationId xmlns:p14="http://schemas.microsoft.com/office/powerpoint/2010/main" val="2849426132"/>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5_Custom Layout">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6457951" y="4767265"/>
            <a:ext cx="2057400" cy="274637"/>
          </a:xfrm>
          <a:prstGeom prst="rect">
            <a:avLst/>
          </a:prstGeom>
        </p:spPr>
        <p:txBody>
          <a:bodyPr/>
          <a:lstStyle/>
          <a:p>
            <a:fld id="{694FADCD-22F2-4A14-A571-6ACF405E65FD}" type="slidenum">
              <a:rPr lang="en-US" smtClean="0"/>
              <a:pPr/>
              <a:t>‹#›</a:t>
            </a:fld>
            <a:endParaRPr lang="en-US"/>
          </a:p>
        </p:txBody>
      </p:sp>
      <p:sp>
        <p:nvSpPr>
          <p:cNvPr id="4" name="Title 3"/>
          <p:cNvSpPr>
            <a:spLocks noGrp="1"/>
          </p:cNvSpPr>
          <p:nvPr>
            <p:ph type="title"/>
          </p:nvPr>
        </p:nvSpPr>
        <p:spPr/>
        <p:txBody>
          <a:bodyPr/>
          <a:lstStyle>
            <a:lvl1pPr>
              <a:defRPr>
                <a:latin typeface="+mj-lt"/>
              </a:defRPr>
            </a:lvl1pPr>
          </a:lstStyle>
          <a:p>
            <a:r>
              <a:rPr lang="en-US"/>
              <a:t>Click to edit Master title style</a:t>
            </a:r>
          </a:p>
        </p:txBody>
      </p:sp>
      <p:grpSp>
        <p:nvGrpSpPr>
          <p:cNvPr id="17" name="Group 16">
            <a:extLst>
              <a:ext uri="{FF2B5EF4-FFF2-40B4-BE49-F238E27FC236}">
                <a16:creationId xmlns:a16="http://schemas.microsoft.com/office/drawing/2014/main" xmlns="" id="{FCE6BB8A-D8AA-4B13-BBC0-E03D3D7A2FAE}"/>
              </a:ext>
            </a:extLst>
          </p:cNvPr>
          <p:cNvGrpSpPr/>
          <p:nvPr userDrawn="1"/>
        </p:nvGrpSpPr>
        <p:grpSpPr>
          <a:xfrm>
            <a:off x="0" y="0"/>
            <a:ext cx="9144000" cy="527304"/>
            <a:chOff x="-1" y="0"/>
            <a:chExt cx="12192001" cy="703072"/>
          </a:xfrm>
        </p:grpSpPr>
        <p:pic>
          <p:nvPicPr>
            <p:cNvPr id="18" name="Picture 17">
              <a:extLst>
                <a:ext uri="{FF2B5EF4-FFF2-40B4-BE49-F238E27FC236}">
                  <a16:creationId xmlns:a16="http://schemas.microsoft.com/office/drawing/2014/main" xmlns="" id="{18F41D0A-AA23-4F1C-AD43-70C58DF0FD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1203389" cy="703072"/>
            </a:xfrm>
            <a:prstGeom prst="rect">
              <a:avLst/>
            </a:prstGeom>
          </p:spPr>
        </p:pic>
        <p:pic>
          <p:nvPicPr>
            <p:cNvPr id="19" name="Picture 18">
              <a:extLst>
                <a:ext uri="{FF2B5EF4-FFF2-40B4-BE49-F238E27FC236}">
                  <a16:creationId xmlns:a16="http://schemas.microsoft.com/office/drawing/2014/main" xmlns="" id="{3E222E0A-0FE8-4C84-B8FD-C270EC98AD61}"/>
                </a:ext>
              </a:extLst>
            </p:cNvPr>
            <p:cNvPicPr>
              <a:picLocks noChangeAspect="1"/>
            </p:cNvPicPr>
            <p:nvPr userDrawn="1"/>
          </p:nvPicPr>
          <p:blipFill>
            <a:blip r:embed="rId3"/>
            <a:stretch>
              <a:fillRect/>
            </a:stretch>
          </p:blipFill>
          <p:spPr>
            <a:xfrm>
              <a:off x="11203388" y="0"/>
              <a:ext cx="633301" cy="703072"/>
            </a:xfrm>
            <a:prstGeom prst="rect">
              <a:avLst/>
            </a:prstGeom>
          </p:spPr>
        </p:pic>
        <p:pic>
          <p:nvPicPr>
            <p:cNvPr id="20" name="Picture 19">
              <a:extLst>
                <a:ext uri="{FF2B5EF4-FFF2-40B4-BE49-F238E27FC236}">
                  <a16:creationId xmlns:a16="http://schemas.microsoft.com/office/drawing/2014/main" xmlns="" id="{D31ADD5C-5B45-4CC7-9603-565C38BE50B5}"/>
                </a:ext>
              </a:extLst>
            </p:cNvPr>
            <p:cNvPicPr>
              <a:picLocks noChangeAspect="1"/>
            </p:cNvPicPr>
            <p:nvPr userDrawn="1"/>
          </p:nvPicPr>
          <p:blipFill>
            <a:blip r:embed="rId4"/>
            <a:stretch>
              <a:fillRect/>
            </a:stretch>
          </p:blipFill>
          <p:spPr>
            <a:xfrm>
              <a:off x="11841869" y="860"/>
              <a:ext cx="350131" cy="482940"/>
            </a:xfrm>
            <a:prstGeom prst="rect">
              <a:avLst/>
            </a:prstGeom>
          </p:spPr>
        </p:pic>
      </p:grpSp>
    </p:spTree>
    <p:extLst>
      <p:ext uri="{BB962C8B-B14F-4D97-AF65-F5344CB8AC3E}">
        <p14:creationId xmlns:p14="http://schemas.microsoft.com/office/powerpoint/2010/main" val="3625153831"/>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3_Custom Layout">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6457951" y="4767265"/>
            <a:ext cx="2057400" cy="274637"/>
          </a:xfrm>
          <a:prstGeom prst="rect">
            <a:avLst/>
          </a:prstGeom>
        </p:spPr>
        <p:txBody>
          <a:bodyPr/>
          <a:lstStyle/>
          <a:p>
            <a:fld id="{694FADCD-22F2-4A14-A571-6ACF405E65FD}" type="slidenum">
              <a:rPr lang="en-US" smtClean="0"/>
              <a:t>‹#›</a:t>
            </a:fld>
            <a:endParaRPr lang="en-US"/>
          </a:p>
        </p:txBody>
      </p:sp>
      <p:grpSp>
        <p:nvGrpSpPr>
          <p:cNvPr id="11" name="Group 10">
            <a:extLst>
              <a:ext uri="{FF2B5EF4-FFF2-40B4-BE49-F238E27FC236}">
                <a16:creationId xmlns:a16="http://schemas.microsoft.com/office/drawing/2014/main" xmlns="" id="{6B5C5402-C8CE-4289-90C8-0E5FF62A1E0D}"/>
              </a:ext>
            </a:extLst>
          </p:cNvPr>
          <p:cNvGrpSpPr/>
          <p:nvPr userDrawn="1"/>
        </p:nvGrpSpPr>
        <p:grpSpPr>
          <a:xfrm>
            <a:off x="0" y="0"/>
            <a:ext cx="9144000" cy="527304"/>
            <a:chOff x="-1" y="0"/>
            <a:chExt cx="12192001" cy="703072"/>
          </a:xfrm>
        </p:grpSpPr>
        <p:pic>
          <p:nvPicPr>
            <p:cNvPr id="12" name="Picture 11">
              <a:extLst>
                <a:ext uri="{FF2B5EF4-FFF2-40B4-BE49-F238E27FC236}">
                  <a16:creationId xmlns:a16="http://schemas.microsoft.com/office/drawing/2014/main" xmlns="" id="{2BACB847-7E86-4ABC-A15E-B8B6208ACE4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1203389" cy="703072"/>
            </a:xfrm>
            <a:prstGeom prst="rect">
              <a:avLst/>
            </a:prstGeom>
          </p:spPr>
        </p:pic>
        <p:pic>
          <p:nvPicPr>
            <p:cNvPr id="13" name="Picture 12">
              <a:extLst>
                <a:ext uri="{FF2B5EF4-FFF2-40B4-BE49-F238E27FC236}">
                  <a16:creationId xmlns:a16="http://schemas.microsoft.com/office/drawing/2014/main" xmlns="" id="{68938852-7C7F-47C7-8DC3-A19A0686E074}"/>
                </a:ext>
              </a:extLst>
            </p:cNvPr>
            <p:cNvPicPr>
              <a:picLocks noChangeAspect="1"/>
            </p:cNvPicPr>
            <p:nvPr userDrawn="1"/>
          </p:nvPicPr>
          <p:blipFill>
            <a:blip r:embed="rId3"/>
            <a:stretch>
              <a:fillRect/>
            </a:stretch>
          </p:blipFill>
          <p:spPr>
            <a:xfrm>
              <a:off x="11203388" y="0"/>
              <a:ext cx="633301" cy="703072"/>
            </a:xfrm>
            <a:prstGeom prst="rect">
              <a:avLst/>
            </a:prstGeom>
          </p:spPr>
        </p:pic>
        <p:pic>
          <p:nvPicPr>
            <p:cNvPr id="14" name="Picture 13">
              <a:extLst>
                <a:ext uri="{FF2B5EF4-FFF2-40B4-BE49-F238E27FC236}">
                  <a16:creationId xmlns:a16="http://schemas.microsoft.com/office/drawing/2014/main" xmlns="" id="{8EAEFDF6-2559-4601-8F23-8E7A197568EB}"/>
                </a:ext>
              </a:extLst>
            </p:cNvPr>
            <p:cNvPicPr>
              <a:picLocks noChangeAspect="1"/>
            </p:cNvPicPr>
            <p:nvPr userDrawn="1"/>
          </p:nvPicPr>
          <p:blipFill>
            <a:blip r:embed="rId4"/>
            <a:stretch>
              <a:fillRect/>
            </a:stretch>
          </p:blipFill>
          <p:spPr>
            <a:xfrm>
              <a:off x="11841869" y="860"/>
              <a:ext cx="350131" cy="482940"/>
            </a:xfrm>
            <a:prstGeom prst="rect">
              <a:avLst/>
            </a:prstGeom>
          </p:spPr>
        </p:pic>
      </p:grpSp>
    </p:spTree>
    <p:extLst>
      <p:ext uri="{BB962C8B-B14F-4D97-AF65-F5344CB8AC3E}">
        <p14:creationId xmlns:p14="http://schemas.microsoft.com/office/powerpoint/2010/main" val="2027560197"/>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6" name="Text Placeholder 2"/>
          <p:cNvSpPr>
            <a:spLocks noGrp="1"/>
          </p:cNvSpPr>
          <p:nvPr>
            <p:ph idx="1"/>
          </p:nvPr>
        </p:nvSpPr>
        <p:spPr bwMode="auto">
          <a:xfrm>
            <a:off x="289957" y="1722826"/>
            <a:ext cx="7556500" cy="31087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Placeholder 1"/>
          <p:cNvSpPr>
            <a:spLocks noGrp="1"/>
          </p:cNvSpPr>
          <p:nvPr>
            <p:ph type="title"/>
          </p:nvPr>
        </p:nvSpPr>
        <p:spPr bwMode="auto">
          <a:xfrm>
            <a:off x="289957" y="893855"/>
            <a:ext cx="7556500" cy="8370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a:latin typeface="+mj-lt"/>
              </a:defRPr>
            </a:lvl1pPr>
          </a:lstStyle>
          <a:p>
            <a:pPr lvl="0"/>
            <a:r>
              <a:rPr lang="en-US" dirty="0"/>
              <a:t>Click to edit Master title style</a:t>
            </a:r>
          </a:p>
        </p:txBody>
      </p:sp>
      <p:sp>
        <p:nvSpPr>
          <p:cNvPr id="2" name="Slide Number Placeholder 1"/>
          <p:cNvSpPr>
            <a:spLocks noGrp="1"/>
          </p:cNvSpPr>
          <p:nvPr>
            <p:ph type="sldNum" sz="quarter" idx="10"/>
          </p:nvPr>
        </p:nvSpPr>
        <p:spPr>
          <a:xfrm>
            <a:off x="6457951" y="4767265"/>
            <a:ext cx="2057400" cy="274637"/>
          </a:xfrm>
          <a:prstGeom prst="rect">
            <a:avLst/>
          </a:prstGeom>
        </p:spPr>
        <p:txBody>
          <a:bodyPr/>
          <a:lstStyle/>
          <a:p>
            <a:fld id="{694FADCD-22F2-4A14-A571-6ACF405E65FD}" type="slidenum">
              <a:rPr lang="en-US" smtClean="0"/>
              <a:t>‹#›</a:t>
            </a:fld>
            <a:endParaRPr lang="en-US"/>
          </a:p>
        </p:txBody>
      </p:sp>
      <p:grpSp>
        <p:nvGrpSpPr>
          <p:cNvPr id="15" name="Group 14">
            <a:extLst>
              <a:ext uri="{FF2B5EF4-FFF2-40B4-BE49-F238E27FC236}">
                <a16:creationId xmlns:a16="http://schemas.microsoft.com/office/drawing/2014/main" xmlns="" id="{126C9AC1-007A-49B2-91B8-8885CA432872}"/>
              </a:ext>
            </a:extLst>
          </p:cNvPr>
          <p:cNvGrpSpPr/>
          <p:nvPr userDrawn="1"/>
        </p:nvGrpSpPr>
        <p:grpSpPr>
          <a:xfrm>
            <a:off x="0" y="0"/>
            <a:ext cx="9144000" cy="527304"/>
            <a:chOff x="-1" y="0"/>
            <a:chExt cx="12192001" cy="703072"/>
          </a:xfrm>
        </p:grpSpPr>
        <p:pic>
          <p:nvPicPr>
            <p:cNvPr id="16" name="Picture 15">
              <a:extLst>
                <a:ext uri="{FF2B5EF4-FFF2-40B4-BE49-F238E27FC236}">
                  <a16:creationId xmlns:a16="http://schemas.microsoft.com/office/drawing/2014/main" xmlns="" id="{3AE4DD9D-9963-4DC3-A354-89978089C91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1203389" cy="703072"/>
            </a:xfrm>
            <a:prstGeom prst="rect">
              <a:avLst/>
            </a:prstGeom>
          </p:spPr>
        </p:pic>
        <p:pic>
          <p:nvPicPr>
            <p:cNvPr id="17" name="Picture 16">
              <a:extLst>
                <a:ext uri="{FF2B5EF4-FFF2-40B4-BE49-F238E27FC236}">
                  <a16:creationId xmlns:a16="http://schemas.microsoft.com/office/drawing/2014/main" xmlns="" id="{CF9BF5D9-AFFD-4BA4-9D02-E62AB6698179}"/>
                </a:ext>
              </a:extLst>
            </p:cNvPr>
            <p:cNvPicPr>
              <a:picLocks noChangeAspect="1"/>
            </p:cNvPicPr>
            <p:nvPr userDrawn="1"/>
          </p:nvPicPr>
          <p:blipFill>
            <a:blip r:embed="rId3"/>
            <a:stretch>
              <a:fillRect/>
            </a:stretch>
          </p:blipFill>
          <p:spPr>
            <a:xfrm>
              <a:off x="11203388" y="0"/>
              <a:ext cx="633301" cy="703072"/>
            </a:xfrm>
            <a:prstGeom prst="rect">
              <a:avLst/>
            </a:prstGeom>
          </p:spPr>
        </p:pic>
        <p:pic>
          <p:nvPicPr>
            <p:cNvPr id="18" name="Picture 17">
              <a:extLst>
                <a:ext uri="{FF2B5EF4-FFF2-40B4-BE49-F238E27FC236}">
                  <a16:creationId xmlns:a16="http://schemas.microsoft.com/office/drawing/2014/main" xmlns="" id="{A0B4DE7E-3C6B-49CD-BDAC-D7F671CE8CF5}"/>
                </a:ext>
              </a:extLst>
            </p:cNvPr>
            <p:cNvPicPr>
              <a:picLocks noChangeAspect="1"/>
            </p:cNvPicPr>
            <p:nvPr userDrawn="1"/>
          </p:nvPicPr>
          <p:blipFill>
            <a:blip r:embed="rId4"/>
            <a:stretch>
              <a:fillRect/>
            </a:stretch>
          </p:blipFill>
          <p:spPr>
            <a:xfrm>
              <a:off x="11841869" y="860"/>
              <a:ext cx="350131" cy="482940"/>
            </a:xfrm>
            <a:prstGeom prst="rect">
              <a:avLst/>
            </a:prstGeom>
          </p:spPr>
        </p:pic>
      </p:grpSp>
    </p:spTree>
    <p:extLst>
      <p:ext uri="{BB962C8B-B14F-4D97-AF65-F5344CB8AC3E}">
        <p14:creationId xmlns:p14="http://schemas.microsoft.com/office/powerpoint/2010/main" val="405278547"/>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93822" y="2142599"/>
            <a:ext cx="7763657" cy="2611257"/>
          </a:xfrm>
        </p:spPr>
        <p:txBody>
          <a:bodyPr>
            <a:normAutofit/>
          </a:bodyPr>
          <a:lstStyle>
            <a:lvl1pPr>
              <a:defRPr sz="1800">
                <a:latin typeface="+mn-lt"/>
                <a:cs typeface="Quadon Medium"/>
              </a:defRPr>
            </a:lvl1pPr>
            <a:lvl2pPr>
              <a:defRPr sz="1800">
                <a:latin typeface="+mn-lt"/>
                <a:cs typeface="Quadon Medium"/>
              </a:defRPr>
            </a:lvl2pPr>
            <a:lvl3pPr>
              <a:defRPr sz="1800">
                <a:latin typeface="+mn-lt"/>
                <a:cs typeface="Quadon Medium"/>
              </a:defRPr>
            </a:lvl3pPr>
            <a:lvl4pPr>
              <a:defRPr sz="1800">
                <a:latin typeface="+mn-lt"/>
                <a:cs typeface="Quadon Medium"/>
              </a:defRPr>
            </a:lvl4pPr>
            <a:lvl5pPr>
              <a:defRPr sz="1800">
                <a:latin typeface="+mn-lt"/>
                <a:cs typeface="Quadon Medium"/>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Text Placeholder 3"/>
          <p:cNvSpPr>
            <a:spLocks noGrp="1"/>
          </p:cNvSpPr>
          <p:nvPr>
            <p:ph type="body" sz="half" idx="10"/>
          </p:nvPr>
        </p:nvSpPr>
        <p:spPr>
          <a:xfrm>
            <a:off x="293822" y="1500291"/>
            <a:ext cx="7763657" cy="581025"/>
          </a:xfrm>
        </p:spPr>
        <p:txBody>
          <a:bodyPr rtlCol="0">
            <a:noAutofit/>
          </a:bodyPr>
          <a:lstStyle>
            <a:lvl1pPr marL="0" indent="0">
              <a:buNone/>
              <a:defRPr kumimoji="0" sz="2400" b="0" i="0" u="none" strike="noStrike" kern="1200" cap="none" spc="0" normalizeH="0" baseline="0">
                <a:ln>
                  <a:noFill/>
                </a:ln>
                <a:solidFill>
                  <a:schemeClr val="accent3"/>
                </a:solidFill>
                <a:effectLst/>
                <a:uLnTx/>
                <a:uFillTx/>
                <a:latin typeface="Gentona Book"/>
                <a:ea typeface="+mj-ea"/>
                <a:cs typeface="Gentona Book"/>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itle Placeholder 1"/>
          <p:cNvSpPr>
            <a:spLocks noGrp="1"/>
          </p:cNvSpPr>
          <p:nvPr>
            <p:ph type="title"/>
          </p:nvPr>
        </p:nvSpPr>
        <p:spPr bwMode="auto">
          <a:xfrm>
            <a:off x="289957" y="893855"/>
            <a:ext cx="7556500" cy="8370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a:latin typeface="+mj-lt"/>
              </a:defRPr>
            </a:lvl1pPr>
          </a:lstStyle>
          <a:p>
            <a:pPr lvl="0"/>
            <a:r>
              <a:rPr lang="en-US"/>
              <a:t>Click to edit Master title style</a:t>
            </a:r>
          </a:p>
        </p:txBody>
      </p:sp>
      <p:sp>
        <p:nvSpPr>
          <p:cNvPr id="2" name="Slide Number Placeholder 1"/>
          <p:cNvSpPr>
            <a:spLocks noGrp="1"/>
          </p:cNvSpPr>
          <p:nvPr>
            <p:ph type="sldNum" sz="quarter" idx="11"/>
          </p:nvPr>
        </p:nvSpPr>
        <p:spPr>
          <a:xfrm>
            <a:off x="6457951" y="4767265"/>
            <a:ext cx="2057400" cy="274637"/>
          </a:xfrm>
          <a:prstGeom prst="rect">
            <a:avLst/>
          </a:prstGeom>
        </p:spPr>
        <p:txBody>
          <a:bodyPr/>
          <a:lstStyle/>
          <a:p>
            <a:fld id="{694FADCD-22F2-4A14-A571-6ACF405E65FD}" type="slidenum">
              <a:rPr lang="en-US" smtClean="0"/>
              <a:t>‹#›</a:t>
            </a:fld>
            <a:endParaRPr lang="en-US"/>
          </a:p>
        </p:txBody>
      </p:sp>
      <p:grpSp>
        <p:nvGrpSpPr>
          <p:cNvPr id="15" name="Group 14">
            <a:extLst>
              <a:ext uri="{FF2B5EF4-FFF2-40B4-BE49-F238E27FC236}">
                <a16:creationId xmlns:a16="http://schemas.microsoft.com/office/drawing/2014/main" xmlns="" id="{2CD90E69-CA27-42A0-B90E-2B4D4DDCE522}"/>
              </a:ext>
            </a:extLst>
          </p:cNvPr>
          <p:cNvGrpSpPr/>
          <p:nvPr userDrawn="1"/>
        </p:nvGrpSpPr>
        <p:grpSpPr>
          <a:xfrm>
            <a:off x="0" y="0"/>
            <a:ext cx="9144000" cy="527304"/>
            <a:chOff x="-1" y="0"/>
            <a:chExt cx="12192001" cy="703072"/>
          </a:xfrm>
        </p:grpSpPr>
        <p:pic>
          <p:nvPicPr>
            <p:cNvPr id="16" name="Picture 15">
              <a:extLst>
                <a:ext uri="{FF2B5EF4-FFF2-40B4-BE49-F238E27FC236}">
                  <a16:creationId xmlns:a16="http://schemas.microsoft.com/office/drawing/2014/main" xmlns="" id="{7CD5A75A-BDE2-4B9B-9FD3-9DAB53B6CB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1203389" cy="703072"/>
            </a:xfrm>
            <a:prstGeom prst="rect">
              <a:avLst/>
            </a:prstGeom>
          </p:spPr>
        </p:pic>
        <p:pic>
          <p:nvPicPr>
            <p:cNvPr id="17" name="Picture 16">
              <a:extLst>
                <a:ext uri="{FF2B5EF4-FFF2-40B4-BE49-F238E27FC236}">
                  <a16:creationId xmlns:a16="http://schemas.microsoft.com/office/drawing/2014/main" xmlns="" id="{5DB5364D-648A-4E35-8B82-1C3CE324095B}"/>
                </a:ext>
              </a:extLst>
            </p:cNvPr>
            <p:cNvPicPr>
              <a:picLocks noChangeAspect="1"/>
            </p:cNvPicPr>
            <p:nvPr userDrawn="1"/>
          </p:nvPicPr>
          <p:blipFill>
            <a:blip r:embed="rId3"/>
            <a:stretch>
              <a:fillRect/>
            </a:stretch>
          </p:blipFill>
          <p:spPr>
            <a:xfrm>
              <a:off x="11203388" y="0"/>
              <a:ext cx="633301" cy="703072"/>
            </a:xfrm>
            <a:prstGeom prst="rect">
              <a:avLst/>
            </a:prstGeom>
          </p:spPr>
        </p:pic>
        <p:pic>
          <p:nvPicPr>
            <p:cNvPr id="18" name="Picture 17">
              <a:extLst>
                <a:ext uri="{FF2B5EF4-FFF2-40B4-BE49-F238E27FC236}">
                  <a16:creationId xmlns:a16="http://schemas.microsoft.com/office/drawing/2014/main" xmlns="" id="{FB4EDAB9-2BB2-4518-983B-DD4A852D7797}"/>
                </a:ext>
              </a:extLst>
            </p:cNvPr>
            <p:cNvPicPr>
              <a:picLocks noChangeAspect="1"/>
            </p:cNvPicPr>
            <p:nvPr userDrawn="1"/>
          </p:nvPicPr>
          <p:blipFill>
            <a:blip r:embed="rId4"/>
            <a:stretch>
              <a:fillRect/>
            </a:stretch>
          </p:blipFill>
          <p:spPr>
            <a:xfrm>
              <a:off x="11841869" y="860"/>
              <a:ext cx="350131" cy="482940"/>
            </a:xfrm>
            <a:prstGeom prst="rect">
              <a:avLst/>
            </a:prstGeom>
          </p:spPr>
        </p:pic>
      </p:grpSp>
    </p:spTree>
    <p:extLst>
      <p:ext uri="{BB962C8B-B14F-4D97-AF65-F5344CB8AC3E}">
        <p14:creationId xmlns:p14="http://schemas.microsoft.com/office/powerpoint/2010/main" val="2998573254"/>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293821" y="2583844"/>
            <a:ext cx="3657600" cy="2268251"/>
          </a:xfrm>
        </p:spPr>
        <p:txBody>
          <a:bodyPr>
            <a:normAutofit/>
          </a:bodyPr>
          <a:lstStyle>
            <a:lvl1pPr>
              <a:defRPr sz="1800">
                <a:latin typeface="+mn-lt"/>
                <a:cs typeface="Quadon Medium"/>
              </a:defRPr>
            </a:lvl1pPr>
            <a:lvl2pPr>
              <a:defRPr sz="1800">
                <a:latin typeface="+mn-lt"/>
                <a:cs typeface="Quadon Medium"/>
              </a:defRPr>
            </a:lvl2pPr>
            <a:lvl3pPr>
              <a:defRPr sz="1800">
                <a:latin typeface="+mn-lt"/>
                <a:cs typeface="Quadon Medium"/>
              </a:defRPr>
            </a:lvl3pPr>
            <a:lvl4pPr>
              <a:defRPr sz="1800">
                <a:latin typeface="+mn-lt"/>
                <a:cs typeface="Quadon Medium"/>
              </a:defRPr>
            </a:lvl4pPr>
            <a:lvl5pPr>
              <a:defRPr sz="1800">
                <a:latin typeface="+mn-lt"/>
                <a:cs typeface="Quadon Medium"/>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Content Placeholder 5"/>
          <p:cNvSpPr>
            <a:spLocks noGrp="1"/>
          </p:cNvSpPr>
          <p:nvPr>
            <p:ph sz="quarter" idx="4"/>
          </p:nvPr>
        </p:nvSpPr>
        <p:spPr>
          <a:xfrm>
            <a:off x="4196159" y="2583844"/>
            <a:ext cx="3657600" cy="2268251"/>
          </a:xfrm>
        </p:spPr>
        <p:txBody>
          <a:bodyPr>
            <a:normAutofit/>
          </a:bodyPr>
          <a:lstStyle>
            <a:lvl1pPr>
              <a:defRPr sz="1800" b="0" i="0">
                <a:latin typeface="+mn-lt"/>
                <a:cs typeface="Quadon Medium"/>
              </a:defRPr>
            </a:lvl1pPr>
            <a:lvl2pPr>
              <a:defRPr sz="1800">
                <a:latin typeface="+mn-lt"/>
                <a:cs typeface="Quadon Medium"/>
              </a:defRPr>
            </a:lvl2pPr>
            <a:lvl3pPr>
              <a:defRPr sz="1800">
                <a:latin typeface="+mn-lt"/>
                <a:cs typeface="Quadon Medium"/>
              </a:defRPr>
            </a:lvl3pPr>
            <a:lvl4pPr>
              <a:defRPr sz="1800">
                <a:latin typeface="+mn-lt"/>
                <a:cs typeface="Quadon Medium"/>
              </a:defRPr>
            </a:lvl4pPr>
            <a:lvl5pPr>
              <a:defRPr sz="1800">
                <a:latin typeface="+mn-lt"/>
                <a:cs typeface="Quadon Medium"/>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3" name="Text Placeholder 2"/>
          <p:cNvSpPr>
            <a:spLocks noGrp="1"/>
          </p:cNvSpPr>
          <p:nvPr>
            <p:ph type="body" idx="1"/>
          </p:nvPr>
        </p:nvSpPr>
        <p:spPr>
          <a:xfrm>
            <a:off x="293821" y="2301456"/>
            <a:ext cx="3657600" cy="242047"/>
          </a:xfrm>
          <a:prstGeom prst="rect">
            <a:avLst/>
          </a:prstGeom>
          <a:solidFill>
            <a:schemeClr val="accent3"/>
          </a:solidFill>
        </p:spPr>
        <p:txBody>
          <a:bodyPr tIns="0" bIns="0" anchor="ctr">
            <a:noAutofit/>
          </a:bodyPr>
          <a:lstStyle>
            <a:lvl1pPr marL="0" indent="0" algn="ctr">
              <a:spcBef>
                <a:spcPts val="0"/>
              </a:spcBef>
              <a:buNone/>
              <a:defRPr sz="1600" b="0">
                <a:solidFill>
                  <a:schemeClr val="bg1"/>
                </a:solidFill>
                <a:latin typeface="Gentona Book"/>
                <a:cs typeface="Gentona Book"/>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196159" y="2301456"/>
            <a:ext cx="3657600" cy="242047"/>
          </a:xfrm>
          <a:prstGeom prst="rect">
            <a:avLst/>
          </a:prstGeom>
          <a:solidFill>
            <a:schemeClr val="accent3"/>
          </a:solidFill>
        </p:spPr>
        <p:txBody>
          <a:bodyPr tIns="0" bIns="0" anchor="ctr">
            <a:noAutofit/>
          </a:bodyPr>
          <a:lstStyle>
            <a:lvl1pPr marL="0" indent="0" algn="ctr">
              <a:spcBef>
                <a:spcPts val="0"/>
              </a:spcBef>
              <a:buNone/>
              <a:defRPr sz="1600" b="0">
                <a:solidFill>
                  <a:schemeClr val="bg1"/>
                </a:solidFill>
                <a:latin typeface="Gentona Book"/>
                <a:cs typeface="Gentona Book"/>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Text Placeholder 3"/>
          <p:cNvSpPr>
            <a:spLocks noGrp="1"/>
          </p:cNvSpPr>
          <p:nvPr>
            <p:ph type="body" sz="half" idx="10"/>
          </p:nvPr>
        </p:nvSpPr>
        <p:spPr>
          <a:xfrm>
            <a:off x="293822" y="1500291"/>
            <a:ext cx="7763657" cy="581025"/>
          </a:xfrm>
        </p:spPr>
        <p:txBody>
          <a:bodyPr rtlCol="0">
            <a:noAutofit/>
          </a:bodyPr>
          <a:lstStyle>
            <a:lvl1pPr marL="0" indent="0">
              <a:buNone/>
              <a:defRPr kumimoji="0" sz="2400" b="0" i="0" u="none" strike="noStrike" kern="1200" cap="none" spc="0" normalizeH="0" baseline="0">
                <a:ln>
                  <a:noFill/>
                </a:ln>
                <a:solidFill>
                  <a:schemeClr val="accent3"/>
                </a:solidFill>
                <a:effectLst/>
                <a:uLnTx/>
                <a:uFillTx/>
                <a:latin typeface="Gentona Book"/>
                <a:ea typeface="+mj-ea"/>
                <a:cs typeface="Gentona Book"/>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Title Placeholder 1"/>
          <p:cNvSpPr>
            <a:spLocks noGrp="1"/>
          </p:cNvSpPr>
          <p:nvPr>
            <p:ph type="title"/>
          </p:nvPr>
        </p:nvSpPr>
        <p:spPr bwMode="auto">
          <a:xfrm>
            <a:off x="289957" y="893855"/>
            <a:ext cx="7556500" cy="8370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a:latin typeface="+mj-lt"/>
              </a:defRPr>
            </a:lvl1pPr>
          </a:lstStyle>
          <a:p>
            <a:pPr lvl="0"/>
            <a:r>
              <a:rPr lang="en-US"/>
              <a:t>Click to edit Master title style</a:t>
            </a:r>
          </a:p>
        </p:txBody>
      </p:sp>
      <p:sp>
        <p:nvSpPr>
          <p:cNvPr id="2" name="Slide Number Placeholder 1"/>
          <p:cNvSpPr>
            <a:spLocks noGrp="1"/>
          </p:cNvSpPr>
          <p:nvPr>
            <p:ph type="sldNum" sz="quarter" idx="11"/>
          </p:nvPr>
        </p:nvSpPr>
        <p:spPr>
          <a:xfrm>
            <a:off x="6457951" y="4767265"/>
            <a:ext cx="2057400" cy="274637"/>
          </a:xfrm>
          <a:prstGeom prst="rect">
            <a:avLst/>
          </a:prstGeom>
        </p:spPr>
        <p:txBody>
          <a:bodyPr/>
          <a:lstStyle/>
          <a:p>
            <a:fld id="{694FADCD-22F2-4A14-A571-6ACF405E65FD}" type="slidenum">
              <a:rPr lang="en-US" smtClean="0"/>
              <a:t>‹#›</a:t>
            </a:fld>
            <a:endParaRPr lang="en-US"/>
          </a:p>
        </p:txBody>
      </p:sp>
      <p:grpSp>
        <p:nvGrpSpPr>
          <p:cNvPr id="18" name="Group 17">
            <a:extLst>
              <a:ext uri="{FF2B5EF4-FFF2-40B4-BE49-F238E27FC236}">
                <a16:creationId xmlns:a16="http://schemas.microsoft.com/office/drawing/2014/main" xmlns="" id="{FAAEFD9F-E9A2-4EDD-9C8C-5FBD3C105306}"/>
              </a:ext>
            </a:extLst>
          </p:cNvPr>
          <p:cNvGrpSpPr/>
          <p:nvPr userDrawn="1"/>
        </p:nvGrpSpPr>
        <p:grpSpPr>
          <a:xfrm>
            <a:off x="0" y="0"/>
            <a:ext cx="9144000" cy="527304"/>
            <a:chOff x="-1" y="0"/>
            <a:chExt cx="12192001" cy="703072"/>
          </a:xfrm>
        </p:grpSpPr>
        <p:pic>
          <p:nvPicPr>
            <p:cNvPr id="19" name="Picture 18">
              <a:extLst>
                <a:ext uri="{FF2B5EF4-FFF2-40B4-BE49-F238E27FC236}">
                  <a16:creationId xmlns:a16="http://schemas.microsoft.com/office/drawing/2014/main" xmlns="" id="{98F16BF8-CDFA-4ACB-835F-7CE59DB84C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1203389" cy="703072"/>
            </a:xfrm>
            <a:prstGeom prst="rect">
              <a:avLst/>
            </a:prstGeom>
          </p:spPr>
        </p:pic>
        <p:pic>
          <p:nvPicPr>
            <p:cNvPr id="20" name="Picture 19">
              <a:extLst>
                <a:ext uri="{FF2B5EF4-FFF2-40B4-BE49-F238E27FC236}">
                  <a16:creationId xmlns:a16="http://schemas.microsoft.com/office/drawing/2014/main" xmlns="" id="{650D2F1F-09AB-4336-91F8-2ACF27E9C410}"/>
                </a:ext>
              </a:extLst>
            </p:cNvPr>
            <p:cNvPicPr>
              <a:picLocks noChangeAspect="1"/>
            </p:cNvPicPr>
            <p:nvPr userDrawn="1"/>
          </p:nvPicPr>
          <p:blipFill>
            <a:blip r:embed="rId3"/>
            <a:stretch>
              <a:fillRect/>
            </a:stretch>
          </p:blipFill>
          <p:spPr>
            <a:xfrm>
              <a:off x="11203388" y="0"/>
              <a:ext cx="633301" cy="703072"/>
            </a:xfrm>
            <a:prstGeom prst="rect">
              <a:avLst/>
            </a:prstGeom>
          </p:spPr>
        </p:pic>
        <p:pic>
          <p:nvPicPr>
            <p:cNvPr id="21" name="Picture 20">
              <a:extLst>
                <a:ext uri="{FF2B5EF4-FFF2-40B4-BE49-F238E27FC236}">
                  <a16:creationId xmlns:a16="http://schemas.microsoft.com/office/drawing/2014/main" xmlns="" id="{3D4C0247-B3FA-4E3C-8166-D47D0EBA5ED9}"/>
                </a:ext>
              </a:extLst>
            </p:cNvPr>
            <p:cNvPicPr>
              <a:picLocks noChangeAspect="1"/>
            </p:cNvPicPr>
            <p:nvPr userDrawn="1"/>
          </p:nvPicPr>
          <p:blipFill>
            <a:blip r:embed="rId4"/>
            <a:stretch>
              <a:fillRect/>
            </a:stretch>
          </p:blipFill>
          <p:spPr>
            <a:xfrm>
              <a:off x="11841869" y="860"/>
              <a:ext cx="350131" cy="482940"/>
            </a:xfrm>
            <a:prstGeom prst="rect">
              <a:avLst/>
            </a:prstGeom>
          </p:spPr>
        </p:pic>
      </p:grpSp>
    </p:spTree>
    <p:extLst>
      <p:ext uri="{BB962C8B-B14F-4D97-AF65-F5344CB8AC3E}">
        <p14:creationId xmlns:p14="http://schemas.microsoft.com/office/powerpoint/2010/main" val="413811103"/>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 name="Picture 1" descr="HWCOE-PPT---splash-page.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1291" cy="5143500"/>
          </a:xfrm>
          <a:prstGeom prst="rect">
            <a:avLst/>
          </a:prstGeom>
        </p:spPr>
      </p:pic>
    </p:spTree>
    <p:extLst>
      <p:ext uri="{BB962C8B-B14F-4D97-AF65-F5344CB8AC3E}">
        <p14:creationId xmlns:p14="http://schemas.microsoft.com/office/powerpoint/2010/main" val="163677954"/>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6457951" y="4767265"/>
            <a:ext cx="2057400" cy="274637"/>
          </a:xfrm>
          <a:prstGeom prst="rect">
            <a:avLst/>
          </a:prstGeom>
        </p:spPr>
        <p:txBody>
          <a:bodyPr/>
          <a:lstStyle/>
          <a:p>
            <a:fld id="{697111F4-4D00-6348-9A0D-A09E7A0863DE}" type="slidenum">
              <a:rPr lang="en-US" smtClean="0"/>
              <a:pPr/>
              <a:t>‹#›</a:t>
            </a:fld>
            <a:endParaRPr lang="en-US"/>
          </a:p>
        </p:txBody>
      </p:sp>
      <p:grpSp>
        <p:nvGrpSpPr>
          <p:cNvPr id="17" name="Group 16">
            <a:extLst>
              <a:ext uri="{FF2B5EF4-FFF2-40B4-BE49-F238E27FC236}">
                <a16:creationId xmlns:a16="http://schemas.microsoft.com/office/drawing/2014/main" xmlns="" id="{4EC87BC9-C47A-4EB7-9EB1-5641ACA879AE}"/>
              </a:ext>
            </a:extLst>
          </p:cNvPr>
          <p:cNvGrpSpPr/>
          <p:nvPr userDrawn="1"/>
        </p:nvGrpSpPr>
        <p:grpSpPr>
          <a:xfrm>
            <a:off x="0" y="0"/>
            <a:ext cx="9144000" cy="527304"/>
            <a:chOff x="-1" y="0"/>
            <a:chExt cx="12192001" cy="703072"/>
          </a:xfrm>
        </p:grpSpPr>
        <p:pic>
          <p:nvPicPr>
            <p:cNvPr id="18" name="Picture 17">
              <a:extLst>
                <a:ext uri="{FF2B5EF4-FFF2-40B4-BE49-F238E27FC236}">
                  <a16:creationId xmlns:a16="http://schemas.microsoft.com/office/drawing/2014/main" xmlns="" id="{E8E4FA2A-6923-4094-ABD4-CC66A88CC7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1203389" cy="703072"/>
            </a:xfrm>
            <a:prstGeom prst="rect">
              <a:avLst/>
            </a:prstGeom>
          </p:spPr>
        </p:pic>
        <p:pic>
          <p:nvPicPr>
            <p:cNvPr id="19" name="Picture 18">
              <a:extLst>
                <a:ext uri="{FF2B5EF4-FFF2-40B4-BE49-F238E27FC236}">
                  <a16:creationId xmlns:a16="http://schemas.microsoft.com/office/drawing/2014/main" xmlns="" id="{7726DAF3-C634-49D2-B148-2B12AFA5D241}"/>
                </a:ext>
              </a:extLst>
            </p:cNvPr>
            <p:cNvPicPr>
              <a:picLocks noChangeAspect="1"/>
            </p:cNvPicPr>
            <p:nvPr userDrawn="1"/>
          </p:nvPicPr>
          <p:blipFill>
            <a:blip r:embed="rId3"/>
            <a:stretch>
              <a:fillRect/>
            </a:stretch>
          </p:blipFill>
          <p:spPr>
            <a:xfrm>
              <a:off x="11203388" y="0"/>
              <a:ext cx="633301" cy="703072"/>
            </a:xfrm>
            <a:prstGeom prst="rect">
              <a:avLst/>
            </a:prstGeom>
          </p:spPr>
        </p:pic>
        <p:pic>
          <p:nvPicPr>
            <p:cNvPr id="20" name="Picture 19">
              <a:extLst>
                <a:ext uri="{FF2B5EF4-FFF2-40B4-BE49-F238E27FC236}">
                  <a16:creationId xmlns:a16="http://schemas.microsoft.com/office/drawing/2014/main" xmlns="" id="{86E78761-A753-45DC-8439-C3F6925D71CF}"/>
                </a:ext>
              </a:extLst>
            </p:cNvPr>
            <p:cNvPicPr>
              <a:picLocks noChangeAspect="1"/>
            </p:cNvPicPr>
            <p:nvPr userDrawn="1"/>
          </p:nvPicPr>
          <p:blipFill>
            <a:blip r:embed="rId4"/>
            <a:stretch>
              <a:fillRect/>
            </a:stretch>
          </p:blipFill>
          <p:spPr>
            <a:xfrm>
              <a:off x="11841869" y="860"/>
              <a:ext cx="350131" cy="482940"/>
            </a:xfrm>
            <a:prstGeom prst="rect">
              <a:avLst/>
            </a:prstGeom>
          </p:spPr>
        </p:pic>
      </p:grpSp>
    </p:spTree>
    <p:extLst>
      <p:ext uri="{BB962C8B-B14F-4D97-AF65-F5344CB8AC3E}">
        <p14:creationId xmlns:p14="http://schemas.microsoft.com/office/powerpoint/2010/main" val="124504958"/>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_Comparison">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293821" y="2583845"/>
            <a:ext cx="3657600" cy="2268251"/>
          </a:xfrm>
        </p:spPr>
        <p:txBody>
          <a:bodyPr>
            <a:normAutofit/>
          </a:bodyPr>
          <a:lstStyle>
            <a:lvl1pPr>
              <a:defRPr sz="1800">
                <a:latin typeface="+mn-lt"/>
                <a:cs typeface="Quadon Medium"/>
              </a:defRPr>
            </a:lvl1pPr>
            <a:lvl2pPr>
              <a:defRPr sz="1800">
                <a:latin typeface="+mn-lt"/>
                <a:cs typeface="Quadon Medium"/>
              </a:defRPr>
            </a:lvl2pPr>
            <a:lvl3pPr>
              <a:defRPr sz="1800">
                <a:latin typeface="+mn-lt"/>
                <a:cs typeface="Quadon Medium"/>
              </a:defRPr>
            </a:lvl3pPr>
            <a:lvl4pPr>
              <a:defRPr sz="1800">
                <a:latin typeface="+mn-lt"/>
                <a:cs typeface="Quadon Medium"/>
              </a:defRPr>
            </a:lvl4pPr>
            <a:lvl5pPr>
              <a:defRPr sz="1800">
                <a:latin typeface="+mn-lt"/>
                <a:cs typeface="Quadon Medium"/>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Content Placeholder 5"/>
          <p:cNvSpPr>
            <a:spLocks noGrp="1"/>
          </p:cNvSpPr>
          <p:nvPr>
            <p:ph sz="quarter" idx="4"/>
          </p:nvPr>
        </p:nvSpPr>
        <p:spPr>
          <a:xfrm>
            <a:off x="4196159" y="2583845"/>
            <a:ext cx="3657600" cy="2268251"/>
          </a:xfrm>
        </p:spPr>
        <p:txBody>
          <a:bodyPr>
            <a:normAutofit/>
          </a:bodyPr>
          <a:lstStyle>
            <a:lvl1pPr>
              <a:defRPr sz="1800" b="0" i="0">
                <a:latin typeface="+mn-lt"/>
                <a:cs typeface="Quadon Medium"/>
              </a:defRPr>
            </a:lvl1pPr>
            <a:lvl2pPr>
              <a:defRPr sz="1800">
                <a:latin typeface="+mn-lt"/>
                <a:cs typeface="Quadon Medium"/>
              </a:defRPr>
            </a:lvl2pPr>
            <a:lvl3pPr>
              <a:defRPr sz="1800">
                <a:latin typeface="+mn-lt"/>
                <a:cs typeface="Quadon Medium"/>
              </a:defRPr>
            </a:lvl3pPr>
            <a:lvl4pPr>
              <a:defRPr sz="1800">
                <a:latin typeface="+mn-lt"/>
                <a:cs typeface="Quadon Medium"/>
              </a:defRPr>
            </a:lvl4pPr>
            <a:lvl5pPr>
              <a:defRPr sz="1800">
                <a:latin typeface="+mn-lt"/>
                <a:cs typeface="Quadon Medium"/>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3" name="Text Placeholder 2"/>
          <p:cNvSpPr>
            <a:spLocks noGrp="1"/>
          </p:cNvSpPr>
          <p:nvPr>
            <p:ph type="body" idx="1"/>
          </p:nvPr>
        </p:nvSpPr>
        <p:spPr>
          <a:xfrm>
            <a:off x="293821" y="2301457"/>
            <a:ext cx="3657600" cy="242047"/>
          </a:xfrm>
          <a:prstGeom prst="rect">
            <a:avLst/>
          </a:prstGeom>
          <a:solidFill>
            <a:schemeClr val="accent3"/>
          </a:solidFill>
        </p:spPr>
        <p:txBody>
          <a:bodyPr tIns="0" bIns="0" anchor="ctr">
            <a:noAutofit/>
          </a:bodyPr>
          <a:lstStyle>
            <a:lvl1pPr marL="0" indent="0" algn="ctr">
              <a:spcBef>
                <a:spcPts val="0"/>
              </a:spcBef>
              <a:buNone/>
              <a:defRPr sz="1600" b="0">
                <a:solidFill>
                  <a:schemeClr val="bg1"/>
                </a:solidFill>
                <a:latin typeface="Gentona Book"/>
                <a:cs typeface="Gentona Book"/>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196159" y="2301457"/>
            <a:ext cx="3657600" cy="242047"/>
          </a:xfrm>
          <a:prstGeom prst="rect">
            <a:avLst/>
          </a:prstGeom>
          <a:solidFill>
            <a:schemeClr val="accent3"/>
          </a:solidFill>
        </p:spPr>
        <p:txBody>
          <a:bodyPr tIns="0" bIns="0" anchor="ctr">
            <a:noAutofit/>
          </a:bodyPr>
          <a:lstStyle>
            <a:lvl1pPr marL="0" indent="0" algn="ctr">
              <a:spcBef>
                <a:spcPts val="0"/>
              </a:spcBef>
              <a:buNone/>
              <a:defRPr sz="1600" b="0">
                <a:solidFill>
                  <a:schemeClr val="bg1"/>
                </a:solidFill>
                <a:latin typeface="Gentona Book"/>
                <a:cs typeface="Gentona Book"/>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14" name="Text Placeholder 3"/>
          <p:cNvSpPr>
            <a:spLocks noGrp="1"/>
          </p:cNvSpPr>
          <p:nvPr>
            <p:ph type="body" sz="half" idx="10"/>
          </p:nvPr>
        </p:nvSpPr>
        <p:spPr>
          <a:xfrm>
            <a:off x="293823" y="1500292"/>
            <a:ext cx="7763657" cy="581025"/>
          </a:xfrm>
        </p:spPr>
        <p:txBody>
          <a:bodyPr rtlCol="0">
            <a:noAutofit/>
          </a:bodyPr>
          <a:lstStyle>
            <a:lvl1pPr marL="0" indent="0">
              <a:buNone/>
              <a:defRPr kumimoji="0" sz="2400" b="0" i="0" u="none" strike="noStrike" kern="1200" cap="none" spc="0" normalizeH="0" baseline="0">
                <a:ln>
                  <a:noFill/>
                </a:ln>
                <a:solidFill>
                  <a:schemeClr val="accent3"/>
                </a:solidFill>
                <a:effectLst/>
                <a:uLnTx/>
                <a:uFillTx/>
                <a:latin typeface="Gentona Book"/>
                <a:ea typeface="+mj-ea"/>
                <a:cs typeface="Gentona Book"/>
              </a:defRPr>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en-US"/>
              <a:t>Click to edit Master text styles</a:t>
            </a:r>
          </a:p>
        </p:txBody>
      </p:sp>
      <p:sp>
        <p:nvSpPr>
          <p:cNvPr id="8" name="Title Placeholder 1"/>
          <p:cNvSpPr>
            <a:spLocks noGrp="1"/>
          </p:cNvSpPr>
          <p:nvPr>
            <p:ph type="title"/>
          </p:nvPr>
        </p:nvSpPr>
        <p:spPr bwMode="auto">
          <a:xfrm>
            <a:off x="289958" y="893855"/>
            <a:ext cx="7556500" cy="8370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a:latin typeface="+mj-lt"/>
              </a:defRPr>
            </a:lvl1pPr>
          </a:lstStyle>
          <a:p>
            <a:pPr lvl="0"/>
            <a:r>
              <a:rPr lang="en-US"/>
              <a:t>Click to edit Master title style</a:t>
            </a:r>
          </a:p>
        </p:txBody>
      </p:sp>
      <p:sp>
        <p:nvSpPr>
          <p:cNvPr id="2" name="Slide Number Placeholder 1"/>
          <p:cNvSpPr>
            <a:spLocks noGrp="1"/>
          </p:cNvSpPr>
          <p:nvPr>
            <p:ph type="sldNum" sz="quarter" idx="11"/>
          </p:nvPr>
        </p:nvSpPr>
        <p:spPr>
          <a:xfrm>
            <a:off x="6457951" y="4767266"/>
            <a:ext cx="2057400" cy="274637"/>
          </a:xfrm>
          <a:prstGeom prst="rect">
            <a:avLst/>
          </a:prstGeom>
        </p:spPr>
        <p:txBody>
          <a:bodyPr/>
          <a:lstStyle/>
          <a:p>
            <a:fld id="{694FADCD-22F2-4A14-A571-6ACF405E65FD}" type="slidenum">
              <a:rPr lang="en-US" smtClean="0"/>
              <a:t>‹#›</a:t>
            </a:fld>
            <a:endParaRPr lang="en-US"/>
          </a:p>
        </p:txBody>
      </p:sp>
      <p:grpSp>
        <p:nvGrpSpPr>
          <p:cNvPr id="18" name="Group 17">
            <a:extLst>
              <a:ext uri="{FF2B5EF4-FFF2-40B4-BE49-F238E27FC236}">
                <a16:creationId xmlns:a16="http://schemas.microsoft.com/office/drawing/2014/main" xmlns="" id="{7A1A3407-FADD-4A81-8CAC-052F4638AB2E}"/>
              </a:ext>
            </a:extLst>
          </p:cNvPr>
          <p:cNvGrpSpPr/>
          <p:nvPr userDrawn="1"/>
        </p:nvGrpSpPr>
        <p:grpSpPr>
          <a:xfrm>
            <a:off x="0" y="0"/>
            <a:ext cx="9144000" cy="527304"/>
            <a:chOff x="-1" y="0"/>
            <a:chExt cx="12192001" cy="703072"/>
          </a:xfrm>
        </p:grpSpPr>
        <p:pic>
          <p:nvPicPr>
            <p:cNvPr id="19" name="Picture 18">
              <a:extLst>
                <a:ext uri="{FF2B5EF4-FFF2-40B4-BE49-F238E27FC236}">
                  <a16:creationId xmlns:a16="http://schemas.microsoft.com/office/drawing/2014/main" xmlns="" id="{53158BFC-AE22-4F5B-842E-8ECF7094F10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1203389" cy="703072"/>
            </a:xfrm>
            <a:prstGeom prst="rect">
              <a:avLst/>
            </a:prstGeom>
          </p:spPr>
        </p:pic>
        <p:pic>
          <p:nvPicPr>
            <p:cNvPr id="20" name="Picture 19">
              <a:extLst>
                <a:ext uri="{FF2B5EF4-FFF2-40B4-BE49-F238E27FC236}">
                  <a16:creationId xmlns:a16="http://schemas.microsoft.com/office/drawing/2014/main" xmlns="" id="{C8E98385-C073-4102-8DAA-0BC493A4D7AB}"/>
                </a:ext>
              </a:extLst>
            </p:cNvPr>
            <p:cNvPicPr>
              <a:picLocks noChangeAspect="1"/>
            </p:cNvPicPr>
            <p:nvPr userDrawn="1"/>
          </p:nvPicPr>
          <p:blipFill>
            <a:blip r:embed="rId3"/>
            <a:stretch>
              <a:fillRect/>
            </a:stretch>
          </p:blipFill>
          <p:spPr>
            <a:xfrm>
              <a:off x="11203388" y="0"/>
              <a:ext cx="633301" cy="703072"/>
            </a:xfrm>
            <a:prstGeom prst="rect">
              <a:avLst/>
            </a:prstGeom>
          </p:spPr>
        </p:pic>
        <p:pic>
          <p:nvPicPr>
            <p:cNvPr id="21" name="Picture 20">
              <a:extLst>
                <a:ext uri="{FF2B5EF4-FFF2-40B4-BE49-F238E27FC236}">
                  <a16:creationId xmlns:a16="http://schemas.microsoft.com/office/drawing/2014/main" xmlns="" id="{FB0B8B78-D878-4E3F-8E2C-D708FCB2E080}"/>
                </a:ext>
              </a:extLst>
            </p:cNvPr>
            <p:cNvPicPr>
              <a:picLocks noChangeAspect="1"/>
            </p:cNvPicPr>
            <p:nvPr userDrawn="1"/>
          </p:nvPicPr>
          <p:blipFill>
            <a:blip r:embed="rId4"/>
            <a:stretch>
              <a:fillRect/>
            </a:stretch>
          </p:blipFill>
          <p:spPr>
            <a:xfrm>
              <a:off x="11841869" y="860"/>
              <a:ext cx="350131" cy="482940"/>
            </a:xfrm>
            <a:prstGeom prst="rect">
              <a:avLst/>
            </a:prstGeom>
          </p:spPr>
        </p:pic>
      </p:grpSp>
    </p:spTree>
    <p:extLst>
      <p:ext uri="{BB962C8B-B14F-4D97-AF65-F5344CB8AC3E}">
        <p14:creationId xmlns:p14="http://schemas.microsoft.com/office/powerpoint/2010/main" val="682550476"/>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2_Comparison">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293821" y="2583845"/>
            <a:ext cx="3657600" cy="2268251"/>
          </a:xfrm>
        </p:spPr>
        <p:txBody>
          <a:bodyPr>
            <a:normAutofit/>
          </a:bodyPr>
          <a:lstStyle>
            <a:lvl1pPr>
              <a:defRPr sz="1800">
                <a:latin typeface="+mn-lt"/>
                <a:cs typeface="Quadon Medium"/>
              </a:defRPr>
            </a:lvl1pPr>
            <a:lvl2pPr>
              <a:defRPr sz="1800">
                <a:latin typeface="+mn-lt"/>
                <a:cs typeface="Quadon Medium"/>
              </a:defRPr>
            </a:lvl2pPr>
            <a:lvl3pPr>
              <a:defRPr sz="1800">
                <a:latin typeface="+mn-lt"/>
                <a:cs typeface="Quadon Medium"/>
              </a:defRPr>
            </a:lvl3pPr>
            <a:lvl4pPr>
              <a:defRPr sz="1800">
                <a:latin typeface="+mn-lt"/>
                <a:cs typeface="Quadon Medium"/>
              </a:defRPr>
            </a:lvl4pPr>
            <a:lvl5pPr>
              <a:defRPr sz="1800">
                <a:latin typeface="+mn-lt"/>
                <a:cs typeface="Quadon Medium"/>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Content Placeholder 5"/>
          <p:cNvSpPr>
            <a:spLocks noGrp="1"/>
          </p:cNvSpPr>
          <p:nvPr>
            <p:ph sz="quarter" idx="4"/>
          </p:nvPr>
        </p:nvSpPr>
        <p:spPr>
          <a:xfrm>
            <a:off x="4196159" y="2583845"/>
            <a:ext cx="3657600" cy="2268251"/>
          </a:xfrm>
        </p:spPr>
        <p:txBody>
          <a:bodyPr>
            <a:normAutofit/>
          </a:bodyPr>
          <a:lstStyle>
            <a:lvl1pPr>
              <a:defRPr sz="1800" b="0" i="0">
                <a:latin typeface="+mn-lt"/>
                <a:cs typeface="Quadon Medium"/>
              </a:defRPr>
            </a:lvl1pPr>
            <a:lvl2pPr>
              <a:defRPr sz="1800">
                <a:latin typeface="+mn-lt"/>
                <a:cs typeface="Quadon Medium"/>
              </a:defRPr>
            </a:lvl2pPr>
            <a:lvl3pPr>
              <a:defRPr sz="1800">
                <a:latin typeface="+mn-lt"/>
                <a:cs typeface="Quadon Medium"/>
              </a:defRPr>
            </a:lvl3pPr>
            <a:lvl4pPr>
              <a:defRPr sz="1800">
                <a:latin typeface="+mn-lt"/>
                <a:cs typeface="Quadon Medium"/>
              </a:defRPr>
            </a:lvl4pPr>
            <a:lvl5pPr>
              <a:defRPr sz="1800">
                <a:latin typeface="+mn-lt"/>
                <a:cs typeface="Quadon Medium"/>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3" name="Text Placeholder 2"/>
          <p:cNvSpPr>
            <a:spLocks noGrp="1"/>
          </p:cNvSpPr>
          <p:nvPr>
            <p:ph type="body" idx="1"/>
          </p:nvPr>
        </p:nvSpPr>
        <p:spPr>
          <a:xfrm>
            <a:off x="293821" y="2301457"/>
            <a:ext cx="3657600" cy="242047"/>
          </a:xfrm>
          <a:prstGeom prst="rect">
            <a:avLst/>
          </a:prstGeom>
          <a:solidFill>
            <a:schemeClr val="accent3"/>
          </a:solidFill>
        </p:spPr>
        <p:txBody>
          <a:bodyPr tIns="0" bIns="0" anchor="ctr">
            <a:noAutofit/>
          </a:bodyPr>
          <a:lstStyle>
            <a:lvl1pPr marL="0" indent="0" algn="ctr">
              <a:spcBef>
                <a:spcPts val="0"/>
              </a:spcBef>
              <a:buNone/>
              <a:defRPr sz="1600" b="0">
                <a:solidFill>
                  <a:schemeClr val="bg1"/>
                </a:solidFill>
                <a:latin typeface="Gentona Book"/>
                <a:cs typeface="Gentona Book"/>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196159" y="2301457"/>
            <a:ext cx="3657600" cy="242047"/>
          </a:xfrm>
          <a:prstGeom prst="rect">
            <a:avLst/>
          </a:prstGeom>
          <a:solidFill>
            <a:schemeClr val="accent3"/>
          </a:solidFill>
        </p:spPr>
        <p:txBody>
          <a:bodyPr tIns="0" bIns="0" anchor="ctr">
            <a:noAutofit/>
          </a:bodyPr>
          <a:lstStyle>
            <a:lvl1pPr marL="0" indent="0" algn="ctr">
              <a:spcBef>
                <a:spcPts val="0"/>
              </a:spcBef>
              <a:buNone/>
              <a:defRPr sz="1600" b="0">
                <a:solidFill>
                  <a:schemeClr val="bg1"/>
                </a:solidFill>
                <a:latin typeface="Gentona Book"/>
                <a:cs typeface="Gentona Book"/>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14" name="Text Placeholder 3"/>
          <p:cNvSpPr>
            <a:spLocks noGrp="1"/>
          </p:cNvSpPr>
          <p:nvPr>
            <p:ph type="body" sz="half" idx="10"/>
          </p:nvPr>
        </p:nvSpPr>
        <p:spPr>
          <a:xfrm>
            <a:off x="293823" y="1500292"/>
            <a:ext cx="7763657" cy="581025"/>
          </a:xfrm>
        </p:spPr>
        <p:txBody>
          <a:bodyPr rtlCol="0">
            <a:noAutofit/>
          </a:bodyPr>
          <a:lstStyle>
            <a:lvl1pPr marL="0" indent="0">
              <a:buNone/>
              <a:defRPr kumimoji="0" sz="2400" b="0" i="0" u="none" strike="noStrike" kern="1200" cap="none" spc="0" normalizeH="0" baseline="0">
                <a:ln>
                  <a:noFill/>
                </a:ln>
                <a:solidFill>
                  <a:schemeClr val="accent3"/>
                </a:solidFill>
                <a:effectLst/>
                <a:uLnTx/>
                <a:uFillTx/>
                <a:latin typeface="Gentona Book"/>
                <a:ea typeface="+mj-ea"/>
                <a:cs typeface="Gentona Book"/>
              </a:defRPr>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en-US"/>
              <a:t>Click to edit Master text styles</a:t>
            </a:r>
          </a:p>
        </p:txBody>
      </p:sp>
      <p:sp>
        <p:nvSpPr>
          <p:cNvPr id="8" name="Title Placeholder 1"/>
          <p:cNvSpPr>
            <a:spLocks noGrp="1"/>
          </p:cNvSpPr>
          <p:nvPr>
            <p:ph type="title"/>
          </p:nvPr>
        </p:nvSpPr>
        <p:spPr bwMode="auto">
          <a:xfrm>
            <a:off x="289958" y="893855"/>
            <a:ext cx="7556500" cy="8370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a:latin typeface="+mj-lt"/>
              </a:defRPr>
            </a:lvl1pPr>
          </a:lstStyle>
          <a:p>
            <a:pPr lvl="0"/>
            <a:r>
              <a:rPr lang="en-US"/>
              <a:t>Click to edit Master title style</a:t>
            </a:r>
          </a:p>
        </p:txBody>
      </p:sp>
      <p:sp>
        <p:nvSpPr>
          <p:cNvPr id="2" name="Slide Number Placeholder 1"/>
          <p:cNvSpPr>
            <a:spLocks noGrp="1"/>
          </p:cNvSpPr>
          <p:nvPr>
            <p:ph type="sldNum" sz="quarter" idx="11"/>
          </p:nvPr>
        </p:nvSpPr>
        <p:spPr>
          <a:xfrm>
            <a:off x="6457951" y="4767266"/>
            <a:ext cx="2057400" cy="274637"/>
          </a:xfrm>
          <a:prstGeom prst="rect">
            <a:avLst/>
          </a:prstGeom>
        </p:spPr>
        <p:txBody>
          <a:bodyPr/>
          <a:lstStyle/>
          <a:p>
            <a:fld id="{694FADCD-22F2-4A14-A571-6ACF405E65FD}" type="slidenum">
              <a:rPr lang="en-US" smtClean="0"/>
              <a:t>‹#›</a:t>
            </a:fld>
            <a:endParaRPr lang="en-US"/>
          </a:p>
        </p:txBody>
      </p:sp>
      <p:grpSp>
        <p:nvGrpSpPr>
          <p:cNvPr id="18" name="Group 17">
            <a:extLst>
              <a:ext uri="{FF2B5EF4-FFF2-40B4-BE49-F238E27FC236}">
                <a16:creationId xmlns:a16="http://schemas.microsoft.com/office/drawing/2014/main" xmlns="" id="{1F34685A-AB28-4284-AA28-CD2DB4FAF536}"/>
              </a:ext>
            </a:extLst>
          </p:cNvPr>
          <p:cNvGrpSpPr/>
          <p:nvPr userDrawn="1"/>
        </p:nvGrpSpPr>
        <p:grpSpPr>
          <a:xfrm>
            <a:off x="0" y="0"/>
            <a:ext cx="9144000" cy="527304"/>
            <a:chOff x="-1" y="0"/>
            <a:chExt cx="12192001" cy="703072"/>
          </a:xfrm>
        </p:grpSpPr>
        <p:pic>
          <p:nvPicPr>
            <p:cNvPr id="19" name="Picture 18">
              <a:extLst>
                <a:ext uri="{FF2B5EF4-FFF2-40B4-BE49-F238E27FC236}">
                  <a16:creationId xmlns:a16="http://schemas.microsoft.com/office/drawing/2014/main" xmlns="" id="{B026B996-3745-425C-A0DD-BD3EC131B9B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1203389" cy="703072"/>
            </a:xfrm>
            <a:prstGeom prst="rect">
              <a:avLst/>
            </a:prstGeom>
          </p:spPr>
        </p:pic>
        <p:pic>
          <p:nvPicPr>
            <p:cNvPr id="20" name="Picture 19">
              <a:extLst>
                <a:ext uri="{FF2B5EF4-FFF2-40B4-BE49-F238E27FC236}">
                  <a16:creationId xmlns:a16="http://schemas.microsoft.com/office/drawing/2014/main" xmlns="" id="{E4954B42-C55A-46C9-B22A-F1471EF7BADF}"/>
                </a:ext>
              </a:extLst>
            </p:cNvPr>
            <p:cNvPicPr>
              <a:picLocks noChangeAspect="1"/>
            </p:cNvPicPr>
            <p:nvPr userDrawn="1"/>
          </p:nvPicPr>
          <p:blipFill>
            <a:blip r:embed="rId3"/>
            <a:stretch>
              <a:fillRect/>
            </a:stretch>
          </p:blipFill>
          <p:spPr>
            <a:xfrm>
              <a:off x="11203388" y="0"/>
              <a:ext cx="633301" cy="703072"/>
            </a:xfrm>
            <a:prstGeom prst="rect">
              <a:avLst/>
            </a:prstGeom>
          </p:spPr>
        </p:pic>
        <p:pic>
          <p:nvPicPr>
            <p:cNvPr id="21" name="Picture 20">
              <a:extLst>
                <a:ext uri="{FF2B5EF4-FFF2-40B4-BE49-F238E27FC236}">
                  <a16:creationId xmlns:a16="http://schemas.microsoft.com/office/drawing/2014/main" xmlns="" id="{65E38221-46DA-4BF3-95D7-4896C7A60EDC}"/>
                </a:ext>
              </a:extLst>
            </p:cNvPr>
            <p:cNvPicPr>
              <a:picLocks noChangeAspect="1"/>
            </p:cNvPicPr>
            <p:nvPr userDrawn="1"/>
          </p:nvPicPr>
          <p:blipFill>
            <a:blip r:embed="rId4"/>
            <a:stretch>
              <a:fillRect/>
            </a:stretch>
          </p:blipFill>
          <p:spPr>
            <a:xfrm>
              <a:off x="11841869" y="860"/>
              <a:ext cx="350131" cy="482940"/>
            </a:xfrm>
            <a:prstGeom prst="rect">
              <a:avLst/>
            </a:prstGeom>
          </p:spPr>
        </p:pic>
      </p:grpSp>
    </p:spTree>
    <p:extLst>
      <p:ext uri="{BB962C8B-B14F-4D97-AF65-F5344CB8AC3E}">
        <p14:creationId xmlns:p14="http://schemas.microsoft.com/office/powerpoint/2010/main" val="3035300169"/>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1AC8312-B6B5-4C1B-99DC-C76AE3D2DA92}"/>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xmlns="" id="{15719BE7-A9F6-4718-A3D2-3DFF30DE4FCB}"/>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xmlns="" id="{0B6747E7-C3E5-4689-B062-619052FC441A}"/>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xmlns="" id="{A1227DD0-9D45-4DF6-82F3-155CEA58D2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61DC96C3-8296-4FD1-B3F1-9125EE29AFCC}"/>
              </a:ext>
            </a:extLst>
          </p:cNvPr>
          <p:cNvSpPr>
            <a:spLocks noGrp="1"/>
          </p:cNvSpPr>
          <p:nvPr>
            <p:ph type="sldNum" sz="quarter" idx="12"/>
          </p:nvPr>
        </p:nvSpPr>
        <p:spPr/>
        <p:txBody>
          <a:bodyPr/>
          <a:lstStyle/>
          <a:p>
            <a:fld id="{FD5B0D12-9EB0-4686-B557-CAA2F6286B5E}" type="slidenum">
              <a:rPr lang="en-US" smtClean="0"/>
              <a:t>‹#›</a:t>
            </a:fld>
            <a:endParaRPr lang="en-US"/>
          </a:p>
        </p:txBody>
      </p:sp>
      <p:grpSp>
        <p:nvGrpSpPr>
          <p:cNvPr id="23" name="Group 22">
            <a:extLst>
              <a:ext uri="{FF2B5EF4-FFF2-40B4-BE49-F238E27FC236}">
                <a16:creationId xmlns:a16="http://schemas.microsoft.com/office/drawing/2014/main" xmlns="" id="{C0820113-13CF-441C-8D0F-7F6163A121E4}"/>
              </a:ext>
            </a:extLst>
          </p:cNvPr>
          <p:cNvGrpSpPr/>
          <p:nvPr userDrawn="1"/>
        </p:nvGrpSpPr>
        <p:grpSpPr>
          <a:xfrm>
            <a:off x="0" y="0"/>
            <a:ext cx="9144000" cy="527304"/>
            <a:chOff x="-1" y="0"/>
            <a:chExt cx="12192001" cy="703072"/>
          </a:xfrm>
        </p:grpSpPr>
        <p:pic>
          <p:nvPicPr>
            <p:cNvPr id="24" name="Picture 23">
              <a:extLst>
                <a:ext uri="{FF2B5EF4-FFF2-40B4-BE49-F238E27FC236}">
                  <a16:creationId xmlns:a16="http://schemas.microsoft.com/office/drawing/2014/main" xmlns="" id="{3D03AEA6-B1B3-47AB-9C54-2EE43644A62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1203389" cy="703072"/>
            </a:xfrm>
            <a:prstGeom prst="rect">
              <a:avLst/>
            </a:prstGeom>
          </p:spPr>
        </p:pic>
        <p:pic>
          <p:nvPicPr>
            <p:cNvPr id="25" name="Picture 24">
              <a:extLst>
                <a:ext uri="{FF2B5EF4-FFF2-40B4-BE49-F238E27FC236}">
                  <a16:creationId xmlns:a16="http://schemas.microsoft.com/office/drawing/2014/main" xmlns="" id="{9CC3A938-7241-42CF-A0E3-6C9F7746E136}"/>
                </a:ext>
              </a:extLst>
            </p:cNvPr>
            <p:cNvPicPr>
              <a:picLocks noChangeAspect="1"/>
            </p:cNvPicPr>
            <p:nvPr userDrawn="1"/>
          </p:nvPicPr>
          <p:blipFill>
            <a:blip r:embed="rId3"/>
            <a:stretch>
              <a:fillRect/>
            </a:stretch>
          </p:blipFill>
          <p:spPr>
            <a:xfrm>
              <a:off x="11203388" y="0"/>
              <a:ext cx="633301" cy="703072"/>
            </a:xfrm>
            <a:prstGeom prst="rect">
              <a:avLst/>
            </a:prstGeom>
          </p:spPr>
        </p:pic>
        <p:pic>
          <p:nvPicPr>
            <p:cNvPr id="26" name="Picture 25">
              <a:extLst>
                <a:ext uri="{FF2B5EF4-FFF2-40B4-BE49-F238E27FC236}">
                  <a16:creationId xmlns:a16="http://schemas.microsoft.com/office/drawing/2014/main" xmlns="" id="{B8617F50-3EE9-408F-9547-1EF13830913C}"/>
                </a:ext>
              </a:extLst>
            </p:cNvPr>
            <p:cNvPicPr>
              <a:picLocks noChangeAspect="1"/>
            </p:cNvPicPr>
            <p:nvPr userDrawn="1"/>
          </p:nvPicPr>
          <p:blipFill>
            <a:blip r:embed="rId4"/>
            <a:stretch>
              <a:fillRect/>
            </a:stretch>
          </p:blipFill>
          <p:spPr>
            <a:xfrm>
              <a:off x="11841869" y="860"/>
              <a:ext cx="350131" cy="482940"/>
            </a:xfrm>
            <a:prstGeom prst="rect">
              <a:avLst/>
            </a:prstGeom>
          </p:spPr>
        </p:pic>
      </p:grpSp>
    </p:spTree>
    <p:extLst>
      <p:ext uri="{BB962C8B-B14F-4D97-AF65-F5344CB8AC3E}">
        <p14:creationId xmlns:p14="http://schemas.microsoft.com/office/powerpoint/2010/main" val="13239018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a:extLst>
              <a:ext uri="{FF2B5EF4-FFF2-40B4-BE49-F238E27FC236}">
                <a16:creationId xmlns:a16="http://schemas.microsoft.com/office/drawing/2014/main" xmlns="" id="{C739872E-DF9D-42F6-B805-FB0BDD58F9A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xmlns="" id="{E0A8DD7C-0E60-46B4-B08C-5544B485780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xmlns="" id="{F15FC8E6-9B82-4E99-8F2E-927F4DCB1C62}"/>
              </a:ext>
            </a:extLst>
          </p:cNvPr>
          <p:cNvSpPr>
            <a:spLocks noGrp="1" noChangeArrowheads="1"/>
          </p:cNvSpPr>
          <p:nvPr>
            <p:ph type="sldNum" sz="quarter" idx="12"/>
          </p:nvPr>
        </p:nvSpPr>
        <p:spPr>
          <a:ln/>
        </p:spPr>
        <p:txBody>
          <a:bodyPr/>
          <a:lstStyle>
            <a:lvl1pPr>
              <a:defRPr/>
            </a:lvl1pPr>
          </a:lstStyle>
          <a:p>
            <a:fld id="{8C989F75-0402-4F72-B5D8-A559D67F5DFC}" type="slidenum">
              <a:rPr lang="en-US" altLang="en-US"/>
              <a:pPr/>
              <a:t>‹#›</a:t>
            </a:fld>
            <a:endParaRPr lang="en-US" altLang="en-US"/>
          </a:p>
        </p:txBody>
      </p:sp>
    </p:spTree>
    <p:extLst>
      <p:ext uri="{BB962C8B-B14F-4D97-AF65-F5344CB8AC3E}">
        <p14:creationId xmlns:p14="http://schemas.microsoft.com/office/powerpoint/2010/main" val="5669281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Text Placeholder 2"/>
          <p:cNvSpPr>
            <a:spLocks noGrp="1"/>
          </p:cNvSpPr>
          <p:nvPr>
            <p:ph type="body" sz="half" idx="1"/>
          </p:nvPr>
        </p:nvSpPr>
        <p:spPr>
          <a:xfrm>
            <a:off x="457200" y="1200151"/>
            <a:ext cx="4038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200150"/>
            <a:ext cx="4038600" cy="16394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2953942"/>
            <a:ext cx="4038600" cy="16406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a:extLst>
              <a:ext uri="{FF2B5EF4-FFF2-40B4-BE49-F238E27FC236}">
                <a16:creationId xmlns:a16="http://schemas.microsoft.com/office/drawing/2014/main" xmlns="" id="{009F9D73-29BA-449F-8999-81413FF5C248}"/>
              </a:ext>
            </a:extLst>
          </p:cNvPr>
          <p:cNvSpPr>
            <a:spLocks noGrp="1" noChangeArrowheads="1"/>
          </p:cNvSpPr>
          <p:nvPr>
            <p:ph type="dt" sz="half" idx="10"/>
          </p:nvPr>
        </p:nvSpPr>
        <p:spPr>
          <a:ln/>
        </p:spPr>
        <p:txBody>
          <a:bodyPr/>
          <a:lstStyle>
            <a:lvl1pPr>
              <a:defRPr/>
            </a:lvl1pPr>
          </a:lstStyle>
          <a:p>
            <a:pPr>
              <a:defRPr/>
            </a:pPr>
            <a:endParaRPr lang="en-US"/>
          </a:p>
        </p:txBody>
      </p:sp>
      <p:sp>
        <p:nvSpPr>
          <p:cNvPr id="7" name="Rectangle 5">
            <a:extLst>
              <a:ext uri="{FF2B5EF4-FFF2-40B4-BE49-F238E27FC236}">
                <a16:creationId xmlns:a16="http://schemas.microsoft.com/office/drawing/2014/main" xmlns="" id="{7363E0E8-7CC7-4CF5-92F1-900723ACE47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8" name="Rectangle 6">
            <a:extLst>
              <a:ext uri="{FF2B5EF4-FFF2-40B4-BE49-F238E27FC236}">
                <a16:creationId xmlns:a16="http://schemas.microsoft.com/office/drawing/2014/main" xmlns="" id="{5520AA67-4359-462C-A1A3-2137A89706C0}"/>
              </a:ext>
            </a:extLst>
          </p:cNvPr>
          <p:cNvSpPr>
            <a:spLocks noGrp="1" noChangeArrowheads="1"/>
          </p:cNvSpPr>
          <p:nvPr>
            <p:ph type="sldNum" sz="quarter" idx="12"/>
          </p:nvPr>
        </p:nvSpPr>
        <p:spPr>
          <a:ln/>
        </p:spPr>
        <p:txBody>
          <a:bodyPr/>
          <a:lstStyle>
            <a:lvl1pPr>
              <a:defRPr/>
            </a:lvl1pPr>
          </a:lstStyle>
          <a:p>
            <a:fld id="{8ED49483-8E4B-4F4F-9FC4-AC35F8CBB3B7}" type="slidenum">
              <a:rPr lang="en-US" altLang="en-US"/>
              <a:pPr/>
              <a:t>‹#›</a:t>
            </a:fld>
            <a:endParaRPr lang="en-US" altLang="en-US"/>
          </a:p>
        </p:txBody>
      </p:sp>
    </p:spTree>
    <p:extLst>
      <p:ext uri="{BB962C8B-B14F-4D97-AF65-F5344CB8AC3E}">
        <p14:creationId xmlns:p14="http://schemas.microsoft.com/office/powerpoint/2010/main" val="15621867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Full page Content">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xmlns="" id="{819C2652-F96C-45E6-B4A2-B2AEF4075349}"/>
              </a:ext>
            </a:extLst>
          </p:cNvPr>
          <p:cNvCxnSpPr>
            <a:cxnSpLocks/>
          </p:cNvCxnSpPr>
          <p:nvPr userDrawn="1"/>
        </p:nvCxnSpPr>
        <p:spPr>
          <a:xfrm>
            <a:off x="628650" y="835585"/>
            <a:ext cx="7878189" cy="0"/>
          </a:xfrm>
          <a:prstGeom prst="line">
            <a:avLst/>
          </a:prstGeom>
          <a:ln w="12700">
            <a:solidFill>
              <a:srgbClr val="F37021"/>
            </a:solidFill>
          </a:ln>
        </p:spPr>
        <p:style>
          <a:lnRef idx="1">
            <a:schemeClr val="accent1"/>
          </a:lnRef>
          <a:fillRef idx="0">
            <a:schemeClr val="accent1"/>
          </a:fillRef>
          <a:effectRef idx="0">
            <a:schemeClr val="accent1"/>
          </a:effectRef>
          <a:fontRef idx="minor">
            <a:schemeClr val="tx1"/>
          </a:fontRef>
        </p:style>
      </p:cxnSp>
      <p:sp>
        <p:nvSpPr>
          <p:cNvPr id="16" name="Title 15">
            <a:extLst>
              <a:ext uri="{FF2B5EF4-FFF2-40B4-BE49-F238E27FC236}">
                <a16:creationId xmlns:a16="http://schemas.microsoft.com/office/drawing/2014/main" xmlns="" id="{F3B58CFC-4AFF-40DE-BB8B-78BEE3925785}"/>
              </a:ext>
            </a:extLst>
          </p:cNvPr>
          <p:cNvSpPr>
            <a:spLocks noGrp="1"/>
          </p:cNvSpPr>
          <p:nvPr>
            <p:ph type="title" hasCustomPrompt="1"/>
          </p:nvPr>
        </p:nvSpPr>
        <p:spPr>
          <a:xfrm>
            <a:off x="637161" y="132466"/>
            <a:ext cx="7435490" cy="659984"/>
          </a:xfrm>
        </p:spPr>
        <p:txBody>
          <a:bodyPr>
            <a:normAutofit/>
          </a:bodyPr>
          <a:lstStyle>
            <a:lvl1pPr marL="0" marR="0" indent="0" algn="l" defTabSz="685800" rtl="0" eaLnBrk="1" fontAlgn="auto" latinLnBrk="0" hangingPunct="1">
              <a:lnSpc>
                <a:spcPct val="90000"/>
              </a:lnSpc>
              <a:spcBef>
                <a:spcPct val="0"/>
              </a:spcBef>
              <a:spcAft>
                <a:spcPts val="0"/>
              </a:spcAft>
              <a:buClrTx/>
              <a:buSzTx/>
              <a:buFontTx/>
              <a:buNone/>
              <a:tabLst/>
              <a:defRPr sz="2400">
                <a:solidFill>
                  <a:srgbClr val="F37021"/>
                </a:solidFill>
                <a:latin typeface="cmr12" panose="020B0500000000000000" pitchFamily="34"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lang="en-US" dirty="0"/>
              <a:t>Header</a:t>
            </a:r>
          </a:p>
        </p:txBody>
      </p:sp>
      <p:sp>
        <p:nvSpPr>
          <p:cNvPr id="23" name="Date Placeholder 22">
            <a:extLst>
              <a:ext uri="{FF2B5EF4-FFF2-40B4-BE49-F238E27FC236}">
                <a16:creationId xmlns:a16="http://schemas.microsoft.com/office/drawing/2014/main" xmlns="" id="{DD4AE373-92A6-428F-A2CE-5E7487F11126}"/>
              </a:ext>
            </a:extLst>
          </p:cNvPr>
          <p:cNvSpPr>
            <a:spLocks noGrp="1"/>
          </p:cNvSpPr>
          <p:nvPr>
            <p:ph type="dt" sz="half" idx="14"/>
          </p:nvPr>
        </p:nvSpPr>
        <p:spPr/>
        <p:txBody>
          <a:bodyPr/>
          <a:lstStyle/>
          <a:p>
            <a:endParaRPr lang="en-US"/>
          </a:p>
        </p:txBody>
      </p:sp>
      <p:sp>
        <p:nvSpPr>
          <p:cNvPr id="24" name="Footer Placeholder 23">
            <a:extLst>
              <a:ext uri="{FF2B5EF4-FFF2-40B4-BE49-F238E27FC236}">
                <a16:creationId xmlns:a16="http://schemas.microsoft.com/office/drawing/2014/main" xmlns="" id="{954F6997-CCA8-4866-A564-E81AD1FCE099}"/>
              </a:ext>
            </a:extLst>
          </p:cNvPr>
          <p:cNvSpPr>
            <a:spLocks noGrp="1"/>
          </p:cNvSpPr>
          <p:nvPr>
            <p:ph type="ftr" sz="quarter" idx="15"/>
          </p:nvPr>
        </p:nvSpPr>
        <p:spPr/>
        <p:txBody>
          <a:bodyPr/>
          <a:lstStyle/>
          <a:p>
            <a:endParaRPr lang="en-US"/>
          </a:p>
        </p:txBody>
      </p:sp>
      <p:sp>
        <p:nvSpPr>
          <p:cNvPr id="25" name="Slide Number Placeholder 24">
            <a:extLst>
              <a:ext uri="{FF2B5EF4-FFF2-40B4-BE49-F238E27FC236}">
                <a16:creationId xmlns:a16="http://schemas.microsoft.com/office/drawing/2014/main" xmlns="" id="{FF0CF57D-FE77-4FE1-BD19-27B88F9A35D6}"/>
              </a:ext>
            </a:extLst>
          </p:cNvPr>
          <p:cNvSpPr>
            <a:spLocks noGrp="1"/>
          </p:cNvSpPr>
          <p:nvPr>
            <p:ph type="sldNum" sz="quarter" idx="16"/>
          </p:nvPr>
        </p:nvSpPr>
        <p:spPr/>
        <p:txBody>
          <a:bodyPr/>
          <a:lstStyle/>
          <a:p>
            <a:fld id="{F700CE19-68DE-4E16-A252-6341D7139337}" type="slidenum">
              <a:rPr lang="en-US" smtClean="0"/>
              <a:t>‹#›</a:t>
            </a:fld>
            <a:endParaRPr lang="en-US"/>
          </a:p>
        </p:txBody>
      </p:sp>
      <p:sp>
        <p:nvSpPr>
          <p:cNvPr id="3" name="Content Placeholder 2">
            <a:extLst>
              <a:ext uri="{FF2B5EF4-FFF2-40B4-BE49-F238E27FC236}">
                <a16:creationId xmlns:a16="http://schemas.microsoft.com/office/drawing/2014/main" xmlns="" id="{3E9798FA-6469-4E4A-A9C4-E0E9721DB19B}"/>
              </a:ext>
            </a:extLst>
          </p:cNvPr>
          <p:cNvSpPr>
            <a:spLocks noGrp="1"/>
          </p:cNvSpPr>
          <p:nvPr>
            <p:ph sz="quarter" idx="17"/>
          </p:nvPr>
        </p:nvSpPr>
        <p:spPr>
          <a:xfrm>
            <a:off x="637162" y="927539"/>
            <a:ext cx="7878365" cy="3751659"/>
          </a:xfrm>
        </p:spPr>
        <p:txBody>
          <a:bodyPr>
            <a:normAutofit/>
          </a:bodyPr>
          <a:lstStyle>
            <a:lvl1pPr>
              <a:defRPr sz="1800">
                <a:solidFill>
                  <a:srgbClr val="002060"/>
                </a:solidFill>
                <a:latin typeface="cmr10" panose="020B0500000000000000" pitchFamily="34" charset="0"/>
              </a:defRPr>
            </a:lvl1pPr>
            <a:lvl2pPr>
              <a:defRPr sz="1500">
                <a:solidFill>
                  <a:srgbClr val="002060"/>
                </a:solidFill>
                <a:latin typeface="cmr10" panose="020B0500000000000000" pitchFamily="34" charset="0"/>
              </a:defRPr>
            </a:lvl2pPr>
            <a:lvl3pPr>
              <a:defRPr sz="1350">
                <a:solidFill>
                  <a:srgbClr val="002060"/>
                </a:solidFill>
                <a:latin typeface="cmr10" panose="020B0500000000000000" pitchFamily="34" charset="0"/>
              </a:defRPr>
            </a:lvl3pPr>
            <a:lvl4pPr>
              <a:defRPr sz="1200">
                <a:solidFill>
                  <a:srgbClr val="002060"/>
                </a:solidFill>
                <a:latin typeface="cmr10" panose="020B0500000000000000" pitchFamily="34" charset="0"/>
              </a:defRPr>
            </a:lvl4pPr>
            <a:lvl5pPr>
              <a:defRPr sz="1200">
                <a:solidFill>
                  <a:srgbClr val="002060"/>
                </a:solidFill>
                <a:latin typeface="cmr10" panose="020B0500000000000000"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38154438"/>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5AA1D9-100E-40B7-B651-14ED5402B8CC}"/>
              </a:ext>
            </a:extLst>
          </p:cNvPr>
          <p:cNvSpPr>
            <a:spLocks noGrp="1"/>
          </p:cNvSpPr>
          <p:nvPr>
            <p:ph type="title"/>
          </p:nvPr>
        </p:nvSpPr>
        <p:spPr>
          <a:xfrm>
            <a:off x="637162" y="132466"/>
            <a:ext cx="2841845" cy="653087"/>
          </a:xfrm>
        </p:spPr>
        <p:txBody>
          <a:bodyPr>
            <a:noAutofit/>
          </a:bodyPr>
          <a:lstStyle>
            <a:lvl1pPr>
              <a:defRPr sz="1800">
                <a:solidFill>
                  <a:srgbClr val="F37021"/>
                </a:solidFill>
                <a:latin typeface="cmr12" panose="020B0500000000000000" pitchFamily="34" charset="0"/>
              </a:defRPr>
            </a:lvl1pPr>
          </a:lstStyle>
          <a:p>
            <a:r>
              <a:rPr lang="en-US" dirty="0"/>
              <a:t>Click to edit Master title style</a:t>
            </a:r>
          </a:p>
        </p:txBody>
      </p:sp>
      <p:sp>
        <p:nvSpPr>
          <p:cNvPr id="3" name="Date Placeholder 2">
            <a:extLst>
              <a:ext uri="{FF2B5EF4-FFF2-40B4-BE49-F238E27FC236}">
                <a16:creationId xmlns:a16="http://schemas.microsoft.com/office/drawing/2014/main" xmlns="" id="{D6E06AB9-13DC-45C3-B61E-6364E2ACE567}"/>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xmlns="" id="{F2DECC75-6A2A-4EC0-BD7D-2B3C7681B0A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51430E7B-BC8B-4DA8-8728-B4A4D7A3E284}"/>
              </a:ext>
            </a:extLst>
          </p:cNvPr>
          <p:cNvSpPr>
            <a:spLocks noGrp="1"/>
          </p:cNvSpPr>
          <p:nvPr>
            <p:ph type="sldNum" sz="quarter" idx="12"/>
          </p:nvPr>
        </p:nvSpPr>
        <p:spPr/>
        <p:txBody>
          <a:bodyPr/>
          <a:lstStyle/>
          <a:p>
            <a:fld id="{F700CE19-68DE-4E16-A252-6341D7139337}" type="slidenum">
              <a:rPr lang="en-US" smtClean="0"/>
              <a:t>‹#›</a:t>
            </a:fld>
            <a:endParaRPr lang="en-US"/>
          </a:p>
        </p:txBody>
      </p:sp>
      <p:sp>
        <p:nvSpPr>
          <p:cNvPr id="7" name="Content Placeholder 6">
            <a:extLst>
              <a:ext uri="{FF2B5EF4-FFF2-40B4-BE49-F238E27FC236}">
                <a16:creationId xmlns:a16="http://schemas.microsoft.com/office/drawing/2014/main" xmlns="" id="{B2EFFD4D-1923-4AC6-ACF1-BE1D419119E0}"/>
              </a:ext>
            </a:extLst>
          </p:cNvPr>
          <p:cNvSpPr>
            <a:spLocks noGrp="1"/>
          </p:cNvSpPr>
          <p:nvPr>
            <p:ph sz="quarter" idx="13"/>
          </p:nvPr>
        </p:nvSpPr>
        <p:spPr>
          <a:xfrm>
            <a:off x="637162" y="885618"/>
            <a:ext cx="2841845" cy="3793573"/>
          </a:xfrm>
        </p:spPr>
        <p:txBody>
          <a:bodyPr>
            <a:normAutofit/>
          </a:bodyPr>
          <a:lstStyle>
            <a:lvl1pPr>
              <a:defRPr sz="1800">
                <a:latin typeface="cmr10" panose="020B0500000000000000" pitchFamily="34" charset="0"/>
              </a:defRPr>
            </a:lvl1pPr>
            <a:lvl2pPr>
              <a:defRPr sz="1500">
                <a:latin typeface="cmr10" panose="020B0500000000000000" pitchFamily="34" charset="0"/>
              </a:defRPr>
            </a:lvl2pPr>
            <a:lvl3pPr>
              <a:defRPr sz="1350">
                <a:latin typeface="cmr10" panose="020B0500000000000000" pitchFamily="34" charset="0"/>
              </a:defRPr>
            </a:lvl3pPr>
            <a:lvl4pPr>
              <a:defRPr sz="1200">
                <a:latin typeface="cmr10" panose="020B0500000000000000" pitchFamily="34" charset="0"/>
              </a:defRPr>
            </a:lvl4pPr>
            <a:lvl5pPr>
              <a:defRPr sz="1200">
                <a:latin typeface="cmr10" panose="020B0500000000000000"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8">
            <a:extLst>
              <a:ext uri="{FF2B5EF4-FFF2-40B4-BE49-F238E27FC236}">
                <a16:creationId xmlns:a16="http://schemas.microsoft.com/office/drawing/2014/main" xmlns="" id="{CED5266C-B9F0-4BFB-A4AC-333F6BA4870F}"/>
              </a:ext>
            </a:extLst>
          </p:cNvPr>
          <p:cNvSpPr>
            <a:spLocks noGrp="1"/>
          </p:cNvSpPr>
          <p:nvPr>
            <p:ph sz="quarter" idx="14"/>
          </p:nvPr>
        </p:nvSpPr>
        <p:spPr>
          <a:xfrm>
            <a:off x="3665913" y="455395"/>
            <a:ext cx="4849437" cy="4223798"/>
          </a:xfrm>
        </p:spPr>
        <p:txBody>
          <a:bodyPr/>
          <a:lstStyle>
            <a:lvl1pPr>
              <a:defRPr>
                <a:latin typeface="cmr10" panose="020B0500000000000000" pitchFamily="34" charset="0"/>
              </a:defRPr>
            </a:lvl1pPr>
            <a:lvl2pPr>
              <a:defRPr>
                <a:latin typeface="cmr10" panose="020B0500000000000000" pitchFamily="34" charset="0"/>
              </a:defRPr>
            </a:lvl2pPr>
            <a:lvl3pPr>
              <a:defRPr>
                <a:latin typeface="cmr10" panose="020B0500000000000000" pitchFamily="34" charset="0"/>
              </a:defRPr>
            </a:lvl3pPr>
            <a:lvl4pPr>
              <a:defRPr>
                <a:latin typeface="cmr10" panose="020B0500000000000000" pitchFamily="34" charset="0"/>
              </a:defRPr>
            </a:lvl4pPr>
            <a:lvl5pPr>
              <a:defRPr>
                <a:latin typeface="cmr10" panose="020B0500000000000000"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0" name="Straight Connector 9">
            <a:extLst>
              <a:ext uri="{FF2B5EF4-FFF2-40B4-BE49-F238E27FC236}">
                <a16:creationId xmlns:a16="http://schemas.microsoft.com/office/drawing/2014/main" xmlns="" id="{F08F8FFA-B075-4D47-9C10-3567BAE00E0C}"/>
              </a:ext>
            </a:extLst>
          </p:cNvPr>
          <p:cNvCxnSpPr>
            <a:cxnSpLocks/>
          </p:cNvCxnSpPr>
          <p:nvPr userDrawn="1"/>
        </p:nvCxnSpPr>
        <p:spPr>
          <a:xfrm>
            <a:off x="628651" y="835585"/>
            <a:ext cx="2850356" cy="0"/>
          </a:xfrm>
          <a:prstGeom prst="line">
            <a:avLst/>
          </a:prstGeom>
          <a:ln w="12700">
            <a:solidFill>
              <a:srgbClr val="F3702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xmlns="" id="{DD1C3C50-B065-4338-B1D5-02E338FEC86C}"/>
              </a:ext>
            </a:extLst>
          </p:cNvPr>
          <p:cNvSpPr/>
          <p:nvPr userDrawn="1"/>
        </p:nvSpPr>
        <p:spPr>
          <a:xfrm>
            <a:off x="8142052" y="-41342"/>
            <a:ext cx="364787" cy="410994"/>
          </a:xfrm>
          <a:prstGeom prst="rect">
            <a:avLst/>
          </a:prstGeom>
          <a:solidFill>
            <a:srgbClr val="F37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a:extLst>
              <a:ext uri="{FF2B5EF4-FFF2-40B4-BE49-F238E27FC236}">
                <a16:creationId xmlns:a16="http://schemas.microsoft.com/office/drawing/2014/main" xmlns="" id="{5722E9BC-8749-45E3-896F-1F95A311F94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8216863" y="132466"/>
            <a:ext cx="220575" cy="149121"/>
          </a:xfrm>
          <a:prstGeom prst="rect">
            <a:avLst/>
          </a:prstGeom>
        </p:spPr>
      </p:pic>
    </p:spTree>
    <p:extLst>
      <p:ext uri="{BB962C8B-B14F-4D97-AF65-F5344CB8AC3E}">
        <p14:creationId xmlns:p14="http://schemas.microsoft.com/office/powerpoint/2010/main" val="3861440635"/>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Section Titl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xmlns="" id="{951A2925-A43E-4B58-AB25-DD123ECF942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cxnSp>
        <p:nvCxnSpPr>
          <p:cNvPr id="14" name="Straight Connector 13">
            <a:extLst>
              <a:ext uri="{FF2B5EF4-FFF2-40B4-BE49-F238E27FC236}">
                <a16:creationId xmlns:a16="http://schemas.microsoft.com/office/drawing/2014/main" xmlns="" id="{58013B2E-EBF5-42C7-BAF0-D398BC1C28B1}"/>
              </a:ext>
            </a:extLst>
          </p:cNvPr>
          <p:cNvCxnSpPr>
            <a:cxnSpLocks/>
          </p:cNvCxnSpPr>
          <p:nvPr userDrawn="1"/>
        </p:nvCxnSpPr>
        <p:spPr>
          <a:xfrm>
            <a:off x="1402900" y="2571750"/>
            <a:ext cx="6443185" cy="0"/>
          </a:xfrm>
          <a:prstGeom prst="line">
            <a:avLst/>
          </a:prstGeom>
          <a:ln w="12700">
            <a:solidFill>
              <a:srgbClr val="F37021"/>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xmlns="" id="{40ABBD3F-AAD2-40BB-B9B1-E2EAA4ED0AC6}"/>
              </a:ext>
            </a:extLst>
          </p:cNvPr>
          <p:cNvSpPr/>
          <p:nvPr userDrawn="1"/>
        </p:nvSpPr>
        <p:spPr>
          <a:xfrm>
            <a:off x="8142052" y="-41342"/>
            <a:ext cx="364787" cy="410994"/>
          </a:xfrm>
          <a:prstGeom prst="rect">
            <a:avLst/>
          </a:prstGeom>
          <a:solidFill>
            <a:srgbClr val="F37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16">
            <a:extLst>
              <a:ext uri="{FF2B5EF4-FFF2-40B4-BE49-F238E27FC236}">
                <a16:creationId xmlns:a16="http://schemas.microsoft.com/office/drawing/2014/main" xmlns="" id="{B595335E-7AB7-4B3F-B0BB-5A1E395FAF9F}"/>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8216863" y="132466"/>
            <a:ext cx="220575" cy="149121"/>
          </a:xfrm>
          <a:prstGeom prst="rect">
            <a:avLst/>
          </a:prstGeom>
        </p:spPr>
      </p:pic>
      <p:sp>
        <p:nvSpPr>
          <p:cNvPr id="18" name="Title 17">
            <a:extLst>
              <a:ext uri="{FF2B5EF4-FFF2-40B4-BE49-F238E27FC236}">
                <a16:creationId xmlns:a16="http://schemas.microsoft.com/office/drawing/2014/main" xmlns="" id="{C78C1DF1-00DF-48AE-B4DA-3B4356F7D560}"/>
              </a:ext>
            </a:extLst>
          </p:cNvPr>
          <p:cNvSpPr>
            <a:spLocks noGrp="1"/>
          </p:cNvSpPr>
          <p:nvPr>
            <p:ph type="title"/>
          </p:nvPr>
        </p:nvSpPr>
        <p:spPr>
          <a:xfrm>
            <a:off x="1391757" y="2068575"/>
            <a:ext cx="6443185" cy="461833"/>
          </a:xfrm>
        </p:spPr>
        <p:txBody>
          <a:bodyPr>
            <a:normAutofit/>
          </a:bodyPr>
          <a:lstStyle>
            <a:lvl1pPr algn="ctr">
              <a:defRPr sz="2700" b="1">
                <a:solidFill>
                  <a:srgbClr val="F37021"/>
                </a:solidFill>
                <a:latin typeface="cmr8" panose="020B0500000000000000" pitchFamily="34" charset="0"/>
              </a:defRPr>
            </a:lvl1pPr>
          </a:lstStyle>
          <a:p>
            <a:r>
              <a:rPr lang="en-US" dirty="0"/>
              <a:t>Click to edit Master title style</a:t>
            </a:r>
          </a:p>
        </p:txBody>
      </p:sp>
      <p:sp>
        <p:nvSpPr>
          <p:cNvPr id="20" name="Text Placeholder 19">
            <a:extLst>
              <a:ext uri="{FF2B5EF4-FFF2-40B4-BE49-F238E27FC236}">
                <a16:creationId xmlns:a16="http://schemas.microsoft.com/office/drawing/2014/main" xmlns="" id="{CAC5FB52-6B94-4103-BD8F-FF6ADCD69A1D}"/>
              </a:ext>
            </a:extLst>
          </p:cNvPr>
          <p:cNvSpPr>
            <a:spLocks noGrp="1"/>
          </p:cNvSpPr>
          <p:nvPr>
            <p:ph type="body" sz="quarter" idx="10"/>
          </p:nvPr>
        </p:nvSpPr>
        <p:spPr>
          <a:xfrm>
            <a:off x="1402556" y="2613093"/>
            <a:ext cx="6443663" cy="1986292"/>
          </a:xfrm>
        </p:spPr>
        <p:txBody>
          <a:bodyPr/>
          <a:lstStyle>
            <a:lvl1pPr algn="ctr">
              <a:defRPr sz="1575">
                <a:solidFill>
                  <a:srgbClr val="002060"/>
                </a:solidFill>
                <a:latin typeface="cmr10" panose="020B0500000000000000" pitchFamily="34" charset="0"/>
              </a:defRPr>
            </a:lvl1pPr>
            <a:lvl2pPr algn="ctr">
              <a:defRPr>
                <a:solidFill>
                  <a:srgbClr val="002060"/>
                </a:solidFill>
                <a:latin typeface="cmr10" panose="020B0500000000000000" pitchFamily="34" charset="0"/>
              </a:defRPr>
            </a:lvl2pPr>
            <a:lvl3pPr>
              <a:defRPr>
                <a:solidFill>
                  <a:srgbClr val="002060"/>
                </a:solidFill>
                <a:latin typeface="cmr10" panose="020B0500000000000000" pitchFamily="34" charset="0"/>
              </a:defRPr>
            </a:lvl3pPr>
            <a:lvl4pPr>
              <a:defRPr>
                <a:solidFill>
                  <a:srgbClr val="002060"/>
                </a:solidFill>
                <a:latin typeface="cmr10" panose="020B0500000000000000" pitchFamily="34" charset="0"/>
              </a:defRPr>
            </a:lvl4pPr>
            <a:lvl5pPr>
              <a:defRPr>
                <a:solidFill>
                  <a:srgbClr val="002060"/>
                </a:solidFill>
                <a:latin typeface="cmr10" panose="020B0500000000000000" pitchFamily="34" charset="0"/>
              </a:defRPr>
            </a:lvl5pPr>
          </a:lstStyle>
          <a:p>
            <a:pPr lvl="0"/>
            <a:r>
              <a:rPr lang="en-US" dirty="0"/>
              <a:t>Click to edit Master text styles</a:t>
            </a:r>
          </a:p>
          <a:p>
            <a:pPr lvl="1"/>
            <a:endParaRPr lang="en-US" dirty="0"/>
          </a:p>
        </p:txBody>
      </p:sp>
    </p:spTree>
    <p:extLst>
      <p:ext uri="{BB962C8B-B14F-4D97-AF65-F5344CB8AC3E}">
        <p14:creationId xmlns:p14="http://schemas.microsoft.com/office/powerpoint/2010/main" val="132393480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289957" y="893855"/>
            <a:ext cx="7556500" cy="8370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289957" y="1722826"/>
            <a:ext cx="7556500" cy="31087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xmlns="" id="{6C8F9656-3704-4610-9801-2F01425AD67B}"/>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5" name="Slide Number Placeholder 4">
            <a:extLst>
              <a:ext uri="{FF2B5EF4-FFF2-40B4-BE49-F238E27FC236}">
                <a16:creationId xmlns:a16="http://schemas.microsoft.com/office/drawing/2014/main" xmlns="" id="{2C6734E0-CA04-44B5-8371-2CC744217854}"/>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F803324F-1BCD-4691-9351-3BE756295612}" type="slidenum">
              <a:rPr lang="en-US" smtClean="0"/>
              <a:t>‹#›</a:t>
            </a:fld>
            <a:endParaRPr lang="en-US"/>
          </a:p>
        </p:txBody>
      </p:sp>
      <p:grpSp>
        <p:nvGrpSpPr>
          <p:cNvPr id="11" name="Group 10">
            <a:extLst>
              <a:ext uri="{FF2B5EF4-FFF2-40B4-BE49-F238E27FC236}">
                <a16:creationId xmlns:a16="http://schemas.microsoft.com/office/drawing/2014/main" xmlns="" id="{A8241545-9139-406C-91A4-3B719062620B}"/>
              </a:ext>
            </a:extLst>
          </p:cNvPr>
          <p:cNvGrpSpPr/>
          <p:nvPr userDrawn="1"/>
        </p:nvGrpSpPr>
        <p:grpSpPr>
          <a:xfrm>
            <a:off x="0" y="-189"/>
            <a:ext cx="9144000" cy="527304"/>
            <a:chOff x="-1" y="0"/>
            <a:chExt cx="12192001" cy="703072"/>
          </a:xfrm>
        </p:grpSpPr>
        <p:pic>
          <p:nvPicPr>
            <p:cNvPr id="2" name="Picture 1">
              <a:extLst>
                <a:ext uri="{FF2B5EF4-FFF2-40B4-BE49-F238E27FC236}">
                  <a16:creationId xmlns:a16="http://schemas.microsoft.com/office/drawing/2014/main" xmlns="" id="{C150666B-3B33-4B83-804F-8259A0255618}"/>
                </a:ext>
              </a:extLst>
            </p:cNvPr>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1" y="0"/>
              <a:ext cx="11203389" cy="703072"/>
            </a:xfrm>
            <a:prstGeom prst="rect">
              <a:avLst/>
            </a:prstGeom>
          </p:spPr>
        </p:pic>
        <p:pic>
          <p:nvPicPr>
            <p:cNvPr id="7" name="Picture 6">
              <a:extLst>
                <a:ext uri="{FF2B5EF4-FFF2-40B4-BE49-F238E27FC236}">
                  <a16:creationId xmlns:a16="http://schemas.microsoft.com/office/drawing/2014/main" xmlns="" id="{3EF44023-F8D7-4BD0-B222-0302EE5B570B}"/>
                </a:ext>
              </a:extLst>
            </p:cNvPr>
            <p:cNvPicPr>
              <a:picLocks noChangeAspect="1"/>
            </p:cNvPicPr>
            <p:nvPr userDrawn="1"/>
          </p:nvPicPr>
          <p:blipFill>
            <a:blip r:embed="rId20"/>
            <a:stretch>
              <a:fillRect/>
            </a:stretch>
          </p:blipFill>
          <p:spPr>
            <a:xfrm>
              <a:off x="11203388" y="0"/>
              <a:ext cx="633301" cy="703072"/>
            </a:xfrm>
            <a:prstGeom prst="rect">
              <a:avLst/>
            </a:prstGeom>
          </p:spPr>
        </p:pic>
        <p:pic>
          <p:nvPicPr>
            <p:cNvPr id="9" name="Picture 8">
              <a:extLst>
                <a:ext uri="{FF2B5EF4-FFF2-40B4-BE49-F238E27FC236}">
                  <a16:creationId xmlns:a16="http://schemas.microsoft.com/office/drawing/2014/main" xmlns="" id="{B33A4B74-D4DA-4FCD-8F71-2CDDB01329C2}"/>
                </a:ext>
              </a:extLst>
            </p:cNvPr>
            <p:cNvPicPr>
              <a:picLocks noChangeAspect="1"/>
            </p:cNvPicPr>
            <p:nvPr userDrawn="1"/>
          </p:nvPicPr>
          <p:blipFill>
            <a:blip r:embed="rId21"/>
            <a:stretch>
              <a:fillRect/>
            </a:stretch>
          </p:blipFill>
          <p:spPr>
            <a:xfrm>
              <a:off x="11841869" y="860"/>
              <a:ext cx="350131" cy="482940"/>
            </a:xfrm>
            <a:prstGeom prst="rect">
              <a:avLst/>
            </a:prstGeom>
          </p:spPr>
        </p:pic>
      </p:grpSp>
    </p:spTree>
  </p:cSld>
  <p:clrMap bg1="lt1" tx1="dk1" bg2="lt2" tx2="dk2" accent1="accent1" accent2="accent2" accent3="accent3" accent4="accent4" accent5="accent5" accent6="accent6" hlink="hlink" folHlink="folHlink"/>
  <p:sldLayoutIdLst>
    <p:sldLayoutId id="2147484287" r:id="rId1"/>
    <p:sldLayoutId id="2147484289" r:id="rId2"/>
    <p:sldLayoutId id="2147484286" r:id="rId3"/>
    <p:sldLayoutId id="2147484285" r:id="rId4"/>
    <p:sldLayoutId id="2147484267" r:id="rId5"/>
    <p:sldLayoutId id="2147484269" r:id="rId6"/>
    <p:sldLayoutId id="2147484270" r:id="rId7"/>
    <p:sldLayoutId id="2147484265" r:id="rId8"/>
    <p:sldLayoutId id="2147484290" r:id="rId9"/>
    <p:sldLayoutId id="2147484291" r:id="rId10"/>
    <p:sldLayoutId id="2147484292" r:id="rId11"/>
    <p:sldLayoutId id="2147484294" r:id="rId12"/>
    <p:sldLayoutId id="2147484295" r:id="rId13"/>
    <p:sldLayoutId id="2147484296" r:id="rId14"/>
    <p:sldLayoutId id="2147484297" r:id="rId15"/>
    <p:sldLayoutId id="2147484298" r:id="rId16"/>
    <p:sldLayoutId id="2147484299" r:id="rId17"/>
  </p:sldLayoutIdLst>
  <p:transition>
    <p:fade/>
  </p:transition>
  <p:hf hdr="0" ftr="0" dt="0"/>
  <p:txStyles>
    <p:titleStyle>
      <a:lvl1pPr algn="l" rtl="0" eaLnBrk="0" fontAlgn="base" hangingPunct="0">
        <a:spcBef>
          <a:spcPct val="0"/>
        </a:spcBef>
        <a:spcAft>
          <a:spcPct val="0"/>
        </a:spcAft>
        <a:defRPr sz="3600" b="0" kern="1200">
          <a:solidFill>
            <a:schemeClr val="accent1"/>
          </a:solidFill>
          <a:latin typeface="Gentona Book"/>
          <a:ea typeface="MS PGothic" panose="020B0600070205080204" pitchFamily="34" charset="-128"/>
          <a:cs typeface="Gentona Book"/>
        </a:defRPr>
      </a:lvl1pPr>
      <a:lvl2pPr algn="l" rtl="0" eaLnBrk="0" fontAlgn="base" hangingPunct="0">
        <a:spcBef>
          <a:spcPct val="0"/>
        </a:spcBef>
        <a:spcAft>
          <a:spcPct val="0"/>
        </a:spcAft>
        <a:defRPr sz="3600">
          <a:solidFill>
            <a:schemeClr val="bg1"/>
          </a:solidFill>
          <a:latin typeface="Rockwell" charset="0"/>
          <a:ea typeface="MS PGothic" panose="020B0600070205080204" pitchFamily="34" charset="-128"/>
          <a:cs typeface="MS PGothic" charset="0"/>
        </a:defRPr>
      </a:lvl2pPr>
      <a:lvl3pPr algn="l" rtl="0" eaLnBrk="0" fontAlgn="base" hangingPunct="0">
        <a:spcBef>
          <a:spcPct val="0"/>
        </a:spcBef>
        <a:spcAft>
          <a:spcPct val="0"/>
        </a:spcAft>
        <a:defRPr sz="3600">
          <a:solidFill>
            <a:schemeClr val="bg1"/>
          </a:solidFill>
          <a:latin typeface="Rockwell" charset="0"/>
          <a:ea typeface="MS PGothic" panose="020B0600070205080204" pitchFamily="34" charset="-128"/>
          <a:cs typeface="MS PGothic" charset="0"/>
        </a:defRPr>
      </a:lvl3pPr>
      <a:lvl4pPr algn="l" rtl="0" eaLnBrk="0" fontAlgn="base" hangingPunct="0">
        <a:spcBef>
          <a:spcPct val="0"/>
        </a:spcBef>
        <a:spcAft>
          <a:spcPct val="0"/>
        </a:spcAft>
        <a:defRPr sz="3600">
          <a:solidFill>
            <a:schemeClr val="bg1"/>
          </a:solidFill>
          <a:latin typeface="Rockwell" charset="0"/>
          <a:ea typeface="MS PGothic" panose="020B0600070205080204" pitchFamily="34" charset="-128"/>
          <a:cs typeface="MS PGothic" charset="0"/>
        </a:defRPr>
      </a:lvl4pPr>
      <a:lvl5pPr algn="l" rtl="0" eaLnBrk="0" fontAlgn="base" hangingPunct="0">
        <a:spcBef>
          <a:spcPct val="0"/>
        </a:spcBef>
        <a:spcAft>
          <a:spcPct val="0"/>
        </a:spcAft>
        <a:defRPr sz="3600">
          <a:solidFill>
            <a:schemeClr val="bg1"/>
          </a:solidFill>
          <a:latin typeface="Rockwell" charset="0"/>
          <a:ea typeface="MS PGothic" panose="020B0600070205080204" pitchFamily="34" charset="-128"/>
          <a:cs typeface="MS PGothic" charset="0"/>
        </a:defRPr>
      </a:lvl5pPr>
      <a:lvl6pPr marL="457200" algn="l" rtl="0" fontAlgn="base">
        <a:spcBef>
          <a:spcPct val="0"/>
        </a:spcBef>
        <a:spcAft>
          <a:spcPct val="0"/>
        </a:spcAft>
        <a:defRPr sz="3600">
          <a:solidFill>
            <a:schemeClr val="accent2"/>
          </a:solidFill>
          <a:latin typeface="Rockwell" charset="0"/>
          <a:ea typeface="ＭＳ Ｐゴシック" charset="0"/>
          <a:cs typeface="ＭＳ Ｐゴシック" charset="0"/>
        </a:defRPr>
      </a:lvl6pPr>
      <a:lvl7pPr marL="914400" algn="l" rtl="0" fontAlgn="base">
        <a:spcBef>
          <a:spcPct val="0"/>
        </a:spcBef>
        <a:spcAft>
          <a:spcPct val="0"/>
        </a:spcAft>
        <a:defRPr sz="3600">
          <a:solidFill>
            <a:schemeClr val="accent2"/>
          </a:solidFill>
          <a:latin typeface="Rockwell" charset="0"/>
          <a:ea typeface="ＭＳ Ｐゴシック" charset="0"/>
          <a:cs typeface="ＭＳ Ｐゴシック" charset="0"/>
        </a:defRPr>
      </a:lvl7pPr>
      <a:lvl8pPr marL="1371600" algn="l" rtl="0" fontAlgn="base">
        <a:spcBef>
          <a:spcPct val="0"/>
        </a:spcBef>
        <a:spcAft>
          <a:spcPct val="0"/>
        </a:spcAft>
        <a:defRPr sz="3600">
          <a:solidFill>
            <a:schemeClr val="accent2"/>
          </a:solidFill>
          <a:latin typeface="Rockwell" charset="0"/>
          <a:ea typeface="ＭＳ Ｐゴシック" charset="0"/>
          <a:cs typeface="ＭＳ Ｐゴシック" charset="0"/>
        </a:defRPr>
      </a:lvl8pPr>
      <a:lvl9pPr marL="1828800" algn="l" rtl="0" fontAlgn="base">
        <a:spcBef>
          <a:spcPct val="0"/>
        </a:spcBef>
        <a:spcAft>
          <a:spcPct val="0"/>
        </a:spcAft>
        <a:defRPr sz="3600">
          <a:solidFill>
            <a:schemeClr val="accent2"/>
          </a:solidFill>
          <a:latin typeface="Rockwell" charset="0"/>
          <a:ea typeface="ＭＳ Ｐゴシック" charset="0"/>
          <a:cs typeface="ＭＳ Ｐゴシック" charset="0"/>
        </a:defRPr>
      </a:lvl9pPr>
    </p:titleStyle>
    <p:bodyStyle>
      <a:lvl1pPr marL="228600" indent="-228600" algn="l" rtl="0" eaLnBrk="0" fontAlgn="base" hangingPunct="0">
        <a:spcBef>
          <a:spcPts val="2000"/>
        </a:spcBef>
        <a:spcAft>
          <a:spcPct val="0"/>
        </a:spcAft>
        <a:buClr>
          <a:schemeClr val="accent3">
            <a:lumMod val="60000"/>
            <a:lumOff val="40000"/>
          </a:schemeClr>
        </a:buClr>
        <a:buSzPct val="75000"/>
        <a:buFont typeface="Wingdings" charset="2"/>
        <a:buChar char="n"/>
        <a:defRPr sz="2000" kern="1200">
          <a:solidFill>
            <a:schemeClr val="accent1"/>
          </a:solidFill>
          <a:latin typeface="Quadon Medium"/>
          <a:ea typeface="MS PGothic" panose="020B0600070205080204" pitchFamily="34" charset="-128"/>
          <a:cs typeface="Quadon Medium"/>
        </a:defRPr>
      </a:lvl1pPr>
      <a:lvl2pPr marL="457200" indent="-228600" algn="l" rtl="0" eaLnBrk="0" fontAlgn="base" hangingPunct="0">
        <a:spcBef>
          <a:spcPts val="600"/>
        </a:spcBef>
        <a:spcAft>
          <a:spcPct val="0"/>
        </a:spcAft>
        <a:buClr>
          <a:schemeClr val="accent3"/>
        </a:buClr>
        <a:buSzPct val="75000"/>
        <a:buFont typeface="Wingdings" charset="2"/>
        <a:buChar char="n"/>
        <a:defRPr kern="1200">
          <a:solidFill>
            <a:schemeClr val="accent1"/>
          </a:solidFill>
          <a:latin typeface="Quadon Medium"/>
          <a:ea typeface="MS PGothic" panose="020B0600070205080204" pitchFamily="34" charset="-128"/>
          <a:cs typeface="Quadon Medium"/>
        </a:defRPr>
      </a:lvl2pPr>
      <a:lvl3pPr marL="685800" indent="-228600" algn="l" rtl="0" eaLnBrk="0" fontAlgn="base" hangingPunct="0">
        <a:spcBef>
          <a:spcPts val="600"/>
        </a:spcBef>
        <a:spcAft>
          <a:spcPct val="0"/>
        </a:spcAft>
        <a:buClr>
          <a:schemeClr val="accent3">
            <a:lumMod val="60000"/>
            <a:lumOff val="40000"/>
          </a:schemeClr>
        </a:buClr>
        <a:buSzPct val="75000"/>
        <a:buFont typeface="Wingdings" charset="2"/>
        <a:buChar char="n"/>
        <a:defRPr kern="1200">
          <a:solidFill>
            <a:schemeClr val="accent1"/>
          </a:solidFill>
          <a:latin typeface="Quadon Medium"/>
          <a:ea typeface="MS PGothic" panose="020B0600070205080204" pitchFamily="34" charset="-128"/>
          <a:cs typeface="Quadon Medium"/>
        </a:defRPr>
      </a:lvl3pPr>
      <a:lvl4pPr marL="914400" indent="-228600" algn="l" rtl="0" eaLnBrk="0" fontAlgn="base" hangingPunct="0">
        <a:spcBef>
          <a:spcPts val="600"/>
        </a:spcBef>
        <a:spcAft>
          <a:spcPct val="0"/>
        </a:spcAft>
        <a:buClr>
          <a:schemeClr val="accent3"/>
        </a:buClr>
        <a:buSzPct val="75000"/>
        <a:buFont typeface="Wingdings" charset="2"/>
        <a:buChar char="n"/>
        <a:defRPr kern="1200">
          <a:solidFill>
            <a:schemeClr val="accent1"/>
          </a:solidFill>
          <a:latin typeface="Quadon Medium"/>
          <a:ea typeface="MS PGothic" panose="020B0600070205080204" pitchFamily="34" charset="-128"/>
          <a:cs typeface="Quadon Medium"/>
        </a:defRPr>
      </a:lvl4pPr>
      <a:lvl5pPr marL="1143000" indent="-228600" algn="l" rtl="0" eaLnBrk="0" fontAlgn="base" hangingPunct="0">
        <a:spcBef>
          <a:spcPts val="600"/>
        </a:spcBef>
        <a:spcAft>
          <a:spcPct val="0"/>
        </a:spcAft>
        <a:buClr>
          <a:schemeClr val="accent3">
            <a:lumMod val="60000"/>
            <a:lumOff val="40000"/>
          </a:schemeClr>
        </a:buClr>
        <a:buSzPct val="75000"/>
        <a:buFont typeface="Wingdings" charset="2"/>
        <a:buChar char="n"/>
        <a:defRPr kern="1200">
          <a:solidFill>
            <a:schemeClr val="accent1"/>
          </a:solidFill>
          <a:latin typeface="Quadon Medium"/>
          <a:ea typeface="MS PGothic" panose="020B0600070205080204" pitchFamily="34" charset="-128"/>
          <a:cs typeface="Quadon Medium"/>
        </a:defRPr>
      </a:lvl5pPr>
      <a:lvl6pPr marL="1377950"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dirty="0" smtClean="0">
          <a:solidFill>
            <a:schemeClr val="tx1">
              <a:lumMod val="65000"/>
              <a:lumOff val="35000"/>
            </a:schemeClr>
          </a:solidFill>
          <a:latin typeface="+mn-lt"/>
          <a:ea typeface="+mn-ea"/>
          <a:cs typeface="+mn-cs"/>
        </a:defRPr>
      </a:lvl6pPr>
      <a:lvl7pPr marL="1603375" indent="-228600" algn="l" defTabSz="914400" rtl="0" eaLnBrk="1" latinLnBrk="0" hangingPunct="1">
        <a:spcBef>
          <a:spcPct val="20000"/>
        </a:spcBef>
        <a:buClr>
          <a:schemeClr val="accent1"/>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7pPr>
      <a:lvl8pPr marL="1830388"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8pPr>
      <a:lvl9pPr marL="2057400" indent="-228600" algn="l" defTabSz="914400" rtl="0" eaLnBrk="1" latinLnBrk="0" hangingPunct="1">
        <a:spcBef>
          <a:spcPct val="20000"/>
        </a:spcBef>
        <a:buClr>
          <a:schemeClr val="accent1"/>
        </a:buClr>
        <a:buSzPct val="75000"/>
        <a:buFont typeface="Wingdings" pitchFamily="2" charset="2"/>
        <a:buChar char=""/>
        <a:defRPr lang="en-US" sz="1800" kern="1200" baseline="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9.png"/><Relationship Id="rId18" Type="http://schemas.openxmlformats.org/officeDocument/2006/relationships/image" Target="../media/image24.png"/><Relationship Id="rId3" Type="http://schemas.openxmlformats.org/officeDocument/2006/relationships/image" Target="../media/image9.jpeg"/><Relationship Id="rId7" Type="http://schemas.openxmlformats.org/officeDocument/2006/relationships/image" Target="../media/image13.png"/><Relationship Id="rId12" Type="http://schemas.openxmlformats.org/officeDocument/2006/relationships/image" Target="../media/image18.png"/><Relationship Id="rId17" Type="http://schemas.openxmlformats.org/officeDocument/2006/relationships/image" Target="../media/image23.jpeg"/><Relationship Id="rId2" Type="http://schemas.openxmlformats.org/officeDocument/2006/relationships/notesSlide" Target="../notesSlides/notesSlide1.xml"/><Relationship Id="rId16" Type="http://schemas.openxmlformats.org/officeDocument/2006/relationships/image" Target="../media/image22.png"/><Relationship Id="rId1" Type="http://schemas.openxmlformats.org/officeDocument/2006/relationships/slideLayout" Target="../slideLayouts/slideLayout4.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21.jp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20.png"/></Relationships>
</file>

<file path=ppt/slides/_rels/slide2.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slide" Target="slide44.xml"/><Relationship Id="rId3" Type="http://schemas.openxmlformats.org/officeDocument/2006/relationships/image" Target="../media/image29.png"/><Relationship Id="rId7" Type="http://schemas.openxmlformats.org/officeDocument/2006/relationships/slide" Target="slide3.xml"/><Relationship Id="rId12" Type="http://schemas.openxmlformats.org/officeDocument/2006/relationships/image" Target="../media/image31.png"/><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image" Target="../media/image32.png"/><Relationship Id="rId11" Type="http://schemas.openxmlformats.org/officeDocument/2006/relationships/slide" Target="slide32.xml"/><Relationship Id="rId5" Type="http://schemas.openxmlformats.org/officeDocument/2006/relationships/image" Target="../media/image31.png"/><Relationship Id="rId10" Type="http://schemas.openxmlformats.org/officeDocument/2006/relationships/image" Target="../media/image30.png"/><Relationship Id="rId4" Type="http://schemas.openxmlformats.org/officeDocument/2006/relationships/image" Target="../media/image30.png"/><Relationship Id="rId9" Type="http://schemas.openxmlformats.org/officeDocument/2006/relationships/slide" Target="slide8.xml"/><Relationship Id="rId14" Type="http://schemas.openxmlformats.org/officeDocument/2006/relationships/image" Target="../media/image32.png"/></Relationships>
</file>

<file path=ppt/slides/_rels/slide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9.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4.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18" Type="http://schemas.openxmlformats.org/officeDocument/2006/relationships/image" Target="../media/image46.jpeg"/><Relationship Id="rId26" Type="http://schemas.openxmlformats.org/officeDocument/2006/relationships/image" Target="../media/image54.png"/><Relationship Id="rId3" Type="http://schemas.openxmlformats.org/officeDocument/2006/relationships/slideLayout" Target="../slideLayouts/slideLayout5.xml"/><Relationship Id="rId21" Type="http://schemas.openxmlformats.org/officeDocument/2006/relationships/image" Target="../media/image49.png"/><Relationship Id="rId7" Type="http://schemas.openxmlformats.org/officeDocument/2006/relationships/image" Target="../media/image35.png"/><Relationship Id="rId12" Type="http://schemas.openxmlformats.org/officeDocument/2006/relationships/image" Target="../media/image40.png"/><Relationship Id="rId17" Type="http://schemas.openxmlformats.org/officeDocument/2006/relationships/image" Target="../media/image45.jpeg"/><Relationship Id="rId25" Type="http://schemas.openxmlformats.org/officeDocument/2006/relationships/image" Target="../media/image53.png"/><Relationship Id="rId2" Type="http://schemas.openxmlformats.org/officeDocument/2006/relationships/tags" Target="../tags/tag3.xml"/><Relationship Id="rId16" Type="http://schemas.openxmlformats.org/officeDocument/2006/relationships/image" Target="../media/image44.jpeg"/><Relationship Id="rId20" Type="http://schemas.openxmlformats.org/officeDocument/2006/relationships/image" Target="../media/image48.png"/><Relationship Id="rId29" Type="http://schemas.openxmlformats.org/officeDocument/2006/relationships/image" Target="../media/image57.png"/><Relationship Id="rId1" Type="http://schemas.openxmlformats.org/officeDocument/2006/relationships/vmlDrawing" Target="../drawings/vmlDrawing1.vml"/><Relationship Id="rId6" Type="http://schemas.openxmlformats.org/officeDocument/2006/relationships/image" Target="../media/image34.wmf"/><Relationship Id="rId11" Type="http://schemas.openxmlformats.org/officeDocument/2006/relationships/image" Target="../media/image39.png"/><Relationship Id="rId24" Type="http://schemas.openxmlformats.org/officeDocument/2006/relationships/image" Target="../media/image52.gif"/><Relationship Id="rId5" Type="http://schemas.openxmlformats.org/officeDocument/2006/relationships/oleObject" Target="../embeddings/oleObject1.bin"/><Relationship Id="rId15" Type="http://schemas.openxmlformats.org/officeDocument/2006/relationships/image" Target="../media/image43.png"/><Relationship Id="rId23" Type="http://schemas.openxmlformats.org/officeDocument/2006/relationships/image" Target="../media/image51.jpeg"/><Relationship Id="rId28" Type="http://schemas.openxmlformats.org/officeDocument/2006/relationships/image" Target="../media/image56.jpeg"/><Relationship Id="rId10" Type="http://schemas.openxmlformats.org/officeDocument/2006/relationships/image" Target="../media/image38.png"/><Relationship Id="rId19" Type="http://schemas.openxmlformats.org/officeDocument/2006/relationships/image" Target="../media/image47.png"/><Relationship Id="rId4" Type="http://schemas.openxmlformats.org/officeDocument/2006/relationships/notesSlide" Target="../notesSlides/notesSlide6.xml"/><Relationship Id="rId9" Type="http://schemas.openxmlformats.org/officeDocument/2006/relationships/image" Target="../media/image37.png"/><Relationship Id="rId14" Type="http://schemas.openxmlformats.org/officeDocument/2006/relationships/image" Target="../media/image42.png"/><Relationship Id="rId22" Type="http://schemas.openxmlformats.org/officeDocument/2006/relationships/image" Target="../media/image50.jpeg"/><Relationship Id="rId27" Type="http://schemas.openxmlformats.org/officeDocument/2006/relationships/image" Target="../media/image55.png"/></Relationships>
</file>

<file path=ppt/slides/_rels/slide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jpeg"/></Relationships>
</file>

<file path=ppt/slides/_rels/slide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65.jpeg"/><Relationship Id="rId5" Type="http://schemas.openxmlformats.org/officeDocument/2006/relationships/image" Target="../media/image64.png"/><Relationship Id="rId4" Type="http://schemas.openxmlformats.org/officeDocument/2006/relationships/image" Target="../media/image63.jpg"/></Relationships>
</file>

<file path=ppt/slides/_rels/slide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62.jpeg"/><Relationship Id="rId5" Type="http://schemas.openxmlformats.org/officeDocument/2006/relationships/image" Target="../media/image68.png"/><Relationship Id="rId4" Type="http://schemas.openxmlformats.org/officeDocument/2006/relationships/image" Target="../media/image67.png"/></Relationships>
</file>

<file path=ppt/slides/_rels/slide11.xml.rels><?xml version="1.0" encoding="UTF-8" standalone="yes"?>
<Relationships xmlns="http://schemas.openxmlformats.org/package/2006/relationships"><Relationship Id="rId3" Type="http://schemas.openxmlformats.org/officeDocument/2006/relationships/image" Target="../media/image69.wmf"/><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wmf"/></Relationships>
</file>

<file path=ppt/slides/_rels/slide1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62.jpeg"/><Relationship Id="rId2" Type="http://schemas.openxmlformats.org/officeDocument/2006/relationships/slideLayout" Target="../slideLayouts/slideLayout5.xml"/><Relationship Id="rId1" Type="http://schemas.openxmlformats.org/officeDocument/2006/relationships/vmlDrawing" Target="../drawings/vmlDrawing2.vml"/><Relationship Id="rId6" Type="http://schemas.openxmlformats.org/officeDocument/2006/relationships/image" Target="../media/image74.png"/><Relationship Id="rId5" Type="http://schemas.openxmlformats.org/officeDocument/2006/relationships/image" Target="../media/image73.emf"/><Relationship Id="rId4" Type="http://schemas.openxmlformats.org/officeDocument/2006/relationships/oleObject" Target="../embeddings/oleObject2.bin"/></Relationships>
</file>

<file path=ppt/slides/_rels/slide1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slide" Target="slide18.xml"/><Relationship Id="rId4" Type="http://schemas.openxmlformats.org/officeDocument/2006/relationships/image" Target="../media/image76.jpeg"/></Relationships>
</file>

<file path=ppt/slides/_rels/slide16.xml.rels><?xml version="1.0" encoding="UTF-8" standalone="yes"?>
<Relationships xmlns="http://schemas.openxmlformats.org/package/2006/relationships"><Relationship Id="rId3" Type="http://schemas.openxmlformats.org/officeDocument/2006/relationships/image" Target="../media/image77.emf"/><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62.jpeg"/></Relationships>
</file>

<file path=ppt/slides/_rels/slide17.x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emf"/></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83.jpeg"/><Relationship Id="rId7" Type="http://schemas.openxmlformats.org/officeDocument/2006/relationships/image" Target="../media/image64.png"/><Relationship Id="rId2" Type="http://schemas.openxmlformats.org/officeDocument/2006/relationships/notesSlide" Target="../notesSlides/notesSlide20.xml"/><Relationship Id="rId1" Type="http://schemas.openxmlformats.org/officeDocument/2006/relationships/slideLayout" Target="../slideLayouts/slideLayout9.xml"/><Relationship Id="rId6" Type="http://schemas.openxmlformats.org/officeDocument/2006/relationships/image" Target="../media/image63.jpg"/><Relationship Id="rId5" Type="http://schemas.openxmlformats.org/officeDocument/2006/relationships/image" Target="../media/image85.jpeg"/><Relationship Id="rId4" Type="http://schemas.openxmlformats.org/officeDocument/2006/relationships/image" Target="../media/image84.jpeg"/></Relationships>
</file>

<file path=ppt/slides/_rels/slide2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87.png"/></Relationships>
</file>

<file path=ppt/slides/_rels/slide2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24.xml"/><Relationship Id="rId1" Type="http://schemas.openxmlformats.org/officeDocument/2006/relationships/slideLayout" Target="../slideLayouts/slideLayout9.xml"/><Relationship Id="rId4" Type="http://schemas.openxmlformats.org/officeDocument/2006/relationships/image" Target="../media/image89.png"/></Relationships>
</file>

<file path=ppt/slides/_rels/slide2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6.xml"/><Relationship Id="rId1" Type="http://schemas.openxmlformats.org/officeDocument/2006/relationships/slideLayout" Target="../slideLayouts/slideLayout5.xml"/><Relationship Id="rId4" Type="http://schemas.openxmlformats.org/officeDocument/2006/relationships/slide" Target="slide32.xml"/></Relationships>
</file>

<file path=ppt/slides/_rels/slide2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slide" Target="slide32.xml"/></Relationships>
</file>

<file path=ppt/slides/_rels/slide2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440.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5.xml"/><Relationship Id="rId6" Type="http://schemas.openxmlformats.org/officeDocument/2006/relationships/image" Target="../media/image96.emf"/><Relationship Id="rId5" Type="http://schemas.openxmlformats.org/officeDocument/2006/relationships/image" Target="../media/image58.png"/><Relationship Id="rId4" Type="http://schemas.openxmlformats.org/officeDocument/2006/relationships/image" Target="../media/image61.png"/></Relationships>
</file>

<file path=ppt/slides/_rels/slide34.xml.rels><?xml version="1.0" encoding="UTF-8" standalone="yes"?>
<Relationships xmlns="http://schemas.openxmlformats.org/package/2006/relationships"><Relationship Id="rId3" Type="http://schemas.openxmlformats.org/officeDocument/2006/relationships/image" Target="../media/image97.emf"/><Relationship Id="rId2" Type="http://schemas.openxmlformats.org/officeDocument/2006/relationships/notesSlide" Target="../notesSlides/notesSlide31.xml"/><Relationship Id="rId1" Type="http://schemas.openxmlformats.org/officeDocument/2006/relationships/slideLayout" Target="../slideLayouts/slideLayout5.xml"/><Relationship Id="rId4" Type="http://schemas.openxmlformats.org/officeDocument/2006/relationships/image" Target="../media/image56.jpeg"/></Relationships>
</file>

<file path=ppt/slides/_rels/slide35.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16.xml"/><Relationship Id="rId4" Type="http://schemas.openxmlformats.org/officeDocument/2006/relationships/image" Target="../media/image100.png"/></Relationships>
</file>

<file path=ppt/slides/_rels/slide36.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5.xml"/><Relationship Id="rId4" Type="http://schemas.openxmlformats.org/officeDocument/2006/relationships/image" Target="../media/image10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15.xml"/><Relationship Id="rId4" Type="http://schemas.openxmlformats.org/officeDocument/2006/relationships/image" Target="../media/image106.png"/></Relationships>
</file>

<file path=ppt/slides/_rels/slide39.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15.xml"/><Relationship Id="rId5" Type="http://schemas.openxmlformats.org/officeDocument/2006/relationships/image" Target="../media/image110.png"/><Relationship Id="rId4" Type="http://schemas.openxmlformats.org/officeDocument/2006/relationships/image" Target="../media/image109.png"/></Relationships>
</file>

<file path=ppt/slides/_rels/slide40.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15.xml"/><Relationship Id="rId4" Type="http://schemas.openxmlformats.org/officeDocument/2006/relationships/image" Target="../media/image113.png"/></Relationships>
</file>

<file path=ppt/slides/_rels/slide41.xml.rels><?xml version="1.0" encoding="UTF-8" standalone="yes"?>
<Relationships xmlns="http://schemas.openxmlformats.org/package/2006/relationships"><Relationship Id="rId8" Type="http://schemas.openxmlformats.org/officeDocument/2006/relationships/image" Target="../media/image116.svg"/><Relationship Id="rId3" Type="http://schemas.openxmlformats.org/officeDocument/2006/relationships/image" Target="../media/image115.png"/><Relationship Id="rId7" Type="http://schemas.openxmlformats.org/officeDocument/2006/relationships/image" Target="../media/image117.png"/><Relationship Id="rId12" Type="http://schemas.openxmlformats.org/officeDocument/2006/relationships/image" Target="../media/image120.png"/><Relationship Id="rId2" Type="http://schemas.openxmlformats.org/officeDocument/2006/relationships/image" Target="../media/image114.png"/><Relationship Id="rId1" Type="http://schemas.openxmlformats.org/officeDocument/2006/relationships/slideLayout" Target="../slideLayouts/slideLayout15.xml"/><Relationship Id="rId6" Type="http://schemas.openxmlformats.org/officeDocument/2006/relationships/image" Target="../media/image114.svg"/><Relationship Id="rId11" Type="http://schemas.openxmlformats.org/officeDocument/2006/relationships/image" Target="../media/image119.png"/><Relationship Id="rId5" Type="http://schemas.openxmlformats.org/officeDocument/2006/relationships/image" Target="../media/image116.png"/><Relationship Id="rId10" Type="http://schemas.openxmlformats.org/officeDocument/2006/relationships/image" Target="../media/image118.svg"/><Relationship Id="rId4" Type="http://schemas.openxmlformats.org/officeDocument/2006/relationships/image" Target="../media/image112.svg"/><Relationship Id="rId9" Type="http://schemas.openxmlformats.org/officeDocument/2006/relationships/image" Target="../media/image118.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8" Type="http://schemas.openxmlformats.org/officeDocument/2006/relationships/slide" Target="slide50.xml"/><Relationship Id="rId3" Type="http://schemas.openxmlformats.org/officeDocument/2006/relationships/image" Target="../media/image122.png"/><Relationship Id="rId7" Type="http://schemas.openxmlformats.org/officeDocument/2006/relationships/image" Target="../media/image126.jpg"/><Relationship Id="rId2" Type="http://schemas.openxmlformats.org/officeDocument/2006/relationships/image" Target="../media/image121.png"/><Relationship Id="rId1" Type="http://schemas.openxmlformats.org/officeDocument/2006/relationships/slideLayout" Target="../slideLayouts/slideLayout15.xml"/><Relationship Id="rId6" Type="http://schemas.openxmlformats.org/officeDocument/2006/relationships/image" Target="../media/image125.jpg"/><Relationship Id="rId5" Type="http://schemas.openxmlformats.org/officeDocument/2006/relationships/image" Target="../media/image124.png"/><Relationship Id="rId4" Type="http://schemas.openxmlformats.org/officeDocument/2006/relationships/image" Target="../media/image123.png"/></Relationships>
</file>

<file path=ppt/slides/_rels/slide44.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image" Target="../media/image127.jpeg"/><Relationship Id="rId1" Type="http://schemas.openxmlformats.org/officeDocument/2006/relationships/slideLayout" Target="../slideLayouts/slideLayout3.xml"/><Relationship Id="rId6" Type="http://schemas.openxmlformats.org/officeDocument/2006/relationships/slide" Target="slide50.xml"/><Relationship Id="rId5" Type="http://schemas.openxmlformats.org/officeDocument/2006/relationships/image" Target="../media/image130.png"/><Relationship Id="rId4" Type="http://schemas.openxmlformats.org/officeDocument/2006/relationships/image" Target="../media/image129.png"/></Relationships>
</file>

<file path=ppt/slides/_rels/slide45.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31.jpeg"/><Relationship Id="rId1" Type="http://schemas.openxmlformats.org/officeDocument/2006/relationships/slideLayout" Target="../slideLayouts/slideLayout5.xml"/><Relationship Id="rId4" Type="http://schemas.openxmlformats.org/officeDocument/2006/relationships/image" Target="../media/image130.png"/></Relationships>
</file>

<file path=ppt/slides/_rels/slide46.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image" Target="../media/image132.jpe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33.png"/><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32.xml"/><Relationship Id="rId1" Type="http://schemas.openxmlformats.org/officeDocument/2006/relationships/slideLayout" Target="../slideLayouts/slideLayout12.xml"/><Relationship Id="rId6" Type="http://schemas.openxmlformats.org/officeDocument/2006/relationships/image" Target="../media/image140.png"/><Relationship Id="rId5" Type="http://schemas.openxmlformats.org/officeDocument/2006/relationships/image" Target="../media/image139.png"/><Relationship Id="rId4" Type="http://schemas.openxmlformats.org/officeDocument/2006/relationships/image" Target="../media/image138.png"/></Relationships>
</file>

<file path=ppt/slides/_rels/slide51.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141.png"/><Relationship Id="rId1" Type="http://schemas.openxmlformats.org/officeDocument/2006/relationships/slideLayout" Target="../slideLayouts/slideLayout4.xml"/><Relationship Id="rId6" Type="http://schemas.openxmlformats.org/officeDocument/2006/relationships/image" Target="../media/image145.png"/><Relationship Id="rId5" Type="http://schemas.openxmlformats.org/officeDocument/2006/relationships/image" Target="../media/image144.png"/><Relationship Id="rId4" Type="http://schemas.openxmlformats.org/officeDocument/2006/relationships/image" Target="../media/image1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xmlns="" id="{6ADC0E5B-A713-4FC9-9A90-F1B7F6C95B45}"/>
              </a:ext>
            </a:extLst>
          </p:cNvPr>
          <p:cNvSpPr txBox="1">
            <a:spLocks/>
          </p:cNvSpPr>
          <p:nvPr/>
        </p:nvSpPr>
        <p:spPr>
          <a:xfrm>
            <a:off x="306980" y="655433"/>
            <a:ext cx="8635946" cy="992144"/>
          </a:xfrm>
          <a:prstGeom prst="rect">
            <a:avLst/>
          </a:prstGeom>
        </p:spPr>
        <p:txBody>
          <a:bodyPr>
            <a:normAutofit/>
          </a:bodyPr>
          <a:lstStyle>
            <a:lvl1pPr algn="l" rtl="0" eaLnBrk="0" fontAlgn="base" hangingPunct="0">
              <a:spcBef>
                <a:spcPct val="0"/>
              </a:spcBef>
              <a:spcAft>
                <a:spcPct val="0"/>
              </a:spcAft>
              <a:defRPr sz="3600" b="0" kern="1200">
                <a:solidFill>
                  <a:schemeClr val="accent1"/>
                </a:solidFill>
                <a:latin typeface="Gentona Book"/>
                <a:ea typeface="MS PGothic" panose="020B0600070205080204" pitchFamily="34" charset="-128"/>
                <a:cs typeface="Gentona Book"/>
              </a:defRPr>
            </a:lvl1pPr>
            <a:lvl2pPr algn="l" rtl="0" eaLnBrk="0" fontAlgn="base" hangingPunct="0">
              <a:spcBef>
                <a:spcPct val="0"/>
              </a:spcBef>
              <a:spcAft>
                <a:spcPct val="0"/>
              </a:spcAft>
              <a:defRPr sz="3600">
                <a:solidFill>
                  <a:schemeClr val="bg1"/>
                </a:solidFill>
                <a:latin typeface="Rockwell" charset="0"/>
                <a:ea typeface="MS PGothic" panose="020B0600070205080204" pitchFamily="34" charset="-128"/>
                <a:cs typeface="MS PGothic" charset="0"/>
              </a:defRPr>
            </a:lvl2pPr>
            <a:lvl3pPr algn="l" rtl="0" eaLnBrk="0" fontAlgn="base" hangingPunct="0">
              <a:spcBef>
                <a:spcPct val="0"/>
              </a:spcBef>
              <a:spcAft>
                <a:spcPct val="0"/>
              </a:spcAft>
              <a:defRPr sz="3600">
                <a:solidFill>
                  <a:schemeClr val="bg1"/>
                </a:solidFill>
                <a:latin typeface="Rockwell" charset="0"/>
                <a:ea typeface="MS PGothic" panose="020B0600070205080204" pitchFamily="34" charset="-128"/>
                <a:cs typeface="MS PGothic" charset="0"/>
              </a:defRPr>
            </a:lvl3pPr>
            <a:lvl4pPr algn="l" rtl="0" eaLnBrk="0" fontAlgn="base" hangingPunct="0">
              <a:spcBef>
                <a:spcPct val="0"/>
              </a:spcBef>
              <a:spcAft>
                <a:spcPct val="0"/>
              </a:spcAft>
              <a:defRPr sz="3600">
                <a:solidFill>
                  <a:schemeClr val="bg1"/>
                </a:solidFill>
                <a:latin typeface="Rockwell" charset="0"/>
                <a:ea typeface="MS PGothic" panose="020B0600070205080204" pitchFamily="34" charset="-128"/>
                <a:cs typeface="MS PGothic" charset="0"/>
              </a:defRPr>
            </a:lvl4pPr>
            <a:lvl5pPr algn="l" rtl="0" eaLnBrk="0" fontAlgn="base" hangingPunct="0">
              <a:spcBef>
                <a:spcPct val="0"/>
              </a:spcBef>
              <a:spcAft>
                <a:spcPct val="0"/>
              </a:spcAft>
              <a:defRPr sz="3600">
                <a:solidFill>
                  <a:schemeClr val="bg1"/>
                </a:solidFill>
                <a:latin typeface="Rockwell" charset="0"/>
                <a:ea typeface="MS PGothic" panose="020B0600070205080204" pitchFamily="34" charset="-128"/>
                <a:cs typeface="MS PGothic" charset="0"/>
              </a:defRPr>
            </a:lvl5pPr>
            <a:lvl6pPr marL="457200" algn="l" rtl="0" fontAlgn="base">
              <a:spcBef>
                <a:spcPct val="0"/>
              </a:spcBef>
              <a:spcAft>
                <a:spcPct val="0"/>
              </a:spcAft>
              <a:defRPr sz="3600">
                <a:solidFill>
                  <a:schemeClr val="accent2"/>
                </a:solidFill>
                <a:latin typeface="Rockwell" charset="0"/>
                <a:ea typeface="ＭＳ Ｐゴシック" charset="0"/>
                <a:cs typeface="ＭＳ Ｐゴシック" charset="0"/>
              </a:defRPr>
            </a:lvl6pPr>
            <a:lvl7pPr marL="914400" algn="l" rtl="0" fontAlgn="base">
              <a:spcBef>
                <a:spcPct val="0"/>
              </a:spcBef>
              <a:spcAft>
                <a:spcPct val="0"/>
              </a:spcAft>
              <a:defRPr sz="3600">
                <a:solidFill>
                  <a:schemeClr val="accent2"/>
                </a:solidFill>
                <a:latin typeface="Rockwell" charset="0"/>
                <a:ea typeface="ＭＳ Ｐゴシック" charset="0"/>
                <a:cs typeface="ＭＳ Ｐゴシック" charset="0"/>
              </a:defRPr>
            </a:lvl7pPr>
            <a:lvl8pPr marL="1371600" algn="l" rtl="0" fontAlgn="base">
              <a:spcBef>
                <a:spcPct val="0"/>
              </a:spcBef>
              <a:spcAft>
                <a:spcPct val="0"/>
              </a:spcAft>
              <a:defRPr sz="3600">
                <a:solidFill>
                  <a:schemeClr val="accent2"/>
                </a:solidFill>
                <a:latin typeface="Rockwell" charset="0"/>
                <a:ea typeface="ＭＳ Ｐゴシック" charset="0"/>
                <a:cs typeface="ＭＳ Ｐゴシック" charset="0"/>
              </a:defRPr>
            </a:lvl8pPr>
            <a:lvl9pPr marL="1828800" algn="l" rtl="0" fontAlgn="base">
              <a:spcBef>
                <a:spcPct val="0"/>
              </a:spcBef>
              <a:spcAft>
                <a:spcPct val="0"/>
              </a:spcAft>
              <a:defRPr sz="3600">
                <a:solidFill>
                  <a:schemeClr val="accent2"/>
                </a:solidFill>
                <a:latin typeface="Rockwell" charset="0"/>
                <a:ea typeface="ＭＳ Ｐゴシック" charset="0"/>
                <a:cs typeface="ＭＳ Ｐゴシック" charset="0"/>
              </a:defRPr>
            </a:lvl9pPr>
          </a:lstStyle>
          <a:p>
            <a:pPr algn="ctr" defTabSz="914400"/>
            <a:r>
              <a:rPr lang="en-US" sz="2500" b="1" i="1" dirty="0">
                <a:latin typeface="NimbusRomNo9L-ReguItal"/>
              </a:rPr>
              <a:t>Data-driven</a:t>
            </a:r>
            <a:r>
              <a:rPr lang="en-US" sz="2500" b="1" dirty="0">
                <a:latin typeface="NimbusRomNo9L-ReguItal"/>
              </a:rPr>
              <a:t> Modeling &amp; Design of Networked Mobile Services: </a:t>
            </a:r>
            <a:r>
              <a:rPr lang="en-US" sz="2500" dirty="0">
                <a:latin typeface="NimbusRomNo9L-ReguItal"/>
              </a:rPr>
              <a:t>Playing with Matches, Flutes and Cellos!</a:t>
            </a:r>
            <a:endParaRPr lang="en-US" sz="2500" dirty="0"/>
          </a:p>
        </p:txBody>
      </p:sp>
      <p:pic>
        <p:nvPicPr>
          <p:cNvPr id="5" name="Picture 4" descr="A close up of a logo&#10;&#10;Description automatically generated">
            <a:extLst>
              <a:ext uri="{FF2B5EF4-FFF2-40B4-BE49-F238E27FC236}">
                <a16:creationId xmlns:a16="http://schemas.microsoft.com/office/drawing/2014/main" xmlns="" id="{C32B2777-5B2F-4ABB-B7E2-6EE4F7F4EC10}"/>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369800" y="2989623"/>
            <a:ext cx="8524591" cy="1482621"/>
          </a:xfrm>
          <a:prstGeom prst="rect">
            <a:avLst/>
          </a:prstGeom>
        </p:spPr>
      </p:pic>
      <p:sp>
        <p:nvSpPr>
          <p:cNvPr id="22" name="TextBox 21">
            <a:extLst>
              <a:ext uri="{FF2B5EF4-FFF2-40B4-BE49-F238E27FC236}">
                <a16:creationId xmlns:a16="http://schemas.microsoft.com/office/drawing/2014/main" xmlns="" id="{D9310517-D882-4E8B-8376-37BDF3AAA93F}"/>
              </a:ext>
            </a:extLst>
          </p:cNvPr>
          <p:cNvSpPr txBox="1"/>
          <p:nvPr/>
        </p:nvSpPr>
        <p:spPr>
          <a:xfrm>
            <a:off x="1941152" y="1581407"/>
            <a:ext cx="5836524" cy="1431161"/>
          </a:xfrm>
          <a:prstGeom prst="rect">
            <a:avLst/>
          </a:prstGeom>
          <a:noFill/>
        </p:spPr>
        <p:txBody>
          <a:bodyPr wrap="square" rtlCol="0">
            <a:spAutoFit/>
          </a:bodyPr>
          <a:lstStyle/>
          <a:p>
            <a:pPr algn="ctr"/>
            <a:r>
              <a:rPr lang="en-US" sz="2000" i="1" dirty="0">
                <a:solidFill>
                  <a:schemeClr val="tx2">
                    <a:lumMod val="90000"/>
                    <a:lumOff val="10000"/>
                  </a:schemeClr>
                </a:solidFill>
              </a:rPr>
              <a:t>Ahmed Helmy</a:t>
            </a:r>
          </a:p>
          <a:p>
            <a:pPr algn="ctr"/>
            <a:endParaRPr lang="en-US" sz="600" i="1" dirty="0">
              <a:solidFill>
                <a:schemeClr val="tx2">
                  <a:lumMod val="90000"/>
                  <a:lumOff val="10000"/>
                </a:schemeClr>
              </a:solidFill>
            </a:endParaRPr>
          </a:p>
          <a:p>
            <a:pPr algn="ctr"/>
            <a:r>
              <a:rPr lang="en-US" sz="1600" dirty="0">
                <a:solidFill>
                  <a:schemeClr val="tx2">
                    <a:lumMod val="90000"/>
                    <a:lumOff val="10000"/>
                  </a:schemeClr>
                </a:solidFill>
              </a:rPr>
              <a:t>Professor, </a:t>
            </a:r>
            <a:r>
              <a:rPr lang="en-US" sz="1500" dirty="0">
                <a:solidFill>
                  <a:schemeClr val="tx2">
                    <a:lumMod val="90000"/>
                    <a:lumOff val="10000"/>
                  </a:schemeClr>
                </a:solidFill>
              </a:rPr>
              <a:t>Graduate Director, Steering Committee Chair</a:t>
            </a:r>
          </a:p>
          <a:p>
            <a:pPr algn="ctr"/>
            <a:r>
              <a:rPr lang="en-US" sz="1500" dirty="0">
                <a:solidFill>
                  <a:schemeClr val="tx2">
                    <a:lumMod val="90000"/>
                    <a:lumOff val="10000"/>
                  </a:schemeClr>
                </a:solidFill>
              </a:rPr>
              <a:t>Founder / Director: Mobile Networking Lab</a:t>
            </a:r>
          </a:p>
          <a:p>
            <a:pPr algn="ctr"/>
            <a:r>
              <a:rPr lang="en-US" sz="1500" dirty="0">
                <a:solidFill>
                  <a:schemeClr val="tx2">
                    <a:lumMod val="90000"/>
                    <a:lumOff val="10000"/>
                  </a:schemeClr>
                </a:solidFill>
              </a:rPr>
              <a:t>Dept. of Computer &amp; Information Science &amp; Engineering (CISE)</a:t>
            </a:r>
          </a:p>
          <a:p>
            <a:pPr algn="ctr"/>
            <a:r>
              <a:rPr lang="en-US" sz="1500" dirty="0">
                <a:solidFill>
                  <a:schemeClr val="tx2">
                    <a:lumMod val="90000"/>
                    <a:lumOff val="10000"/>
                  </a:schemeClr>
                </a:solidFill>
              </a:rPr>
              <a:t>University of Florida</a:t>
            </a:r>
          </a:p>
        </p:txBody>
      </p:sp>
      <p:cxnSp>
        <p:nvCxnSpPr>
          <p:cNvPr id="23" name="Straight Connector 22">
            <a:extLst>
              <a:ext uri="{FF2B5EF4-FFF2-40B4-BE49-F238E27FC236}">
                <a16:creationId xmlns:a16="http://schemas.microsoft.com/office/drawing/2014/main" xmlns="" id="{9819627A-64C9-4BC6-AF20-3C6C1066BE8F}"/>
              </a:ext>
            </a:extLst>
          </p:cNvPr>
          <p:cNvCxnSpPr>
            <a:cxnSpLocks/>
          </p:cNvCxnSpPr>
          <p:nvPr/>
        </p:nvCxnSpPr>
        <p:spPr>
          <a:xfrm>
            <a:off x="2059147" y="1507713"/>
            <a:ext cx="5028971" cy="0"/>
          </a:xfrm>
          <a:prstGeom prst="line">
            <a:avLst/>
          </a:prstGeom>
        </p:spPr>
        <p:style>
          <a:lnRef idx="2">
            <a:schemeClr val="accent1"/>
          </a:lnRef>
          <a:fillRef idx="0">
            <a:schemeClr val="accent1"/>
          </a:fillRef>
          <a:effectRef idx="1">
            <a:schemeClr val="accent1"/>
          </a:effectRef>
          <a:fontRef idx="minor">
            <a:schemeClr val="tx1"/>
          </a:fontRef>
        </p:style>
      </p:cxnSp>
      <p:grpSp>
        <p:nvGrpSpPr>
          <p:cNvPr id="25" name="Group 24">
            <a:extLst>
              <a:ext uri="{FF2B5EF4-FFF2-40B4-BE49-F238E27FC236}">
                <a16:creationId xmlns:a16="http://schemas.microsoft.com/office/drawing/2014/main" xmlns="" id="{5DC77512-6050-495D-ACE4-82CA3BAAC40F}"/>
              </a:ext>
            </a:extLst>
          </p:cNvPr>
          <p:cNvGrpSpPr/>
          <p:nvPr/>
        </p:nvGrpSpPr>
        <p:grpSpPr>
          <a:xfrm>
            <a:off x="1246879" y="4556950"/>
            <a:ext cx="6878976" cy="526458"/>
            <a:chOff x="1246879" y="4556950"/>
            <a:chExt cx="6878976" cy="526458"/>
          </a:xfrm>
        </p:grpSpPr>
        <p:pic>
          <p:nvPicPr>
            <p:cNvPr id="10" name="Picture 6">
              <a:extLst>
                <a:ext uri="{FF2B5EF4-FFF2-40B4-BE49-F238E27FC236}">
                  <a16:creationId xmlns:a16="http://schemas.microsoft.com/office/drawing/2014/main" xmlns="" id="{AFA1F859-31DF-4B5D-AE0B-6F54994BCEE6}"/>
                </a:ext>
              </a:extLst>
            </p:cNvPr>
            <p:cNvPicPr>
              <a:picLocks noChangeAspect="1"/>
            </p:cNvPicPr>
            <p:nvPr/>
          </p:nvPicPr>
          <p:blipFill>
            <a:blip r:embed="rId4"/>
            <a:srcRect/>
            <a:stretch>
              <a:fillRect/>
            </a:stretch>
          </p:blipFill>
          <p:spPr bwMode="auto">
            <a:xfrm>
              <a:off x="2844360" y="4579839"/>
              <a:ext cx="625457" cy="457790"/>
            </a:xfrm>
            <a:prstGeom prst="rect">
              <a:avLst/>
            </a:prstGeom>
            <a:noFill/>
            <a:ln w="9525">
              <a:noFill/>
              <a:miter lim="800000"/>
              <a:headEnd/>
              <a:tailEnd/>
            </a:ln>
          </p:spPr>
        </p:pic>
        <p:pic>
          <p:nvPicPr>
            <p:cNvPr id="11" name="Picture 3">
              <a:extLst>
                <a:ext uri="{FF2B5EF4-FFF2-40B4-BE49-F238E27FC236}">
                  <a16:creationId xmlns:a16="http://schemas.microsoft.com/office/drawing/2014/main" xmlns="" id="{C8F8897F-4E05-4603-84A0-1E8BB6F0C52C}"/>
                </a:ext>
              </a:extLst>
            </p:cNvPr>
            <p:cNvPicPr>
              <a:picLocks noChangeAspect="1"/>
            </p:cNvPicPr>
            <p:nvPr/>
          </p:nvPicPr>
          <p:blipFill>
            <a:blip r:embed="rId5"/>
            <a:srcRect/>
            <a:stretch>
              <a:fillRect/>
            </a:stretch>
          </p:blipFill>
          <p:spPr bwMode="auto">
            <a:xfrm>
              <a:off x="1246879" y="4556950"/>
              <a:ext cx="543952" cy="526458"/>
            </a:xfrm>
            <a:prstGeom prst="rect">
              <a:avLst/>
            </a:prstGeom>
            <a:noFill/>
            <a:ln w="9525">
              <a:noFill/>
              <a:miter lim="800000"/>
              <a:headEnd/>
              <a:tailEnd/>
            </a:ln>
          </p:spPr>
        </p:pic>
        <p:pic>
          <p:nvPicPr>
            <p:cNvPr id="12" name="Picture 4">
              <a:extLst>
                <a:ext uri="{FF2B5EF4-FFF2-40B4-BE49-F238E27FC236}">
                  <a16:creationId xmlns:a16="http://schemas.microsoft.com/office/drawing/2014/main" xmlns="" id="{97F67A9A-3D80-49F3-8AA7-93E4A9E47392}"/>
                </a:ext>
              </a:extLst>
            </p:cNvPr>
            <p:cNvPicPr>
              <a:picLocks noChangeAspect="1"/>
            </p:cNvPicPr>
            <p:nvPr/>
          </p:nvPicPr>
          <p:blipFill>
            <a:blip r:embed="rId6"/>
            <a:srcRect/>
            <a:stretch>
              <a:fillRect/>
            </a:stretch>
          </p:blipFill>
          <p:spPr bwMode="auto">
            <a:xfrm>
              <a:off x="3430353" y="4605685"/>
              <a:ext cx="607023" cy="340386"/>
            </a:xfrm>
            <a:prstGeom prst="rect">
              <a:avLst/>
            </a:prstGeom>
            <a:noFill/>
            <a:ln w="9525">
              <a:noFill/>
              <a:miter lim="800000"/>
              <a:headEnd/>
              <a:tailEnd/>
            </a:ln>
          </p:spPr>
        </p:pic>
        <p:pic>
          <p:nvPicPr>
            <p:cNvPr id="13" name="Picture 5">
              <a:extLst>
                <a:ext uri="{FF2B5EF4-FFF2-40B4-BE49-F238E27FC236}">
                  <a16:creationId xmlns:a16="http://schemas.microsoft.com/office/drawing/2014/main" xmlns="" id="{4CA9057A-2AB3-4813-8262-4696BF63ED3F}"/>
                </a:ext>
              </a:extLst>
            </p:cNvPr>
            <p:cNvPicPr>
              <a:picLocks noChangeAspect="1"/>
            </p:cNvPicPr>
            <p:nvPr/>
          </p:nvPicPr>
          <p:blipFill>
            <a:blip r:embed="rId7"/>
            <a:srcRect/>
            <a:stretch>
              <a:fillRect/>
            </a:stretch>
          </p:blipFill>
          <p:spPr bwMode="auto">
            <a:xfrm>
              <a:off x="1814438" y="4626763"/>
              <a:ext cx="510700" cy="410866"/>
            </a:xfrm>
            <a:prstGeom prst="rect">
              <a:avLst/>
            </a:prstGeom>
            <a:noFill/>
            <a:ln w="9525">
              <a:noFill/>
              <a:miter lim="800000"/>
              <a:headEnd/>
              <a:tailEnd/>
            </a:ln>
          </p:spPr>
        </p:pic>
        <p:pic>
          <p:nvPicPr>
            <p:cNvPr id="14" name="Picture 13" descr="t-labs.jpg">
              <a:extLst>
                <a:ext uri="{FF2B5EF4-FFF2-40B4-BE49-F238E27FC236}">
                  <a16:creationId xmlns:a16="http://schemas.microsoft.com/office/drawing/2014/main" xmlns="" id="{D4398BBD-A77B-4916-B2FD-C86CCAACE742}"/>
                </a:ext>
              </a:extLst>
            </p:cNvPr>
            <p:cNvPicPr>
              <a:picLocks noChangeAspect="1"/>
            </p:cNvPicPr>
            <p:nvPr/>
          </p:nvPicPr>
          <p:blipFill>
            <a:blip r:embed="rId8"/>
            <a:stretch>
              <a:fillRect/>
            </a:stretch>
          </p:blipFill>
          <p:spPr>
            <a:xfrm>
              <a:off x="5342594" y="4686174"/>
              <a:ext cx="567559" cy="305676"/>
            </a:xfrm>
            <a:prstGeom prst="rect">
              <a:avLst/>
            </a:prstGeom>
          </p:spPr>
        </p:pic>
        <p:pic>
          <p:nvPicPr>
            <p:cNvPr id="15" name="Picture 14" descr="Screen Shot 2014-03-11 at 12.19.26 AM.png">
              <a:extLst>
                <a:ext uri="{FF2B5EF4-FFF2-40B4-BE49-F238E27FC236}">
                  <a16:creationId xmlns:a16="http://schemas.microsoft.com/office/drawing/2014/main" xmlns="" id="{996DE51F-C34E-4632-8CD4-E39D33A19779}"/>
                </a:ext>
              </a:extLst>
            </p:cNvPr>
            <p:cNvPicPr>
              <a:picLocks noChangeAspect="1"/>
            </p:cNvPicPr>
            <p:nvPr/>
          </p:nvPicPr>
          <p:blipFill>
            <a:blip r:embed="rId9"/>
            <a:stretch>
              <a:fillRect/>
            </a:stretch>
          </p:blipFill>
          <p:spPr>
            <a:xfrm>
              <a:off x="6477712" y="4683956"/>
              <a:ext cx="378372" cy="307894"/>
            </a:xfrm>
            <a:prstGeom prst="rect">
              <a:avLst/>
            </a:prstGeom>
          </p:spPr>
        </p:pic>
        <p:pic>
          <p:nvPicPr>
            <p:cNvPr id="16" name="Picture 15" descr="Screen Shot 2014-03-11 at 12.21.51 AM.png">
              <a:extLst>
                <a:ext uri="{FF2B5EF4-FFF2-40B4-BE49-F238E27FC236}">
                  <a16:creationId xmlns:a16="http://schemas.microsoft.com/office/drawing/2014/main" xmlns="" id="{F5525C1D-6683-444F-AEF0-8B54D0A8F926}"/>
                </a:ext>
              </a:extLst>
            </p:cNvPr>
            <p:cNvPicPr>
              <a:picLocks noChangeAspect="1"/>
            </p:cNvPicPr>
            <p:nvPr/>
          </p:nvPicPr>
          <p:blipFill>
            <a:blip r:embed="rId10"/>
            <a:stretch>
              <a:fillRect/>
            </a:stretch>
          </p:blipFill>
          <p:spPr>
            <a:xfrm>
              <a:off x="6903380" y="4626763"/>
              <a:ext cx="472966" cy="365087"/>
            </a:xfrm>
            <a:prstGeom prst="rect">
              <a:avLst/>
            </a:prstGeom>
          </p:spPr>
        </p:pic>
        <p:pic>
          <p:nvPicPr>
            <p:cNvPr id="17" name="Picture 16" descr="TUM-symbol.png">
              <a:extLst>
                <a:ext uri="{FF2B5EF4-FFF2-40B4-BE49-F238E27FC236}">
                  <a16:creationId xmlns:a16="http://schemas.microsoft.com/office/drawing/2014/main" xmlns="" id="{165DCA88-77AD-4FA6-9978-A5FA04CCCEDC}"/>
                </a:ext>
              </a:extLst>
            </p:cNvPr>
            <p:cNvPicPr>
              <a:picLocks noChangeAspect="1"/>
            </p:cNvPicPr>
            <p:nvPr/>
          </p:nvPicPr>
          <p:blipFill>
            <a:blip r:embed="rId11"/>
            <a:stretch>
              <a:fillRect/>
            </a:stretch>
          </p:blipFill>
          <p:spPr>
            <a:xfrm>
              <a:off x="5957449" y="4579839"/>
              <a:ext cx="472966" cy="457790"/>
            </a:xfrm>
            <a:prstGeom prst="rect">
              <a:avLst/>
            </a:prstGeom>
          </p:spPr>
        </p:pic>
        <p:pic>
          <p:nvPicPr>
            <p:cNvPr id="18" name="Picture 17" descr="darpa.png">
              <a:extLst>
                <a:ext uri="{FF2B5EF4-FFF2-40B4-BE49-F238E27FC236}">
                  <a16:creationId xmlns:a16="http://schemas.microsoft.com/office/drawing/2014/main" xmlns="" id="{698B838E-1AE2-41D0-8482-D4D4533C425A}"/>
                </a:ext>
              </a:extLst>
            </p:cNvPr>
            <p:cNvPicPr>
              <a:picLocks noChangeAspect="1"/>
            </p:cNvPicPr>
            <p:nvPr/>
          </p:nvPicPr>
          <p:blipFill>
            <a:blip r:embed="rId12"/>
            <a:stretch>
              <a:fillRect/>
            </a:stretch>
          </p:blipFill>
          <p:spPr>
            <a:xfrm>
              <a:off x="2334700" y="4639047"/>
              <a:ext cx="567558" cy="352803"/>
            </a:xfrm>
            <a:prstGeom prst="rect">
              <a:avLst/>
            </a:prstGeom>
          </p:spPr>
        </p:pic>
        <p:pic>
          <p:nvPicPr>
            <p:cNvPr id="19" name="Picture 18" descr="Siemens_Logo_large_dropshadow-01.png">
              <a:extLst>
                <a:ext uri="{FF2B5EF4-FFF2-40B4-BE49-F238E27FC236}">
                  <a16:creationId xmlns:a16="http://schemas.microsoft.com/office/drawing/2014/main" xmlns="" id="{6C725FC9-DE4D-42E6-99A7-22BF11241249}"/>
                </a:ext>
              </a:extLst>
            </p:cNvPr>
            <p:cNvPicPr>
              <a:picLocks noChangeAspect="1"/>
            </p:cNvPicPr>
            <p:nvPr/>
          </p:nvPicPr>
          <p:blipFill>
            <a:blip r:embed="rId13"/>
            <a:stretch>
              <a:fillRect/>
            </a:stretch>
          </p:blipFill>
          <p:spPr>
            <a:xfrm>
              <a:off x="4743520" y="4742634"/>
              <a:ext cx="567559" cy="145627"/>
            </a:xfrm>
            <a:prstGeom prst="rect">
              <a:avLst/>
            </a:prstGeom>
          </p:spPr>
        </p:pic>
        <p:pic>
          <p:nvPicPr>
            <p:cNvPr id="20" name="Picture 19" descr="Logo_of_Silicon_Graphics.png">
              <a:extLst>
                <a:ext uri="{FF2B5EF4-FFF2-40B4-BE49-F238E27FC236}">
                  <a16:creationId xmlns:a16="http://schemas.microsoft.com/office/drawing/2014/main" xmlns="" id="{EDAA45FE-5BE5-4307-BE90-8AFABD0C659F}"/>
                </a:ext>
              </a:extLst>
            </p:cNvPr>
            <p:cNvPicPr>
              <a:picLocks noChangeAspect="1"/>
            </p:cNvPicPr>
            <p:nvPr/>
          </p:nvPicPr>
          <p:blipFill>
            <a:blip r:embed="rId14"/>
            <a:stretch>
              <a:fillRect/>
            </a:stretch>
          </p:blipFill>
          <p:spPr>
            <a:xfrm>
              <a:off x="4435529" y="4703479"/>
              <a:ext cx="283779" cy="223938"/>
            </a:xfrm>
            <a:prstGeom prst="rect">
              <a:avLst/>
            </a:prstGeom>
          </p:spPr>
        </p:pic>
        <p:pic>
          <p:nvPicPr>
            <p:cNvPr id="9" name="Picture 8" descr="A close up of text on a white background&#10;&#10;Description automatically generated">
              <a:extLst>
                <a:ext uri="{FF2B5EF4-FFF2-40B4-BE49-F238E27FC236}">
                  <a16:creationId xmlns:a16="http://schemas.microsoft.com/office/drawing/2014/main" xmlns="" id="{BD53EB02-FEE1-425E-A25D-786EE2A0CF13}"/>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763785" y="4697713"/>
              <a:ext cx="362070" cy="268966"/>
            </a:xfrm>
            <a:prstGeom prst="rect">
              <a:avLst/>
            </a:prstGeom>
          </p:spPr>
        </p:pic>
        <p:pic>
          <p:nvPicPr>
            <p:cNvPr id="12290" name="Picture 2" descr="Home - Informatics Institute">
              <a:extLst>
                <a:ext uri="{FF2B5EF4-FFF2-40B4-BE49-F238E27FC236}">
                  <a16:creationId xmlns:a16="http://schemas.microsoft.com/office/drawing/2014/main" xmlns="" id="{BA7BE323-4B4D-4DD7-83FB-79D6424040A6}"/>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423642" y="4703419"/>
              <a:ext cx="292847" cy="292847"/>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Newswriting - Journalism - USC | Teaching and Workshops Joy Horowitz">
              <a:extLst>
                <a:ext uri="{FF2B5EF4-FFF2-40B4-BE49-F238E27FC236}">
                  <a16:creationId xmlns:a16="http://schemas.microsoft.com/office/drawing/2014/main" xmlns="" id="{3EC60690-E663-44F4-BDAA-4FB91A223822}"/>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066310" y="4677538"/>
              <a:ext cx="321922" cy="321922"/>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a:extLst>
                <a:ext uri="{FF2B5EF4-FFF2-40B4-BE49-F238E27FC236}">
                  <a16:creationId xmlns:a16="http://schemas.microsoft.com/office/drawing/2014/main" xmlns="" id="{4A0367E0-6F0D-4733-BDAB-A3C42B9FCE04}"/>
                </a:ext>
              </a:extLst>
            </p:cNvPr>
            <p:cNvPicPr>
              <a:picLocks noChangeAspect="1"/>
            </p:cNvPicPr>
            <p:nvPr/>
          </p:nvPicPr>
          <p:blipFill>
            <a:blip r:embed="rId18"/>
            <a:stretch>
              <a:fillRect/>
            </a:stretch>
          </p:blipFill>
          <p:spPr>
            <a:xfrm>
              <a:off x="4113607" y="4579839"/>
              <a:ext cx="214807" cy="89503"/>
            </a:xfrm>
            <a:prstGeom prst="rect">
              <a:avLst/>
            </a:prstGeom>
          </p:spPr>
        </p:pic>
      </p:grpSp>
    </p:spTree>
    <p:extLst>
      <p:ext uri="{BB962C8B-B14F-4D97-AF65-F5344CB8AC3E}">
        <p14:creationId xmlns:p14="http://schemas.microsoft.com/office/powerpoint/2010/main" val="1983359050"/>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psuz="http://schemas.microsoft.com/office/powerpoint/2016/summaryzoom" xmlns="" Requires="psuz">
          <p:graphicFrame>
            <p:nvGraphicFramePr>
              <p:cNvPr id="4" name="Summary Zoom 3">
                <a:extLst>
                  <a:ext uri="{FF2B5EF4-FFF2-40B4-BE49-F238E27FC236}">
                    <a16:creationId xmlns:a16="http://schemas.microsoft.com/office/drawing/2014/main" id="{830863CF-9391-4D36-8096-3AC6BFB90E43}"/>
                  </a:ext>
                </a:extLst>
              </p:cNvPr>
              <p:cNvGraphicFramePr>
                <a:graphicFrameLocks noChangeAspect="1"/>
              </p:cNvGraphicFramePr>
              <p:nvPr>
                <p:extLst>
                  <p:ext uri="{D42A27DB-BD31-4B8C-83A1-F6EECF244321}">
                    <p14:modId xmlns:p14="http://schemas.microsoft.com/office/powerpoint/2010/main" val="622341841"/>
                  </p:ext>
                </p:extLst>
              </p:nvPr>
            </p:nvGraphicFramePr>
            <p:xfrm>
              <a:off x="903015" y="99121"/>
              <a:ext cx="7337969" cy="4891979"/>
            </p:xfrm>
            <a:graphic>
              <a:graphicData uri="http://schemas.microsoft.com/office/powerpoint/2016/summaryzoom">
                <psuz:summaryZm>
                  <psuz:summaryZmObj sectionId="{DD41E367-3E7A-4CCC-8F7F-B39C2C795C70}">
                    <psuz:zmPr id="{3E7BDB9A-068C-4150-85B4-3CEA181216C7}" transitionDur="1000">
                      <p166:blipFill xmlns:p166="http://schemas.microsoft.com/office/powerpoint/2016/6/main">
                        <a:blip r:embed="rId3"/>
                        <a:stretch>
                          <a:fillRect/>
                        </a:stretch>
                      </p166:blipFill>
                      <p166:spPr xmlns:p166="http://schemas.microsoft.com/office/powerpoint/2016/6/main">
                        <a:xfrm>
                          <a:off x="304985" y="526653"/>
                          <a:ext cx="3302086" cy="1857423"/>
                        </a:xfrm>
                        <a:prstGeom prst="rect">
                          <a:avLst/>
                        </a:prstGeom>
                        <a:ln w="3175">
                          <a:solidFill>
                            <a:prstClr val="ltGray"/>
                          </a:solidFill>
                        </a:ln>
                      </p166:spPr>
                    </psuz:zmPr>
                  </psuz:summaryZmObj>
                  <psuz:summaryZmObj sectionId="{A789E0CF-65E1-443A-9D11-CCEC188EE2D6}">
                    <psuz:zmPr id="{BA1580D3-C482-47CD-89AD-5B5D82952ADE}" transitionDur="1000">
                      <p166:blipFill xmlns:p166="http://schemas.microsoft.com/office/powerpoint/2016/6/main">
                        <a:blip r:embed="rId4"/>
                        <a:stretch>
                          <a:fillRect/>
                        </a:stretch>
                      </p166:blipFill>
                      <p166:spPr xmlns:p166="http://schemas.microsoft.com/office/powerpoint/2016/6/main">
                        <a:xfrm>
                          <a:off x="3730899" y="526653"/>
                          <a:ext cx="3302086" cy="1857423"/>
                        </a:xfrm>
                        <a:prstGeom prst="rect">
                          <a:avLst/>
                        </a:prstGeom>
                        <a:ln w="3175">
                          <a:solidFill>
                            <a:prstClr val="ltGray"/>
                          </a:solidFill>
                        </a:ln>
                      </p166:spPr>
                    </psuz:zmPr>
                  </psuz:summaryZmObj>
                  <psuz:summaryZmObj sectionId="{30F361B9-1DF0-4415-829F-9B7ECD4475BF}">
                    <psuz:zmPr id="{32E80CFD-611B-4D30-BD70-B295F60B9D46}" transitionDur="1000">
                      <p166:blipFill xmlns:p166="http://schemas.microsoft.com/office/powerpoint/2016/6/main">
                        <a:blip r:embed="rId5"/>
                        <a:stretch>
                          <a:fillRect/>
                        </a:stretch>
                      </p166:blipFill>
                      <p166:spPr xmlns:p166="http://schemas.microsoft.com/office/powerpoint/2016/6/main">
                        <a:xfrm>
                          <a:off x="304985" y="2507904"/>
                          <a:ext cx="3302086" cy="1857423"/>
                        </a:xfrm>
                        <a:prstGeom prst="rect">
                          <a:avLst/>
                        </a:prstGeom>
                        <a:ln w="3175">
                          <a:solidFill>
                            <a:prstClr val="ltGray"/>
                          </a:solidFill>
                        </a:ln>
                      </p166:spPr>
                    </psuz:zmPr>
                  </psuz:summaryZmObj>
                  <psuz:summaryZmObj sectionId="{92F1C623-34D0-46A0-9452-5D974F194231}">
                    <psuz:zmPr id="{D66CA95B-5E18-4966-B40E-5B2D0358B5E3}" transitionDur="1000">
                      <p166:blipFill xmlns:p166="http://schemas.microsoft.com/office/powerpoint/2016/6/main">
                        <a:blip r:embed="rId6"/>
                        <a:stretch>
                          <a:fillRect/>
                        </a:stretch>
                      </p166:blipFill>
                      <p166:spPr xmlns:p166="http://schemas.microsoft.com/office/powerpoint/2016/6/main">
                        <a:xfrm>
                          <a:off x="3730899" y="2507904"/>
                          <a:ext cx="3302086" cy="1857423"/>
                        </a:xfrm>
                        <a:prstGeom prst="rect">
                          <a:avLst/>
                        </a:prstGeom>
                        <a:ln w="3175">
                          <a:solidFill>
                            <a:prstClr val="ltGray"/>
                          </a:solidFill>
                        </a:ln>
                      </p166:spPr>
                    </psuz:zmPr>
                  </psuz:summaryZmObj>
                  <psuz:gridLayout/>
                </psuz:summaryZm>
              </a:graphicData>
            </a:graphic>
          </p:graphicFrame>
        </mc:Choice>
        <mc:Fallback>
          <p:grpSp>
            <p:nvGrpSpPr>
              <p:cNvPr id="4" name="Summary Zoom 3">
                <a:extLst>
                  <a:ext uri="{FF2B5EF4-FFF2-40B4-BE49-F238E27FC236}">
                    <a16:creationId xmlns:a16="http://schemas.microsoft.com/office/drawing/2014/main" xmlns="" id="{830863CF-9391-4D36-8096-3AC6BFB90E43}"/>
                  </a:ext>
                </a:extLst>
              </p:cNvPr>
              <p:cNvGrpSpPr>
                <a:grpSpLocks noGrp="1" noUngrp="1" noRot="1" noChangeAspect="1" noMove="1" noResize="1"/>
              </p:cNvGrpSpPr>
              <p:nvPr/>
            </p:nvGrpSpPr>
            <p:grpSpPr>
              <a:xfrm>
                <a:off x="903015" y="99121"/>
                <a:ext cx="7337969" cy="4891979"/>
                <a:chOff x="903015" y="99121"/>
                <a:chExt cx="7337969" cy="4891979"/>
              </a:xfrm>
            </p:grpSpPr>
            <p:pic>
              <p:nvPicPr>
                <p:cNvPr id="2" name="Picture 2">
                  <a:hlinkClick r:id="rId7" action="ppaction://hlinksldjump"/>
                </p:cNvPr>
                <p:cNvPicPr>
                  <a:picLocks noSelect="1" noRot="1" noChangeAspect="1" noMove="1" noResize="1" noEditPoints="1" noAdjustHandles="1" noChangeArrowheads="1" noChangeShapeType="1"/>
                </p:cNvPicPr>
                <p:nvPr/>
              </p:nvPicPr>
              <p:blipFill>
                <a:blip r:embed="rId8"/>
                <a:stretch>
                  <a:fillRect/>
                </a:stretch>
              </p:blipFill>
              <p:spPr>
                <a:xfrm>
                  <a:off x="1208000" y="625774"/>
                  <a:ext cx="3302086" cy="1857423"/>
                </a:xfrm>
                <a:prstGeom prst="rect">
                  <a:avLst/>
                </a:prstGeom>
                <a:ln w="3175">
                  <a:solidFill>
                    <a:prstClr val="ltGray"/>
                  </a:solidFill>
                </a:ln>
              </p:spPr>
            </p:pic>
            <p:pic>
              <p:nvPicPr>
                <p:cNvPr id="3" name="Picture 3">
                  <a:hlinkClick r:id="rId9" action="ppaction://hlinksldjump"/>
                </p:cNvPr>
                <p:cNvPicPr>
                  <a:picLocks noSelect="1" noRot="1" noChangeAspect="1" noMove="1" noResize="1" noEditPoints="1" noAdjustHandles="1" noChangeArrowheads="1" noChangeShapeType="1"/>
                </p:cNvPicPr>
                <p:nvPr/>
              </p:nvPicPr>
              <p:blipFill>
                <a:blip r:embed="rId10"/>
                <a:stretch>
                  <a:fillRect/>
                </a:stretch>
              </p:blipFill>
              <p:spPr>
                <a:xfrm>
                  <a:off x="4633914" y="625774"/>
                  <a:ext cx="3302086" cy="1857423"/>
                </a:xfrm>
                <a:prstGeom prst="rect">
                  <a:avLst/>
                </a:prstGeom>
                <a:ln w="3175">
                  <a:solidFill>
                    <a:prstClr val="ltGray"/>
                  </a:solidFill>
                </a:ln>
              </p:spPr>
            </p:pic>
            <p:pic>
              <p:nvPicPr>
                <p:cNvPr id="5" name="Picture 5">
                  <a:hlinkClick r:id="rId11" action="ppaction://hlinksldjump"/>
                </p:cNvPr>
                <p:cNvPicPr>
                  <a:picLocks noSelect="1" noRot="1" noChangeAspect="1" noMove="1" noResize="1" noEditPoints="1" noAdjustHandles="1" noChangeArrowheads="1" noChangeShapeType="1"/>
                </p:cNvPicPr>
                <p:nvPr/>
              </p:nvPicPr>
              <p:blipFill>
                <a:blip r:embed="rId12"/>
                <a:stretch>
                  <a:fillRect/>
                </a:stretch>
              </p:blipFill>
              <p:spPr>
                <a:xfrm>
                  <a:off x="1208000" y="2607025"/>
                  <a:ext cx="3302086" cy="1857423"/>
                </a:xfrm>
                <a:prstGeom prst="rect">
                  <a:avLst/>
                </a:prstGeom>
                <a:ln w="3175">
                  <a:solidFill>
                    <a:prstClr val="ltGray"/>
                  </a:solidFill>
                </a:ln>
              </p:spPr>
            </p:pic>
            <p:pic>
              <p:nvPicPr>
                <p:cNvPr id="6" name="Picture 6">
                  <a:hlinkClick r:id="rId13" action="ppaction://hlinksldjump"/>
                </p:cNvPr>
                <p:cNvPicPr>
                  <a:picLocks noSelect="1" noRot="1" noChangeAspect="1" noMove="1" noResize="1" noEditPoints="1" noAdjustHandles="1" noChangeArrowheads="1" noChangeShapeType="1"/>
                </p:cNvPicPr>
                <p:nvPr/>
              </p:nvPicPr>
              <p:blipFill>
                <a:blip r:embed="rId14"/>
                <a:stretch>
                  <a:fillRect/>
                </a:stretch>
              </p:blipFill>
              <p:spPr>
                <a:xfrm>
                  <a:off x="4633914" y="2607025"/>
                  <a:ext cx="3302086" cy="1857423"/>
                </a:xfrm>
                <a:prstGeom prst="rect">
                  <a:avLst/>
                </a:prstGeom>
                <a:ln w="3175">
                  <a:solidFill>
                    <a:prstClr val="ltGray"/>
                  </a:solidFill>
                </a:ln>
              </p:spPr>
            </p:pic>
          </p:grpSp>
        </mc:Fallback>
      </mc:AlternateContent>
    </p:spTree>
    <p:extLst>
      <p:ext uri="{BB962C8B-B14F-4D97-AF65-F5344CB8AC3E}">
        <p14:creationId xmlns:p14="http://schemas.microsoft.com/office/powerpoint/2010/main" val="1071437738"/>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xmlns="" id="{2BED3316-5706-474E-9B8A-76F049F46288}"/>
              </a:ext>
            </a:extLst>
          </p:cNvPr>
          <p:cNvSpPr>
            <a:spLocks noGrp="1"/>
          </p:cNvSpPr>
          <p:nvPr>
            <p:ph type="sldNum" sz="quarter" idx="10"/>
          </p:nvPr>
        </p:nvSpPr>
        <p:spPr/>
        <p:txBody>
          <a:bodyPr/>
          <a:lstStyle/>
          <a:p>
            <a:fld id="{694FADCD-22F2-4A14-A571-6ACF405E65FD}" type="slidenum">
              <a:rPr lang="en-US" smtClean="0"/>
              <a:pPr/>
              <a:t>3</a:t>
            </a:fld>
            <a:endParaRPr lang="en-US"/>
          </a:p>
        </p:txBody>
      </p:sp>
      <p:sp>
        <p:nvSpPr>
          <p:cNvPr id="3" name="Title 2">
            <a:extLst>
              <a:ext uri="{FF2B5EF4-FFF2-40B4-BE49-F238E27FC236}">
                <a16:creationId xmlns:a16="http://schemas.microsoft.com/office/drawing/2014/main" xmlns="" id="{C88D8CD8-9554-4218-940E-BA06A822676A}"/>
              </a:ext>
            </a:extLst>
          </p:cNvPr>
          <p:cNvSpPr>
            <a:spLocks noGrp="1"/>
          </p:cNvSpPr>
          <p:nvPr>
            <p:ph type="title"/>
          </p:nvPr>
        </p:nvSpPr>
        <p:spPr>
          <a:xfrm>
            <a:off x="958851" y="277615"/>
            <a:ext cx="7556500" cy="837009"/>
          </a:xfrm>
        </p:spPr>
        <p:txBody>
          <a:bodyPr/>
          <a:lstStyle/>
          <a:p>
            <a:pPr algn="ctr"/>
            <a:r>
              <a:rPr lang="en-US" i="1" dirty="0"/>
              <a:t>Data-driven</a:t>
            </a:r>
            <a:r>
              <a:rPr lang="en-US" dirty="0"/>
              <a:t> Modeling &amp; Design Paradigm for Mobile Networks</a:t>
            </a:r>
            <a:br>
              <a:rPr lang="en-US" dirty="0"/>
            </a:br>
            <a:endParaRPr lang="en-US" dirty="0"/>
          </a:p>
        </p:txBody>
      </p:sp>
      <p:cxnSp>
        <p:nvCxnSpPr>
          <p:cNvPr id="4" name="Straight Connector 3">
            <a:extLst>
              <a:ext uri="{FF2B5EF4-FFF2-40B4-BE49-F238E27FC236}">
                <a16:creationId xmlns:a16="http://schemas.microsoft.com/office/drawing/2014/main" xmlns="" id="{90E71FBD-ABDF-47DC-86B8-6B64E5402A42}"/>
              </a:ext>
            </a:extLst>
          </p:cNvPr>
          <p:cNvCxnSpPr>
            <a:cxnSpLocks/>
          </p:cNvCxnSpPr>
          <p:nvPr/>
        </p:nvCxnSpPr>
        <p:spPr>
          <a:xfrm>
            <a:off x="1506513" y="1463846"/>
            <a:ext cx="6456641" cy="0"/>
          </a:xfrm>
          <a:prstGeom prst="line">
            <a:avLst/>
          </a:prstGeom>
        </p:spPr>
        <p:style>
          <a:lnRef idx="2">
            <a:schemeClr val="accent1"/>
          </a:lnRef>
          <a:fillRef idx="0">
            <a:schemeClr val="accent1"/>
          </a:fillRef>
          <a:effectRef idx="1">
            <a:schemeClr val="accent1"/>
          </a:effectRef>
          <a:fontRef idx="minor">
            <a:schemeClr val="tx1"/>
          </a:fontRef>
        </p:style>
      </p:cxnSp>
      <p:pic>
        <p:nvPicPr>
          <p:cNvPr id="9" name="Picture 8">
            <a:extLst>
              <a:ext uri="{FF2B5EF4-FFF2-40B4-BE49-F238E27FC236}">
                <a16:creationId xmlns:a16="http://schemas.microsoft.com/office/drawing/2014/main" xmlns="" id="{C20B7939-B662-4A44-921B-9583DC2D81C2}"/>
              </a:ext>
            </a:extLst>
          </p:cNvPr>
          <p:cNvPicPr>
            <a:picLocks noChangeAspect="1"/>
          </p:cNvPicPr>
          <p:nvPr/>
        </p:nvPicPr>
        <p:blipFill>
          <a:blip r:embed="rId3"/>
          <a:stretch>
            <a:fillRect/>
          </a:stretch>
        </p:blipFill>
        <p:spPr>
          <a:xfrm>
            <a:off x="1709325" y="1549006"/>
            <a:ext cx="5991544" cy="3440858"/>
          </a:xfrm>
          <a:prstGeom prst="rect">
            <a:avLst/>
          </a:prstGeom>
        </p:spPr>
      </p:pic>
    </p:spTree>
    <p:extLst>
      <p:ext uri="{BB962C8B-B14F-4D97-AF65-F5344CB8AC3E}">
        <p14:creationId xmlns:p14="http://schemas.microsoft.com/office/powerpoint/2010/main" val="3526891960"/>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extBox 38">
            <a:extLst>
              <a:ext uri="{FF2B5EF4-FFF2-40B4-BE49-F238E27FC236}">
                <a16:creationId xmlns:a16="http://schemas.microsoft.com/office/drawing/2014/main" xmlns="" id="{04E7AE73-4002-49F3-8002-F68B0E21A82C}"/>
              </a:ext>
            </a:extLst>
          </p:cNvPr>
          <p:cNvSpPr txBox="1"/>
          <p:nvPr/>
        </p:nvSpPr>
        <p:spPr>
          <a:xfrm>
            <a:off x="1121260" y="2093329"/>
            <a:ext cx="2629499" cy="954107"/>
          </a:xfrm>
          <a:prstGeom prst="rect">
            <a:avLst/>
          </a:prstGeom>
          <a:solidFill>
            <a:srgbClr val="5FD4FD"/>
          </a:solidFill>
          <a:ln>
            <a:solidFill>
              <a:schemeClr val="accent1"/>
            </a:solidFill>
          </a:ln>
        </p:spPr>
        <p:txBody>
          <a:bodyPr wrap="square" rtlCol="0">
            <a:spAutoFit/>
          </a:bodyPr>
          <a:lstStyle/>
          <a:p>
            <a:pPr algn="ctr"/>
            <a:endParaRPr lang="en-US" sz="1400" dirty="0">
              <a:latin typeface="Times New Roman" panose="02020603050405020304" pitchFamily="18" charset="0"/>
              <a:cs typeface="Times New Roman" panose="02020603050405020304" pitchFamily="18" charset="0"/>
            </a:endParaRPr>
          </a:p>
          <a:p>
            <a:pPr algn="ctr"/>
            <a:endParaRPr lang="en-US" sz="1400" dirty="0">
              <a:latin typeface="Times New Roman" panose="02020603050405020304" pitchFamily="18" charset="0"/>
              <a:cs typeface="Times New Roman" panose="02020603050405020304" pitchFamily="18" charset="0"/>
            </a:endParaRPr>
          </a:p>
          <a:p>
            <a:pPr algn="ctr"/>
            <a:r>
              <a:rPr lang="en-US" sz="1400" dirty="0">
                <a:latin typeface="Times New Roman" panose="02020603050405020304" pitchFamily="18" charset="0"/>
                <a:cs typeface="Times New Roman" panose="02020603050405020304" pitchFamily="18" charset="0"/>
              </a:rPr>
              <a:t>Noise &amp; Loss Dynamics</a:t>
            </a:r>
          </a:p>
          <a:p>
            <a:pPr algn="ctr"/>
            <a:r>
              <a:rPr lang="en-US" sz="1400" dirty="0">
                <a:latin typeface="Times New Roman" panose="02020603050405020304" pitchFamily="18" charset="0"/>
                <a:cs typeface="Times New Roman" panose="02020603050405020304" pitchFamily="18" charset="0"/>
              </a:rPr>
              <a:t>Geo Hash Tables (</a:t>
            </a:r>
            <a:r>
              <a:rPr lang="en-US" sz="1400" i="1" dirty="0">
                <a:latin typeface="Times New Roman" panose="02020603050405020304" pitchFamily="18" charset="0"/>
                <a:cs typeface="Times New Roman" panose="02020603050405020304" pitchFamily="18" charset="0"/>
              </a:rPr>
              <a:t>R2D2</a:t>
            </a:r>
            <a:r>
              <a:rPr lang="en-US" sz="1400" dirty="0">
                <a:latin typeface="Times New Roman" panose="02020603050405020304" pitchFamily="18" charset="0"/>
                <a:cs typeface="Times New Roman" panose="02020603050405020304" pitchFamily="18" charset="0"/>
              </a:rPr>
              <a:t>)</a:t>
            </a:r>
          </a:p>
        </p:txBody>
      </p:sp>
      <p:sp>
        <p:nvSpPr>
          <p:cNvPr id="13" name="TextBox 12">
            <a:extLst>
              <a:ext uri="{FF2B5EF4-FFF2-40B4-BE49-F238E27FC236}">
                <a16:creationId xmlns:a16="http://schemas.microsoft.com/office/drawing/2014/main" xmlns="" id="{C3838171-9E96-46D8-A4BB-CFB9F1330952}"/>
              </a:ext>
            </a:extLst>
          </p:cNvPr>
          <p:cNvSpPr txBox="1"/>
          <p:nvPr/>
        </p:nvSpPr>
        <p:spPr>
          <a:xfrm>
            <a:off x="527505" y="3368988"/>
            <a:ext cx="2837286" cy="1600438"/>
          </a:xfrm>
          <a:prstGeom prst="rect">
            <a:avLst/>
          </a:prstGeom>
          <a:solidFill>
            <a:srgbClr val="5FD4FD"/>
          </a:solidFill>
          <a:ln>
            <a:solidFill>
              <a:schemeClr val="accent1"/>
            </a:solidFill>
          </a:ln>
        </p:spPr>
        <p:txBody>
          <a:bodyPr wrap="square" rtlCol="0">
            <a:spAutoFit/>
          </a:bodyPr>
          <a:lstStyle/>
          <a:p>
            <a:pPr algn="ctr"/>
            <a:endParaRPr lang="en-US" sz="1400" dirty="0">
              <a:latin typeface="Times New Roman" panose="02020603050405020304" pitchFamily="18" charset="0"/>
              <a:cs typeface="Times New Roman" panose="02020603050405020304" pitchFamily="18" charset="0"/>
            </a:endParaRPr>
          </a:p>
          <a:p>
            <a:pPr algn="ctr"/>
            <a:endParaRPr lang="en-US" sz="1400" dirty="0">
              <a:latin typeface="Times New Roman" panose="02020603050405020304" pitchFamily="18" charset="0"/>
              <a:cs typeface="Times New Roman" panose="02020603050405020304" pitchFamily="18" charset="0"/>
            </a:endParaRPr>
          </a:p>
          <a:p>
            <a:pPr algn="ctr"/>
            <a:r>
              <a:rPr lang="en-US" sz="1400" dirty="0" err="1">
                <a:latin typeface="Times New Roman" panose="02020603050405020304" pitchFamily="18" charset="0"/>
                <a:cs typeface="Times New Roman" panose="02020603050405020304" pitchFamily="18" charset="0"/>
              </a:rPr>
              <a:t>Adhoc</a:t>
            </a:r>
            <a:r>
              <a:rPr lang="en-US" sz="1400" dirty="0">
                <a:latin typeface="Times New Roman" panose="02020603050405020304" pitchFamily="18" charset="0"/>
                <a:cs typeface="Times New Roman" panose="02020603050405020304" pitchFamily="18" charset="0"/>
              </a:rPr>
              <a:t> Routing, Discovery (</a:t>
            </a:r>
            <a:r>
              <a:rPr lang="en-US" sz="1400" i="1" dirty="0">
                <a:latin typeface="Times New Roman" panose="02020603050405020304" pitchFamily="18" charset="0"/>
                <a:cs typeface="Times New Roman" panose="02020603050405020304" pitchFamily="18" charset="0"/>
              </a:rPr>
              <a:t>CARD</a:t>
            </a:r>
            <a:r>
              <a:rPr lang="en-US" sz="1400" dirty="0">
                <a:latin typeface="Times New Roman" panose="02020603050405020304" pitchFamily="18" charset="0"/>
                <a:cs typeface="Times New Roman" panose="02020603050405020304" pitchFamily="18" charset="0"/>
              </a:rPr>
              <a:t>)</a:t>
            </a:r>
          </a:p>
          <a:p>
            <a:pPr algn="ctr"/>
            <a:r>
              <a:rPr lang="en-US" sz="1400" dirty="0">
                <a:latin typeface="Times New Roman" panose="02020603050405020304" pitchFamily="18" charset="0"/>
                <a:cs typeface="Times New Roman" panose="02020603050405020304" pitchFamily="18" charset="0"/>
              </a:rPr>
              <a:t>Sensor Queries (</a:t>
            </a:r>
            <a:r>
              <a:rPr lang="en-US" sz="1400" i="1" dirty="0">
                <a:latin typeface="Times New Roman" panose="02020603050405020304" pitchFamily="18" charset="0"/>
                <a:cs typeface="Times New Roman" panose="02020603050405020304" pitchFamily="18" charset="0"/>
              </a:rPr>
              <a:t>AQUIRE</a:t>
            </a:r>
            <a:r>
              <a:rPr lang="en-US" sz="1400" dirty="0">
                <a:latin typeface="Times New Roman" panose="02020603050405020304" pitchFamily="18" charset="0"/>
                <a:cs typeface="Times New Roman" panose="02020603050405020304" pitchFamily="18" charset="0"/>
              </a:rPr>
              <a:t>)</a:t>
            </a:r>
          </a:p>
          <a:p>
            <a:pPr algn="ctr"/>
            <a:r>
              <a:rPr lang="en-US" sz="1400" dirty="0">
                <a:latin typeface="Times New Roman" panose="02020603050405020304" pitchFamily="18" charset="0"/>
                <a:cs typeface="Times New Roman" panose="02020603050405020304" pitchFamily="18" charset="0"/>
              </a:rPr>
              <a:t>Mobility Assisted Networks (</a:t>
            </a:r>
            <a:r>
              <a:rPr lang="en-US" sz="1400" i="1" dirty="0">
                <a:latin typeface="Times New Roman" panose="02020603050405020304" pitchFamily="18" charset="0"/>
                <a:cs typeface="Times New Roman" panose="02020603050405020304" pitchFamily="18" charset="0"/>
              </a:rPr>
              <a:t>MAID</a:t>
            </a:r>
            <a:r>
              <a:rPr lang="en-US" sz="1400" dirty="0">
                <a:latin typeface="Times New Roman" panose="02020603050405020304" pitchFamily="18" charset="0"/>
                <a:cs typeface="Times New Roman" panose="02020603050405020304" pitchFamily="18" charset="0"/>
              </a:rPr>
              <a:t>)</a:t>
            </a:r>
          </a:p>
          <a:p>
            <a:pPr algn="ctr"/>
            <a:r>
              <a:rPr lang="en-US" sz="1400" dirty="0">
                <a:solidFill>
                  <a:srgbClr val="C00000"/>
                </a:solidFill>
                <a:latin typeface="Times New Roman" panose="02020603050405020304" pitchFamily="18" charset="0"/>
                <a:cs typeface="Times New Roman" panose="02020603050405020304" pitchFamily="18" charset="0"/>
              </a:rPr>
              <a:t>IoT (</a:t>
            </a:r>
            <a:r>
              <a:rPr lang="en-US" sz="1400" i="1" dirty="0" err="1">
                <a:solidFill>
                  <a:srgbClr val="C00000"/>
                </a:solidFill>
                <a:latin typeface="Times New Roman" panose="02020603050405020304" pitchFamily="18" charset="0"/>
                <a:cs typeface="Times New Roman" panose="02020603050405020304" pitchFamily="18" charset="0"/>
              </a:rPr>
              <a:t>iHospital</a:t>
            </a:r>
            <a:r>
              <a:rPr lang="en-US" sz="1400" dirty="0">
                <a:solidFill>
                  <a:srgbClr val="C00000"/>
                </a:solidFill>
                <a:latin typeface="Times New Roman" panose="02020603050405020304" pitchFamily="18" charset="0"/>
                <a:cs typeface="Times New Roman" panose="02020603050405020304" pitchFamily="18" charset="0"/>
              </a:rPr>
              <a:t>)</a:t>
            </a:r>
          </a:p>
          <a:p>
            <a:pPr algn="ctr"/>
            <a:r>
              <a:rPr lang="en-US" sz="1400" dirty="0">
                <a:solidFill>
                  <a:srgbClr val="C00000"/>
                </a:solidFill>
                <a:latin typeface="Times New Roman" panose="02020603050405020304" pitchFamily="18" charset="0"/>
                <a:cs typeface="Times New Roman" panose="02020603050405020304" pitchFamily="18" charset="0"/>
              </a:rPr>
              <a:t>Mobile Health</a:t>
            </a:r>
          </a:p>
        </p:txBody>
      </p:sp>
      <p:sp>
        <p:nvSpPr>
          <p:cNvPr id="45" name="TextBox 44">
            <a:extLst>
              <a:ext uri="{FF2B5EF4-FFF2-40B4-BE49-F238E27FC236}">
                <a16:creationId xmlns:a16="http://schemas.microsoft.com/office/drawing/2014/main" xmlns="" id="{78D80325-4B65-46A0-94A0-8967273000D3}"/>
              </a:ext>
            </a:extLst>
          </p:cNvPr>
          <p:cNvSpPr txBox="1"/>
          <p:nvPr/>
        </p:nvSpPr>
        <p:spPr>
          <a:xfrm>
            <a:off x="4952149" y="2423219"/>
            <a:ext cx="3424032" cy="1169551"/>
          </a:xfrm>
          <a:prstGeom prst="rect">
            <a:avLst/>
          </a:prstGeom>
          <a:solidFill>
            <a:srgbClr val="5FD4FD"/>
          </a:solidFill>
          <a:ln>
            <a:solidFill>
              <a:schemeClr val="accent1"/>
            </a:solidFill>
          </a:ln>
        </p:spPr>
        <p:txBody>
          <a:bodyPr wrap="square" rtlCol="0">
            <a:spAutoFit/>
          </a:bodyPr>
          <a:lstStyle/>
          <a:p>
            <a:pPr algn="ctr"/>
            <a:endParaRPr lang="en-US" sz="1400" dirty="0">
              <a:latin typeface="Times New Roman" panose="02020603050405020304" pitchFamily="18" charset="0"/>
              <a:cs typeface="Times New Roman" panose="02020603050405020304" pitchFamily="18" charset="0"/>
            </a:endParaRPr>
          </a:p>
          <a:p>
            <a:pPr algn="ctr"/>
            <a:endParaRPr lang="en-US" sz="1400" dirty="0">
              <a:latin typeface="Times New Roman" panose="02020603050405020304" pitchFamily="18" charset="0"/>
              <a:cs typeface="Times New Roman" panose="02020603050405020304" pitchFamily="18" charset="0"/>
            </a:endParaRPr>
          </a:p>
          <a:p>
            <a:pPr algn="ctr"/>
            <a:r>
              <a:rPr lang="en-US" sz="1400" dirty="0">
                <a:solidFill>
                  <a:srgbClr val="0033CC"/>
                </a:solidFill>
                <a:latin typeface="Times New Roman" panose="02020603050405020304" pitchFamily="18" charset="0"/>
                <a:cs typeface="Times New Roman" panose="02020603050405020304" pitchFamily="18" charset="0"/>
              </a:rPr>
              <a:t>Synthetic Framework (</a:t>
            </a:r>
            <a:r>
              <a:rPr lang="en-US" sz="1400" i="1" dirty="0">
                <a:solidFill>
                  <a:srgbClr val="0033CC"/>
                </a:solidFill>
                <a:latin typeface="Times New Roman" panose="02020603050405020304" pitchFamily="18" charset="0"/>
                <a:cs typeface="Times New Roman" panose="02020603050405020304" pitchFamily="18" charset="0"/>
              </a:rPr>
              <a:t>IMPORTANT</a:t>
            </a:r>
            <a:r>
              <a:rPr lang="en-US" sz="1400" dirty="0">
                <a:solidFill>
                  <a:srgbClr val="0033CC"/>
                </a:solidFill>
                <a:latin typeface="Times New Roman" panose="02020603050405020304" pitchFamily="18" charset="0"/>
                <a:cs typeface="Times New Roman" panose="02020603050405020304" pitchFamily="18" charset="0"/>
              </a:rPr>
              <a:t>)</a:t>
            </a:r>
          </a:p>
          <a:p>
            <a:pPr algn="ctr"/>
            <a:r>
              <a:rPr lang="en-US" sz="1400" dirty="0">
                <a:solidFill>
                  <a:srgbClr val="0033CC"/>
                </a:solidFill>
                <a:latin typeface="Times New Roman" panose="02020603050405020304" pitchFamily="18" charset="0"/>
                <a:cs typeface="Times New Roman" panose="02020603050405020304" pitchFamily="18" charset="0"/>
              </a:rPr>
              <a:t>Trace-based Models (</a:t>
            </a:r>
            <a:r>
              <a:rPr lang="en-US" sz="1400" i="1" dirty="0">
                <a:solidFill>
                  <a:srgbClr val="0033CC"/>
                </a:solidFill>
                <a:latin typeface="Times New Roman" panose="02020603050405020304" pitchFamily="18" charset="0"/>
                <a:cs typeface="Times New Roman" panose="02020603050405020304" pitchFamily="18" charset="0"/>
              </a:rPr>
              <a:t>TVC</a:t>
            </a:r>
            <a:r>
              <a:rPr lang="en-US" sz="1400" dirty="0">
                <a:solidFill>
                  <a:srgbClr val="0033CC"/>
                </a:solidFill>
                <a:latin typeface="Times New Roman" panose="02020603050405020304" pitchFamily="18" charset="0"/>
                <a:cs typeface="Times New Roman" panose="02020603050405020304" pitchFamily="18" charset="0"/>
              </a:rPr>
              <a:t>, </a:t>
            </a:r>
            <a:r>
              <a:rPr lang="en-US" sz="1400" i="1" dirty="0">
                <a:solidFill>
                  <a:srgbClr val="0033CC"/>
                </a:solidFill>
                <a:latin typeface="Times New Roman" panose="02020603050405020304" pitchFamily="18" charset="0"/>
                <a:cs typeface="Times New Roman" panose="02020603050405020304" pitchFamily="18" charset="0"/>
              </a:rPr>
              <a:t>COBRA</a:t>
            </a:r>
            <a:r>
              <a:rPr lang="en-US" sz="1400" dirty="0">
                <a:solidFill>
                  <a:srgbClr val="0033CC"/>
                </a:solidFill>
                <a:latin typeface="Times New Roman" panose="02020603050405020304" pitchFamily="18" charset="0"/>
                <a:cs typeface="Times New Roman" panose="02020603050405020304" pitchFamily="18" charset="0"/>
              </a:rPr>
              <a:t>)</a:t>
            </a:r>
          </a:p>
          <a:p>
            <a:pPr algn="ctr"/>
            <a:r>
              <a:rPr lang="en-US" sz="1400" dirty="0">
                <a:solidFill>
                  <a:srgbClr val="0033CC"/>
                </a:solidFill>
                <a:latin typeface="Times New Roman" panose="02020603050405020304" pitchFamily="18" charset="0"/>
                <a:cs typeface="Times New Roman" panose="02020603050405020304" pitchFamily="18" charset="0"/>
              </a:rPr>
              <a:t>Vehicular Mobility (</a:t>
            </a:r>
            <a:r>
              <a:rPr lang="en-US" sz="1400" i="1" dirty="0" err="1">
                <a:solidFill>
                  <a:srgbClr val="0033CC"/>
                </a:solidFill>
                <a:latin typeface="Times New Roman" panose="02020603050405020304" pitchFamily="18" charset="0"/>
                <a:cs typeface="Times New Roman" panose="02020603050405020304" pitchFamily="18" charset="0"/>
              </a:rPr>
              <a:t>En</a:t>
            </a:r>
            <a:r>
              <a:rPr lang="en-US" sz="1400" i="1" dirty="0">
                <a:solidFill>
                  <a:srgbClr val="0033CC"/>
                </a:solidFill>
                <a:latin typeface="Times New Roman" panose="02020603050405020304" pitchFamily="18" charset="0"/>
                <a:cs typeface="Times New Roman" panose="02020603050405020304" pitchFamily="18" charset="0"/>
              </a:rPr>
              <a:t>-route</a:t>
            </a:r>
            <a:r>
              <a:rPr lang="en-US" sz="1400" dirty="0">
                <a:solidFill>
                  <a:srgbClr val="0033CC"/>
                </a:solidFill>
                <a:latin typeface="Times New Roman" panose="02020603050405020304" pitchFamily="18" charset="0"/>
                <a:cs typeface="Times New Roman" panose="02020603050405020304" pitchFamily="18" charset="0"/>
              </a:rPr>
              <a:t>)</a:t>
            </a:r>
          </a:p>
        </p:txBody>
      </p:sp>
      <p:sp>
        <p:nvSpPr>
          <p:cNvPr id="5" name="TextBox 4">
            <a:extLst>
              <a:ext uri="{FF2B5EF4-FFF2-40B4-BE49-F238E27FC236}">
                <a16:creationId xmlns:a16="http://schemas.microsoft.com/office/drawing/2014/main" xmlns="" id="{3D5116B8-8088-4F0D-A752-DBD675BA4B64}"/>
              </a:ext>
            </a:extLst>
          </p:cNvPr>
          <p:cNvSpPr txBox="1"/>
          <p:nvPr/>
        </p:nvSpPr>
        <p:spPr>
          <a:xfrm>
            <a:off x="421209" y="864281"/>
            <a:ext cx="2559454" cy="954107"/>
          </a:xfrm>
          <a:prstGeom prst="rect">
            <a:avLst/>
          </a:prstGeom>
          <a:solidFill>
            <a:srgbClr val="5FD4FD"/>
          </a:solidFill>
          <a:ln>
            <a:solidFill>
              <a:schemeClr val="accent1"/>
            </a:solidFill>
          </a:ln>
        </p:spPr>
        <p:txBody>
          <a:bodyPr wrap="square" rtlCol="0">
            <a:spAutoFit/>
          </a:bodyPr>
          <a:lstStyle/>
          <a:p>
            <a:pPr algn="ctr"/>
            <a:endParaRPr lang="en-US" sz="1400" dirty="0">
              <a:latin typeface="Times New Roman" panose="02020603050405020304" pitchFamily="18" charset="0"/>
              <a:cs typeface="Times New Roman" panose="02020603050405020304" pitchFamily="18" charset="0"/>
            </a:endParaRPr>
          </a:p>
          <a:p>
            <a:pPr algn="ctr"/>
            <a:endParaRPr lang="en-US" sz="1400" dirty="0">
              <a:latin typeface="Times New Roman" panose="02020603050405020304" pitchFamily="18" charset="0"/>
              <a:cs typeface="Times New Roman" panose="02020603050405020304" pitchFamily="18" charset="0"/>
            </a:endParaRPr>
          </a:p>
          <a:p>
            <a:pPr algn="ctr"/>
            <a:r>
              <a:rPr lang="en-US" sz="1400" dirty="0">
                <a:latin typeface="Times New Roman" panose="02020603050405020304" pitchFamily="18" charset="0"/>
                <a:cs typeface="Times New Roman" panose="02020603050405020304" pitchFamily="18" charset="0"/>
              </a:rPr>
              <a:t>Design – Specification Implementation (</a:t>
            </a:r>
            <a:r>
              <a:rPr lang="en-US" sz="1400" i="1" dirty="0" err="1">
                <a:latin typeface="Times New Roman" panose="02020603050405020304" pitchFamily="18" charset="0"/>
                <a:cs typeface="Times New Roman" panose="02020603050405020304" pitchFamily="18" charset="0"/>
              </a:rPr>
              <a:t>pimd</a:t>
            </a:r>
            <a:r>
              <a:rPr lang="en-US" sz="1400" dirty="0">
                <a:latin typeface="Times New Roman" panose="02020603050405020304" pitchFamily="18" charset="0"/>
                <a:cs typeface="Times New Roman" panose="02020603050405020304" pitchFamily="18" charset="0"/>
              </a:rPr>
              <a:t>) – Testing</a:t>
            </a:r>
          </a:p>
        </p:txBody>
      </p:sp>
      <p:sp>
        <p:nvSpPr>
          <p:cNvPr id="4" name="TextBox 3">
            <a:extLst>
              <a:ext uri="{FF2B5EF4-FFF2-40B4-BE49-F238E27FC236}">
                <a16:creationId xmlns:a16="http://schemas.microsoft.com/office/drawing/2014/main" xmlns="" id="{D012BA87-058B-4423-B059-12FF1EA93BC9}"/>
              </a:ext>
            </a:extLst>
          </p:cNvPr>
          <p:cNvSpPr txBox="1"/>
          <p:nvPr/>
        </p:nvSpPr>
        <p:spPr>
          <a:xfrm>
            <a:off x="544897" y="918885"/>
            <a:ext cx="2343334" cy="369332"/>
          </a:xfrm>
          <a:prstGeom prst="rect">
            <a:avLst/>
          </a:prstGeom>
          <a:solidFill>
            <a:schemeClr val="tx2">
              <a:lumMod val="75000"/>
              <a:lumOff val="25000"/>
            </a:schemeClr>
          </a:solidFill>
          <a:ln>
            <a:solidFill>
              <a:schemeClr val="accent1"/>
            </a:solidFill>
          </a:ln>
        </p:spPr>
        <p:txBody>
          <a:bodyPr wrap="square" rtlCol="0">
            <a:spAutoFit/>
          </a:bodyPr>
          <a:lstStyle/>
          <a:p>
            <a:r>
              <a:rPr lang="en-US" dirty="0">
                <a:solidFill>
                  <a:schemeClr val="bg1"/>
                </a:solidFill>
                <a:latin typeface="Times New Roman" panose="02020603050405020304" pitchFamily="18" charset="0"/>
                <a:cs typeface="Times New Roman" panose="02020603050405020304" pitchFamily="18" charset="0"/>
              </a:rPr>
              <a:t>IP Multicast (</a:t>
            </a:r>
            <a:r>
              <a:rPr lang="en-US" i="1" dirty="0">
                <a:solidFill>
                  <a:schemeClr val="bg1"/>
                </a:solidFill>
                <a:latin typeface="Times New Roman" panose="02020603050405020304" pitchFamily="18" charset="0"/>
                <a:cs typeface="Times New Roman" panose="02020603050405020304" pitchFamily="18" charset="0"/>
              </a:rPr>
              <a:t>PIM-SM</a:t>
            </a:r>
            <a:r>
              <a:rPr lang="en-US" dirty="0">
                <a:solidFill>
                  <a:schemeClr val="bg1"/>
                </a:solidFill>
                <a:latin typeface="Times New Roman" panose="02020603050405020304" pitchFamily="18" charset="0"/>
                <a:cs typeface="Times New Roman" panose="02020603050405020304" pitchFamily="18" charset="0"/>
              </a:rPr>
              <a:t>)</a:t>
            </a:r>
          </a:p>
        </p:txBody>
      </p:sp>
      <p:sp>
        <p:nvSpPr>
          <p:cNvPr id="6" name="TextBox 5">
            <a:extLst>
              <a:ext uri="{FF2B5EF4-FFF2-40B4-BE49-F238E27FC236}">
                <a16:creationId xmlns:a16="http://schemas.microsoft.com/office/drawing/2014/main" xmlns="" id="{6BBE3FCC-7D75-4DC9-BDC3-5B6F97C65001}"/>
              </a:ext>
            </a:extLst>
          </p:cNvPr>
          <p:cNvSpPr txBox="1"/>
          <p:nvPr/>
        </p:nvSpPr>
        <p:spPr>
          <a:xfrm>
            <a:off x="4058246" y="840507"/>
            <a:ext cx="2762295" cy="369332"/>
          </a:xfrm>
          <a:prstGeom prst="rect">
            <a:avLst/>
          </a:prstGeom>
          <a:solidFill>
            <a:schemeClr val="tx2">
              <a:lumMod val="75000"/>
              <a:lumOff val="25000"/>
            </a:schemeClr>
          </a:solidFill>
          <a:ln>
            <a:solidFill>
              <a:schemeClr val="accent1"/>
            </a:solidFill>
          </a:ln>
        </p:spPr>
        <p:txBody>
          <a:bodyPr wrap="none" rtlCol="0">
            <a:spAutoFit/>
          </a:bodyPr>
          <a:lstStyle/>
          <a:p>
            <a:r>
              <a:rPr lang="en-US" dirty="0">
                <a:solidFill>
                  <a:schemeClr val="bg1"/>
                </a:solidFill>
                <a:latin typeface="Times New Roman" panose="02020603050405020304" pitchFamily="18" charset="0"/>
                <a:cs typeface="Times New Roman" panose="02020603050405020304" pitchFamily="18" charset="0"/>
              </a:rPr>
              <a:t>Network Simulation (</a:t>
            </a:r>
            <a:r>
              <a:rPr lang="en-US" i="1" dirty="0">
                <a:solidFill>
                  <a:schemeClr val="bg1"/>
                </a:solidFill>
                <a:latin typeface="Times New Roman" panose="02020603050405020304" pitchFamily="18" charset="0"/>
                <a:cs typeface="Times New Roman" panose="02020603050405020304" pitchFamily="18" charset="0"/>
              </a:rPr>
              <a:t>NS-2</a:t>
            </a:r>
            <a:r>
              <a:rPr lang="en-US" dirty="0">
                <a:solidFill>
                  <a:schemeClr val="bg1"/>
                </a:solidFill>
                <a:latin typeface="Times New Roman" panose="02020603050405020304" pitchFamily="18" charset="0"/>
                <a:cs typeface="Times New Roman" panose="02020603050405020304" pitchFamily="18" charset="0"/>
              </a:rPr>
              <a:t>)</a:t>
            </a:r>
          </a:p>
        </p:txBody>
      </p:sp>
      <p:sp>
        <p:nvSpPr>
          <p:cNvPr id="7" name="TextBox 6">
            <a:extLst>
              <a:ext uri="{FF2B5EF4-FFF2-40B4-BE49-F238E27FC236}">
                <a16:creationId xmlns:a16="http://schemas.microsoft.com/office/drawing/2014/main" xmlns="" id="{5881BEC9-8B39-4C4D-B457-A40535DDFB6D}"/>
              </a:ext>
            </a:extLst>
          </p:cNvPr>
          <p:cNvSpPr txBox="1"/>
          <p:nvPr/>
        </p:nvSpPr>
        <p:spPr>
          <a:xfrm>
            <a:off x="7622127" y="1503277"/>
            <a:ext cx="1005403" cy="369332"/>
          </a:xfrm>
          <a:prstGeom prst="rect">
            <a:avLst/>
          </a:prstGeom>
          <a:solidFill>
            <a:schemeClr val="tx2">
              <a:lumMod val="75000"/>
              <a:lumOff val="25000"/>
            </a:schemeClr>
          </a:solidFill>
          <a:ln>
            <a:solidFill>
              <a:schemeClr val="accent1"/>
            </a:solidFill>
          </a:ln>
        </p:spPr>
        <p:txBody>
          <a:bodyPr wrap="none" rtlCol="0">
            <a:spAutoFit/>
          </a:bodyPr>
          <a:lstStyle/>
          <a:p>
            <a:r>
              <a:rPr lang="en-US" dirty="0">
                <a:solidFill>
                  <a:schemeClr val="bg1"/>
                </a:solidFill>
                <a:latin typeface="Times New Roman" panose="02020603050405020304" pitchFamily="18" charset="0"/>
                <a:cs typeface="Times New Roman" panose="02020603050405020304" pitchFamily="18" charset="0"/>
              </a:rPr>
              <a:t>STRESS</a:t>
            </a:r>
          </a:p>
        </p:txBody>
      </p:sp>
      <p:sp>
        <p:nvSpPr>
          <p:cNvPr id="8" name="TextBox 7">
            <a:extLst>
              <a:ext uri="{FF2B5EF4-FFF2-40B4-BE49-F238E27FC236}">
                <a16:creationId xmlns:a16="http://schemas.microsoft.com/office/drawing/2014/main" xmlns="" id="{6AEA78AE-D0A1-43B6-A17C-44957F509E63}"/>
              </a:ext>
            </a:extLst>
          </p:cNvPr>
          <p:cNvSpPr txBox="1"/>
          <p:nvPr/>
        </p:nvSpPr>
        <p:spPr>
          <a:xfrm>
            <a:off x="4534878" y="1642027"/>
            <a:ext cx="1082348" cy="369332"/>
          </a:xfrm>
          <a:prstGeom prst="rect">
            <a:avLst/>
          </a:prstGeom>
          <a:solidFill>
            <a:schemeClr val="tx2">
              <a:lumMod val="75000"/>
              <a:lumOff val="25000"/>
            </a:schemeClr>
          </a:solidFill>
          <a:ln>
            <a:solidFill>
              <a:schemeClr val="accent1"/>
            </a:solidFill>
          </a:ln>
        </p:spPr>
        <p:txBody>
          <a:bodyPr wrap="none" rtlCol="0">
            <a:spAutoFit/>
          </a:bodyPr>
          <a:lstStyle/>
          <a:p>
            <a:r>
              <a:rPr lang="en-US" dirty="0">
                <a:solidFill>
                  <a:schemeClr val="bg1"/>
                </a:solidFill>
                <a:latin typeface="Times New Roman" panose="02020603050405020304" pitchFamily="18" charset="0"/>
                <a:cs typeface="Times New Roman" panose="02020603050405020304" pitchFamily="18" charset="0"/>
              </a:rPr>
              <a:t>Modeling</a:t>
            </a:r>
          </a:p>
        </p:txBody>
      </p:sp>
      <p:sp>
        <p:nvSpPr>
          <p:cNvPr id="9" name="TextBox 8">
            <a:extLst>
              <a:ext uri="{FF2B5EF4-FFF2-40B4-BE49-F238E27FC236}">
                <a16:creationId xmlns:a16="http://schemas.microsoft.com/office/drawing/2014/main" xmlns="" id="{5E2F2F88-4615-4EB2-9BFA-1A8D43B9CEB0}"/>
              </a:ext>
            </a:extLst>
          </p:cNvPr>
          <p:cNvSpPr txBox="1"/>
          <p:nvPr/>
        </p:nvSpPr>
        <p:spPr>
          <a:xfrm>
            <a:off x="5014968" y="2502881"/>
            <a:ext cx="1287532" cy="369332"/>
          </a:xfrm>
          <a:prstGeom prst="rect">
            <a:avLst/>
          </a:prstGeom>
          <a:solidFill>
            <a:schemeClr val="tx2">
              <a:lumMod val="75000"/>
              <a:lumOff val="25000"/>
            </a:schemeClr>
          </a:solidFill>
          <a:ln>
            <a:solidFill>
              <a:schemeClr val="accent1"/>
            </a:solidFill>
          </a:ln>
        </p:spPr>
        <p:txBody>
          <a:bodyPr wrap="none" rtlCol="0">
            <a:spAutoFit/>
          </a:bodyPr>
          <a:lstStyle/>
          <a:p>
            <a:r>
              <a:rPr lang="en-US" dirty="0">
                <a:solidFill>
                  <a:schemeClr val="bg1"/>
                </a:solidFill>
                <a:latin typeface="Times New Roman" panose="02020603050405020304" pitchFamily="18" charset="0"/>
                <a:cs typeface="Times New Roman" panose="02020603050405020304" pitchFamily="18" charset="0"/>
              </a:rPr>
              <a:t>Data-driven</a:t>
            </a:r>
          </a:p>
        </p:txBody>
      </p:sp>
      <p:sp>
        <p:nvSpPr>
          <p:cNvPr id="11" name="TextBox 10">
            <a:extLst>
              <a:ext uri="{FF2B5EF4-FFF2-40B4-BE49-F238E27FC236}">
                <a16:creationId xmlns:a16="http://schemas.microsoft.com/office/drawing/2014/main" xmlns="" id="{A7CEF7A8-943E-4D3A-9453-B71D520FAAE6}"/>
              </a:ext>
            </a:extLst>
          </p:cNvPr>
          <p:cNvSpPr txBox="1"/>
          <p:nvPr/>
        </p:nvSpPr>
        <p:spPr>
          <a:xfrm>
            <a:off x="5090417" y="414056"/>
            <a:ext cx="2229072" cy="369332"/>
          </a:xfrm>
          <a:prstGeom prst="rect">
            <a:avLst/>
          </a:prstGeom>
          <a:solidFill>
            <a:srgbClr val="5FD4FD"/>
          </a:solidFill>
          <a:ln>
            <a:solidFill>
              <a:schemeClr val="accent1"/>
            </a:solidFill>
          </a:ln>
        </p:spPr>
        <p:txBody>
          <a:bodyPr wrap="none" rtlCol="0">
            <a:spAutoFit/>
          </a:bodyPr>
          <a:lstStyle/>
          <a:p>
            <a:r>
              <a:rPr lang="en-US" dirty="0">
                <a:latin typeface="Times New Roman" panose="02020603050405020304" pitchFamily="18" charset="0"/>
                <a:cs typeface="Times New Roman" panose="02020603050405020304" pitchFamily="18" charset="0"/>
              </a:rPr>
              <a:t>Methodology &amp; Tools</a:t>
            </a:r>
          </a:p>
        </p:txBody>
      </p:sp>
      <p:sp>
        <p:nvSpPr>
          <p:cNvPr id="12" name="TextBox 11">
            <a:extLst>
              <a:ext uri="{FF2B5EF4-FFF2-40B4-BE49-F238E27FC236}">
                <a16:creationId xmlns:a16="http://schemas.microsoft.com/office/drawing/2014/main" xmlns="" id="{AD75E10E-756B-487A-A4DE-E2978E2EABCC}"/>
              </a:ext>
            </a:extLst>
          </p:cNvPr>
          <p:cNvSpPr txBox="1"/>
          <p:nvPr/>
        </p:nvSpPr>
        <p:spPr>
          <a:xfrm>
            <a:off x="629123" y="3432943"/>
            <a:ext cx="2663293" cy="369332"/>
          </a:xfrm>
          <a:prstGeom prst="rect">
            <a:avLst/>
          </a:prstGeom>
          <a:solidFill>
            <a:schemeClr val="tx2">
              <a:lumMod val="75000"/>
              <a:lumOff val="25000"/>
            </a:schemeClr>
          </a:solidFill>
          <a:ln>
            <a:solidFill>
              <a:schemeClr val="accent1"/>
            </a:solidFill>
          </a:ln>
        </p:spPr>
        <p:txBody>
          <a:bodyPr wrap="none" rtlCol="0">
            <a:spAutoFit/>
          </a:bodyPr>
          <a:lstStyle/>
          <a:p>
            <a:r>
              <a:rPr lang="en-US" dirty="0">
                <a:solidFill>
                  <a:schemeClr val="bg1"/>
                </a:solidFill>
                <a:latin typeface="Times New Roman" panose="02020603050405020304" pitchFamily="18" charset="0"/>
                <a:cs typeface="Times New Roman" panose="02020603050405020304" pitchFamily="18" charset="0"/>
              </a:rPr>
              <a:t>Wireless Mobile Networks</a:t>
            </a:r>
          </a:p>
        </p:txBody>
      </p:sp>
      <p:sp>
        <p:nvSpPr>
          <p:cNvPr id="14" name="TextBox 13">
            <a:extLst>
              <a:ext uri="{FF2B5EF4-FFF2-40B4-BE49-F238E27FC236}">
                <a16:creationId xmlns:a16="http://schemas.microsoft.com/office/drawing/2014/main" xmlns="" id="{8B1815FB-8A25-48B4-95CA-BF3917671026}"/>
              </a:ext>
            </a:extLst>
          </p:cNvPr>
          <p:cNvSpPr txBox="1"/>
          <p:nvPr/>
        </p:nvSpPr>
        <p:spPr>
          <a:xfrm>
            <a:off x="1212840" y="2173131"/>
            <a:ext cx="2448106" cy="369332"/>
          </a:xfrm>
          <a:prstGeom prst="rect">
            <a:avLst/>
          </a:prstGeom>
          <a:solidFill>
            <a:schemeClr val="tx2">
              <a:lumMod val="75000"/>
              <a:lumOff val="25000"/>
            </a:schemeClr>
          </a:solidFill>
          <a:ln>
            <a:solidFill>
              <a:schemeClr val="accent1"/>
            </a:solidFill>
          </a:ln>
        </p:spPr>
        <p:txBody>
          <a:bodyPr wrap="none" rtlCol="0">
            <a:spAutoFit/>
          </a:bodyPr>
          <a:lstStyle/>
          <a:p>
            <a:r>
              <a:rPr lang="en-US" dirty="0">
                <a:solidFill>
                  <a:schemeClr val="bg1"/>
                </a:solidFill>
                <a:latin typeface="Times New Roman" panose="02020603050405020304" pitchFamily="18" charset="0"/>
                <a:cs typeface="Times New Roman" panose="02020603050405020304" pitchFamily="18" charset="0"/>
              </a:rPr>
              <a:t>Location-based Services</a:t>
            </a:r>
          </a:p>
        </p:txBody>
      </p:sp>
      <p:sp>
        <p:nvSpPr>
          <p:cNvPr id="17" name="TextBox 16">
            <a:extLst>
              <a:ext uri="{FF2B5EF4-FFF2-40B4-BE49-F238E27FC236}">
                <a16:creationId xmlns:a16="http://schemas.microsoft.com/office/drawing/2014/main" xmlns="" id="{279C974F-91C8-4B28-87E3-B4D3E0681C42}"/>
              </a:ext>
            </a:extLst>
          </p:cNvPr>
          <p:cNvSpPr txBox="1"/>
          <p:nvPr/>
        </p:nvSpPr>
        <p:spPr>
          <a:xfrm>
            <a:off x="4645697" y="3935947"/>
            <a:ext cx="3877066" cy="1169551"/>
          </a:xfrm>
          <a:prstGeom prst="rect">
            <a:avLst/>
          </a:prstGeom>
          <a:solidFill>
            <a:srgbClr val="5FD4FD"/>
          </a:solidFill>
          <a:ln>
            <a:solidFill>
              <a:schemeClr val="accent1"/>
            </a:solidFill>
          </a:ln>
        </p:spPr>
        <p:txBody>
          <a:bodyPr wrap="square" rtlCol="0">
            <a:spAutoFit/>
          </a:bodyPr>
          <a:lstStyle/>
          <a:p>
            <a:pPr algn="ctr"/>
            <a:endParaRPr lang="en-US" sz="1400" dirty="0">
              <a:solidFill>
                <a:srgbClr val="C00000"/>
              </a:solidFill>
              <a:latin typeface="Times New Roman" panose="02020603050405020304" pitchFamily="18" charset="0"/>
              <a:cs typeface="Times New Roman" panose="02020603050405020304" pitchFamily="18" charset="0"/>
            </a:endParaRPr>
          </a:p>
          <a:p>
            <a:pPr algn="ctr"/>
            <a:endParaRPr lang="en-US" sz="1400" dirty="0">
              <a:solidFill>
                <a:srgbClr val="C00000"/>
              </a:solidFill>
              <a:latin typeface="Times New Roman" panose="02020603050405020304" pitchFamily="18" charset="0"/>
              <a:cs typeface="Times New Roman" panose="02020603050405020304" pitchFamily="18" charset="0"/>
            </a:endParaRPr>
          </a:p>
          <a:p>
            <a:pPr algn="ctr"/>
            <a:r>
              <a:rPr lang="en-US" sz="1400" dirty="0">
                <a:solidFill>
                  <a:srgbClr val="C00000"/>
                </a:solidFill>
                <a:latin typeface="Times New Roman" panose="02020603050405020304" pitchFamily="18" charset="0"/>
                <a:cs typeface="Times New Roman" panose="02020603050405020304" pitchFamily="18" charset="0"/>
              </a:rPr>
              <a:t>Similarity Routing (</a:t>
            </a:r>
            <a:r>
              <a:rPr lang="en-US" sz="1400" i="1" dirty="0">
                <a:solidFill>
                  <a:srgbClr val="C00000"/>
                </a:solidFill>
                <a:latin typeface="Times New Roman" panose="02020603050405020304" pitchFamily="18" charset="0"/>
                <a:cs typeface="Times New Roman" panose="02020603050405020304" pitchFamily="18" charset="0"/>
              </a:rPr>
              <a:t>Profile-cast</a:t>
            </a:r>
            <a:r>
              <a:rPr lang="en-US" sz="1400" dirty="0">
                <a:solidFill>
                  <a:srgbClr val="C00000"/>
                </a:solidFill>
                <a:latin typeface="Times New Roman" panose="02020603050405020304" pitchFamily="18" charset="0"/>
                <a:cs typeface="Times New Roman" panose="02020603050405020304" pitchFamily="18" charset="0"/>
              </a:rPr>
              <a:t>)</a:t>
            </a:r>
            <a:endParaRPr lang="en-US" sz="1400" dirty="0">
              <a:latin typeface="Times New Roman" panose="02020603050405020304" pitchFamily="18" charset="0"/>
              <a:cs typeface="Times New Roman" panose="02020603050405020304" pitchFamily="18" charset="0"/>
            </a:endParaRPr>
          </a:p>
          <a:p>
            <a:pPr algn="ctr"/>
            <a:r>
              <a:rPr lang="en-US" sz="1400" dirty="0">
                <a:solidFill>
                  <a:srgbClr val="C00000"/>
                </a:solidFill>
                <a:latin typeface="Times New Roman" panose="02020603050405020304" pitchFamily="18" charset="0"/>
                <a:cs typeface="Times New Roman" panose="02020603050405020304" pitchFamily="18" charset="0"/>
              </a:rPr>
              <a:t>Mobility-traffic modeling (</a:t>
            </a:r>
            <a:r>
              <a:rPr lang="en-US" sz="1400" i="1" dirty="0">
                <a:solidFill>
                  <a:srgbClr val="C00000"/>
                </a:solidFill>
                <a:latin typeface="Times New Roman" panose="02020603050405020304" pitchFamily="18" charset="0"/>
                <a:cs typeface="Times New Roman" panose="02020603050405020304" pitchFamily="18" charset="0"/>
              </a:rPr>
              <a:t>Flutes vs Cellos</a:t>
            </a:r>
            <a:r>
              <a:rPr lang="en-US" sz="1400" dirty="0">
                <a:solidFill>
                  <a:srgbClr val="C00000"/>
                </a:solidFill>
                <a:latin typeface="Times New Roman" panose="02020603050405020304" pitchFamily="18" charset="0"/>
                <a:cs typeface="Times New Roman" panose="02020603050405020304" pitchFamily="18" charset="0"/>
              </a:rPr>
              <a:t>)</a:t>
            </a:r>
          </a:p>
          <a:p>
            <a:pPr algn="ctr"/>
            <a:r>
              <a:rPr lang="en-US" sz="1400" dirty="0">
                <a:solidFill>
                  <a:srgbClr val="C00000"/>
                </a:solidFill>
                <a:latin typeface="Times New Roman" panose="02020603050405020304" pitchFamily="18" charset="0"/>
                <a:cs typeface="Times New Roman" panose="02020603050405020304" pitchFamily="18" charset="0"/>
              </a:rPr>
              <a:t>Shared Transportation (</a:t>
            </a:r>
            <a:r>
              <a:rPr lang="en-US" sz="1400" i="1" dirty="0">
                <a:solidFill>
                  <a:srgbClr val="C00000"/>
                </a:solidFill>
                <a:latin typeface="Times New Roman" panose="02020603050405020304" pitchFamily="18" charset="0"/>
                <a:cs typeface="Times New Roman" panose="02020603050405020304" pitchFamily="18" charset="0"/>
              </a:rPr>
              <a:t>Matches</a:t>
            </a:r>
            <a:r>
              <a:rPr lang="en-US" sz="1400" dirty="0">
                <a:solidFill>
                  <a:srgbClr val="C00000"/>
                </a:solidFill>
                <a:latin typeface="Times New Roman" panose="02020603050405020304" pitchFamily="18" charset="0"/>
                <a:cs typeface="Times New Roman" panose="02020603050405020304" pitchFamily="18" charset="0"/>
              </a:rPr>
              <a:t>) &amp; Forecast (</a:t>
            </a:r>
            <a:r>
              <a:rPr lang="en-US" sz="1400" i="1" dirty="0">
                <a:solidFill>
                  <a:srgbClr val="C00000"/>
                </a:solidFill>
                <a:latin typeface="Times New Roman" panose="02020603050405020304" pitchFamily="18" charset="0"/>
                <a:cs typeface="Times New Roman" panose="02020603050405020304" pitchFamily="18" charset="0"/>
              </a:rPr>
              <a:t>Eyes</a:t>
            </a:r>
            <a:r>
              <a:rPr lang="en-US" sz="1400" dirty="0">
                <a:solidFill>
                  <a:srgbClr val="C00000"/>
                </a:solidFill>
                <a:latin typeface="Times New Roman" panose="02020603050405020304" pitchFamily="18" charset="0"/>
                <a:cs typeface="Times New Roman" panose="02020603050405020304" pitchFamily="18" charset="0"/>
              </a:rPr>
              <a:t>)</a:t>
            </a:r>
          </a:p>
        </p:txBody>
      </p:sp>
      <p:sp>
        <p:nvSpPr>
          <p:cNvPr id="18" name="TextBox 17">
            <a:extLst>
              <a:ext uri="{FF2B5EF4-FFF2-40B4-BE49-F238E27FC236}">
                <a16:creationId xmlns:a16="http://schemas.microsoft.com/office/drawing/2014/main" xmlns="" id="{0721B4DF-446F-44F3-9EDB-995564CB5FBA}"/>
              </a:ext>
            </a:extLst>
          </p:cNvPr>
          <p:cNvSpPr txBox="1"/>
          <p:nvPr/>
        </p:nvSpPr>
        <p:spPr>
          <a:xfrm>
            <a:off x="6354928" y="2498854"/>
            <a:ext cx="1947969" cy="369332"/>
          </a:xfrm>
          <a:prstGeom prst="rect">
            <a:avLst/>
          </a:prstGeom>
          <a:solidFill>
            <a:schemeClr val="tx2">
              <a:lumMod val="75000"/>
              <a:lumOff val="25000"/>
            </a:schemeClr>
          </a:solidFill>
          <a:ln>
            <a:solidFill>
              <a:schemeClr val="accent1"/>
            </a:solidFill>
          </a:ln>
        </p:spPr>
        <p:txBody>
          <a:bodyPr wrap="none" rtlCol="0">
            <a:spAutoFit/>
          </a:bodyPr>
          <a:lstStyle/>
          <a:p>
            <a:r>
              <a:rPr lang="en-US" dirty="0">
                <a:solidFill>
                  <a:schemeClr val="bg1"/>
                </a:solidFill>
                <a:latin typeface="Times New Roman" panose="02020603050405020304" pitchFamily="18" charset="0"/>
                <a:cs typeface="Times New Roman" panose="02020603050405020304" pitchFamily="18" charset="0"/>
              </a:rPr>
              <a:t>Mobility Modeling</a:t>
            </a:r>
          </a:p>
        </p:txBody>
      </p:sp>
      <p:cxnSp>
        <p:nvCxnSpPr>
          <p:cNvPr id="20" name="Straight Arrow Connector 19">
            <a:extLst>
              <a:ext uri="{FF2B5EF4-FFF2-40B4-BE49-F238E27FC236}">
                <a16:creationId xmlns:a16="http://schemas.microsoft.com/office/drawing/2014/main" xmlns="" id="{0460DB20-75C0-40EF-9148-1B6F2BB3022C}"/>
              </a:ext>
            </a:extLst>
          </p:cNvPr>
          <p:cNvCxnSpPr>
            <a:stCxn id="5" idx="3"/>
            <a:endCxn id="6" idx="1"/>
          </p:cNvCxnSpPr>
          <p:nvPr/>
        </p:nvCxnSpPr>
        <p:spPr>
          <a:xfrm flipV="1">
            <a:off x="2980663" y="1025173"/>
            <a:ext cx="1077583" cy="31616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xmlns="" id="{389FFD79-D9DB-4BB2-8066-61F89D145FF0}"/>
              </a:ext>
            </a:extLst>
          </p:cNvPr>
          <p:cNvCxnSpPr>
            <a:cxnSpLocks/>
            <a:stCxn id="6" idx="3"/>
            <a:endCxn id="7" idx="1"/>
          </p:cNvCxnSpPr>
          <p:nvPr/>
        </p:nvCxnSpPr>
        <p:spPr>
          <a:xfrm>
            <a:off x="6820541" y="1025173"/>
            <a:ext cx="801586" cy="66277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xmlns="" id="{82F4A234-DD37-43C4-9088-5A622CCAC6B1}"/>
              </a:ext>
            </a:extLst>
          </p:cNvPr>
          <p:cNvSpPr txBox="1"/>
          <p:nvPr/>
        </p:nvSpPr>
        <p:spPr>
          <a:xfrm rot="20468171">
            <a:off x="3069042" y="923591"/>
            <a:ext cx="924548" cy="461665"/>
          </a:xfrm>
          <a:prstGeom prst="rect">
            <a:avLst/>
          </a:prstGeom>
          <a:noFill/>
        </p:spPr>
        <p:txBody>
          <a:bodyPr wrap="none" rtlCol="0">
            <a:spAutoFit/>
          </a:bodyPr>
          <a:lstStyle/>
          <a:p>
            <a:pPr algn="ctr"/>
            <a:r>
              <a:rPr lang="en-US" sz="1200" dirty="0"/>
              <a:t>Early </a:t>
            </a:r>
          </a:p>
          <a:p>
            <a:pPr algn="ctr"/>
            <a:r>
              <a:rPr lang="en-US" sz="1200" dirty="0"/>
              <a:t>Evaluation</a:t>
            </a:r>
          </a:p>
        </p:txBody>
      </p:sp>
      <p:sp>
        <p:nvSpPr>
          <p:cNvPr id="23" name="TextBox 22">
            <a:extLst>
              <a:ext uri="{FF2B5EF4-FFF2-40B4-BE49-F238E27FC236}">
                <a16:creationId xmlns:a16="http://schemas.microsoft.com/office/drawing/2014/main" xmlns="" id="{DD671585-9285-443F-89B8-7413D3AC7C6E}"/>
              </a:ext>
            </a:extLst>
          </p:cNvPr>
          <p:cNvSpPr txBox="1"/>
          <p:nvPr/>
        </p:nvSpPr>
        <p:spPr>
          <a:xfrm rot="2203542">
            <a:off x="6730175" y="1104974"/>
            <a:ext cx="982320" cy="461665"/>
          </a:xfrm>
          <a:prstGeom prst="rect">
            <a:avLst/>
          </a:prstGeom>
          <a:noFill/>
        </p:spPr>
        <p:txBody>
          <a:bodyPr wrap="none" rtlCol="0">
            <a:spAutoFit/>
          </a:bodyPr>
          <a:lstStyle/>
          <a:p>
            <a:pPr algn="ctr"/>
            <a:r>
              <a:rPr lang="en-US" sz="1200" dirty="0"/>
              <a:t>Test </a:t>
            </a:r>
          </a:p>
          <a:p>
            <a:pPr algn="ctr"/>
            <a:r>
              <a:rPr lang="en-US" sz="1200" dirty="0"/>
              <a:t>Generation</a:t>
            </a:r>
          </a:p>
        </p:txBody>
      </p:sp>
      <p:cxnSp>
        <p:nvCxnSpPr>
          <p:cNvPr id="29" name="Straight Arrow Connector 28">
            <a:extLst>
              <a:ext uri="{FF2B5EF4-FFF2-40B4-BE49-F238E27FC236}">
                <a16:creationId xmlns:a16="http://schemas.microsoft.com/office/drawing/2014/main" xmlns="" id="{4D80224C-FB7F-4F4D-9180-8EB23D0C30BF}"/>
              </a:ext>
            </a:extLst>
          </p:cNvPr>
          <p:cNvCxnSpPr>
            <a:cxnSpLocks/>
            <a:endCxn id="17" idx="0"/>
          </p:cNvCxnSpPr>
          <p:nvPr/>
        </p:nvCxnSpPr>
        <p:spPr>
          <a:xfrm flipH="1">
            <a:off x="6584230" y="3602710"/>
            <a:ext cx="752588" cy="33323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xmlns="" id="{F8FBC1CD-C826-4D05-9B86-F7F49B14ED6A}"/>
              </a:ext>
            </a:extLst>
          </p:cNvPr>
          <p:cNvCxnSpPr>
            <a:cxnSpLocks/>
            <a:stCxn id="7" idx="2"/>
            <a:endCxn id="18" idx="0"/>
          </p:cNvCxnSpPr>
          <p:nvPr/>
        </p:nvCxnSpPr>
        <p:spPr>
          <a:xfrm flipH="1">
            <a:off x="7328913" y="1872609"/>
            <a:ext cx="795916" cy="62624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xmlns="" id="{F470FEAC-70A0-4539-95FB-A10A190D021A}"/>
              </a:ext>
            </a:extLst>
          </p:cNvPr>
          <p:cNvCxnSpPr>
            <a:cxnSpLocks/>
            <a:endCxn id="17" idx="0"/>
          </p:cNvCxnSpPr>
          <p:nvPr/>
        </p:nvCxnSpPr>
        <p:spPr>
          <a:xfrm>
            <a:off x="5881800" y="3611969"/>
            <a:ext cx="702430" cy="32397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xmlns="" id="{0DB7DE2E-EBC2-4A35-BBBD-5D29E16C995D}"/>
              </a:ext>
            </a:extLst>
          </p:cNvPr>
          <p:cNvCxnSpPr>
            <a:cxnSpLocks/>
            <a:stCxn id="8" idx="2"/>
            <a:endCxn id="9" idx="0"/>
          </p:cNvCxnSpPr>
          <p:nvPr/>
        </p:nvCxnSpPr>
        <p:spPr>
          <a:xfrm>
            <a:off x="5076052" y="2011359"/>
            <a:ext cx="582682" cy="49152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3" name="Straight Arrow Connector 32">
            <a:extLst>
              <a:ext uri="{FF2B5EF4-FFF2-40B4-BE49-F238E27FC236}">
                <a16:creationId xmlns:a16="http://schemas.microsoft.com/office/drawing/2014/main" xmlns="" id="{E2975634-7844-44B7-B04D-E53289458877}"/>
              </a:ext>
            </a:extLst>
          </p:cNvPr>
          <p:cNvCxnSpPr>
            <a:cxnSpLocks/>
            <a:stCxn id="6" idx="2"/>
            <a:endCxn id="8" idx="0"/>
          </p:cNvCxnSpPr>
          <p:nvPr/>
        </p:nvCxnSpPr>
        <p:spPr>
          <a:xfrm flipH="1">
            <a:off x="5076052" y="1209839"/>
            <a:ext cx="363342" cy="43218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xmlns="" id="{BDDE6D8F-E635-4B89-8254-B2B46A576A0E}"/>
              </a:ext>
            </a:extLst>
          </p:cNvPr>
          <p:cNvSpPr txBox="1"/>
          <p:nvPr/>
        </p:nvSpPr>
        <p:spPr>
          <a:xfrm>
            <a:off x="791475" y="397728"/>
            <a:ext cx="3115020" cy="369332"/>
          </a:xfrm>
          <a:prstGeom prst="rect">
            <a:avLst/>
          </a:prstGeom>
          <a:solidFill>
            <a:srgbClr val="5FD4FD"/>
          </a:solidFill>
          <a:ln>
            <a:solidFill>
              <a:schemeClr val="accent1"/>
            </a:solidFill>
          </a:ln>
        </p:spPr>
        <p:txBody>
          <a:bodyPr wrap="none" rtlCol="0">
            <a:spAutoFit/>
          </a:bodyPr>
          <a:lstStyle/>
          <a:p>
            <a:r>
              <a:rPr lang="en-US" dirty="0">
                <a:latin typeface="Times New Roman" panose="02020603050405020304" pitchFamily="18" charset="0"/>
                <a:cs typeface="Times New Roman" panose="02020603050405020304" pitchFamily="18" charset="0"/>
              </a:rPr>
              <a:t>Protocol Design &amp; Architecture</a:t>
            </a:r>
          </a:p>
        </p:txBody>
      </p:sp>
      <p:sp>
        <p:nvSpPr>
          <p:cNvPr id="10" name="Rectangle 9">
            <a:extLst>
              <a:ext uri="{FF2B5EF4-FFF2-40B4-BE49-F238E27FC236}">
                <a16:creationId xmlns:a16="http://schemas.microsoft.com/office/drawing/2014/main" xmlns="" id="{2BC50787-E555-494A-942C-3C4F6930B118}"/>
              </a:ext>
            </a:extLst>
          </p:cNvPr>
          <p:cNvSpPr/>
          <p:nvPr/>
        </p:nvSpPr>
        <p:spPr>
          <a:xfrm>
            <a:off x="6176860" y="2504604"/>
            <a:ext cx="178068" cy="369332"/>
          </a:xfrm>
          <a:prstGeom prst="rect">
            <a:avLst/>
          </a:prstGeom>
          <a:solidFill>
            <a:schemeClr val="tx2">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xmlns="" id="{49BB2C1B-3EA5-4178-9674-C5B5FC74AE0C}"/>
              </a:ext>
            </a:extLst>
          </p:cNvPr>
          <p:cNvSpPr txBox="1"/>
          <p:nvPr/>
        </p:nvSpPr>
        <p:spPr>
          <a:xfrm>
            <a:off x="4945168" y="4007386"/>
            <a:ext cx="3294492" cy="369332"/>
          </a:xfrm>
          <a:prstGeom prst="rect">
            <a:avLst/>
          </a:prstGeom>
          <a:solidFill>
            <a:schemeClr val="tx2">
              <a:lumMod val="75000"/>
              <a:lumOff val="25000"/>
            </a:schemeClr>
          </a:solidFill>
          <a:ln>
            <a:solidFill>
              <a:schemeClr val="accent1"/>
            </a:solidFill>
          </a:ln>
        </p:spPr>
        <p:txBody>
          <a:bodyPr wrap="none" rtlCol="0">
            <a:spAutoFit/>
          </a:bodyPr>
          <a:lstStyle/>
          <a:p>
            <a:r>
              <a:rPr lang="en-US" dirty="0">
                <a:solidFill>
                  <a:schemeClr val="bg1"/>
                </a:solidFill>
                <a:latin typeface="Times New Roman" panose="02020603050405020304" pitchFamily="18" charset="0"/>
                <a:cs typeface="Times New Roman" panose="02020603050405020304" pitchFamily="18" charset="0"/>
              </a:rPr>
              <a:t>Data-driven Design &amp; Evaluation</a:t>
            </a:r>
          </a:p>
        </p:txBody>
      </p:sp>
      <p:sp>
        <p:nvSpPr>
          <p:cNvPr id="36" name="TextBox 35">
            <a:extLst>
              <a:ext uri="{FF2B5EF4-FFF2-40B4-BE49-F238E27FC236}">
                <a16:creationId xmlns:a16="http://schemas.microsoft.com/office/drawing/2014/main" xmlns="" id="{805FB15D-B2D3-4E7E-BB4D-3DEA49EA9990}"/>
              </a:ext>
            </a:extLst>
          </p:cNvPr>
          <p:cNvSpPr txBox="1"/>
          <p:nvPr/>
        </p:nvSpPr>
        <p:spPr>
          <a:xfrm>
            <a:off x="7140136" y="2060276"/>
            <a:ext cx="984693" cy="276999"/>
          </a:xfrm>
          <a:prstGeom prst="rect">
            <a:avLst/>
          </a:prstGeom>
          <a:noFill/>
        </p:spPr>
        <p:txBody>
          <a:bodyPr wrap="none" rtlCol="0">
            <a:spAutoFit/>
          </a:bodyPr>
          <a:lstStyle/>
          <a:p>
            <a:pPr algn="ctr"/>
            <a:r>
              <a:rPr lang="en-US" sz="1200" dirty="0"/>
              <a:t>Robustness</a:t>
            </a:r>
          </a:p>
        </p:txBody>
      </p:sp>
      <p:sp>
        <p:nvSpPr>
          <p:cNvPr id="35" name="TextBox 34">
            <a:extLst>
              <a:ext uri="{FF2B5EF4-FFF2-40B4-BE49-F238E27FC236}">
                <a16:creationId xmlns:a16="http://schemas.microsoft.com/office/drawing/2014/main" xmlns="" id="{8D54FA68-3158-40D9-BDE6-5F8182CD90C7}"/>
              </a:ext>
            </a:extLst>
          </p:cNvPr>
          <p:cNvSpPr txBox="1"/>
          <p:nvPr/>
        </p:nvSpPr>
        <p:spPr>
          <a:xfrm>
            <a:off x="5156301" y="2107821"/>
            <a:ext cx="740908" cy="276999"/>
          </a:xfrm>
          <a:prstGeom prst="rect">
            <a:avLst/>
          </a:prstGeom>
          <a:noFill/>
        </p:spPr>
        <p:txBody>
          <a:bodyPr wrap="none" rtlCol="0">
            <a:spAutoFit/>
          </a:bodyPr>
          <a:lstStyle/>
          <a:p>
            <a:pPr algn="ctr"/>
            <a:r>
              <a:rPr lang="en-US" sz="1200" dirty="0"/>
              <a:t>Realism</a:t>
            </a:r>
          </a:p>
        </p:txBody>
      </p:sp>
      <p:sp>
        <p:nvSpPr>
          <p:cNvPr id="25" name="TextBox 24">
            <a:extLst>
              <a:ext uri="{FF2B5EF4-FFF2-40B4-BE49-F238E27FC236}">
                <a16:creationId xmlns:a16="http://schemas.microsoft.com/office/drawing/2014/main" xmlns="" id="{4030F0FC-4B36-4887-BBDC-5CAC5D310EB4}"/>
              </a:ext>
            </a:extLst>
          </p:cNvPr>
          <p:cNvSpPr txBox="1"/>
          <p:nvPr/>
        </p:nvSpPr>
        <p:spPr>
          <a:xfrm>
            <a:off x="4967306" y="1209181"/>
            <a:ext cx="1237647" cy="461665"/>
          </a:xfrm>
          <a:prstGeom prst="rect">
            <a:avLst/>
          </a:prstGeom>
          <a:noFill/>
        </p:spPr>
        <p:txBody>
          <a:bodyPr wrap="none" rtlCol="0">
            <a:spAutoFit/>
          </a:bodyPr>
          <a:lstStyle/>
          <a:p>
            <a:pPr algn="ctr"/>
            <a:r>
              <a:rPr lang="en-US" sz="1200" dirty="0"/>
              <a:t>Representative</a:t>
            </a:r>
          </a:p>
          <a:p>
            <a:pPr algn="ctr"/>
            <a:r>
              <a:rPr lang="en-US" sz="1200" dirty="0"/>
              <a:t>Scenarios</a:t>
            </a:r>
          </a:p>
        </p:txBody>
      </p:sp>
      <p:sp>
        <p:nvSpPr>
          <p:cNvPr id="41" name="TextBox 40">
            <a:extLst>
              <a:ext uri="{FF2B5EF4-FFF2-40B4-BE49-F238E27FC236}">
                <a16:creationId xmlns:a16="http://schemas.microsoft.com/office/drawing/2014/main" xmlns="" id="{8320AD56-BE64-42EE-A8CD-3B206B653F8F}"/>
              </a:ext>
            </a:extLst>
          </p:cNvPr>
          <p:cNvSpPr txBox="1"/>
          <p:nvPr/>
        </p:nvSpPr>
        <p:spPr>
          <a:xfrm>
            <a:off x="4449757" y="3602710"/>
            <a:ext cx="1887376" cy="276999"/>
          </a:xfrm>
          <a:prstGeom prst="rect">
            <a:avLst/>
          </a:prstGeom>
          <a:noFill/>
        </p:spPr>
        <p:txBody>
          <a:bodyPr wrap="none" rtlCol="0">
            <a:spAutoFit/>
          </a:bodyPr>
          <a:lstStyle/>
          <a:p>
            <a:pPr algn="ctr"/>
            <a:r>
              <a:rPr lang="en-US" sz="1200" dirty="0"/>
              <a:t>Increase Dimensionality</a:t>
            </a:r>
          </a:p>
        </p:txBody>
      </p:sp>
      <p:sp>
        <p:nvSpPr>
          <p:cNvPr id="40" name="TextBox 39">
            <a:extLst>
              <a:ext uri="{FF2B5EF4-FFF2-40B4-BE49-F238E27FC236}">
                <a16:creationId xmlns:a16="http://schemas.microsoft.com/office/drawing/2014/main" xmlns="" id="{6422DA97-BC12-4758-B6E5-24F1187AC6C1}"/>
              </a:ext>
            </a:extLst>
          </p:cNvPr>
          <p:cNvSpPr txBox="1"/>
          <p:nvPr/>
        </p:nvSpPr>
        <p:spPr>
          <a:xfrm>
            <a:off x="6907699" y="3638207"/>
            <a:ext cx="1217129" cy="276999"/>
          </a:xfrm>
          <a:prstGeom prst="rect">
            <a:avLst/>
          </a:prstGeom>
          <a:noFill/>
        </p:spPr>
        <p:txBody>
          <a:bodyPr wrap="none" rtlCol="0">
            <a:spAutoFit/>
          </a:bodyPr>
          <a:lstStyle/>
          <a:p>
            <a:pPr algn="ctr"/>
            <a:r>
              <a:rPr lang="en-US" sz="1200" dirty="0"/>
              <a:t>Utilize Insights</a:t>
            </a:r>
          </a:p>
        </p:txBody>
      </p:sp>
      <p:sp>
        <p:nvSpPr>
          <p:cNvPr id="47" name="Freeform: Shape 46">
            <a:extLst>
              <a:ext uri="{FF2B5EF4-FFF2-40B4-BE49-F238E27FC236}">
                <a16:creationId xmlns:a16="http://schemas.microsoft.com/office/drawing/2014/main" xmlns="" id="{DC706F93-21B5-49C8-A0DE-2DBCFC0D34EC}"/>
              </a:ext>
            </a:extLst>
          </p:cNvPr>
          <p:cNvSpPr/>
          <p:nvPr/>
        </p:nvSpPr>
        <p:spPr>
          <a:xfrm>
            <a:off x="3750760" y="2067597"/>
            <a:ext cx="3536520" cy="461664"/>
          </a:xfrm>
          <a:custGeom>
            <a:avLst/>
            <a:gdLst>
              <a:gd name="connsiteX0" fmla="*/ 3531957 w 3531957"/>
              <a:gd name="connsiteY0" fmla="*/ 446839 h 502680"/>
              <a:gd name="connsiteX1" fmla="*/ 2066125 w 3531957"/>
              <a:gd name="connsiteY1" fmla="*/ 109 h 502680"/>
              <a:gd name="connsiteX2" fmla="*/ 565393 w 3531957"/>
              <a:gd name="connsiteY2" fmla="*/ 404958 h 502680"/>
              <a:gd name="connsiteX3" fmla="*/ 0 w 3531957"/>
              <a:gd name="connsiteY3" fmla="*/ 502680 h 502680"/>
              <a:gd name="connsiteX4" fmla="*/ 0 w 3531957"/>
              <a:gd name="connsiteY4" fmla="*/ 502680 h 502680"/>
              <a:gd name="connsiteX5" fmla="*/ 0 w 3531957"/>
              <a:gd name="connsiteY5" fmla="*/ 502680 h 502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31957" h="502680">
                <a:moveTo>
                  <a:pt x="3531957" y="446839"/>
                </a:moveTo>
                <a:cubicBezTo>
                  <a:pt x="3046254" y="226964"/>
                  <a:pt x="2560552" y="7089"/>
                  <a:pt x="2066125" y="109"/>
                </a:cubicBezTo>
                <a:cubicBezTo>
                  <a:pt x="1571698" y="-6871"/>
                  <a:pt x="909747" y="321196"/>
                  <a:pt x="565393" y="404958"/>
                </a:cubicBezTo>
                <a:cubicBezTo>
                  <a:pt x="221039" y="488720"/>
                  <a:pt x="0" y="502680"/>
                  <a:pt x="0" y="502680"/>
                </a:cubicBezTo>
                <a:lnTo>
                  <a:pt x="0" y="502680"/>
                </a:lnTo>
                <a:lnTo>
                  <a:pt x="0" y="502680"/>
                </a:lnTo>
              </a:path>
            </a:pathLst>
          </a:custGeom>
          <a:noFill/>
          <a:ln>
            <a:prstDash val="dash"/>
            <a:headEnd w="lg" len="lg"/>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Freeform: Shape 53">
            <a:extLst>
              <a:ext uri="{FF2B5EF4-FFF2-40B4-BE49-F238E27FC236}">
                <a16:creationId xmlns:a16="http://schemas.microsoft.com/office/drawing/2014/main" xmlns="" id="{2E696EDF-9C17-410C-9762-6A6B7F04F37C}"/>
              </a:ext>
            </a:extLst>
          </p:cNvPr>
          <p:cNvSpPr/>
          <p:nvPr/>
        </p:nvSpPr>
        <p:spPr>
          <a:xfrm>
            <a:off x="3371414" y="2177808"/>
            <a:ext cx="1772959" cy="1526479"/>
          </a:xfrm>
          <a:custGeom>
            <a:avLst/>
            <a:gdLst>
              <a:gd name="connsiteX0" fmla="*/ 1772959 w 1772959"/>
              <a:gd name="connsiteY0" fmla="*/ 0 h 1526479"/>
              <a:gd name="connsiteX1" fmla="*/ 998162 w 1772959"/>
              <a:gd name="connsiteY1" fmla="*/ 418809 h 1526479"/>
              <a:gd name="connsiteX2" fmla="*/ 949301 w 1772959"/>
              <a:gd name="connsiteY2" fmla="*/ 1012122 h 1526479"/>
              <a:gd name="connsiteX3" fmla="*/ 293166 w 1772959"/>
              <a:gd name="connsiteY3" fmla="*/ 1465832 h 1526479"/>
              <a:gd name="connsiteX4" fmla="*/ 0 w 1772959"/>
              <a:gd name="connsiteY4" fmla="*/ 1521673 h 1526479"/>
              <a:gd name="connsiteX5" fmla="*/ 0 w 1772959"/>
              <a:gd name="connsiteY5" fmla="*/ 1521673 h 1526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2959" h="1526479">
                <a:moveTo>
                  <a:pt x="1772959" y="0"/>
                </a:moveTo>
                <a:cubicBezTo>
                  <a:pt x="1454198" y="125061"/>
                  <a:pt x="1135438" y="250122"/>
                  <a:pt x="998162" y="418809"/>
                </a:cubicBezTo>
                <a:cubicBezTo>
                  <a:pt x="860886" y="587496"/>
                  <a:pt x="1066800" y="837618"/>
                  <a:pt x="949301" y="1012122"/>
                </a:cubicBezTo>
                <a:cubicBezTo>
                  <a:pt x="831802" y="1186626"/>
                  <a:pt x="451383" y="1380907"/>
                  <a:pt x="293166" y="1465832"/>
                </a:cubicBezTo>
                <a:cubicBezTo>
                  <a:pt x="134949" y="1550757"/>
                  <a:pt x="0" y="1521673"/>
                  <a:pt x="0" y="1521673"/>
                </a:cubicBezTo>
                <a:lnTo>
                  <a:pt x="0" y="1521673"/>
                </a:lnTo>
              </a:path>
            </a:pathLst>
          </a:custGeom>
          <a:noFill/>
          <a:ln>
            <a:prstDash val="dash"/>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xmlns="" id="{ADD59D83-4039-44B8-A1E6-303B30521151}"/>
              </a:ext>
            </a:extLst>
          </p:cNvPr>
          <p:cNvSpPr/>
          <p:nvPr/>
        </p:nvSpPr>
        <p:spPr>
          <a:xfrm>
            <a:off x="272226" y="767060"/>
            <a:ext cx="3681548" cy="4279590"/>
          </a:xfrm>
          <a:prstGeom prst="rect">
            <a:avLst/>
          </a:prstGeom>
          <a:noFill/>
          <a:ln>
            <a:solidFill>
              <a:srgbClr val="C00000"/>
            </a:solidFill>
            <a:prstDash val="lgDashDot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xmlns="" id="{D4C82574-67AC-4E7F-9E9B-83EA627A03E6}"/>
              </a:ext>
            </a:extLst>
          </p:cNvPr>
          <p:cNvSpPr/>
          <p:nvPr/>
        </p:nvSpPr>
        <p:spPr>
          <a:xfrm>
            <a:off x="3960396" y="801252"/>
            <a:ext cx="4911377" cy="2836955"/>
          </a:xfrm>
          <a:prstGeom prst="rect">
            <a:avLst/>
          </a:prstGeom>
          <a:noFill/>
          <a:ln>
            <a:solidFill>
              <a:srgbClr val="00B050"/>
            </a:solidFill>
            <a:prstDash val="lgDashDot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xmlns="" id="{67A94542-F836-492A-85A8-E4D40FEA5EE6}"/>
              </a:ext>
            </a:extLst>
          </p:cNvPr>
          <p:cNvSpPr/>
          <p:nvPr/>
        </p:nvSpPr>
        <p:spPr>
          <a:xfrm>
            <a:off x="3960395" y="3638207"/>
            <a:ext cx="4911377" cy="1467291"/>
          </a:xfrm>
          <a:prstGeom prst="rect">
            <a:avLst/>
          </a:prstGeom>
          <a:noFill/>
          <a:ln>
            <a:prstDash val="lgDashDot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xmlns="" id="{FF8ADF34-E672-430B-BEC4-EB521D107D65}"/>
              </a:ext>
            </a:extLst>
          </p:cNvPr>
          <p:cNvSpPr/>
          <p:nvPr/>
        </p:nvSpPr>
        <p:spPr>
          <a:xfrm>
            <a:off x="3906495" y="3638207"/>
            <a:ext cx="123348" cy="140844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xmlns="" id="{9FE94F53-7888-41E8-B874-6CABDC1A0F10}"/>
              </a:ext>
            </a:extLst>
          </p:cNvPr>
          <p:cNvSpPr txBox="1"/>
          <p:nvPr/>
        </p:nvSpPr>
        <p:spPr>
          <a:xfrm>
            <a:off x="370876" y="3894189"/>
            <a:ext cx="7764738" cy="854849"/>
          </a:xfrm>
          <a:prstGeom prst="rect">
            <a:avLst/>
          </a:prstGeom>
          <a:noFill/>
        </p:spPr>
        <p:txBody>
          <a:bodyPr wrap="square" rtlCol="0">
            <a:spAutoFit/>
          </a:bodyPr>
          <a:lstStyle/>
          <a:p>
            <a:r>
              <a:rPr lang="en-US" sz="1200" dirty="0">
                <a:effectLst/>
                <a:latin typeface="Times New Roman" panose="02020603050405020304" pitchFamily="18" charset="0"/>
                <a:ea typeface="Times New Roman" panose="02020603050405020304" pitchFamily="18" charset="0"/>
              </a:rPr>
              <a:t>- D. Estrin, D. </a:t>
            </a:r>
            <a:r>
              <a:rPr lang="en-US" sz="1200" dirty="0" err="1">
                <a:effectLst/>
                <a:latin typeface="Times New Roman" panose="02020603050405020304" pitchFamily="18" charset="0"/>
                <a:ea typeface="Times New Roman" panose="02020603050405020304" pitchFamily="18" charset="0"/>
              </a:rPr>
              <a:t>Farinacci</a:t>
            </a:r>
            <a:r>
              <a:rPr lang="en-US" sz="1200" dirty="0">
                <a:effectLst/>
                <a:latin typeface="Times New Roman" panose="02020603050405020304" pitchFamily="18" charset="0"/>
                <a:ea typeface="Times New Roman" panose="02020603050405020304" pitchFamily="18" charset="0"/>
              </a:rPr>
              <a:t>, </a:t>
            </a:r>
            <a:r>
              <a:rPr lang="en-US" sz="1250" dirty="0">
                <a:effectLst/>
                <a:latin typeface="Times New Roman" panose="02020603050405020304" pitchFamily="18" charset="0"/>
                <a:ea typeface="Times New Roman" panose="02020603050405020304" pitchFamily="18" charset="0"/>
              </a:rPr>
              <a:t>A. </a:t>
            </a:r>
            <a:r>
              <a:rPr lang="en-US" sz="1275" dirty="0">
                <a:effectLst/>
                <a:latin typeface="Times New Roman" panose="02020603050405020304" pitchFamily="18" charset="0"/>
                <a:ea typeface="Times New Roman" panose="02020603050405020304" pitchFamily="18" charset="0"/>
              </a:rPr>
              <a:t>Helmy</a:t>
            </a:r>
            <a:r>
              <a:rPr lang="en-US" sz="1200" dirty="0">
                <a:effectLst/>
                <a:latin typeface="Times New Roman" panose="02020603050405020304" pitchFamily="18" charset="0"/>
                <a:ea typeface="Times New Roman" panose="02020603050405020304" pitchFamily="18" charset="0"/>
              </a:rPr>
              <a:t>, D. Thaler, S. Deering, V. Jacobson, M. Handley, C. Liu, P. Sharma, L. Wei, “Protocol Independent Multicast - Sparse Mode (</a:t>
            </a:r>
            <a:r>
              <a:rPr lang="en-US" sz="1200" i="1" dirty="0">
                <a:effectLst/>
                <a:latin typeface="Times New Roman" panose="02020603050405020304" pitchFamily="18" charset="0"/>
                <a:ea typeface="Times New Roman" panose="02020603050405020304" pitchFamily="18" charset="0"/>
              </a:rPr>
              <a:t>PIM-SM</a:t>
            </a:r>
            <a:r>
              <a:rPr lang="en-US" sz="1200" dirty="0">
                <a:effectLst/>
                <a:latin typeface="Times New Roman" panose="02020603050405020304" pitchFamily="18" charset="0"/>
                <a:ea typeface="Times New Roman" panose="02020603050405020304" pitchFamily="18" charset="0"/>
              </a:rPr>
              <a:t>): Protocol Specification” </a:t>
            </a:r>
            <a:r>
              <a:rPr lang="en-US" sz="1200" i="1" dirty="0">
                <a:effectLst/>
                <a:latin typeface="Times New Roman" panose="02020603050405020304" pitchFamily="18" charset="0"/>
                <a:ea typeface="Times New Roman" panose="02020603050405020304" pitchFamily="18" charset="0"/>
              </a:rPr>
              <a:t>IETF</a:t>
            </a:r>
            <a:r>
              <a:rPr lang="en-US" sz="1200" dirty="0">
                <a:effectLst/>
                <a:latin typeface="Times New Roman" panose="02020603050405020304" pitchFamily="18" charset="0"/>
                <a:ea typeface="Times New Roman" panose="02020603050405020304" pitchFamily="18" charset="0"/>
              </a:rPr>
              <a:t> </a:t>
            </a:r>
            <a:r>
              <a:rPr lang="en-US" sz="1200" i="1" dirty="0">
                <a:effectLst/>
                <a:latin typeface="Times New Roman" panose="02020603050405020304" pitchFamily="18" charset="0"/>
                <a:ea typeface="Times New Roman" panose="02020603050405020304" pitchFamily="18" charset="0"/>
              </a:rPr>
              <a:t>RFC 2362</a:t>
            </a:r>
            <a:r>
              <a:rPr lang="en-US" sz="1200" dirty="0">
                <a:effectLst/>
                <a:latin typeface="Times New Roman" panose="02020603050405020304" pitchFamily="18" charset="0"/>
                <a:ea typeface="Times New Roman" panose="02020603050405020304" pitchFamily="18" charset="0"/>
              </a:rPr>
              <a:t>, June 1998. </a:t>
            </a:r>
          </a:p>
          <a:p>
            <a:r>
              <a:rPr lang="en-US" sz="1200" dirty="0">
                <a:latin typeface="Times New Roman" panose="02020603050405020304" pitchFamily="18" charset="0"/>
                <a:ea typeface="Times New Roman" panose="02020603050405020304" pitchFamily="18" charset="0"/>
              </a:rPr>
              <a:t>- L. Breslau, D. Estrin, K. Fall, S. Floyd, J. </a:t>
            </a:r>
            <a:r>
              <a:rPr lang="en-US" sz="1200" dirty="0" err="1">
                <a:latin typeface="Times New Roman" panose="02020603050405020304" pitchFamily="18" charset="0"/>
                <a:ea typeface="Times New Roman" panose="02020603050405020304" pitchFamily="18" charset="0"/>
              </a:rPr>
              <a:t>Heidemann</a:t>
            </a:r>
            <a:r>
              <a:rPr lang="en-US" sz="1200" dirty="0">
                <a:latin typeface="Times New Roman" panose="02020603050405020304" pitchFamily="18" charset="0"/>
                <a:ea typeface="Times New Roman" panose="02020603050405020304" pitchFamily="18" charset="0"/>
              </a:rPr>
              <a:t>, </a:t>
            </a:r>
            <a:r>
              <a:rPr lang="en-US" sz="1250" dirty="0">
                <a:latin typeface="Times New Roman" panose="02020603050405020304" pitchFamily="18" charset="0"/>
                <a:ea typeface="Times New Roman" panose="02020603050405020304" pitchFamily="18" charset="0"/>
              </a:rPr>
              <a:t>A. </a:t>
            </a:r>
            <a:r>
              <a:rPr lang="en-US" sz="1280" dirty="0">
                <a:latin typeface="Times New Roman" panose="02020603050405020304" pitchFamily="18" charset="0"/>
                <a:ea typeface="Times New Roman" panose="02020603050405020304" pitchFamily="18" charset="0"/>
              </a:rPr>
              <a:t>Helmy</a:t>
            </a:r>
            <a:r>
              <a:rPr lang="en-US" sz="1200" dirty="0">
                <a:latin typeface="Times New Roman" panose="02020603050405020304" pitchFamily="18" charset="0"/>
                <a:ea typeface="Times New Roman" panose="02020603050405020304" pitchFamily="18" charset="0"/>
              </a:rPr>
              <a:t>, P. Huang, S. </a:t>
            </a:r>
            <a:r>
              <a:rPr lang="en-US" sz="1200" dirty="0" err="1">
                <a:latin typeface="Times New Roman" panose="02020603050405020304" pitchFamily="18" charset="0"/>
                <a:ea typeface="Times New Roman" panose="02020603050405020304" pitchFamily="18" charset="0"/>
              </a:rPr>
              <a:t>McCanne</a:t>
            </a:r>
            <a:r>
              <a:rPr lang="en-US" sz="1200" dirty="0">
                <a:latin typeface="Times New Roman" panose="02020603050405020304" pitchFamily="18" charset="0"/>
                <a:ea typeface="Times New Roman" panose="02020603050405020304" pitchFamily="18" charset="0"/>
              </a:rPr>
              <a:t>, K. </a:t>
            </a:r>
            <a:r>
              <a:rPr lang="en-US" sz="1200" dirty="0" err="1">
                <a:latin typeface="Times New Roman" panose="02020603050405020304" pitchFamily="18" charset="0"/>
                <a:ea typeface="Times New Roman" panose="02020603050405020304" pitchFamily="18" charset="0"/>
              </a:rPr>
              <a:t>Varadhan</a:t>
            </a:r>
            <a:r>
              <a:rPr lang="en-US" sz="1200" dirty="0">
                <a:latin typeface="Times New Roman" panose="02020603050405020304" pitchFamily="18" charset="0"/>
                <a:ea typeface="Times New Roman" panose="02020603050405020304" pitchFamily="18" charset="0"/>
              </a:rPr>
              <a:t>, Y. Xu, H. Yu, "Advances in Network Simulation", </a:t>
            </a:r>
            <a:r>
              <a:rPr lang="en-US" sz="1200" i="1" dirty="0">
                <a:latin typeface="Times New Roman" panose="02020603050405020304" pitchFamily="18" charset="0"/>
                <a:ea typeface="Times New Roman" panose="02020603050405020304" pitchFamily="18" charset="0"/>
              </a:rPr>
              <a:t>IEEE Computer</a:t>
            </a:r>
            <a:r>
              <a:rPr lang="en-US" sz="1200" dirty="0">
                <a:latin typeface="Times New Roman" panose="02020603050405020304" pitchFamily="18" charset="0"/>
                <a:ea typeface="Times New Roman" panose="02020603050405020304" pitchFamily="18" charset="0"/>
              </a:rPr>
              <a:t>, May 2000. </a:t>
            </a:r>
            <a:endParaRPr lang="en-US" sz="1200" dirty="0"/>
          </a:p>
        </p:txBody>
      </p:sp>
      <p:sp>
        <p:nvSpPr>
          <p:cNvPr id="44" name="TextBox 43">
            <a:extLst>
              <a:ext uri="{FF2B5EF4-FFF2-40B4-BE49-F238E27FC236}">
                <a16:creationId xmlns:a16="http://schemas.microsoft.com/office/drawing/2014/main" xmlns="" id="{ED398827-C302-4616-98C8-185FE29766A4}"/>
              </a:ext>
            </a:extLst>
          </p:cNvPr>
          <p:cNvSpPr txBox="1"/>
          <p:nvPr/>
        </p:nvSpPr>
        <p:spPr>
          <a:xfrm>
            <a:off x="286101" y="3532792"/>
            <a:ext cx="8193999" cy="1606594"/>
          </a:xfrm>
          <a:prstGeom prst="rect">
            <a:avLst/>
          </a:prstGeom>
          <a:solidFill>
            <a:schemeClr val="bg1"/>
          </a:solidFill>
        </p:spPr>
        <p:txBody>
          <a:bodyPr wrap="square" rtlCol="0">
            <a:spAutoFit/>
          </a:bodyPr>
          <a:lstStyle/>
          <a:p>
            <a:r>
              <a:rPr lang="en-US" sz="1200" dirty="0">
                <a:effectLst/>
                <a:latin typeface="Times New Roman" panose="02020603050405020304" pitchFamily="18" charset="0"/>
                <a:ea typeface="Times New Roman" panose="02020603050405020304" pitchFamily="18" charset="0"/>
              </a:rPr>
              <a:t>- F. Bai, N. </a:t>
            </a:r>
            <a:r>
              <a:rPr lang="en-US" sz="1200" dirty="0" err="1">
                <a:effectLst/>
                <a:latin typeface="Times New Roman" panose="02020603050405020304" pitchFamily="18" charset="0"/>
                <a:ea typeface="Times New Roman" panose="02020603050405020304" pitchFamily="18" charset="0"/>
              </a:rPr>
              <a:t>Sadagopan</a:t>
            </a:r>
            <a:r>
              <a:rPr lang="en-US" sz="1200" dirty="0">
                <a:effectLst/>
                <a:latin typeface="Times New Roman" panose="02020603050405020304" pitchFamily="18" charset="0"/>
                <a:ea typeface="Times New Roman" panose="02020603050405020304" pitchFamily="18" charset="0"/>
              </a:rPr>
              <a:t>, </a:t>
            </a:r>
            <a:r>
              <a:rPr lang="en-US" sz="1250" dirty="0">
                <a:effectLst/>
                <a:latin typeface="Times New Roman" panose="02020603050405020304" pitchFamily="18" charset="0"/>
                <a:ea typeface="Times New Roman" panose="02020603050405020304" pitchFamily="18" charset="0"/>
              </a:rPr>
              <a:t>A.</a:t>
            </a:r>
            <a:r>
              <a:rPr lang="en-US" sz="1200" dirty="0">
                <a:effectLst/>
                <a:latin typeface="Times New Roman" panose="02020603050405020304" pitchFamily="18" charset="0"/>
                <a:ea typeface="Times New Roman" panose="02020603050405020304" pitchFamily="18" charset="0"/>
              </a:rPr>
              <a:t> </a:t>
            </a:r>
            <a:r>
              <a:rPr lang="en-US" sz="1280" dirty="0">
                <a:effectLst/>
                <a:latin typeface="Times New Roman" panose="02020603050405020304" pitchFamily="18" charset="0"/>
                <a:ea typeface="Times New Roman" panose="02020603050405020304" pitchFamily="18" charset="0"/>
              </a:rPr>
              <a:t>Helmy</a:t>
            </a:r>
            <a:r>
              <a:rPr lang="en-US" sz="1200" dirty="0">
                <a:effectLst/>
                <a:latin typeface="Times New Roman" panose="02020603050405020304" pitchFamily="18" charset="0"/>
                <a:ea typeface="Times New Roman" panose="02020603050405020304" pitchFamily="18" charset="0"/>
              </a:rPr>
              <a:t>, “</a:t>
            </a:r>
            <a:r>
              <a:rPr lang="en-US" sz="1200" i="1" dirty="0">
                <a:effectLst/>
                <a:latin typeface="Times New Roman" panose="02020603050405020304" pitchFamily="18" charset="0"/>
                <a:ea typeface="Times New Roman" panose="02020603050405020304" pitchFamily="18" charset="0"/>
              </a:rPr>
              <a:t>IMPORTANT</a:t>
            </a:r>
            <a:r>
              <a:rPr lang="en-US" sz="1200" dirty="0">
                <a:effectLst/>
                <a:latin typeface="Times New Roman" panose="02020603050405020304" pitchFamily="18" charset="0"/>
                <a:ea typeface="Times New Roman" panose="02020603050405020304" pitchFamily="18" charset="0"/>
              </a:rPr>
              <a:t>: A framework to systematically analyze the Impact of Mobility on Performance of </a:t>
            </a:r>
            <a:r>
              <a:rPr lang="en-US" sz="1200" dirty="0" err="1">
                <a:effectLst/>
                <a:latin typeface="Times New Roman" panose="02020603050405020304" pitchFamily="18" charset="0"/>
                <a:ea typeface="Times New Roman" panose="02020603050405020304" pitchFamily="18" charset="0"/>
              </a:rPr>
              <a:t>RouTing</a:t>
            </a:r>
            <a:r>
              <a:rPr lang="en-US" sz="1200" dirty="0">
                <a:effectLst/>
                <a:latin typeface="Times New Roman" panose="02020603050405020304" pitchFamily="18" charset="0"/>
                <a:ea typeface="Times New Roman" panose="02020603050405020304" pitchFamily="18" charset="0"/>
              </a:rPr>
              <a:t> protocols for </a:t>
            </a:r>
            <a:r>
              <a:rPr lang="en-US" sz="1200" dirty="0" err="1">
                <a:effectLst/>
                <a:latin typeface="Times New Roman" panose="02020603050405020304" pitchFamily="18" charset="0"/>
                <a:ea typeface="Times New Roman" panose="02020603050405020304" pitchFamily="18" charset="0"/>
              </a:rPr>
              <a:t>Adhoc</a:t>
            </a:r>
            <a:r>
              <a:rPr lang="en-US" sz="1200" dirty="0">
                <a:effectLst/>
                <a:latin typeface="Times New Roman" panose="02020603050405020304" pitchFamily="18" charset="0"/>
                <a:ea typeface="Times New Roman" panose="02020603050405020304" pitchFamily="18" charset="0"/>
              </a:rPr>
              <a:t> </a:t>
            </a:r>
            <a:r>
              <a:rPr lang="en-US" sz="1200" dirty="0" err="1">
                <a:effectLst/>
                <a:latin typeface="Times New Roman" panose="02020603050405020304" pitchFamily="18" charset="0"/>
                <a:ea typeface="Times New Roman" panose="02020603050405020304" pitchFamily="18" charset="0"/>
              </a:rPr>
              <a:t>NeTworks</a:t>
            </a:r>
            <a:r>
              <a:rPr lang="en-US" sz="1200" dirty="0">
                <a:effectLst/>
                <a:latin typeface="Times New Roman" panose="02020603050405020304" pitchFamily="18" charset="0"/>
                <a:ea typeface="Times New Roman" panose="02020603050405020304" pitchFamily="18" charset="0"/>
              </a:rPr>
              <a:t>”, </a:t>
            </a:r>
            <a:r>
              <a:rPr lang="en-US" sz="1200" i="1" dirty="0">
                <a:effectLst/>
                <a:latin typeface="Times New Roman" panose="02020603050405020304" pitchFamily="18" charset="0"/>
                <a:ea typeface="Times New Roman" panose="02020603050405020304" pitchFamily="18" charset="0"/>
              </a:rPr>
              <a:t>IEEE INFOCOM</a:t>
            </a:r>
            <a:r>
              <a:rPr lang="en-US" sz="1200" dirty="0">
                <a:effectLst/>
                <a:latin typeface="Times New Roman" panose="02020603050405020304" pitchFamily="18" charset="0"/>
                <a:ea typeface="Times New Roman" panose="02020603050405020304" pitchFamily="18" charset="0"/>
              </a:rPr>
              <a:t>, April 2003.</a:t>
            </a:r>
          </a:p>
          <a:p>
            <a:r>
              <a:rPr lang="en-US" sz="1200" dirty="0">
                <a:effectLst/>
                <a:latin typeface="Times New Roman" panose="02020603050405020304" pitchFamily="18" charset="0"/>
                <a:ea typeface="Times New Roman" panose="02020603050405020304" pitchFamily="18" charset="0"/>
              </a:rPr>
              <a:t>- W. Hsu, T. Spyropoulos, K. </a:t>
            </a:r>
            <a:r>
              <a:rPr lang="en-US" sz="1200" dirty="0" err="1">
                <a:effectLst/>
                <a:latin typeface="Times New Roman" panose="02020603050405020304" pitchFamily="18" charset="0"/>
                <a:ea typeface="Times New Roman" panose="02020603050405020304" pitchFamily="18" charset="0"/>
              </a:rPr>
              <a:t>Psounis</a:t>
            </a:r>
            <a:r>
              <a:rPr lang="en-US" sz="1200" dirty="0">
                <a:effectLst/>
                <a:latin typeface="Times New Roman" panose="02020603050405020304" pitchFamily="18" charset="0"/>
                <a:ea typeface="Times New Roman" panose="02020603050405020304" pitchFamily="18" charset="0"/>
              </a:rPr>
              <a:t>, </a:t>
            </a:r>
            <a:r>
              <a:rPr lang="en-US" sz="1250" dirty="0">
                <a:effectLst/>
                <a:latin typeface="Times New Roman" panose="02020603050405020304" pitchFamily="18" charset="0"/>
                <a:ea typeface="Times New Roman" panose="02020603050405020304" pitchFamily="18" charset="0"/>
              </a:rPr>
              <a:t>A.</a:t>
            </a:r>
            <a:r>
              <a:rPr lang="en-US" sz="1200" dirty="0">
                <a:effectLst/>
                <a:latin typeface="Times New Roman" panose="02020603050405020304" pitchFamily="18" charset="0"/>
                <a:ea typeface="Times New Roman" panose="02020603050405020304" pitchFamily="18" charset="0"/>
              </a:rPr>
              <a:t> </a:t>
            </a:r>
            <a:r>
              <a:rPr lang="en-US" sz="1280" dirty="0">
                <a:effectLst/>
                <a:latin typeface="Times New Roman" panose="02020603050405020304" pitchFamily="18" charset="0"/>
                <a:ea typeface="Times New Roman" panose="02020603050405020304" pitchFamily="18" charset="0"/>
              </a:rPr>
              <a:t>Helmy</a:t>
            </a:r>
            <a:r>
              <a:rPr lang="en-US" sz="1200" dirty="0">
                <a:effectLst/>
                <a:latin typeface="Times New Roman" panose="02020603050405020304" pitchFamily="18" charset="0"/>
                <a:ea typeface="Times New Roman" panose="02020603050405020304" pitchFamily="18" charset="0"/>
              </a:rPr>
              <a:t>, </a:t>
            </a:r>
            <a:r>
              <a:rPr lang="en-US" sz="1200" i="1" dirty="0">
                <a:effectLst/>
                <a:latin typeface="Times New Roman" panose="02020603050405020304" pitchFamily="18" charset="0"/>
                <a:ea typeface="Times New Roman" panose="02020603050405020304" pitchFamily="18" charset="0"/>
              </a:rPr>
              <a:t>TVC:</a:t>
            </a:r>
            <a:r>
              <a:rPr lang="en-US" sz="1200" dirty="0">
                <a:effectLst/>
                <a:latin typeface="Times New Roman" panose="02020603050405020304" pitchFamily="18" charset="0"/>
                <a:ea typeface="Times New Roman" panose="02020603050405020304" pitchFamily="18" charset="0"/>
              </a:rPr>
              <a:t> “Modeling Time-variant User Mobility in Wireless Mobile Networks”, </a:t>
            </a:r>
            <a:r>
              <a:rPr lang="en-US" sz="1200" i="1" dirty="0">
                <a:effectLst/>
                <a:latin typeface="Times New Roman" panose="02020603050405020304" pitchFamily="18" charset="0"/>
                <a:ea typeface="Times New Roman" panose="02020603050405020304" pitchFamily="18" charset="0"/>
              </a:rPr>
              <a:t>IEEE INFOCOM</a:t>
            </a:r>
            <a:r>
              <a:rPr lang="en-US" sz="1200" dirty="0">
                <a:effectLst/>
                <a:latin typeface="Times New Roman" panose="02020603050405020304" pitchFamily="18" charset="0"/>
                <a:ea typeface="Times New Roman" panose="02020603050405020304" pitchFamily="18" charset="0"/>
              </a:rPr>
              <a:t>, May 2007.  </a:t>
            </a:r>
          </a:p>
          <a:p>
            <a:r>
              <a:rPr lang="en-US" sz="1200" dirty="0"/>
              <a:t>- </a:t>
            </a:r>
            <a:r>
              <a:rPr lang="en-US" sz="1200" dirty="0">
                <a:effectLst/>
                <a:latin typeface="Times New Roman" panose="02020603050405020304" pitchFamily="18" charset="0"/>
                <a:ea typeface="Times New Roman" panose="02020603050405020304" pitchFamily="18" charset="0"/>
              </a:rPr>
              <a:t>G. Thakur, </a:t>
            </a:r>
            <a:r>
              <a:rPr lang="en-US" sz="1250" dirty="0">
                <a:effectLst/>
                <a:latin typeface="Times New Roman" panose="02020603050405020304" pitchFamily="18" charset="0"/>
                <a:ea typeface="Times New Roman" panose="02020603050405020304" pitchFamily="18" charset="0"/>
              </a:rPr>
              <a:t>A.</a:t>
            </a:r>
            <a:r>
              <a:rPr lang="en-US" sz="1200" dirty="0">
                <a:effectLst/>
                <a:latin typeface="Times New Roman" panose="02020603050405020304" pitchFamily="18" charset="0"/>
                <a:ea typeface="Times New Roman" panose="02020603050405020304" pitchFamily="18" charset="0"/>
              </a:rPr>
              <a:t> </a:t>
            </a:r>
            <a:r>
              <a:rPr lang="en-US" sz="1280" dirty="0">
                <a:effectLst/>
                <a:latin typeface="Times New Roman" panose="02020603050405020304" pitchFamily="18" charset="0"/>
                <a:ea typeface="Times New Roman" panose="02020603050405020304" pitchFamily="18" charset="0"/>
              </a:rPr>
              <a:t>Helmy</a:t>
            </a:r>
            <a:r>
              <a:rPr lang="en-US" sz="1200" dirty="0">
                <a:effectLst/>
                <a:latin typeface="Times New Roman" panose="02020603050405020304" pitchFamily="18" charset="0"/>
                <a:ea typeface="Times New Roman" panose="02020603050405020304" pitchFamily="18" charset="0"/>
              </a:rPr>
              <a:t>, “</a:t>
            </a:r>
            <a:r>
              <a:rPr lang="en-US" sz="1200" i="1" dirty="0">
                <a:effectLst/>
                <a:latin typeface="Times New Roman" panose="02020603050405020304" pitchFamily="18" charset="0"/>
                <a:ea typeface="Times New Roman" panose="02020603050405020304" pitchFamily="18" charset="0"/>
              </a:rPr>
              <a:t>COBRA</a:t>
            </a:r>
            <a:r>
              <a:rPr lang="en-US" sz="1200" dirty="0">
                <a:effectLst/>
                <a:latin typeface="Times New Roman" panose="02020603050405020304" pitchFamily="18" charset="0"/>
                <a:ea typeface="Times New Roman" panose="02020603050405020304" pitchFamily="18" charset="0"/>
              </a:rPr>
              <a:t>: A Framework for the Analysis of Realistic Mobility Models”, In proceedings of </a:t>
            </a:r>
            <a:r>
              <a:rPr lang="en-US" sz="1200" i="1" dirty="0">
                <a:effectLst/>
                <a:latin typeface="Times New Roman" panose="02020603050405020304" pitchFamily="18" charset="0"/>
                <a:ea typeface="Times New Roman" panose="02020603050405020304" pitchFamily="18" charset="0"/>
              </a:rPr>
              <a:t>IEEE INFOCOM - Global Internet (GI) Symposium</a:t>
            </a:r>
            <a:r>
              <a:rPr lang="en-US" sz="1200" dirty="0">
                <a:effectLst/>
                <a:latin typeface="Times New Roman" panose="02020603050405020304" pitchFamily="18" charset="0"/>
                <a:ea typeface="Times New Roman" panose="02020603050405020304" pitchFamily="18" charset="0"/>
              </a:rPr>
              <a:t>, April 2013. [</a:t>
            </a:r>
            <a:r>
              <a:rPr lang="en-US" sz="1200" b="1" i="1" dirty="0">
                <a:effectLst/>
                <a:latin typeface="Times New Roman" panose="02020603050405020304" pitchFamily="18" charset="0"/>
                <a:ea typeface="Times New Roman" panose="02020603050405020304" pitchFamily="18" charset="0"/>
              </a:rPr>
              <a:t>Best Paper Award</a:t>
            </a:r>
            <a:r>
              <a:rPr lang="en-US" sz="1200" b="1" dirty="0">
                <a:effectLst/>
                <a:latin typeface="Times New Roman" panose="02020603050405020304" pitchFamily="18" charset="0"/>
                <a:ea typeface="Times New Roman" panose="02020603050405020304" pitchFamily="18" charset="0"/>
              </a:rPr>
              <a:t> </a:t>
            </a:r>
            <a:r>
              <a:rPr lang="en-US" sz="1200" dirty="0">
                <a:effectLst/>
                <a:latin typeface="Times New Roman" panose="02020603050405020304" pitchFamily="18" charset="0"/>
                <a:ea typeface="Times New Roman" panose="02020603050405020304" pitchFamily="18" charset="0"/>
              </a:rPr>
              <a:t>of the </a:t>
            </a:r>
            <a:r>
              <a:rPr lang="en-US" sz="1200" i="1" dirty="0">
                <a:effectLst/>
                <a:latin typeface="Times New Roman" panose="02020603050405020304" pitchFamily="18" charset="0"/>
                <a:ea typeface="Times New Roman" panose="02020603050405020304" pitchFamily="18" charset="0"/>
              </a:rPr>
              <a:t>Internet Technical Committee (ITC)</a:t>
            </a:r>
            <a:r>
              <a:rPr lang="en-US" sz="1200" dirty="0">
                <a:effectLst/>
                <a:latin typeface="Times New Roman" panose="02020603050405020304" pitchFamily="18" charset="0"/>
                <a:ea typeface="Times New Roman" panose="02020603050405020304" pitchFamily="18" charset="0"/>
              </a:rPr>
              <a:t>]</a:t>
            </a:r>
          </a:p>
          <a:p>
            <a:r>
              <a:rPr lang="en-US" sz="1200" dirty="0"/>
              <a:t>- </a:t>
            </a:r>
            <a:r>
              <a:rPr lang="en-US" sz="1200" dirty="0">
                <a:solidFill>
                  <a:srgbClr val="232323"/>
                </a:solidFill>
                <a:effectLst/>
                <a:latin typeface="Times New Roman" panose="02020603050405020304" pitchFamily="18" charset="0"/>
                <a:ea typeface="Times New Roman" panose="02020603050405020304" pitchFamily="18" charset="0"/>
              </a:rPr>
              <a:t>R. </a:t>
            </a:r>
            <a:r>
              <a:rPr lang="en-US" sz="1200" dirty="0" err="1">
                <a:solidFill>
                  <a:srgbClr val="232323"/>
                </a:solidFill>
                <a:effectLst/>
                <a:latin typeface="Times New Roman" panose="02020603050405020304" pitchFamily="18" charset="0"/>
                <a:ea typeface="Times New Roman" panose="02020603050405020304" pitchFamily="18" charset="0"/>
              </a:rPr>
              <a:t>Ketabi</a:t>
            </a:r>
            <a:r>
              <a:rPr lang="en-US" sz="1200" dirty="0">
                <a:solidFill>
                  <a:srgbClr val="232323"/>
                </a:solidFill>
                <a:effectLst/>
                <a:latin typeface="Times New Roman" panose="02020603050405020304" pitchFamily="18" charset="0"/>
                <a:ea typeface="Times New Roman" panose="02020603050405020304" pitchFamily="18" charset="0"/>
              </a:rPr>
              <a:t>, B. </a:t>
            </a:r>
            <a:r>
              <a:rPr lang="en-US" sz="1200" dirty="0" err="1">
                <a:solidFill>
                  <a:srgbClr val="232323"/>
                </a:solidFill>
                <a:effectLst/>
                <a:latin typeface="Times New Roman" panose="02020603050405020304" pitchFamily="18" charset="0"/>
                <a:ea typeface="Times New Roman" panose="02020603050405020304" pitchFamily="18" charset="0"/>
              </a:rPr>
              <a:t>Alipour</a:t>
            </a:r>
            <a:r>
              <a:rPr lang="en-US" sz="1200" dirty="0">
                <a:solidFill>
                  <a:srgbClr val="232323"/>
                </a:solidFill>
                <a:effectLst/>
                <a:latin typeface="Times New Roman" panose="02020603050405020304" pitchFamily="18" charset="0"/>
                <a:ea typeface="Times New Roman" panose="02020603050405020304" pitchFamily="18" charset="0"/>
              </a:rPr>
              <a:t>, </a:t>
            </a:r>
            <a:r>
              <a:rPr lang="en-US" sz="1250" dirty="0">
                <a:solidFill>
                  <a:srgbClr val="232323"/>
                </a:solidFill>
                <a:effectLst/>
                <a:latin typeface="Times New Roman" panose="02020603050405020304" pitchFamily="18" charset="0"/>
                <a:ea typeface="Times New Roman" panose="02020603050405020304" pitchFamily="18" charset="0"/>
              </a:rPr>
              <a:t>A.</a:t>
            </a:r>
            <a:r>
              <a:rPr lang="en-US" sz="1200" dirty="0">
                <a:solidFill>
                  <a:srgbClr val="232323"/>
                </a:solidFill>
                <a:effectLst/>
                <a:latin typeface="Times New Roman" panose="02020603050405020304" pitchFamily="18" charset="0"/>
                <a:ea typeface="Times New Roman" panose="02020603050405020304" pitchFamily="18" charset="0"/>
              </a:rPr>
              <a:t> </a:t>
            </a:r>
            <a:r>
              <a:rPr lang="en-US" sz="1280" dirty="0">
                <a:solidFill>
                  <a:srgbClr val="232323"/>
                </a:solidFill>
                <a:effectLst/>
                <a:latin typeface="Times New Roman" panose="02020603050405020304" pitchFamily="18" charset="0"/>
                <a:ea typeface="Times New Roman" panose="02020603050405020304" pitchFamily="18" charset="0"/>
              </a:rPr>
              <a:t>Helmy</a:t>
            </a:r>
            <a:r>
              <a:rPr lang="en-US" sz="1200" dirty="0">
                <a:solidFill>
                  <a:srgbClr val="232323"/>
                </a:solidFill>
                <a:effectLst/>
                <a:latin typeface="Times New Roman" panose="02020603050405020304" pitchFamily="18" charset="0"/>
                <a:ea typeface="Times New Roman" panose="02020603050405020304" pitchFamily="18" charset="0"/>
              </a:rPr>
              <a:t>, “</a:t>
            </a:r>
            <a:r>
              <a:rPr lang="en-US" sz="1200" i="1" dirty="0" err="1">
                <a:solidFill>
                  <a:srgbClr val="232323"/>
                </a:solidFill>
                <a:effectLst/>
                <a:latin typeface="Times New Roman" panose="02020603050405020304" pitchFamily="18" charset="0"/>
                <a:ea typeface="Times New Roman" panose="02020603050405020304" pitchFamily="18" charset="0"/>
              </a:rPr>
              <a:t>En</a:t>
            </a:r>
            <a:r>
              <a:rPr lang="en-US" sz="1200" i="1" dirty="0">
                <a:solidFill>
                  <a:srgbClr val="232323"/>
                </a:solidFill>
                <a:effectLst/>
                <a:latin typeface="Times New Roman" panose="02020603050405020304" pitchFamily="18" charset="0"/>
                <a:ea typeface="Times New Roman" panose="02020603050405020304" pitchFamily="18" charset="0"/>
              </a:rPr>
              <a:t> Route</a:t>
            </a:r>
            <a:r>
              <a:rPr lang="en-US" sz="1200" dirty="0">
                <a:solidFill>
                  <a:srgbClr val="232323"/>
                </a:solidFill>
                <a:effectLst/>
                <a:latin typeface="Times New Roman" panose="02020603050405020304" pitchFamily="18" charset="0"/>
                <a:ea typeface="Times New Roman" panose="02020603050405020304" pitchFamily="18" charset="0"/>
              </a:rPr>
              <a:t>: Towards Vehicular Mobility Scenario Generation at Scale”, </a:t>
            </a:r>
            <a:r>
              <a:rPr lang="en-US" sz="1200" i="1" dirty="0">
                <a:solidFill>
                  <a:srgbClr val="232323"/>
                </a:solidFill>
                <a:effectLst/>
                <a:latin typeface="Times New Roman" panose="02020603050405020304" pitchFamily="18" charset="0"/>
                <a:ea typeface="Times New Roman" panose="02020603050405020304" pitchFamily="18" charset="0"/>
              </a:rPr>
              <a:t>In proceedings of the IEEE INFOCOM – </a:t>
            </a:r>
            <a:r>
              <a:rPr lang="en-US" sz="1200" i="1" dirty="0" err="1">
                <a:solidFill>
                  <a:srgbClr val="232323"/>
                </a:solidFill>
                <a:effectLst/>
                <a:latin typeface="Times New Roman" panose="02020603050405020304" pitchFamily="18" charset="0"/>
                <a:ea typeface="Times New Roman" panose="02020603050405020304" pitchFamily="18" charset="0"/>
              </a:rPr>
              <a:t>SmartCity</a:t>
            </a:r>
            <a:r>
              <a:rPr lang="en-US" sz="12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200" dirty="0">
                <a:solidFill>
                  <a:srgbClr val="333333"/>
                </a:solidFill>
                <a:effectLst/>
                <a:latin typeface="Arial" panose="020B0604020202020204" pitchFamily="34" charset="0"/>
                <a:ea typeface="Times New Roman" panose="02020603050405020304" pitchFamily="18" charset="0"/>
              </a:rPr>
              <a:t> </a:t>
            </a:r>
            <a:r>
              <a:rPr lang="en-US" sz="1200" dirty="0">
                <a:solidFill>
                  <a:srgbClr val="232323"/>
                </a:solidFill>
                <a:effectLst/>
                <a:latin typeface="Times New Roman" panose="02020603050405020304" pitchFamily="18" charset="0"/>
                <a:ea typeface="Times New Roman" panose="02020603050405020304" pitchFamily="18" charset="0"/>
              </a:rPr>
              <a:t>May 2017. [Also, </a:t>
            </a:r>
            <a:r>
              <a:rPr lang="en-US" sz="1200" b="1" i="1" dirty="0">
                <a:solidFill>
                  <a:srgbClr val="232323"/>
                </a:solidFill>
                <a:effectLst/>
                <a:latin typeface="Times New Roman" panose="02020603050405020304" pitchFamily="18" charset="0"/>
                <a:ea typeface="Times New Roman" panose="02020603050405020304" pitchFamily="18" charset="0"/>
              </a:rPr>
              <a:t>Best Poster Award </a:t>
            </a:r>
            <a:r>
              <a:rPr lang="en-US" sz="1200" dirty="0">
                <a:solidFill>
                  <a:srgbClr val="232323"/>
                </a:solidFill>
                <a:effectLst/>
                <a:latin typeface="Times New Roman" panose="02020603050405020304" pitchFamily="18" charset="0"/>
                <a:ea typeface="Times New Roman" panose="02020603050405020304" pitchFamily="18" charset="0"/>
              </a:rPr>
              <a:t>of INFOCOM ‘17]</a:t>
            </a:r>
            <a:endParaRPr lang="en-US" sz="1200" dirty="0">
              <a:effectLst/>
              <a:latin typeface="Times New Roman" panose="02020603050405020304" pitchFamily="18" charset="0"/>
              <a:ea typeface="Times New Roman" panose="02020603050405020304" pitchFamily="18" charset="0"/>
            </a:endParaRPr>
          </a:p>
        </p:txBody>
      </p:sp>
    </p:spTree>
    <p:custDataLst>
      <p:tags r:id="rId1"/>
    </p:custDataLst>
    <p:extLst>
      <p:ext uri="{BB962C8B-B14F-4D97-AF65-F5344CB8AC3E}">
        <p14:creationId xmlns:p14="http://schemas.microsoft.com/office/powerpoint/2010/main" val="38450078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childTnLst>
                          </p:cTn>
                        </p:par>
                        <p:par>
                          <p:cTn id="8" fill="hold">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childTnLst>
                                </p:cTn>
                              </p:par>
                            </p:childTnLst>
                          </p:cTn>
                        </p:par>
                        <p:par>
                          <p:cTn id="12" fill="hold">
                            <p:stCondLst>
                              <p:cond delay="1250"/>
                            </p:stCondLst>
                            <p:childTnLst>
                              <p:par>
                                <p:cTn id="13" presetID="10" presetClass="entr" presetSubtype="0" fill="hold" grpId="0" nodeType="afterEffect">
                                  <p:stCondLst>
                                    <p:cond delay="0"/>
                                  </p:stCondLst>
                                  <p:childTnLst>
                                    <p:set>
                                      <p:cBhvr>
                                        <p:cTn id="14" dur="1" fill="hold">
                                          <p:stCondLst>
                                            <p:cond delay="0"/>
                                          </p:stCondLst>
                                        </p:cTn>
                                        <p:tgtEl>
                                          <p:spTgt spid="43">
                                            <p:txEl>
                                              <p:pRg st="0" end="0"/>
                                            </p:txEl>
                                          </p:spTgt>
                                        </p:tgtEl>
                                        <p:attrNameLst>
                                          <p:attrName>style.visibility</p:attrName>
                                        </p:attrNameLst>
                                      </p:cBhvr>
                                      <p:to>
                                        <p:strVal val="visible"/>
                                      </p:to>
                                    </p:set>
                                    <p:animEffect transition="in" filter="fade">
                                      <p:cBhvr>
                                        <p:cTn id="15" dur="500"/>
                                        <p:tgtEl>
                                          <p:spTgt spid="4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3">
                                            <p:txEl>
                                              <p:pRg st="1" end="1"/>
                                            </p:txEl>
                                          </p:spTgt>
                                        </p:tgtEl>
                                        <p:attrNameLst>
                                          <p:attrName>style.visibility</p:attrName>
                                        </p:attrNameLst>
                                      </p:cBhvr>
                                      <p:to>
                                        <p:strVal val="visible"/>
                                      </p:to>
                                    </p:set>
                                    <p:animEffect transition="in" filter="fade">
                                      <p:cBhvr>
                                        <p:cTn id="20" dur="500"/>
                                        <p:tgtEl>
                                          <p:spTgt spid="43">
                                            <p:txEl>
                                              <p:pRg st="1" end="1"/>
                                            </p:txEl>
                                          </p:spTgt>
                                        </p:tgtEl>
                                      </p:cBhvr>
                                    </p:animEffect>
                                  </p:childTnLst>
                                </p:cTn>
                              </p:par>
                            </p:childTnLst>
                          </p:cTn>
                        </p:par>
                        <p:par>
                          <p:cTn id="21" fill="hold">
                            <p:stCondLst>
                              <p:cond delay="500"/>
                            </p:stCondLst>
                            <p:childTnLst>
                              <p:par>
                                <p:cTn id="22" presetID="22" presetClass="entr" presetSubtype="8"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wipe(left)">
                                      <p:cBhvr>
                                        <p:cTn id="24" dur="500"/>
                                        <p:tgtEl>
                                          <p:spTgt spid="20"/>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left)">
                                      <p:cBhvr>
                                        <p:cTn id="27" dur="500"/>
                                        <p:tgtEl>
                                          <p:spTgt spid="3"/>
                                        </p:tgtEl>
                                      </p:cBhvr>
                                    </p:animEffect>
                                  </p:childTnLst>
                                </p:cTn>
                              </p:par>
                            </p:childTnLst>
                          </p:cTn>
                        </p:par>
                        <p:par>
                          <p:cTn id="28" fill="hold">
                            <p:stCondLst>
                              <p:cond delay="1000"/>
                            </p:stCondLst>
                            <p:childTnLst>
                              <p:par>
                                <p:cTn id="29" presetID="10" presetClass="entr" presetSubtype="0"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250"/>
                                        <p:tgtEl>
                                          <p:spTgt spid="6"/>
                                        </p:tgtEl>
                                      </p:cBhvr>
                                    </p:animEffect>
                                  </p:childTnLst>
                                </p:cTn>
                              </p:par>
                            </p:childTnLst>
                          </p:cTn>
                        </p:par>
                        <p:par>
                          <p:cTn id="32" fill="hold">
                            <p:stCondLst>
                              <p:cond delay="1250"/>
                            </p:stCondLst>
                            <p:childTnLst>
                              <p:par>
                                <p:cTn id="33" presetID="10" presetClass="entr" presetSubtype="0"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nodeType="click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wipe(up)">
                                      <p:cBhvr>
                                        <p:cTn id="40" dur="500"/>
                                        <p:tgtEl>
                                          <p:spTgt spid="21"/>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up)">
                                      <p:cBhvr>
                                        <p:cTn id="43" dur="500"/>
                                        <p:tgtEl>
                                          <p:spTgt spid="23"/>
                                        </p:tgtEl>
                                      </p:cBhvr>
                                    </p:animEffect>
                                  </p:childTnLst>
                                </p:cTn>
                              </p:par>
                            </p:childTnLst>
                          </p:cTn>
                        </p:par>
                        <p:par>
                          <p:cTn id="44" fill="hold">
                            <p:stCondLst>
                              <p:cond delay="500"/>
                            </p:stCondLst>
                            <p:childTnLst>
                              <p:par>
                                <p:cTn id="45" presetID="10" presetClass="entr" presetSubtype="0"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250"/>
                                        <p:tgtEl>
                                          <p:spTgt spid="7"/>
                                        </p:tgtEl>
                                      </p:cBhvr>
                                    </p:animEffect>
                                  </p:childTnLst>
                                </p:cTn>
                              </p:par>
                              <p:par>
                                <p:cTn id="48" presetID="22" presetClass="entr" presetSubtype="1" fill="hold" nodeType="withEffect">
                                  <p:stCondLst>
                                    <p:cond delay="0"/>
                                  </p:stCondLst>
                                  <p:childTnLst>
                                    <p:set>
                                      <p:cBhvr>
                                        <p:cTn id="49" dur="1" fill="hold">
                                          <p:stCondLst>
                                            <p:cond delay="0"/>
                                          </p:stCondLst>
                                        </p:cTn>
                                        <p:tgtEl>
                                          <p:spTgt spid="33"/>
                                        </p:tgtEl>
                                        <p:attrNameLst>
                                          <p:attrName>style.visibility</p:attrName>
                                        </p:attrNameLst>
                                      </p:cBhvr>
                                      <p:to>
                                        <p:strVal val="visible"/>
                                      </p:to>
                                    </p:set>
                                    <p:animEffect transition="in" filter="wipe(up)">
                                      <p:cBhvr>
                                        <p:cTn id="50" dur="500"/>
                                        <p:tgtEl>
                                          <p:spTgt spid="33"/>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wipe(up)">
                                      <p:cBhvr>
                                        <p:cTn id="53" dur="500"/>
                                        <p:tgtEl>
                                          <p:spTgt spid="25"/>
                                        </p:tgtEl>
                                      </p:cBhvr>
                                    </p:animEffect>
                                  </p:childTnLst>
                                </p:cTn>
                              </p:par>
                            </p:childTnLst>
                          </p:cTn>
                        </p:par>
                        <p:par>
                          <p:cTn id="54" fill="hold">
                            <p:stCondLst>
                              <p:cond delay="1000"/>
                            </p:stCondLst>
                            <p:childTnLst>
                              <p:par>
                                <p:cTn id="55" presetID="10" presetClass="entr" presetSubtype="0" fill="hold" grpId="0" nodeType="after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fade">
                                      <p:cBhvr>
                                        <p:cTn id="57" dur="250"/>
                                        <p:tgtEl>
                                          <p:spTgt spid="8"/>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1" fill="hold" grpId="0" nodeType="clickEffect">
                                  <p:stCondLst>
                                    <p:cond delay="0"/>
                                  </p:stCondLst>
                                  <p:childTnLst>
                                    <p:set>
                                      <p:cBhvr>
                                        <p:cTn id="61" dur="1" fill="hold">
                                          <p:stCondLst>
                                            <p:cond delay="0"/>
                                          </p:stCondLst>
                                        </p:cTn>
                                        <p:tgtEl>
                                          <p:spTgt spid="36"/>
                                        </p:tgtEl>
                                        <p:attrNameLst>
                                          <p:attrName>style.visibility</p:attrName>
                                        </p:attrNameLst>
                                      </p:cBhvr>
                                      <p:to>
                                        <p:strVal val="visible"/>
                                      </p:to>
                                    </p:set>
                                    <p:animEffect transition="in" filter="wipe(up)">
                                      <p:cBhvr>
                                        <p:cTn id="62" dur="500"/>
                                        <p:tgtEl>
                                          <p:spTgt spid="36"/>
                                        </p:tgtEl>
                                      </p:cBhvr>
                                    </p:animEffect>
                                  </p:childTnLst>
                                </p:cTn>
                              </p:par>
                              <p:par>
                                <p:cTn id="63" presetID="22" presetClass="entr" presetSubtype="1" fill="hold" nodeType="with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wipe(up)">
                                      <p:cBhvr>
                                        <p:cTn id="65" dur="500"/>
                                        <p:tgtEl>
                                          <p:spTgt spid="30"/>
                                        </p:tgtEl>
                                      </p:cBhvr>
                                    </p:animEffect>
                                  </p:childTnLst>
                                </p:cTn>
                              </p:par>
                            </p:childTnLst>
                          </p:cTn>
                        </p:par>
                        <p:par>
                          <p:cTn id="66" fill="hold">
                            <p:stCondLst>
                              <p:cond delay="500"/>
                            </p:stCondLst>
                            <p:childTnLst>
                              <p:par>
                                <p:cTn id="67" presetID="10" presetClass="entr" presetSubtype="0" fill="hold" grpId="0" nodeType="after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fade">
                                      <p:cBhvr>
                                        <p:cTn id="69" dur="250"/>
                                        <p:tgtEl>
                                          <p:spTgt spid="18"/>
                                        </p:tgtEl>
                                      </p:cBhvr>
                                    </p:animEffect>
                                  </p:childTnLst>
                                </p:cTn>
                              </p:par>
                            </p:childTnLst>
                          </p:cTn>
                        </p:par>
                        <p:par>
                          <p:cTn id="70" fill="hold">
                            <p:stCondLst>
                              <p:cond delay="750"/>
                            </p:stCondLst>
                            <p:childTnLst>
                              <p:par>
                                <p:cTn id="71" presetID="22" presetClass="entr" presetSubtype="1" fill="hold" nodeType="afterEffect">
                                  <p:stCondLst>
                                    <p:cond delay="0"/>
                                  </p:stCondLst>
                                  <p:childTnLst>
                                    <p:set>
                                      <p:cBhvr>
                                        <p:cTn id="72" dur="1" fill="hold">
                                          <p:stCondLst>
                                            <p:cond delay="0"/>
                                          </p:stCondLst>
                                        </p:cTn>
                                        <p:tgtEl>
                                          <p:spTgt spid="32"/>
                                        </p:tgtEl>
                                        <p:attrNameLst>
                                          <p:attrName>style.visibility</p:attrName>
                                        </p:attrNameLst>
                                      </p:cBhvr>
                                      <p:to>
                                        <p:strVal val="visible"/>
                                      </p:to>
                                    </p:set>
                                    <p:animEffect transition="in" filter="wipe(up)">
                                      <p:cBhvr>
                                        <p:cTn id="73" dur="500"/>
                                        <p:tgtEl>
                                          <p:spTgt spid="32"/>
                                        </p:tgtEl>
                                      </p:cBhvr>
                                    </p:animEffect>
                                  </p:childTnLst>
                                </p:cTn>
                              </p:par>
                              <p:par>
                                <p:cTn id="74" presetID="22" presetClass="entr" presetSubtype="1" fill="hold" grpId="0" nodeType="with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wipe(up)">
                                      <p:cBhvr>
                                        <p:cTn id="76" dur="500"/>
                                        <p:tgtEl>
                                          <p:spTgt spid="35"/>
                                        </p:tgtEl>
                                      </p:cBhvr>
                                    </p:animEffect>
                                  </p:childTnLst>
                                </p:cTn>
                              </p:par>
                            </p:childTnLst>
                          </p:cTn>
                        </p:par>
                        <p:par>
                          <p:cTn id="77" fill="hold">
                            <p:stCondLst>
                              <p:cond delay="1250"/>
                            </p:stCondLst>
                            <p:childTnLst>
                              <p:par>
                                <p:cTn id="78" presetID="10" presetClass="entr" presetSubtype="0" fill="hold" grpId="0" nodeType="afterEffect">
                                  <p:stCondLst>
                                    <p:cond delay="0"/>
                                  </p:stCondLst>
                                  <p:childTnLst>
                                    <p:set>
                                      <p:cBhvr>
                                        <p:cTn id="79" dur="1" fill="hold">
                                          <p:stCondLst>
                                            <p:cond delay="0"/>
                                          </p:stCondLst>
                                        </p:cTn>
                                        <p:tgtEl>
                                          <p:spTgt spid="9"/>
                                        </p:tgtEl>
                                        <p:attrNameLst>
                                          <p:attrName>style.visibility</p:attrName>
                                        </p:attrNameLst>
                                      </p:cBhvr>
                                      <p:to>
                                        <p:strVal val="visible"/>
                                      </p:to>
                                    </p:set>
                                    <p:animEffect transition="in" filter="fade">
                                      <p:cBhvr>
                                        <p:cTn id="80" dur="250"/>
                                        <p:tgtEl>
                                          <p:spTgt spid="9"/>
                                        </p:tgtEl>
                                      </p:cBhvr>
                                    </p:animEffect>
                                  </p:childTnLst>
                                </p:cTn>
                              </p:par>
                            </p:childTnLst>
                          </p:cTn>
                        </p:par>
                        <p:par>
                          <p:cTn id="81" fill="hold">
                            <p:stCondLst>
                              <p:cond delay="1500"/>
                            </p:stCondLst>
                            <p:childTnLst>
                              <p:par>
                                <p:cTn id="82" presetID="10" presetClass="entr" presetSubtype="0" fill="hold" grpId="0" nodeType="afterEffect">
                                  <p:stCondLst>
                                    <p:cond delay="0"/>
                                  </p:stCondLst>
                                  <p:childTnLst>
                                    <p:set>
                                      <p:cBhvr>
                                        <p:cTn id="83" dur="1" fill="hold">
                                          <p:stCondLst>
                                            <p:cond delay="0"/>
                                          </p:stCondLst>
                                        </p:cTn>
                                        <p:tgtEl>
                                          <p:spTgt spid="45"/>
                                        </p:tgtEl>
                                        <p:attrNameLst>
                                          <p:attrName>style.visibility</p:attrName>
                                        </p:attrNameLst>
                                      </p:cBhvr>
                                      <p:to>
                                        <p:strVal val="visible"/>
                                      </p:to>
                                    </p:set>
                                    <p:animEffect transition="in" filter="fade">
                                      <p:cBhvr>
                                        <p:cTn id="84" dur="1000"/>
                                        <p:tgtEl>
                                          <p:spTgt spid="45"/>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10"/>
                                        </p:tgtEl>
                                        <p:attrNameLst>
                                          <p:attrName>style.visibility</p:attrName>
                                        </p:attrNameLst>
                                      </p:cBhvr>
                                      <p:to>
                                        <p:strVal val="visible"/>
                                      </p:to>
                                    </p:set>
                                    <p:animEffect transition="in" filter="fade">
                                      <p:cBhvr>
                                        <p:cTn id="87" dur="1000"/>
                                        <p:tgtEl>
                                          <p:spTgt spid="10"/>
                                        </p:tgtEl>
                                      </p:cBhvr>
                                    </p:animEffect>
                                  </p:childTnLst>
                                </p:cTn>
                              </p:par>
                            </p:childTnLst>
                          </p:cTn>
                        </p:par>
                        <p:par>
                          <p:cTn id="88" fill="hold">
                            <p:stCondLst>
                              <p:cond delay="2500"/>
                            </p:stCondLst>
                            <p:childTnLst>
                              <p:par>
                                <p:cTn id="89" presetID="5" presetClass="entr" presetSubtype="10" fill="hold" grpId="0" nodeType="afterEffect">
                                  <p:stCondLst>
                                    <p:cond delay="0"/>
                                  </p:stCondLst>
                                  <p:childTnLst>
                                    <p:set>
                                      <p:cBhvr>
                                        <p:cTn id="90" dur="1" fill="hold">
                                          <p:stCondLst>
                                            <p:cond delay="0"/>
                                          </p:stCondLst>
                                        </p:cTn>
                                        <p:tgtEl>
                                          <p:spTgt spid="44"/>
                                        </p:tgtEl>
                                        <p:attrNameLst>
                                          <p:attrName>style.visibility</p:attrName>
                                        </p:attrNameLst>
                                      </p:cBhvr>
                                      <p:to>
                                        <p:strVal val="visible"/>
                                      </p:to>
                                    </p:set>
                                    <p:animEffect transition="in" filter="checkerboard(across)">
                                      <p:cBhvr>
                                        <p:cTn id="91" dur="500"/>
                                        <p:tgtEl>
                                          <p:spTgt spid="44"/>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nodeType="clickEffect">
                                  <p:stCondLst>
                                    <p:cond delay="0"/>
                                  </p:stCondLst>
                                  <p:childTnLst>
                                    <p:set>
                                      <p:cBhvr>
                                        <p:cTn id="95" dur="1" fill="hold">
                                          <p:stCondLst>
                                            <p:cond delay="0"/>
                                          </p:stCondLst>
                                        </p:cTn>
                                        <p:tgtEl>
                                          <p:spTgt spid="31"/>
                                        </p:tgtEl>
                                        <p:attrNameLst>
                                          <p:attrName>style.visibility</p:attrName>
                                        </p:attrNameLst>
                                      </p:cBhvr>
                                      <p:to>
                                        <p:strVal val="visible"/>
                                      </p:to>
                                    </p:set>
                                    <p:animEffect transition="in" filter="fade">
                                      <p:cBhvr>
                                        <p:cTn id="96" dur="500"/>
                                        <p:tgtEl>
                                          <p:spTgt spid="31"/>
                                        </p:tgtEl>
                                      </p:cBhvr>
                                    </p:animEffect>
                                  </p:childTnLst>
                                </p:cTn>
                              </p:par>
                              <p:par>
                                <p:cTn id="97" presetID="1" presetClass="exit" presetSubtype="0" fill="hold" grpId="1" nodeType="withEffect">
                                  <p:stCondLst>
                                    <p:cond delay="0"/>
                                  </p:stCondLst>
                                  <p:childTnLst>
                                    <p:set>
                                      <p:cBhvr>
                                        <p:cTn id="98" dur="1" fill="hold">
                                          <p:stCondLst>
                                            <p:cond delay="0"/>
                                          </p:stCondLst>
                                        </p:cTn>
                                        <p:tgtEl>
                                          <p:spTgt spid="43">
                                            <p:txEl>
                                              <p:pRg st="0" end="0"/>
                                            </p:txEl>
                                          </p:spTgt>
                                        </p:tgtEl>
                                        <p:attrNameLst>
                                          <p:attrName>style.visibility</p:attrName>
                                        </p:attrNameLst>
                                      </p:cBhvr>
                                      <p:to>
                                        <p:strVal val="hidden"/>
                                      </p:to>
                                    </p:set>
                                  </p:childTnLst>
                                </p:cTn>
                              </p:par>
                              <p:par>
                                <p:cTn id="99" presetID="1" presetClass="exit" presetSubtype="0" fill="hold" grpId="1" nodeType="withEffect">
                                  <p:stCondLst>
                                    <p:cond delay="0"/>
                                  </p:stCondLst>
                                  <p:childTnLst>
                                    <p:set>
                                      <p:cBhvr>
                                        <p:cTn id="100" dur="1" fill="hold">
                                          <p:stCondLst>
                                            <p:cond delay="0"/>
                                          </p:stCondLst>
                                        </p:cTn>
                                        <p:tgtEl>
                                          <p:spTgt spid="43">
                                            <p:txEl>
                                              <p:pRg st="1" end="1"/>
                                            </p:txEl>
                                          </p:spTgt>
                                        </p:tgtEl>
                                        <p:attrNameLst>
                                          <p:attrName>style.visibility</p:attrName>
                                        </p:attrNameLst>
                                      </p:cBhvr>
                                      <p:to>
                                        <p:strVal val="hidden"/>
                                      </p:to>
                                    </p:set>
                                  </p:childTnLst>
                                </p:cTn>
                              </p:par>
                              <p:par>
                                <p:cTn id="101" presetID="1" presetClass="exit" presetSubtype="0" fill="hold" grpId="1" nodeType="withEffect">
                                  <p:stCondLst>
                                    <p:cond delay="0"/>
                                  </p:stCondLst>
                                  <p:childTnLst>
                                    <p:set>
                                      <p:cBhvr>
                                        <p:cTn id="102" dur="1" fill="hold">
                                          <p:stCondLst>
                                            <p:cond delay="0"/>
                                          </p:stCondLst>
                                        </p:cTn>
                                        <p:tgtEl>
                                          <p:spTgt spid="44"/>
                                        </p:tgtEl>
                                        <p:attrNameLst>
                                          <p:attrName>style.visibility</p:attrName>
                                        </p:attrNameLst>
                                      </p:cBhvr>
                                      <p:to>
                                        <p:strVal val="hidden"/>
                                      </p:to>
                                    </p:set>
                                  </p:childTnLst>
                                </p:cTn>
                              </p:par>
                              <p:par>
                                <p:cTn id="103" presetID="22" presetClass="entr" presetSubtype="1" fill="hold" grpId="0" nodeType="withEffect">
                                  <p:stCondLst>
                                    <p:cond delay="0"/>
                                  </p:stCondLst>
                                  <p:childTnLst>
                                    <p:set>
                                      <p:cBhvr>
                                        <p:cTn id="104" dur="1" fill="hold">
                                          <p:stCondLst>
                                            <p:cond delay="0"/>
                                          </p:stCondLst>
                                        </p:cTn>
                                        <p:tgtEl>
                                          <p:spTgt spid="41"/>
                                        </p:tgtEl>
                                        <p:attrNameLst>
                                          <p:attrName>style.visibility</p:attrName>
                                        </p:attrNameLst>
                                      </p:cBhvr>
                                      <p:to>
                                        <p:strVal val="visible"/>
                                      </p:to>
                                    </p:set>
                                    <p:animEffect transition="in" filter="wipe(up)">
                                      <p:cBhvr>
                                        <p:cTn id="105" dur="500"/>
                                        <p:tgtEl>
                                          <p:spTgt spid="41"/>
                                        </p:tgtEl>
                                      </p:cBhvr>
                                    </p:animEffect>
                                  </p:childTnLst>
                                </p:cTn>
                              </p:par>
                              <p:par>
                                <p:cTn id="106" presetID="22" presetClass="entr" presetSubtype="1" fill="hold" nodeType="withEffect">
                                  <p:stCondLst>
                                    <p:cond delay="0"/>
                                  </p:stCondLst>
                                  <p:childTnLst>
                                    <p:set>
                                      <p:cBhvr>
                                        <p:cTn id="107" dur="1" fill="hold">
                                          <p:stCondLst>
                                            <p:cond delay="0"/>
                                          </p:stCondLst>
                                        </p:cTn>
                                        <p:tgtEl>
                                          <p:spTgt spid="29"/>
                                        </p:tgtEl>
                                        <p:attrNameLst>
                                          <p:attrName>style.visibility</p:attrName>
                                        </p:attrNameLst>
                                      </p:cBhvr>
                                      <p:to>
                                        <p:strVal val="visible"/>
                                      </p:to>
                                    </p:set>
                                    <p:animEffect transition="in" filter="wipe(up)">
                                      <p:cBhvr>
                                        <p:cTn id="108" dur="500"/>
                                        <p:tgtEl>
                                          <p:spTgt spid="29"/>
                                        </p:tgtEl>
                                      </p:cBhvr>
                                    </p:animEffect>
                                  </p:childTnLst>
                                </p:cTn>
                              </p:par>
                              <p:par>
                                <p:cTn id="109" presetID="22" presetClass="entr" presetSubtype="1" fill="hold" grpId="0" nodeType="withEffect">
                                  <p:stCondLst>
                                    <p:cond delay="0"/>
                                  </p:stCondLst>
                                  <p:childTnLst>
                                    <p:set>
                                      <p:cBhvr>
                                        <p:cTn id="110" dur="1" fill="hold">
                                          <p:stCondLst>
                                            <p:cond delay="0"/>
                                          </p:stCondLst>
                                        </p:cTn>
                                        <p:tgtEl>
                                          <p:spTgt spid="40"/>
                                        </p:tgtEl>
                                        <p:attrNameLst>
                                          <p:attrName>style.visibility</p:attrName>
                                        </p:attrNameLst>
                                      </p:cBhvr>
                                      <p:to>
                                        <p:strVal val="visible"/>
                                      </p:to>
                                    </p:set>
                                    <p:animEffect transition="in" filter="wipe(up)">
                                      <p:cBhvr>
                                        <p:cTn id="111" dur="500"/>
                                        <p:tgtEl>
                                          <p:spTgt spid="40"/>
                                        </p:tgtEl>
                                      </p:cBhvr>
                                    </p:animEffect>
                                  </p:childTnLst>
                                </p:cTn>
                              </p:par>
                            </p:childTnLst>
                          </p:cTn>
                        </p:par>
                        <p:par>
                          <p:cTn id="112" fill="hold">
                            <p:stCondLst>
                              <p:cond delay="500"/>
                            </p:stCondLst>
                            <p:childTnLst>
                              <p:par>
                                <p:cTn id="113" presetID="10" presetClass="entr" presetSubtype="0" fill="hold" grpId="0" nodeType="afterEffect">
                                  <p:stCondLst>
                                    <p:cond delay="0"/>
                                  </p:stCondLst>
                                  <p:childTnLst>
                                    <p:set>
                                      <p:cBhvr>
                                        <p:cTn id="114" dur="1" fill="hold">
                                          <p:stCondLst>
                                            <p:cond delay="0"/>
                                          </p:stCondLst>
                                        </p:cTn>
                                        <p:tgtEl>
                                          <p:spTgt spid="37"/>
                                        </p:tgtEl>
                                        <p:attrNameLst>
                                          <p:attrName>style.visibility</p:attrName>
                                        </p:attrNameLst>
                                      </p:cBhvr>
                                      <p:to>
                                        <p:strVal val="visible"/>
                                      </p:to>
                                    </p:set>
                                    <p:animEffect transition="in" filter="fade">
                                      <p:cBhvr>
                                        <p:cTn id="115" dur="250"/>
                                        <p:tgtEl>
                                          <p:spTgt spid="37"/>
                                        </p:tgtEl>
                                      </p:cBhvr>
                                    </p:animEffect>
                                  </p:childTnLst>
                                </p:cTn>
                              </p:par>
                            </p:childTnLst>
                          </p:cTn>
                        </p:par>
                        <p:par>
                          <p:cTn id="116" fill="hold">
                            <p:stCondLst>
                              <p:cond delay="750"/>
                            </p:stCondLst>
                            <p:childTnLst>
                              <p:par>
                                <p:cTn id="117" presetID="10" presetClass="entr" presetSubtype="0" fill="hold" grpId="0" nodeType="afterEffect">
                                  <p:stCondLst>
                                    <p:cond delay="0"/>
                                  </p:stCondLst>
                                  <p:childTnLst>
                                    <p:set>
                                      <p:cBhvr>
                                        <p:cTn id="118" dur="1" fill="hold">
                                          <p:stCondLst>
                                            <p:cond delay="0"/>
                                          </p:stCondLst>
                                        </p:cTn>
                                        <p:tgtEl>
                                          <p:spTgt spid="17"/>
                                        </p:tgtEl>
                                        <p:attrNameLst>
                                          <p:attrName>style.visibility</p:attrName>
                                        </p:attrNameLst>
                                      </p:cBhvr>
                                      <p:to>
                                        <p:strVal val="visible"/>
                                      </p:to>
                                    </p:set>
                                    <p:animEffect transition="in" filter="fade">
                                      <p:cBhvr>
                                        <p:cTn id="119" dur="1000"/>
                                        <p:tgtEl>
                                          <p:spTgt spid="17"/>
                                        </p:tgtEl>
                                      </p:cBhvr>
                                    </p:animEffect>
                                  </p:childTnLst>
                                </p:cTn>
                              </p:par>
                            </p:childTnLst>
                          </p:cTn>
                        </p:par>
                      </p:childTnLst>
                    </p:cTn>
                  </p:par>
                  <p:par>
                    <p:cTn id="120" fill="hold">
                      <p:stCondLst>
                        <p:cond delay="indefinite"/>
                      </p:stCondLst>
                      <p:childTnLst>
                        <p:par>
                          <p:cTn id="121" fill="hold">
                            <p:stCondLst>
                              <p:cond delay="0"/>
                            </p:stCondLst>
                            <p:childTnLst>
                              <p:par>
                                <p:cTn id="122" presetID="22" presetClass="entr" presetSubtype="2" fill="hold" grpId="0" nodeType="clickEffect">
                                  <p:stCondLst>
                                    <p:cond delay="0"/>
                                  </p:stCondLst>
                                  <p:childTnLst>
                                    <p:set>
                                      <p:cBhvr>
                                        <p:cTn id="123" dur="1" fill="hold">
                                          <p:stCondLst>
                                            <p:cond delay="0"/>
                                          </p:stCondLst>
                                        </p:cTn>
                                        <p:tgtEl>
                                          <p:spTgt spid="47"/>
                                        </p:tgtEl>
                                        <p:attrNameLst>
                                          <p:attrName>style.visibility</p:attrName>
                                        </p:attrNameLst>
                                      </p:cBhvr>
                                      <p:to>
                                        <p:strVal val="visible"/>
                                      </p:to>
                                    </p:set>
                                    <p:animEffect transition="in" filter="wipe(right)">
                                      <p:cBhvr>
                                        <p:cTn id="124" dur="500"/>
                                        <p:tgtEl>
                                          <p:spTgt spid="47"/>
                                        </p:tgtEl>
                                      </p:cBhvr>
                                    </p:animEffect>
                                  </p:childTnLst>
                                </p:cTn>
                              </p:par>
                            </p:childTnLst>
                          </p:cTn>
                        </p:par>
                        <p:par>
                          <p:cTn id="125" fill="hold">
                            <p:stCondLst>
                              <p:cond delay="500"/>
                            </p:stCondLst>
                            <p:childTnLst>
                              <p:par>
                                <p:cTn id="126" presetID="10" presetClass="entr" presetSubtype="0" fill="hold" grpId="0" nodeType="afterEffect">
                                  <p:stCondLst>
                                    <p:cond delay="0"/>
                                  </p:stCondLst>
                                  <p:childTnLst>
                                    <p:set>
                                      <p:cBhvr>
                                        <p:cTn id="127" dur="1" fill="hold">
                                          <p:stCondLst>
                                            <p:cond delay="0"/>
                                          </p:stCondLst>
                                        </p:cTn>
                                        <p:tgtEl>
                                          <p:spTgt spid="14"/>
                                        </p:tgtEl>
                                        <p:attrNameLst>
                                          <p:attrName>style.visibility</p:attrName>
                                        </p:attrNameLst>
                                      </p:cBhvr>
                                      <p:to>
                                        <p:strVal val="visible"/>
                                      </p:to>
                                    </p:set>
                                    <p:animEffect transition="in" filter="fade">
                                      <p:cBhvr>
                                        <p:cTn id="128" dur="1000"/>
                                        <p:tgtEl>
                                          <p:spTgt spid="14"/>
                                        </p:tgtEl>
                                      </p:cBhvr>
                                    </p:animEffect>
                                  </p:childTnLst>
                                </p:cTn>
                              </p:par>
                            </p:childTnLst>
                          </p:cTn>
                        </p:par>
                        <p:par>
                          <p:cTn id="129" fill="hold">
                            <p:stCondLst>
                              <p:cond delay="1500"/>
                            </p:stCondLst>
                            <p:childTnLst>
                              <p:par>
                                <p:cTn id="130" presetID="10" presetClass="entr" presetSubtype="0" fill="hold" grpId="0" nodeType="afterEffect">
                                  <p:stCondLst>
                                    <p:cond delay="0"/>
                                  </p:stCondLst>
                                  <p:childTnLst>
                                    <p:set>
                                      <p:cBhvr>
                                        <p:cTn id="131" dur="1" fill="hold">
                                          <p:stCondLst>
                                            <p:cond delay="0"/>
                                          </p:stCondLst>
                                        </p:cTn>
                                        <p:tgtEl>
                                          <p:spTgt spid="39"/>
                                        </p:tgtEl>
                                        <p:attrNameLst>
                                          <p:attrName>style.visibility</p:attrName>
                                        </p:attrNameLst>
                                      </p:cBhvr>
                                      <p:to>
                                        <p:strVal val="visible"/>
                                      </p:to>
                                    </p:set>
                                    <p:animEffect transition="in" filter="fade">
                                      <p:cBhvr>
                                        <p:cTn id="132" dur="1000"/>
                                        <p:tgtEl>
                                          <p:spTgt spid="39"/>
                                        </p:tgtEl>
                                      </p:cBhvr>
                                    </p:animEffect>
                                  </p:childTnLst>
                                </p:cTn>
                              </p:par>
                            </p:childTnLst>
                          </p:cTn>
                        </p:par>
                      </p:childTnLst>
                    </p:cTn>
                  </p:par>
                  <p:par>
                    <p:cTn id="133" fill="hold">
                      <p:stCondLst>
                        <p:cond delay="indefinite"/>
                      </p:stCondLst>
                      <p:childTnLst>
                        <p:par>
                          <p:cTn id="134" fill="hold">
                            <p:stCondLst>
                              <p:cond delay="0"/>
                            </p:stCondLst>
                            <p:childTnLst>
                              <p:par>
                                <p:cTn id="135" presetID="22" presetClass="entr" presetSubtype="2" fill="hold" grpId="0" nodeType="clickEffect">
                                  <p:stCondLst>
                                    <p:cond delay="0"/>
                                  </p:stCondLst>
                                  <p:childTnLst>
                                    <p:set>
                                      <p:cBhvr>
                                        <p:cTn id="136" dur="1" fill="hold">
                                          <p:stCondLst>
                                            <p:cond delay="0"/>
                                          </p:stCondLst>
                                        </p:cTn>
                                        <p:tgtEl>
                                          <p:spTgt spid="54"/>
                                        </p:tgtEl>
                                        <p:attrNameLst>
                                          <p:attrName>style.visibility</p:attrName>
                                        </p:attrNameLst>
                                      </p:cBhvr>
                                      <p:to>
                                        <p:strVal val="visible"/>
                                      </p:to>
                                    </p:set>
                                    <p:animEffect transition="in" filter="wipe(right)">
                                      <p:cBhvr>
                                        <p:cTn id="137" dur="500"/>
                                        <p:tgtEl>
                                          <p:spTgt spid="54"/>
                                        </p:tgtEl>
                                      </p:cBhvr>
                                    </p:animEffect>
                                  </p:childTnLst>
                                </p:cTn>
                              </p:par>
                            </p:childTnLst>
                          </p:cTn>
                        </p:par>
                        <p:par>
                          <p:cTn id="138" fill="hold">
                            <p:stCondLst>
                              <p:cond delay="500"/>
                            </p:stCondLst>
                            <p:childTnLst>
                              <p:par>
                                <p:cTn id="139" presetID="10" presetClass="entr" presetSubtype="0" fill="hold" grpId="0" nodeType="afterEffect">
                                  <p:stCondLst>
                                    <p:cond delay="0"/>
                                  </p:stCondLst>
                                  <p:childTnLst>
                                    <p:set>
                                      <p:cBhvr>
                                        <p:cTn id="140" dur="1" fill="hold">
                                          <p:stCondLst>
                                            <p:cond delay="0"/>
                                          </p:stCondLst>
                                        </p:cTn>
                                        <p:tgtEl>
                                          <p:spTgt spid="12"/>
                                        </p:tgtEl>
                                        <p:attrNameLst>
                                          <p:attrName>style.visibility</p:attrName>
                                        </p:attrNameLst>
                                      </p:cBhvr>
                                      <p:to>
                                        <p:strVal val="visible"/>
                                      </p:to>
                                    </p:set>
                                    <p:animEffect transition="in" filter="fade">
                                      <p:cBhvr>
                                        <p:cTn id="141" dur="1000"/>
                                        <p:tgtEl>
                                          <p:spTgt spid="12"/>
                                        </p:tgtEl>
                                      </p:cBhvr>
                                    </p:animEffect>
                                  </p:childTnLst>
                                </p:cTn>
                              </p:par>
                            </p:childTnLst>
                          </p:cTn>
                        </p:par>
                        <p:par>
                          <p:cTn id="142" fill="hold">
                            <p:stCondLst>
                              <p:cond delay="1500"/>
                            </p:stCondLst>
                            <p:childTnLst>
                              <p:par>
                                <p:cTn id="143" presetID="10" presetClass="entr" presetSubtype="0" fill="hold" grpId="0" nodeType="afterEffect">
                                  <p:stCondLst>
                                    <p:cond delay="0"/>
                                  </p:stCondLst>
                                  <p:childTnLst>
                                    <p:set>
                                      <p:cBhvr>
                                        <p:cTn id="144" dur="1" fill="hold">
                                          <p:stCondLst>
                                            <p:cond delay="0"/>
                                          </p:stCondLst>
                                        </p:cTn>
                                        <p:tgtEl>
                                          <p:spTgt spid="13"/>
                                        </p:tgtEl>
                                        <p:attrNameLst>
                                          <p:attrName>style.visibility</p:attrName>
                                        </p:attrNameLst>
                                      </p:cBhvr>
                                      <p:to>
                                        <p:strVal val="visible"/>
                                      </p:to>
                                    </p:set>
                                    <p:animEffect transition="in" filter="fade">
                                      <p:cBhvr>
                                        <p:cTn id="145" dur="1000"/>
                                        <p:tgtEl>
                                          <p:spTgt spid="13"/>
                                        </p:tgtEl>
                                      </p:cBhvr>
                                    </p:animEffect>
                                  </p:childTnLst>
                                </p:cTn>
                              </p:par>
                            </p:childTnLst>
                          </p:cTn>
                        </p:par>
                        <p:par>
                          <p:cTn id="146" fill="hold">
                            <p:stCondLst>
                              <p:cond delay="2500"/>
                            </p:stCondLst>
                            <p:childTnLst>
                              <p:par>
                                <p:cTn id="147" presetID="22" presetClass="entr" presetSubtype="1" fill="hold" grpId="0" nodeType="afterEffect">
                                  <p:stCondLst>
                                    <p:cond delay="0"/>
                                  </p:stCondLst>
                                  <p:childTnLst>
                                    <p:set>
                                      <p:cBhvr>
                                        <p:cTn id="148" dur="1" fill="hold">
                                          <p:stCondLst>
                                            <p:cond delay="0"/>
                                          </p:stCondLst>
                                        </p:cTn>
                                        <p:tgtEl>
                                          <p:spTgt spid="15"/>
                                        </p:tgtEl>
                                        <p:attrNameLst>
                                          <p:attrName>style.visibility</p:attrName>
                                        </p:attrNameLst>
                                      </p:cBhvr>
                                      <p:to>
                                        <p:strVal val="visible"/>
                                      </p:to>
                                    </p:set>
                                    <p:animEffect transition="in" filter="wipe(up)">
                                      <p:cBhvr>
                                        <p:cTn id="149" dur="500"/>
                                        <p:tgtEl>
                                          <p:spTgt spid="15"/>
                                        </p:tgtEl>
                                      </p:cBhvr>
                                    </p:animEffect>
                                  </p:childTnLst>
                                </p:cTn>
                              </p:par>
                              <p:par>
                                <p:cTn id="150" presetID="22" presetClass="entr" presetSubtype="1" fill="hold" grpId="0" nodeType="withEffect">
                                  <p:stCondLst>
                                    <p:cond delay="0"/>
                                  </p:stCondLst>
                                  <p:childTnLst>
                                    <p:set>
                                      <p:cBhvr>
                                        <p:cTn id="151" dur="1" fill="hold">
                                          <p:stCondLst>
                                            <p:cond delay="0"/>
                                          </p:stCondLst>
                                        </p:cTn>
                                        <p:tgtEl>
                                          <p:spTgt spid="42"/>
                                        </p:tgtEl>
                                        <p:attrNameLst>
                                          <p:attrName>style.visibility</p:attrName>
                                        </p:attrNameLst>
                                      </p:cBhvr>
                                      <p:to>
                                        <p:strVal val="visible"/>
                                      </p:to>
                                    </p:set>
                                    <p:animEffect transition="in" filter="wipe(up)">
                                      <p:cBhvr>
                                        <p:cTn id="152" dur="500"/>
                                        <p:tgtEl>
                                          <p:spTgt spid="42"/>
                                        </p:tgtEl>
                                      </p:cBhvr>
                                    </p:animEffect>
                                  </p:childTnLst>
                                </p:cTn>
                              </p:par>
                              <p:par>
                                <p:cTn id="153" presetID="22" presetClass="entr" presetSubtype="1" fill="hold" grpId="0" nodeType="withEffect">
                                  <p:stCondLst>
                                    <p:cond delay="0"/>
                                  </p:stCondLst>
                                  <p:childTnLst>
                                    <p:set>
                                      <p:cBhvr>
                                        <p:cTn id="154" dur="1" fill="hold">
                                          <p:stCondLst>
                                            <p:cond delay="0"/>
                                          </p:stCondLst>
                                        </p:cTn>
                                        <p:tgtEl>
                                          <p:spTgt spid="2"/>
                                        </p:tgtEl>
                                        <p:attrNameLst>
                                          <p:attrName>style.visibility</p:attrName>
                                        </p:attrNameLst>
                                      </p:cBhvr>
                                      <p:to>
                                        <p:strVal val="visible"/>
                                      </p:to>
                                    </p:set>
                                    <p:animEffect transition="in" filter="wipe(up)">
                                      <p:cBhvr>
                                        <p:cTn id="155" dur="500"/>
                                        <p:tgtEl>
                                          <p:spTgt spid="2"/>
                                        </p:tgtEl>
                                      </p:cBhvr>
                                    </p:animEffect>
                                  </p:childTnLst>
                                </p:cTn>
                              </p:par>
                              <p:par>
                                <p:cTn id="156" presetID="22" presetClass="entr" presetSubtype="1" fill="hold" grpId="0" nodeType="withEffect">
                                  <p:stCondLst>
                                    <p:cond delay="0"/>
                                  </p:stCondLst>
                                  <p:childTnLst>
                                    <p:set>
                                      <p:cBhvr>
                                        <p:cTn id="157" dur="1" fill="hold">
                                          <p:stCondLst>
                                            <p:cond delay="0"/>
                                          </p:stCondLst>
                                        </p:cTn>
                                        <p:tgtEl>
                                          <p:spTgt spid="38"/>
                                        </p:tgtEl>
                                        <p:attrNameLst>
                                          <p:attrName>style.visibility</p:attrName>
                                        </p:attrNameLst>
                                      </p:cBhvr>
                                      <p:to>
                                        <p:strVal val="visible"/>
                                      </p:to>
                                    </p:set>
                                    <p:animEffect transition="in" filter="wipe(up)">
                                      <p:cBhvr>
                                        <p:cTn id="158"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13" grpId="0" animBg="1"/>
      <p:bldP spid="45" grpId="0" animBg="1"/>
      <p:bldP spid="5" grpId="0" animBg="1"/>
      <p:bldP spid="4" grpId="0" animBg="1"/>
      <p:bldP spid="6" grpId="0" animBg="1"/>
      <p:bldP spid="7" grpId="0" animBg="1"/>
      <p:bldP spid="8" grpId="0" animBg="1"/>
      <p:bldP spid="9" grpId="0" animBg="1"/>
      <p:bldP spid="11" grpId="0" animBg="1"/>
      <p:bldP spid="12" grpId="0" animBg="1"/>
      <p:bldP spid="14" grpId="0" animBg="1"/>
      <p:bldP spid="17" grpId="0" animBg="1"/>
      <p:bldP spid="18" grpId="0" animBg="1"/>
      <p:bldP spid="3" grpId="0"/>
      <p:bldP spid="23" grpId="0"/>
      <p:bldP spid="10" grpId="0" animBg="1"/>
      <p:bldP spid="37" grpId="0" animBg="1"/>
      <p:bldP spid="36" grpId="0"/>
      <p:bldP spid="35" grpId="0"/>
      <p:bldP spid="25" grpId="0"/>
      <p:bldP spid="41" grpId="0"/>
      <p:bldP spid="40" grpId="0"/>
      <p:bldP spid="47" grpId="0" animBg="1"/>
      <p:bldP spid="54" grpId="0" animBg="1"/>
      <p:bldP spid="2" grpId="0" animBg="1"/>
      <p:bldP spid="38" grpId="0" animBg="1"/>
      <p:bldP spid="42" grpId="0" animBg="1"/>
      <p:bldP spid="15" grpId="0" animBg="1"/>
      <p:bldP spid="43" grpId="0" uiExpand="1" build="p"/>
      <p:bldP spid="43" grpId="1" build="allAtOnce"/>
      <p:bldP spid="44" grpId="0" animBg="1"/>
      <p:bldP spid="44"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a:extLst>
              <a:ext uri="{FF2B5EF4-FFF2-40B4-BE49-F238E27FC236}">
                <a16:creationId xmlns:a16="http://schemas.microsoft.com/office/drawing/2014/main" xmlns="" id="{C4B51B1E-620F-4534-92B2-463D3A514D78}"/>
              </a:ext>
            </a:extLst>
          </p:cNvPr>
          <p:cNvSpPr>
            <a:spLocks noGrp="1" noChangeArrowheads="1"/>
          </p:cNvSpPr>
          <p:nvPr>
            <p:ph type="title"/>
          </p:nvPr>
        </p:nvSpPr>
        <p:spPr>
          <a:xfrm>
            <a:off x="1483558" y="423141"/>
            <a:ext cx="6691234" cy="720329"/>
          </a:xfrm>
        </p:spPr>
        <p:txBody>
          <a:bodyPr/>
          <a:lstStyle/>
          <a:p>
            <a:pPr eaLnBrk="1" hangingPunct="1"/>
            <a:r>
              <a:rPr lang="en-US" altLang="en-US" u="sng" dirty="0">
                <a:solidFill>
                  <a:srgbClr val="0000FF"/>
                </a:solidFill>
                <a:latin typeface="Times New Roman" panose="02020603050405020304" pitchFamily="18" charset="0"/>
                <a:ea typeface="ＭＳ Ｐゴシック" panose="020B0600070205080204" pitchFamily="34" charset="-128"/>
              </a:rPr>
              <a:t>Paradigm Shift in Protocol Design</a:t>
            </a:r>
          </a:p>
        </p:txBody>
      </p:sp>
      <p:sp>
        <p:nvSpPr>
          <p:cNvPr id="94211" name="Rectangle 3">
            <a:extLst>
              <a:ext uri="{FF2B5EF4-FFF2-40B4-BE49-F238E27FC236}">
                <a16:creationId xmlns:a16="http://schemas.microsoft.com/office/drawing/2014/main" xmlns="" id="{FB79C0E8-46A4-4780-BDDC-749B52720C34}"/>
              </a:ext>
            </a:extLst>
          </p:cNvPr>
          <p:cNvSpPr>
            <a:spLocks noGrp="1" noChangeArrowheads="1"/>
          </p:cNvSpPr>
          <p:nvPr>
            <p:ph type="body" sz="half" idx="1"/>
          </p:nvPr>
        </p:nvSpPr>
        <p:spPr>
          <a:xfrm>
            <a:off x="1483558" y="2804247"/>
            <a:ext cx="7023249" cy="685800"/>
          </a:xfrm>
        </p:spPr>
        <p:txBody>
          <a:bodyPr/>
          <a:lstStyle/>
          <a:p>
            <a:pPr marL="460375" lvl="1" indent="-231775" eaLnBrk="1" hangingPunct="1">
              <a:lnSpc>
                <a:spcPct val="80000"/>
              </a:lnSpc>
              <a:tabLst>
                <a:tab pos="339725" algn="l"/>
              </a:tabLst>
            </a:pPr>
            <a:r>
              <a:rPr lang="en-US" altLang="en-US" sz="1500" dirty="0">
                <a:latin typeface="Times New Roman" panose="02020603050405020304" pitchFamily="18" charset="0"/>
                <a:ea typeface="ＭＳ Ｐゴシック" panose="020B0600070205080204" pitchFamily="34" charset="-128"/>
              </a:rPr>
              <a:t>Problem: Use of </a:t>
            </a:r>
            <a:r>
              <a:rPr lang="en-US" altLang="en-US" sz="1500" i="1" dirty="0">
                <a:latin typeface="Times New Roman" panose="02020603050405020304" pitchFamily="18" charset="0"/>
                <a:ea typeface="ＭＳ Ｐゴシック" panose="020B0600070205080204" pitchFamily="34" charset="-128"/>
              </a:rPr>
              <a:t>unrealistic models </a:t>
            </a:r>
            <a:r>
              <a:rPr lang="en-US" altLang="en-US" sz="1500" dirty="0">
                <a:latin typeface="Times New Roman" panose="02020603050405020304" pitchFamily="18" charset="0"/>
                <a:ea typeface="ＭＳ Ｐゴシック" panose="020B0600070205080204" pitchFamily="34" charset="-128"/>
              </a:rPr>
              <a:t>results in </a:t>
            </a:r>
            <a:r>
              <a:rPr lang="en-US" altLang="en-US" sz="1500" b="1" dirty="0">
                <a:solidFill>
                  <a:srgbClr val="FF0000"/>
                </a:solidFill>
                <a:latin typeface="Times New Roman" panose="02020603050405020304" pitchFamily="18" charset="0"/>
                <a:ea typeface="ＭＳ Ｐゴシック" panose="020B0600070205080204" pitchFamily="34" charset="-128"/>
              </a:rPr>
              <a:t>suboptimal</a:t>
            </a:r>
            <a:r>
              <a:rPr lang="en-US" altLang="en-US" sz="1500" dirty="0">
                <a:latin typeface="Times New Roman" panose="02020603050405020304" pitchFamily="18" charset="0"/>
                <a:ea typeface="ＭＳ Ｐゴシック" panose="020B0600070205080204" pitchFamily="34" charset="-128"/>
              </a:rPr>
              <a:t> performance or </a:t>
            </a:r>
            <a:r>
              <a:rPr lang="en-US" altLang="en-US" sz="1500" b="1" dirty="0">
                <a:solidFill>
                  <a:srgbClr val="FF0000"/>
                </a:solidFill>
                <a:latin typeface="Times New Roman" panose="02020603050405020304" pitchFamily="18" charset="0"/>
                <a:ea typeface="ＭＳ Ｐゴシック" panose="020B0600070205080204" pitchFamily="34" charset="-128"/>
              </a:rPr>
              <a:t>failures</a:t>
            </a:r>
            <a:r>
              <a:rPr lang="en-US" altLang="en-US" sz="1500" dirty="0">
                <a:latin typeface="Times New Roman" panose="02020603050405020304" pitchFamily="18" charset="0"/>
                <a:ea typeface="ＭＳ Ｐゴシック" panose="020B0600070205080204" pitchFamily="34" charset="-128"/>
              </a:rPr>
              <a:t> due to </a:t>
            </a:r>
            <a:r>
              <a:rPr lang="en-US" altLang="en-US" sz="1500" i="1" dirty="0">
                <a:latin typeface="Times New Roman" panose="02020603050405020304" pitchFamily="18" charset="0"/>
                <a:ea typeface="ＭＳ Ｐゴシック" panose="020B0600070205080204" pitchFamily="34" charset="-128"/>
              </a:rPr>
              <a:t>lack of context </a:t>
            </a:r>
            <a:r>
              <a:rPr lang="en-US" altLang="en-US" sz="1500" dirty="0">
                <a:latin typeface="Times New Roman" panose="02020603050405020304" pitchFamily="18" charset="0"/>
                <a:ea typeface="ＭＳ Ｐゴシック" panose="020B0600070205080204" pitchFamily="34" charset="-128"/>
              </a:rPr>
              <a:t>in the design phase. We need a data-driven approach instead!</a:t>
            </a:r>
          </a:p>
        </p:txBody>
      </p:sp>
      <p:graphicFrame>
        <p:nvGraphicFramePr>
          <p:cNvPr id="94255" name="Group 47">
            <a:extLst>
              <a:ext uri="{FF2B5EF4-FFF2-40B4-BE49-F238E27FC236}">
                <a16:creationId xmlns:a16="http://schemas.microsoft.com/office/drawing/2014/main" xmlns="" id="{342AD66B-A9BC-7F4C-8605-41389687AC90}"/>
              </a:ext>
            </a:extLst>
          </p:cNvPr>
          <p:cNvGraphicFramePr>
            <a:graphicFrameLocks noGrp="1"/>
          </p:cNvGraphicFramePr>
          <p:nvPr>
            <p:ph sz="quarter" idx="2"/>
            <p:extLst>
              <p:ext uri="{D42A27DB-BD31-4B8C-83A1-F6EECF244321}">
                <p14:modId xmlns:p14="http://schemas.microsoft.com/office/powerpoint/2010/main" val="1536963111"/>
              </p:ext>
            </p:extLst>
          </p:nvPr>
        </p:nvGraphicFramePr>
        <p:xfrm>
          <a:off x="3371849" y="1200152"/>
          <a:ext cx="3571875" cy="1547413"/>
        </p:xfrm>
        <a:graphic>
          <a:graphicData uri="http://schemas.openxmlformats.org/drawingml/2006/table">
            <a:tbl>
              <a:tblPr/>
              <a:tblGrid>
                <a:gridCol w="3571875">
                  <a:extLst>
                    <a:ext uri="{9D8B030D-6E8A-4147-A177-3AD203B41FA5}">
                      <a16:colId xmlns:a16="http://schemas.microsoft.com/office/drawing/2014/main" xmlns="" val="462281796"/>
                    </a:ext>
                  </a:extLst>
                </a:gridCol>
              </a:tblGrid>
              <a:tr h="311456">
                <a:tc>
                  <a:txBody>
                    <a:bodyPr/>
                    <a:lstStyle>
                      <a:lvl1pPr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500" b="0" i="0" u="none" strike="noStrike" cap="none" normalizeH="0" baseline="0" dirty="0">
                          <a:ln>
                            <a:noFill/>
                          </a:ln>
                          <a:solidFill>
                            <a:srgbClr val="0066FF"/>
                          </a:solidFill>
                          <a:effectLst/>
                          <a:latin typeface="Times New Roman" panose="02020603050405020304" pitchFamily="18" charset="0"/>
                          <a:ea typeface="ＭＳ Ｐゴシック" panose="020B0600070205080204" pitchFamily="34" charset="-128"/>
                        </a:rPr>
                        <a:t>1- Design general purpose protocols</a:t>
                      </a:r>
                    </a:p>
                  </a:txBody>
                  <a:tcPr marL="68580" marR="68580" marT="34300" marB="3430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597835045"/>
                  </a:ext>
                </a:extLst>
              </a:tr>
              <a:tr h="503361">
                <a:tc>
                  <a:txBody>
                    <a:bodyPr/>
                    <a:lstStyle>
                      <a:lvl1pPr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500" b="0" i="0" u="none" strike="noStrike" cap="none" normalizeH="0" baseline="0" dirty="0">
                          <a:ln>
                            <a:noFill/>
                          </a:ln>
                          <a:solidFill>
                            <a:schemeClr val="tx1"/>
                          </a:solidFill>
                          <a:effectLst/>
                          <a:latin typeface="Times New Roman" panose="02020603050405020304" pitchFamily="18" charset="0"/>
                          <a:ea typeface="ＭＳ Ｐゴシック" panose="020B0600070205080204" pitchFamily="34" charset="-128"/>
                        </a:rPr>
                        <a:t>2- Evaluate using generic models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500" b="0" i="0" u="none" strike="noStrike" cap="none" normalizeH="0" baseline="0" dirty="0">
                          <a:ln>
                            <a:noFill/>
                          </a:ln>
                          <a:solidFill>
                            <a:schemeClr val="tx1"/>
                          </a:solidFill>
                          <a:effectLst/>
                          <a:latin typeface="Times New Roman" panose="02020603050405020304" pitchFamily="18" charset="0"/>
                          <a:ea typeface="ＭＳ Ｐゴシック" panose="020B0600070205080204" pitchFamily="34" charset="-128"/>
                        </a:rPr>
                        <a:t>(random mobility, exp. traffic, …)</a:t>
                      </a:r>
                    </a:p>
                  </a:txBody>
                  <a:tcPr marL="68580" marR="68580" marT="34300" marB="3430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393543126"/>
                  </a:ext>
                </a:extLst>
              </a:tr>
              <a:tr h="664437">
                <a:tc>
                  <a:txBody>
                    <a:bodyPr/>
                    <a:lstStyle>
                      <a:lvl1pPr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500" b="0" i="0" u="none" strike="noStrike" cap="none" normalizeH="0" baseline="0" dirty="0">
                          <a:ln>
                            <a:noFill/>
                          </a:ln>
                          <a:solidFill>
                            <a:srgbClr val="CC0000"/>
                          </a:solidFill>
                          <a:effectLst/>
                          <a:latin typeface="Times New Roman" panose="02020603050405020304" pitchFamily="18" charset="0"/>
                          <a:ea typeface="ＭＳ Ｐゴシック" panose="020B0600070205080204" pitchFamily="34" charset="-128"/>
                        </a:rPr>
                        <a:t>3- Deployment context: Modify to improve performance and failures for specific context</a:t>
                      </a:r>
                    </a:p>
                  </a:txBody>
                  <a:tcPr marL="68580" marR="68580" marT="34300" marB="3430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803909310"/>
                  </a:ext>
                </a:extLst>
              </a:tr>
            </a:tbl>
          </a:graphicData>
        </a:graphic>
      </p:graphicFrame>
      <p:graphicFrame>
        <p:nvGraphicFramePr>
          <p:cNvPr id="94268" name="Group 60">
            <a:extLst>
              <a:ext uri="{FF2B5EF4-FFF2-40B4-BE49-F238E27FC236}">
                <a16:creationId xmlns:a16="http://schemas.microsoft.com/office/drawing/2014/main" xmlns="" id="{39F60BEB-5006-2D49-8087-236A48AC69B9}"/>
              </a:ext>
            </a:extLst>
          </p:cNvPr>
          <p:cNvGraphicFramePr>
            <a:graphicFrameLocks noGrp="1"/>
          </p:cNvGraphicFramePr>
          <p:nvPr>
            <p:ph sz="quarter" idx="3"/>
            <p:extLst>
              <p:ext uri="{D42A27DB-BD31-4B8C-83A1-F6EECF244321}">
                <p14:modId xmlns:p14="http://schemas.microsoft.com/office/powerpoint/2010/main" val="3573902124"/>
              </p:ext>
            </p:extLst>
          </p:nvPr>
        </p:nvGraphicFramePr>
        <p:xfrm>
          <a:off x="3428999" y="3392668"/>
          <a:ext cx="3514725" cy="1487092"/>
        </p:xfrm>
        <a:graphic>
          <a:graphicData uri="http://schemas.openxmlformats.org/drawingml/2006/table">
            <a:tbl>
              <a:tblPr/>
              <a:tblGrid>
                <a:gridCol w="3514725">
                  <a:extLst>
                    <a:ext uri="{9D8B030D-6E8A-4147-A177-3AD203B41FA5}">
                      <a16:colId xmlns:a16="http://schemas.microsoft.com/office/drawing/2014/main" xmlns="" val="1432185829"/>
                    </a:ext>
                  </a:extLst>
                </a:gridCol>
              </a:tblGrid>
              <a:tr h="369212">
                <a:tc>
                  <a:txBody>
                    <a:bodyPr/>
                    <a:lstStyle>
                      <a:lvl1pPr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500" b="0" i="0" u="none" strike="noStrike" cap="none" normalizeH="0" baseline="0" dirty="0">
                          <a:ln>
                            <a:noFill/>
                          </a:ln>
                          <a:solidFill>
                            <a:srgbClr val="0066FF"/>
                          </a:solidFill>
                          <a:effectLst/>
                          <a:latin typeface="Times New Roman" panose="02020603050405020304" pitchFamily="18" charset="0"/>
                          <a:ea typeface="ＭＳ Ｐゴシック" panose="020B0600070205080204" pitchFamily="34" charset="-128"/>
                        </a:rPr>
                        <a:t>1- Trace, analyze deployment </a:t>
                      </a:r>
                      <a:r>
                        <a:rPr kumimoji="0" lang="en-US" altLang="en-US" sz="1500" b="1" i="1" u="none" strike="noStrike" cap="none" normalizeH="0" baseline="0" dirty="0">
                          <a:ln>
                            <a:noFill/>
                          </a:ln>
                          <a:solidFill>
                            <a:srgbClr val="0066FF"/>
                          </a:solidFill>
                          <a:effectLst/>
                          <a:latin typeface="Times New Roman" panose="02020603050405020304" pitchFamily="18" charset="0"/>
                          <a:ea typeface="ＭＳ Ｐゴシック" panose="020B0600070205080204" pitchFamily="34" charset="-128"/>
                        </a:rPr>
                        <a:t>context</a:t>
                      </a:r>
                    </a:p>
                  </a:txBody>
                  <a:tcPr marL="68580" marR="68580" marT="34301" marB="3430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3118724581"/>
                  </a:ext>
                </a:extLst>
              </a:tr>
              <a:tr h="525949">
                <a:tc>
                  <a:txBody>
                    <a:bodyPr/>
                    <a:lstStyle>
                      <a:lvl1pPr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500" b="0" i="0" u="none" strike="noStrike" cap="none" normalizeH="0" baseline="0" dirty="0">
                          <a:ln>
                            <a:noFill/>
                          </a:ln>
                          <a:solidFill>
                            <a:schemeClr val="tx1"/>
                          </a:solidFill>
                          <a:effectLst/>
                          <a:latin typeface="Times New Roman" panose="02020603050405020304" pitchFamily="18" charset="0"/>
                          <a:ea typeface="ＭＳ Ｐゴシック" panose="020B0600070205080204" pitchFamily="34" charset="-128"/>
                        </a:rPr>
                        <a:t>2- Drive design of </a:t>
                      </a:r>
                      <a:r>
                        <a:rPr kumimoji="0" lang="en-US" altLang="en-US" sz="1500" b="0" i="1" u="none" strike="noStrike" cap="none" normalizeH="0" baseline="0" dirty="0">
                          <a:ln>
                            <a:noFill/>
                          </a:ln>
                          <a:solidFill>
                            <a:schemeClr val="tx1"/>
                          </a:solidFill>
                          <a:effectLst/>
                          <a:latin typeface="Times New Roman" panose="02020603050405020304" pitchFamily="18" charset="0"/>
                          <a:ea typeface="ＭＳ Ｐゴシック" panose="020B0600070205080204" pitchFamily="34" charset="-128"/>
                        </a:rPr>
                        <a:t>‘application class’-specific</a:t>
                      </a:r>
                      <a:r>
                        <a:rPr kumimoji="0" lang="en-US" altLang="en-US" sz="1500" b="0" i="0" u="none" strike="noStrike" cap="none" normalizeH="0" baseline="0" dirty="0">
                          <a:ln>
                            <a:noFill/>
                          </a:ln>
                          <a:solidFill>
                            <a:schemeClr val="tx1"/>
                          </a:solidFill>
                          <a:effectLst/>
                          <a:latin typeface="Times New Roman" panose="02020603050405020304" pitchFamily="18" charset="0"/>
                          <a:ea typeface="ＭＳ Ｐゴシック" panose="020B0600070205080204" pitchFamily="34" charset="-128"/>
                        </a:rPr>
                        <a:t> parameterized protocols</a:t>
                      </a:r>
                    </a:p>
                  </a:txBody>
                  <a:tcPr marL="68580" marR="68580" marT="34301" marB="3430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703440956"/>
                  </a:ext>
                </a:extLst>
              </a:tr>
              <a:tr h="591931">
                <a:tc>
                  <a:txBody>
                    <a:bodyPr/>
                    <a:lstStyle>
                      <a:lvl1pPr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500" b="0" i="0" u="none" strike="noStrike" cap="none" normalizeH="0" baseline="0" dirty="0">
                          <a:ln>
                            <a:noFill/>
                          </a:ln>
                          <a:solidFill>
                            <a:srgbClr val="339933"/>
                          </a:solidFill>
                          <a:effectLst/>
                          <a:latin typeface="Times New Roman" panose="02020603050405020304" pitchFamily="18" charset="0"/>
                          <a:ea typeface="ＭＳ Ｐゴシック" panose="020B0600070205080204" pitchFamily="34" charset="-128"/>
                        </a:rPr>
                        <a:t>3- Utilize insights from context analysis to fine-tune protocol parameters</a:t>
                      </a:r>
                    </a:p>
                  </a:txBody>
                  <a:tcPr marL="68580" marR="68580" marT="34301" marB="3430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488412591"/>
                  </a:ext>
                </a:extLst>
              </a:tr>
            </a:tbl>
          </a:graphicData>
        </a:graphic>
      </p:graphicFrame>
      <p:sp>
        <p:nvSpPr>
          <p:cNvPr id="22551" name="Rectangle 50">
            <a:extLst>
              <a:ext uri="{FF2B5EF4-FFF2-40B4-BE49-F238E27FC236}">
                <a16:creationId xmlns:a16="http://schemas.microsoft.com/office/drawing/2014/main" xmlns="" id="{CC19FDCE-8695-469B-BA02-30B53030E16D}"/>
              </a:ext>
            </a:extLst>
          </p:cNvPr>
          <p:cNvSpPr>
            <a:spLocks noChangeArrowheads="1"/>
          </p:cNvSpPr>
          <p:nvPr/>
        </p:nvSpPr>
        <p:spPr bwMode="auto">
          <a:xfrm>
            <a:off x="1657350" y="1143000"/>
            <a:ext cx="11430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0000"/>
              </a:lnSpc>
              <a:buFontTx/>
              <a:buNone/>
            </a:pPr>
            <a:r>
              <a:rPr lang="en-US" altLang="en-US" sz="1800">
                <a:latin typeface="Times New Roman" panose="02020603050405020304" pitchFamily="18" charset="0"/>
              </a:rPr>
              <a:t>Used to:</a:t>
            </a:r>
          </a:p>
        </p:txBody>
      </p:sp>
      <p:sp>
        <p:nvSpPr>
          <p:cNvPr id="94259" name="Rectangle 51">
            <a:extLst>
              <a:ext uri="{FF2B5EF4-FFF2-40B4-BE49-F238E27FC236}">
                <a16:creationId xmlns:a16="http://schemas.microsoft.com/office/drawing/2014/main" xmlns="" id="{B100433F-E35F-4B62-8CC5-26449156C37E}"/>
              </a:ext>
            </a:extLst>
          </p:cNvPr>
          <p:cNvSpPr>
            <a:spLocks noChangeArrowheads="1"/>
          </p:cNvSpPr>
          <p:nvPr/>
        </p:nvSpPr>
        <p:spPr bwMode="auto">
          <a:xfrm>
            <a:off x="1657350" y="3403317"/>
            <a:ext cx="12573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80000"/>
              </a:lnSpc>
              <a:buFontTx/>
              <a:buNone/>
            </a:pPr>
            <a:r>
              <a:rPr lang="en-US" altLang="en-US" sz="1800" dirty="0">
                <a:latin typeface="Times New Roman" panose="02020603050405020304" pitchFamily="18" charset="0"/>
              </a:rPr>
              <a:t>Propose to:</a:t>
            </a:r>
          </a:p>
        </p:txBody>
      </p:sp>
      <p:sp>
        <p:nvSpPr>
          <p:cNvPr id="94260" name="AutoShape 52">
            <a:extLst>
              <a:ext uri="{FF2B5EF4-FFF2-40B4-BE49-F238E27FC236}">
                <a16:creationId xmlns:a16="http://schemas.microsoft.com/office/drawing/2014/main" xmlns="" id="{64C67CBE-58B0-497E-961C-48754C475C4C}"/>
              </a:ext>
            </a:extLst>
          </p:cNvPr>
          <p:cNvSpPr>
            <a:spLocks noChangeArrowheads="1"/>
          </p:cNvSpPr>
          <p:nvPr/>
        </p:nvSpPr>
        <p:spPr bwMode="auto">
          <a:xfrm>
            <a:off x="7058023" y="1194959"/>
            <a:ext cx="400050" cy="1576368"/>
          </a:xfrm>
          <a:prstGeom prst="curvedLeftArrow">
            <a:avLst>
              <a:gd name="adj1" fmla="val 91429"/>
              <a:gd name="adj2" fmla="val 182857"/>
              <a:gd name="adj3" fmla="val 33333"/>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sz="1350"/>
          </a:p>
        </p:txBody>
      </p:sp>
      <p:sp>
        <p:nvSpPr>
          <p:cNvPr id="94262" name="AutoShape 54">
            <a:extLst>
              <a:ext uri="{FF2B5EF4-FFF2-40B4-BE49-F238E27FC236}">
                <a16:creationId xmlns:a16="http://schemas.microsoft.com/office/drawing/2014/main" xmlns="" id="{1F931405-F664-47E8-BDF9-76CC834406F0}"/>
              </a:ext>
            </a:extLst>
          </p:cNvPr>
          <p:cNvSpPr>
            <a:spLocks noChangeArrowheads="1"/>
          </p:cNvSpPr>
          <p:nvPr/>
        </p:nvSpPr>
        <p:spPr bwMode="auto">
          <a:xfrm flipH="1" flipV="1">
            <a:off x="2857500" y="1107090"/>
            <a:ext cx="400050" cy="1576368"/>
          </a:xfrm>
          <a:prstGeom prst="curvedLeftArrow">
            <a:avLst>
              <a:gd name="adj1" fmla="val 91429"/>
              <a:gd name="adj2" fmla="val 182857"/>
              <a:gd name="adj3" fmla="val 33333"/>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sz="1350"/>
          </a:p>
        </p:txBody>
      </p:sp>
    </p:spTree>
    <p:custDataLst>
      <p:tags r:id="rId1"/>
    </p:custData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4211">
                                            <p:txEl>
                                              <p:pRg st="0" end="0"/>
                                            </p:txEl>
                                          </p:spTgt>
                                        </p:tgtEl>
                                        <p:attrNameLst>
                                          <p:attrName>style.visibility</p:attrName>
                                        </p:attrNameLst>
                                      </p:cBhvr>
                                      <p:to>
                                        <p:strVal val="visible"/>
                                      </p:to>
                                    </p:set>
                                    <p:animEffect transition="in" filter="checkerboard(across)">
                                      <p:cBhvr>
                                        <p:cTn id="7" dur="500"/>
                                        <p:tgtEl>
                                          <p:spTgt spid="94211">
                                            <p:txEl>
                                              <p:pRg st="0" end="0"/>
                                            </p:txEl>
                                          </p:spTgt>
                                        </p:tgtEl>
                                      </p:cBhvr>
                                    </p:animEffect>
                                  </p:childTnLst>
                                  <p:subTnLst>
                                    <p:set>
                                      <p:cBhvr override="childStyle">
                                        <p:cTn dur="1" fill="hold" display="0" masterRel="nextClick" afterEffect="1"/>
                                        <p:tgtEl>
                                          <p:spTgt spid="94211">
                                            <p:txEl>
                                              <p:pRg st="0" end="0"/>
                                            </p:txEl>
                                          </p:spTgt>
                                        </p:tgtEl>
                                        <p:attrNameLst>
                                          <p:attrName>style.visibility</p:attrName>
                                        </p:attrNameLst>
                                      </p:cBhvr>
                                      <p:to>
                                        <p:strVal val="hidden"/>
                                      </p:to>
                                    </p:set>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4262"/>
                                        </p:tgtEl>
                                        <p:attrNameLst>
                                          <p:attrName>style.visibility</p:attrName>
                                        </p:attrNameLst>
                                      </p:cBhvr>
                                      <p:to>
                                        <p:strVal val="visible"/>
                                      </p:to>
                                    </p:set>
                                    <p:animEffect transition="in" filter="wipe(down)">
                                      <p:cBhvr>
                                        <p:cTn id="12" dur="2000"/>
                                        <p:tgtEl>
                                          <p:spTgt spid="94262"/>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94260"/>
                                        </p:tgtEl>
                                        <p:attrNameLst>
                                          <p:attrName>style.visibility</p:attrName>
                                        </p:attrNameLst>
                                      </p:cBhvr>
                                      <p:to>
                                        <p:strVal val="visible"/>
                                      </p:to>
                                    </p:set>
                                    <p:animEffect transition="in" filter="wipe(up)">
                                      <p:cBhvr>
                                        <p:cTn id="15" dur="2000"/>
                                        <p:tgtEl>
                                          <p:spTgt spid="94260"/>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94259"/>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94268"/>
                                        </p:tgtEl>
                                        <p:attrNameLst>
                                          <p:attrName>style.visibility</p:attrName>
                                        </p:attrNameLst>
                                      </p:cBhvr>
                                      <p:to>
                                        <p:strVal val="visible"/>
                                      </p:to>
                                    </p:set>
                                    <p:animEffect transition="in" filter="wipe(up)">
                                      <p:cBhvr>
                                        <p:cTn id="22" dur="500"/>
                                        <p:tgtEl>
                                          <p:spTgt spid="942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1" grpId="0" build="p"/>
      <p:bldP spid="94259" grpId="0"/>
      <p:bldP spid="94260" grpId="0" animBg="1"/>
      <p:bldP spid="9426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9" name="Rectangle 2"/>
          <p:cNvSpPr>
            <a:spLocks noGrp="1" noChangeArrowheads="1"/>
          </p:cNvSpPr>
          <p:nvPr>
            <p:ph type="title"/>
          </p:nvPr>
        </p:nvSpPr>
        <p:spPr>
          <a:xfrm>
            <a:off x="1257300" y="4653089"/>
            <a:ext cx="7704356" cy="526109"/>
          </a:xfrm>
        </p:spPr>
        <p:txBody>
          <a:bodyPr>
            <a:normAutofit fontScale="90000"/>
          </a:bodyPr>
          <a:lstStyle/>
          <a:p>
            <a:pPr eaLnBrk="1" hangingPunct="1"/>
            <a:r>
              <a:rPr lang="en-US" altLang="zh-TW" sz="2100" dirty="0">
                <a:solidFill>
                  <a:srgbClr val="0000FF"/>
                </a:solidFill>
                <a:latin typeface="Times New Roman" pitchFamily="-111" charset="0"/>
                <a:ea typeface="ＭＳ Ｐゴシック" pitchFamily="-111" charset="-128"/>
                <a:cs typeface="Times New Roman" pitchFamily="-111" charset="0"/>
              </a:rPr>
              <a:t>               </a:t>
            </a:r>
            <a:r>
              <a:rPr lang="en-US" altLang="zh-TW" sz="2100" u="sng" dirty="0">
                <a:solidFill>
                  <a:srgbClr val="0000FF"/>
                </a:solidFill>
                <a:latin typeface="Times New Roman" pitchFamily="-111" charset="0"/>
                <a:ea typeface="ＭＳ Ｐゴシック" pitchFamily="-111" charset="-128"/>
                <a:cs typeface="Times New Roman" pitchFamily="-111" charset="0"/>
              </a:rPr>
              <a:t>Systematic </a:t>
            </a:r>
            <a:r>
              <a:rPr lang="en-US" altLang="zh-TW" sz="2100" i="1" u="sng" dirty="0">
                <a:solidFill>
                  <a:srgbClr val="0000FF"/>
                </a:solidFill>
                <a:latin typeface="Times New Roman" pitchFamily="-111" charset="0"/>
                <a:ea typeface="ＭＳ Ｐゴシック" pitchFamily="-111" charset="-128"/>
                <a:cs typeface="Times New Roman" pitchFamily="-111" charset="0"/>
              </a:rPr>
              <a:t>TRACE</a:t>
            </a:r>
            <a:r>
              <a:rPr lang="en-US" altLang="zh-TW" sz="2100" u="sng" dirty="0">
                <a:solidFill>
                  <a:srgbClr val="0000FF"/>
                </a:solidFill>
                <a:latin typeface="Times New Roman" pitchFamily="-111" charset="0"/>
                <a:ea typeface="ＭＳ Ｐゴシック" pitchFamily="-111" charset="-128"/>
                <a:cs typeface="Times New Roman" pitchFamily="-111" charset="0"/>
              </a:rPr>
              <a:t> framework </a:t>
            </a:r>
            <a:br>
              <a:rPr lang="en-US" altLang="zh-TW" sz="2100" u="sng" dirty="0">
                <a:solidFill>
                  <a:srgbClr val="0000FF"/>
                </a:solidFill>
                <a:latin typeface="Times New Roman" pitchFamily="-111" charset="0"/>
                <a:ea typeface="ＭＳ Ｐゴシック" pitchFamily="-111" charset="-128"/>
                <a:cs typeface="Times New Roman" pitchFamily="-111" charset="0"/>
              </a:rPr>
            </a:br>
            <a:r>
              <a:rPr lang="en-US" sz="1100" dirty="0">
                <a:solidFill>
                  <a:srgbClr val="232323"/>
                </a:solidFill>
                <a:effectLst/>
                <a:latin typeface="Times New Roman" panose="02020603050405020304" pitchFamily="18" charset="0"/>
                <a:ea typeface="Times New Roman" panose="02020603050405020304" pitchFamily="18" charset="0"/>
              </a:rPr>
              <a:t>W. Hsu, D. Dutta, A. Helmy, </a:t>
            </a:r>
            <a:r>
              <a:rPr lang="en-US" sz="1100" i="1" dirty="0">
                <a:solidFill>
                  <a:srgbClr val="232323"/>
                </a:solidFill>
                <a:effectLst/>
                <a:latin typeface="Times New Roman" panose="02020603050405020304" pitchFamily="18" charset="0"/>
                <a:ea typeface="Times New Roman" panose="02020603050405020304" pitchFamily="18" charset="0"/>
              </a:rPr>
              <a:t>TRACE</a:t>
            </a:r>
            <a:r>
              <a:rPr lang="en-US" sz="1100" dirty="0">
                <a:solidFill>
                  <a:srgbClr val="232323"/>
                </a:solidFill>
                <a:effectLst/>
                <a:latin typeface="Times New Roman" panose="02020603050405020304" pitchFamily="18" charset="0"/>
                <a:ea typeface="Times New Roman" panose="02020603050405020304" pitchFamily="18" charset="0"/>
              </a:rPr>
              <a:t>: </a:t>
            </a:r>
            <a:r>
              <a:rPr lang="en-US" sz="1100" dirty="0">
                <a:solidFill>
                  <a:srgbClr val="000000"/>
                </a:solidFill>
                <a:effectLst/>
                <a:latin typeface="Times New Roman" panose="02020603050405020304" pitchFamily="18" charset="0"/>
                <a:ea typeface="Times New Roman" panose="02020603050405020304" pitchFamily="18" charset="0"/>
              </a:rPr>
              <a:t>"Structural Analysis of User Association Patterns…</a:t>
            </a:r>
            <a:r>
              <a:rPr lang="en-US" sz="1100" dirty="0">
                <a:solidFill>
                  <a:srgbClr val="232323"/>
                </a:solidFill>
                <a:effectLst/>
                <a:latin typeface="Times New Roman" panose="02020603050405020304" pitchFamily="18" charset="0"/>
                <a:ea typeface="Times New Roman" panose="02020603050405020304" pitchFamily="18" charset="0"/>
              </a:rPr>
              <a:t>", </a:t>
            </a:r>
            <a:r>
              <a:rPr lang="en-US" sz="1100" i="1" dirty="0">
                <a:solidFill>
                  <a:srgbClr val="232323"/>
                </a:solidFill>
                <a:effectLst/>
                <a:latin typeface="Times New Roman" panose="02020603050405020304" pitchFamily="18" charset="0"/>
                <a:ea typeface="Times New Roman" panose="02020603050405020304" pitchFamily="18" charset="0"/>
              </a:rPr>
              <a:t>IEEE TMC</a:t>
            </a:r>
            <a:r>
              <a:rPr lang="en-US" sz="1100" dirty="0">
                <a:solidFill>
                  <a:srgbClr val="232323"/>
                </a:solidFill>
                <a:effectLst/>
                <a:latin typeface="Times New Roman" panose="02020603050405020304" pitchFamily="18" charset="0"/>
                <a:ea typeface="Times New Roman" panose="02020603050405020304" pitchFamily="18" charset="0"/>
              </a:rPr>
              <a:t> ‘12, </a:t>
            </a:r>
            <a:r>
              <a:rPr lang="en-US" sz="1100" i="1" dirty="0">
                <a:solidFill>
                  <a:srgbClr val="232323"/>
                </a:solidFill>
                <a:effectLst/>
                <a:latin typeface="Times New Roman" panose="02020603050405020304" pitchFamily="18" charset="0"/>
                <a:ea typeface="Times New Roman" panose="02020603050405020304" pitchFamily="18" charset="0"/>
              </a:rPr>
              <a:t>IEEE </a:t>
            </a:r>
            <a:r>
              <a:rPr lang="en-US" sz="1100" i="1" dirty="0" err="1">
                <a:solidFill>
                  <a:srgbClr val="232323"/>
                </a:solidFill>
                <a:effectLst/>
                <a:latin typeface="Times New Roman" panose="02020603050405020304" pitchFamily="18" charset="0"/>
                <a:ea typeface="Times New Roman" panose="02020603050405020304" pitchFamily="18" charset="0"/>
              </a:rPr>
              <a:t>WinMee</a:t>
            </a:r>
            <a:r>
              <a:rPr lang="en-US" sz="1100" dirty="0">
                <a:solidFill>
                  <a:srgbClr val="232323"/>
                </a:solidFill>
                <a:effectLst/>
                <a:latin typeface="Times New Roman" panose="02020603050405020304" pitchFamily="18" charset="0"/>
                <a:ea typeface="Times New Roman" panose="02020603050405020304" pitchFamily="18" charset="0"/>
              </a:rPr>
              <a:t> ‘06, </a:t>
            </a:r>
            <a:r>
              <a:rPr lang="en-US" sz="1100" i="1" dirty="0">
                <a:solidFill>
                  <a:srgbClr val="232323"/>
                </a:solidFill>
                <a:effectLst/>
                <a:latin typeface="Times New Roman" panose="02020603050405020304" pitchFamily="18" charset="0"/>
                <a:ea typeface="Times New Roman" panose="02020603050405020304" pitchFamily="18" charset="0"/>
              </a:rPr>
              <a:t>IEEE TMC</a:t>
            </a:r>
            <a:r>
              <a:rPr lang="en-US" sz="1100" i="1" dirty="0">
                <a:solidFill>
                  <a:srgbClr val="232323"/>
                </a:solidFill>
                <a:latin typeface="Times New Roman" panose="02020603050405020304" pitchFamily="18" charset="0"/>
                <a:ea typeface="Times New Roman" panose="02020603050405020304" pitchFamily="18" charset="0"/>
              </a:rPr>
              <a:t> </a:t>
            </a:r>
            <a:r>
              <a:rPr lang="en-US" sz="1100" dirty="0">
                <a:solidFill>
                  <a:srgbClr val="232323"/>
                </a:solidFill>
                <a:effectLst/>
                <a:latin typeface="Times New Roman" panose="02020603050405020304" pitchFamily="18" charset="0"/>
                <a:ea typeface="Times New Roman" panose="02020603050405020304" pitchFamily="18" charset="0"/>
              </a:rPr>
              <a:t>’10 </a:t>
            </a:r>
            <a:endParaRPr lang="en-US" altLang="zh-TW" sz="1100" u="sng" dirty="0">
              <a:solidFill>
                <a:srgbClr val="0000FF"/>
              </a:solidFill>
              <a:latin typeface="Times New Roman" pitchFamily="-111" charset="0"/>
              <a:ea typeface="ＭＳ Ｐゴシック" pitchFamily="-111" charset="-128"/>
              <a:cs typeface="Times New Roman" pitchFamily="-111" charset="0"/>
            </a:endParaRPr>
          </a:p>
        </p:txBody>
      </p:sp>
      <p:sp>
        <p:nvSpPr>
          <p:cNvPr id="26630" name="Line 3"/>
          <p:cNvSpPr>
            <a:spLocks noChangeShapeType="1"/>
          </p:cNvSpPr>
          <p:nvPr/>
        </p:nvSpPr>
        <p:spPr bwMode="auto">
          <a:xfrm>
            <a:off x="4800600" y="3429000"/>
            <a:ext cx="228600" cy="0"/>
          </a:xfrm>
          <a:prstGeom prst="line">
            <a:avLst/>
          </a:prstGeom>
          <a:noFill/>
          <a:ln w="31750">
            <a:solidFill>
              <a:schemeClr val="tx1"/>
            </a:solidFill>
            <a:round/>
            <a:headEnd/>
            <a:tailEnd type="triangle" w="med" len="med"/>
          </a:ln>
        </p:spPr>
        <p:txBody>
          <a:bodyPr/>
          <a:lstStyle/>
          <a:p>
            <a:endParaRPr lang="en-US"/>
          </a:p>
        </p:txBody>
      </p:sp>
      <p:sp>
        <p:nvSpPr>
          <p:cNvPr id="26631" name="Line 4"/>
          <p:cNvSpPr>
            <a:spLocks noChangeShapeType="1"/>
          </p:cNvSpPr>
          <p:nvPr/>
        </p:nvSpPr>
        <p:spPr bwMode="auto">
          <a:xfrm>
            <a:off x="3714750" y="1943100"/>
            <a:ext cx="571500" cy="0"/>
          </a:xfrm>
          <a:prstGeom prst="line">
            <a:avLst/>
          </a:prstGeom>
          <a:noFill/>
          <a:ln w="31750">
            <a:solidFill>
              <a:schemeClr val="tx1"/>
            </a:solidFill>
            <a:round/>
            <a:headEnd/>
            <a:tailEnd type="triangle" w="med" len="med"/>
          </a:ln>
        </p:spPr>
        <p:txBody>
          <a:bodyPr/>
          <a:lstStyle/>
          <a:p>
            <a:endParaRPr lang="en-US"/>
          </a:p>
        </p:txBody>
      </p:sp>
      <p:sp>
        <p:nvSpPr>
          <p:cNvPr id="26632" name="Line 5"/>
          <p:cNvSpPr>
            <a:spLocks noChangeShapeType="1"/>
          </p:cNvSpPr>
          <p:nvPr/>
        </p:nvSpPr>
        <p:spPr bwMode="auto">
          <a:xfrm flipH="1">
            <a:off x="3257550" y="2857500"/>
            <a:ext cx="0" cy="285750"/>
          </a:xfrm>
          <a:prstGeom prst="line">
            <a:avLst/>
          </a:prstGeom>
          <a:noFill/>
          <a:ln w="31750">
            <a:solidFill>
              <a:schemeClr val="tx1"/>
            </a:solidFill>
            <a:round/>
            <a:headEnd/>
            <a:tailEnd type="triangle" w="med" len="med"/>
          </a:ln>
        </p:spPr>
        <p:txBody>
          <a:bodyPr/>
          <a:lstStyle/>
          <a:p>
            <a:endParaRPr lang="en-US"/>
          </a:p>
        </p:txBody>
      </p:sp>
      <p:sp>
        <p:nvSpPr>
          <p:cNvPr id="26633" name="Text Box 11"/>
          <p:cNvSpPr txBox="1">
            <a:spLocks noChangeArrowheads="1"/>
          </p:cNvSpPr>
          <p:nvPr/>
        </p:nvSpPr>
        <p:spPr bwMode="auto">
          <a:xfrm>
            <a:off x="5715001" y="2343150"/>
            <a:ext cx="813043" cy="323165"/>
          </a:xfrm>
          <a:prstGeom prst="rect">
            <a:avLst/>
          </a:prstGeom>
          <a:noFill/>
          <a:ln w="9525">
            <a:noFill/>
            <a:miter lim="800000"/>
            <a:headEnd/>
            <a:tailEnd/>
          </a:ln>
        </p:spPr>
        <p:txBody>
          <a:bodyPr wrap="none">
            <a:spAutoFit/>
          </a:bodyPr>
          <a:lstStyle/>
          <a:p>
            <a:r>
              <a:rPr lang="en-US" altLang="zh-TW" sz="1500" b="1" i="1">
                <a:latin typeface="Times New Roman" pitchFamily="-111" charset="0"/>
                <a:cs typeface="Times New Roman" pitchFamily="-111" charset="0"/>
              </a:rPr>
              <a:t>A</a:t>
            </a:r>
            <a:r>
              <a:rPr lang="en-US" altLang="zh-TW" sz="1500">
                <a:latin typeface="Times New Roman" pitchFamily="-111" charset="0"/>
                <a:cs typeface="Times New Roman" pitchFamily="-111" charset="0"/>
              </a:rPr>
              <a:t>nalyze</a:t>
            </a:r>
          </a:p>
        </p:txBody>
      </p:sp>
      <p:sp>
        <p:nvSpPr>
          <p:cNvPr id="26634" name="Text Box 14"/>
          <p:cNvSpPr txBox="1">
            <a:spLocks noChangeArrowheads="1"/>
          </p:cNvSpPr>
          <p:nvPr/>
        </p:nvSpPr>
        <p:spPr bwMode="auto">
          <a:xfrm>
            <a:off x="4776916" y="3886200"/>
            <a:ext cx="2074607" cy="323165"/>
          </a:xfrm>
          <a:prstGeom prst="rect">
            <a:avLst/>
          </a:prstGeom>
          <a:noFill/>
          <a:ln w="9525">
            <a:noFill/>
            <a:miter lim="800000"/>
            <a:headEnd/>
            <a:tailEnd/>
          </a:ln>
        </p:spPr>
        <p:txBody>
          <a:bodyPr wrap="none">
            <a:spAutoFit/>
          </a:bodyPr>
          <a:lstStyle/>
          <a:p>
            <a:pPr algn="ctr"/>
            <a:r>
              <a:rPr lang="en-US" altLang="zh-TW" sz="1500" b="1" i="1" dirty="0">
                <a:latin typeface="Times New Roman" pitchFamily="-111" charset="0"/>
                <a:cs typeface="Times New Roman" pitchFamily="-111" charset="0"/>
              </a:rPr>
              <a:t>E</a:t>
            </a:r>
            <a:r>
              <a:rPr lang="en-US" altLang="zh-TW" sz="1500" dirty="0">
                <a:latin typeface="Times New Roman" pitchFamily="-111" charset="0"/>
                <a:cs typeface="Times New Roman" pitchFamily="-111" charset="0"/>
              </a:rPr>
              <a:t>mploy(Model, Design)</a:t>
            </a:r>
          </a:p>
        </p:txBody>
      </p:sp>
      <p:grpSp>
        <p:nvGrpSpPr>
          <p:cNvPr id="3" name="Group 58"/>
          <p:cNvGrpSpPr>
            <a:grpSpLocks/>
          </p:cNvGrpSpPr>
          <p:nvPr/>
        </p:nvGrpSpPr>
        <p:grpSpPr bwMode="auto">
          <a:xfrm>
            <a:off x="2631925" y="3086102"/>
            <a:ext cx="1803700" cy="1008934"/>
            <a:chOff x="1985795" y="4038600"/>
            <a:chExt cx="2404255" cy="1345306"/>
          </a:xfrm>
        </p:grpSpPr>
        <p:grpSp>
          <p:nvGrpSpPr>
            <p:cNvPr id="4" name="Group 16"/>
            <p:cNvGrpSpPr>
              <a:grpSpLocks/>
            </p:cNvGrpSpPr>
            <p:nvPr/>
          </p:nvGrpSpPr>
          <p:grpSpPr bwMode="auto">
            <a:xfrm>
              <a:off x="2286000" y="4038600"/>
              <a:ext cx="990600" cy="838200"/>
              <a:chOff x="2640" y="2112"/>
              <a:chExt cx="1152" cy="960"/>
            </a:xfrm>
          </p:grpSpPr>
          <p:grpSp>
            <p:nvGrpSpPr>
              <p:cNvPr id="5" name="Group 17"/>
              <p:cNvGrpSpPr>
                <a:grpSpLocks/>
              </p:cNvGrpSpPr>
              <p:nvPr/>
            </p:nvGrpSpPr>
            <p:grpSpPr bwMode="auto">
              <a:xfrm>
                <a:off x="2640" y="2112"/>
                <a:ext cx="624" cy="624"/>
                <a:chOff x="3024" y="3264"/>
                <a:chExt cx="624" cy="624"/>
              </a:xfrm>
            </p:grpSpPr>
            <p:sp>
              <p:nvSpPr>
                <p:cNvPr id="26676" name="Rectangle 18"/>
                <p:cNvSpPr>
                  <a:spLocks noChangeArrowheads="1"/>
                </p:cNvSpPr>
                <p:nvPr/>
              </p:nvSpPr>
              <p:spPr bwMode="auto">
                <a:xfrm>
                  <a:off x="3216" y="3360"/>
                  <a:ext cx="144" cy="144"/>
                </a:xfrm>
                <a:prstGeom prst="rect">
                  <a:avLst/>
                </a:prstGeom>
                <a:solidFill>
                  <a:srgbClr val="333333"/>
                </a:solidFill>
                <a:ln w="9525">
                  <a:solidFill>
                    <a:schemeClr val="tx1"/>
                  </a:solidFill>
                  <a:miter lim="800000"/>
                  <a:headEnd/>
                  <a:tailEnd/>
                </a:ln>
              </p:spPr>
              <p:txBody>
                <a:bodyPr wrap="none" anchor="ctr"/>
                <a:lstStyle/>
                <a:p>
                  <a:endParaRPr lang="en-US"/>
                </a:p>
              </p:txBody>
            </p:sp>
            <p:sp>
              <p:nvSpPr>
                <p:cNvPr id="26677" name="Rectangle 19"/>
                <p:cNvSpPr>
                  <a:spLocks noChangeArrowheads="1"/>
                </p:cNvSpPr>
                <p:nvPr/>
              </p:nvSpPr>
              <p:spPr bwMode="auto">
                <a:xfrm>
                  <a:off x="3072" y="3600"/>
                  <a:ext cx="144" cy="144"/>
                </a:xfrm>
                <a:prstGeom prst="rect">
                  <a:avLst/>
                </a:prstGeom>
                <a:solidFill>
                  <a:srgbClr val="333333"/>
                </a:solidFill>
                <a:ln w="9525">
                  <a:solidFill>
                    <a:schemeClr val="tx1"/>
                  </a:solidFill>
                  <a:miter lim="800000"/>
                  <a:headEnd/>
                  <a:tailEnd/>
                </a:ln>
              </p:spPr>
              <p:txBody>
                <a:bodyPr wrap="none" anchor="ctr"/>
                <a:lstStyle/>
                <a:p>
                  <a:endParaRPr lang="en-US"/>
                </a:p>
              </p:txBody>
            </p:sp>
            <p:sp>
              <p:nvSpPr>
                <p:cNvPr id="26678" name="Rectangle 20"/>
                <p:cNvSpPr>
                  <a:spLocks noChangeArrowheads="1"/>
                </p:cNvSpPr>
                <p:nvPr/>
              </p:nvSpPr>
              <p:spPr bwMode="auto">
                <a:xfrm>
                  <a:off x="3456" y="3408"/>
                  <a:ext cx="144" cy="144"/>
                </a:xfrm>
                <a:prstGeom prst="rect">
                  <a:avLst/>
                </a:prstGeom>
                <a:solidFill>
                  <a:srgbClr val="333333"/>
                </a:solidFill>
                <a:ln w="9525">
                  <a:solidFill>
                    <a:schemeClr val="tx1"/>
                  </a:solidFill>
                  <a:miter lim="800000"/>
                  <a:headEnd/>
                  <a:tailEnd/>
                </a:ln>
              </p:spPr>
              <p:txBody>
                <a:bodyPr wrap="none" anchor="ctr"/>
                <a:lstStyle/>
                <a:p>
                  <a:endParaRPr lang="en-US"/>
                </a:p>
              </p:txBody>
            </p:sp>
            <p:sp>
              <p:nvSpPr>
                <p:cNvPr id="26679" name="Rectangle 21"/>
                <p:cNvSpPr>
                  <a:spLocks noChangeArrowheads="1"/>
                </p:cNvSpPr>
                <p:nvPr/>
              </p:nvSpPr>
              <p:spPr bwMode="auto">
                <a:xfrm>
                  <a:off x="3312" y="3600"/>
                  <a:ext cx="144" cy="144"/>
                </a:xfrm>
                <a:prstGeom prst="rect">
                  <a:avLst/>
                </a:prstGeom>
                <a:solidFill>
                  <a:srgbClr val="333333"/>
                </a:solidFill>
                <a:ln w="9525">
                  <a:solidFill>
                    <a:schemeClr val="tx1"/>
                  </a:solidFill>
                  <a:miter lim="800000"/>
                  <a:headEnd/>
                  <a:tailEnd/>
                </a:ln>
              </p:spPr>
              <p:txBody>
                <a:bodyPr wrap="none" anchor="ctr"/>
                <a:lstStyle/>
                <a:p>
                  <a:endParaRPr lang="en-US"/>
                </a:p>
              </p:txBody>
            </p:sp>
            <p:sp>
              <p:nvSpPr>
                <p:cNvPr id="26680" name="Oval 22"/>
                <p:cNvSpPr>
                  <a:spLocks noChangeArrowheads="1"/>
                </p:cNvSpPr>
                <p:nvPr/>
              </p:nvSpPr>
              <p:spPr bwMode="auto">
                <a:xfrm>
                  <a:off x="3024" y="3264"/>
                  <a:ext cx="624" cy="624"/>
                </a:xfrm>
                <a:prstGeom prst="ellipse">
                  <a:avLst/>
                </a:prstGeom>
                <a:noFill/>
                <a:ln w="31750">
                  <a:solidFill>
                    <a:schemeClr val="tx1"/>
                  </a:solidFill>
                  <a:round/>
                  <a:headEnd/>
                  <a:tailEnd/>
                </a:ln>
              </p:spPr>
              <p:txBody>
                <a:bodyPr wrap="none" anchor="ctr"/>
                <a:lstStyle/>
                <a:p>
                  <a:endParaRPr lang="en-US"/>
                </a:p>
              </p:txBody>
            </p:sp>
          </p:grpSp>
          <p:grpSp>
            <p:nvGrpSpPr>
              <p:cNvPr id="6" name="Group 23"/>
              <p:cNvGrpSpPr>
                <a:grpSpLocks/>
              </p:cNvGrpSpPr>
              <p:nvPr/>
            </p:nvGrpSpPr>
            <p:grpSpPr bwMode="auto">
              <a:xfrm>
                <a:off x="3168" y="2448"/>
                <a:ext cx="624" cy="624"/>
                <a:chOff x="3072" y="3120"/>
                <a:chExt cx="624" cy="624"/>
              </a:xfrm>
            </p:grpSpPr>
            <p:sp>
              <p:nvSpPr>
                <p:cNvPr id="26672" name="Oval 24"/>
                <p:cNvSpPr>
                  <a:spLocks noChangeArrowheads="1"/>
                </p:cNvSpPr>
                <p:nvPr/>
              </p:nvSpPr>
              <p:spPr bwMode="auto">
                <a:xfrm>
                  <a:off x="3072" y="3120"/>
                  <a:ext cx="624" cy="624"/>
                </a:xfrm>
                <a:prstGeom prst="ellipse">
                  <a:avLst/>
                </a:prstGeom>
                <a:noFill/>
                <a:ln w="31750">
                  <a:solidFill>
                    <a:schemeClr val="tx1"/>
                  </a:solidFill>
                  <a:round/>
                  <a:headEnd/>
                  <a:tailEnd/>
                </a:ln>
              </p:spPr>
              <p:txBody>
                <a:bodyPr wrap="none" anchor="ctr"/>
                <a:lstStyle/>
                <a:p>
                  <a:endParaRPr lang="en-US"/>
                </a:p>
              </p:txBody>
            </p:sp>
            <p:sp>
              <p:nvSpPr>
                <p:cNvPr id="26673" name="Oval 25"/>
                <p:cNvSpPr>
                  <a:spLocks noChangeArrowheads="1"/>
                </p:cNvSpPr>
                <p:nvPr/>
              </p:nvSpPr>
              <p:spPr bwMode="auto">
                <a:xfrm>
                  <a:off x="3168" y="3408"/>
                  <a:ext cx="144" cy="144"/>
                </a:xfrm>
                <a:prstGeom prst="ellipse">
                  <a:avLst/>
                </a:prstGeom>
                <a:solidFill>
                  <a:srgbClr val="333333"/>
                </a:solidFill>
                <a:ln w="9525">
                  <a:solidFill>
                    <a:schemeClr val="tx1"/>
                  </a:solidFill>
                  <a:round/>
                  <a:headEnd/>
                  <a:tailEnd/>
                </a:ln>
              </p:spPr>
              <p:txBody>
                <a:bodyPr wrap="none" anchor="ctr"/>
                <a:lstStyle/>
                <a:p>
                  <a:endParaRPr lang="en-US"/>
                </a:p>
              </p:txBody>
            </p:sp>
            <p:sp>
              <p:nvSpPr>
                <p:cNvPr id="26674" name="Oval 26"/>
                <p:cNvSpPr>
                  <a:spLocks noChangeArrowheads="1"/>
                </p:cNvSpPr>
                <p:nvPr/>
              </p:nvSpPr>
              <p:spPr bwMode="auto">
                <a:xfrm>
                  <a:off x="3408" y="3504"/>
                  <a:ext cx="144" cy="144"/>
                </a:xfrm>
                <a:prstGeom prst="ellipse">
                  <a:avLst/>
                </a:prstGeom>
                <a:solidFill>
                  <a:srgbClr val="333333"/>
                </a:solidFill>
                <a:ln w="9525">
                  <a:solidFill>
                    <a:schemeClr val="tx1"/>
                  </a:solidFill>
                  <a:round/>
                  <a:headEnd/>
                  <a:tailEnd/>
                </a:ln>
              </p:spPr>
              <p:txBody>
                <a:bodyPr wrap="none" anchor="ctr"/>
                <a:lstStyle/>
                <a:p>
                  <a:endParaRPr lang="en-US"/>
                </a:p>
              </p:txBody>
            </p:sp>
            <p:sp>
              <p:nvSpPr>
                <p:cNvPr id="26675" name="Oval 27"/>
                <p:cNvSpPr>
                  <a:spLocks noChangeArrowheads="1"/>
                </p:cNvSpPr>
                <p:nvPr/>
              </p:nvSpPr>
              <p:spPr bwMode="auto">
                <a:xfrm>
                  <a:off x="3360" y="3264"/>
                  <a:ext cx="144" cy="144"/>
                </a:xfrm>
                <a:prstGeom prst="ellipse">
                  <a:avLst/>
                </a:prstGeom>
                <a:solidFill>
                  <a:srgbClr val="333333"/>
                </a:solidFill>
                <a:ln w="9525">
                  <a:solidFill>
                    <a:schemeClr val="tx1"/>
                  </a:solidFill>
                  <a:round/>
                  <a:headEnd/>
                  <a:tailEnd/>
                </a:ln>
              </p:spPr>
              <p:txBody>
                <a:bodyPr wrap="none" anchor="ctr"/>
                <a:lstStyle/>
                <a:p>
                  <a:endParaRPr lang="en-US"/>
                </a:p>
              </p:txBody>
            </p:sp>
          </p:grpSp>
          <p:grpSp>
            <p:nvGrpSpPr>
              <p:cNvPr id="7" name="Group 28"/>
              <p:cNvGrpSpPr>
                <a:grpSpLocks/>
              </p:cNvGrpSpPr>
              <p:nvPr/>
            </p:nvGrpSpPr>
            <p:grpSpPr bwMode="auto">
              <a:xfrm>
                <a:off x="2736" y="2784"/>
                <a:ext cx="480" cy="288"/>
                <a:chOff x="2928" y="3216"/>
                <a:chExt cx="480" cy="288"/>
              </a:xfrm>
            </p:grpSpPr>
            <p:sp>
              <p:nvSpPr>
                <p:cNvPr id="26669" name="AutoShape 29"/>
                <p:cNvSpPr>
                  <a:spLocks noChangeArrowheads="1"/>
                </p:cNvSpPr>
                <p:nvPr/>
              </p:nvSpPr>
              <p:spPr bwMode="auto">
                <a:xfrm>
                  <a:off x="2976" y="3216"/>
                  <a:ext cx="144" cy="144"/>
                </a:xfrm>
                <a:prstGeom prst="triangle">
                  <a:avLst>
                    <a:gd name="adj" fmla="val 50000"/>
                  </a:avLst>
                </a:prstGeom>
                <a:solidFill>
                  <a:srgbClr val="333333"/>
                </a:solidFill>
                <a:ln w="9525">
                  <a:solidFill>
                    <a:schemeClr val="tx1"/>
                  </a:solidFill>
                  <a:miter lim="800000"/>
                  <a:headEnd/>
                  <a:tailEnd/>
                </a:ln>
              </p:spPr>
              <p:txBody>
                <a:bodyPr wrap="none" anchor="ctr"/>
                <a:lstStyle/>
                <a:p>
                  <a:endParaRPr lang="en-US"/>
                </a:p>
              </p:txBody>
            </p:sp>
            <p:sp>
              <p:nvSpPr>
                <p:cNvPr id="26670" name="AutoShape 30"/>
                <p:cNvSpPr>
                  <a:spLocks noChangeArrowheads="1"/>
                </p:cNvSpPr>
                <p:nvPr/>
              </p:nvSpPr>
              <p:spPr bwMode="auto">
                <a:xfrm>
                  <a:off x="3168" y="3264"/>
                  <a:ext cx="144" cy="144"/>
                </a:xfrm>
                <a:prstGeom prst="triangle">
                  <a:avLst>
                    <a:gd name="adj" fmla="val 50000"/>
                  </a:avLst>
                </a:prstGeom>
                <a:solidFill>
                  <a:srgbClr val="333333"/>
                </a:solidFill>
                <a:ln w="9525">
                  <a:solidFill>
                    <a:schemeClr val="tx1"/>
                  </a:solidFill>
                  <a:miter lim="800000"/>
                  <a:headEnd/>
                  <a:tailEnd/>
                </a:ln>
              </p:spPr>
              <p:txBody>
                <a:bodyPr wrap="none" anchor="ctr"/>
                <a:lstStyle/>
                <a:p>
                  <a:endParaRPr lang="en-US"/>
                </a:p>
              </p:txBody>
            </p:sp>
            <p:sp>
              <p:nvSpPr>
                <p:cNvPr id="26671" name="Oval 31"/>
                <p:cNvSpPr>
                  <a:spLocks noChangeArrowheads="1"/>
                </p:cNvSpPr>
                <p:nvPr/>
              </p:nvSpPr>
              <p:spPr bwMode="auto">
                <a:xfrm>
                  <a:off x="2928" y="3216"/>
                  <a:ext cx="480" cy="288"/>
                </a:xfrm>
                <a:prstGeom prst="ellipse">
                  <a:avLst/>
                </a:prstGeom>
                <a:noFill/>
                <a:ln w="31750">
                  <a:solidFill>
                    <a:schemeClr val="tx1"/>
                  </a:solidFill>
                  <a:round/>
                  <a:headEnd/>
                  <a:tailEnd/>
                </a:ln>
              </p:spPr>
              <p:txBody>
                <a:bodyPr wrap="none" anchor="ctr"/>
                <a:lstStyle/>
                <a:p>
                  <a:endParaRPr lang="en-US"/>
                </a:p>
              </p:txBody>
            </p:sp>
          </p:grpSp>
        </p:grpSp>
        <p:sp>
          <p:nvSpPr>
            <p:cNvPr id="26661" name="Text Box 32"/>
            <p:cNvSpPr txBox="1">
              <a:spLocks noChangeArrowheads="1"/>
            </p:cNvSpPr>
            <p:nvPr/>
          </p:nvSpPr>
          <p:spPr bwMode="auto">
            <a:xfrm>
              <a:off x="1985795" y="4953000"/>
              <a:ext cx="2404255" cy="430906"/>
            </a:xfrm>
            <a:prstGeom prst="rect">
              <a:avLst/>
            </a:prstGeom>
            <a:noFill/>
            <a:ln w="9525">
              <a:noFill/>
              <a:miter lim="800000"/>
              <a:headEnd/>
              <a:tailEnd/>
            </a:ln>
          </p:spPr>
          <p:txBody>
            <a:bodyPr wrap="none">
              <a:spAutoFit/>
            </a:bodyPr>
            <a:lstStyle/>
            <a:p>
              <a:pPr algn="ctr"/>
              <a:r>
                <a:rPr lang="en-US" altLang="zh-TW" sz="1500" b="1" i="1">
                  <a:latin typeface="Times New Roman" pitchFamily="-111" charset="0"/>
                  <a:cs typeface="Times New Roman" pitchFamily="-111" charset="0"/>
                </a:rPr>
                <a:t>C</a:t>
              </a:r>
              <a:r>
                <a:rPr lang="en-US" altLang="zh-TW" sz="1500">
                  <a:latin typeface="Times New Roman" pitchFamily="-111" charset="0"/>
                  <a:cs typeface="Times New Roman" pitchFamily="-111" charset="0"/>
                </a:rPr>
                <a:t>haracterize, </a:t>
              </a:r>
              <a:r>
                <a:rPr lang="en-US" altLang="zh-TW" sz="1500" b="1" i="1">
                  <a:latin typeface="Times New Roman" pitchFamily="-111" charset="0"/>
                  <a:cs typeface="Times New Roman" pitchFamily="-111" charset="0"/>
                </a:rPr>
                <a:t>C</a:t>
              </a:r>
              <a:r>
                <a:rPr lang="en-US" altLang="zh-TW" sz="1500">
                  <a:latin typeface="Times New Roman" pitchFamily="-111" charset="0"/>
                  <a:cs typeface="Times New Roman" pitchFamily="-111" charset="0"/>
                </a:rPr>
                <a:t>luster</a:t>
              </a:r>
            </a:p>
          </p:txBody>
        </p:sp>
      </p:grpSp>
      <p:sp>
        <p:nvSpPr>
          <p:cNvPr id="26636" name="Line 37"/>
          <p:cNvSpPr>
            <a:spLocks noChangeShapeType="1"/>
          </p:cNvSpPr>
          <p:nvPr/>
        </p:nvSpPr>
        <p:spPr bwMode="auto">
          <a:xfrm>
            <a:off x="5200650" y="1943100"/>
            <a:ext cx="400050" cy="0"/>
          </a:xfrm>
          <a:prstGeom prst="line">
            <a:avLst/>
          </a:prstGeom>
          <a:noFill/>
          <a:ln w="31750">
            <a:solidFill>
              <a:schemeClr val="tx1"/>
            </a:solidFill>
            <a:round/>
            <a:headEnd/>
            <a:tailEnd type="triangle" w="med" len="med"/>
          </a:ln>
        </p:spPr>
        <p:txBody>
          <a:bodyPr/>
          <a:lstStyle/>
          <a:p>
            <a:endParaRPr lang="en-US"/>
          </a:p>
        </p:txBody>
      </p:sp>
      <p:sp>
        <p:nvSpPr>
          <p:cNvPr id="26637" name="Text Box 40"/>
          <p:cNvSpPr txBox="1">
            <a:spLocks noChangeArrowheads="1"/>
          </p:cNvSpPr>
          <p:nvPr/>
        </p:nvSpPr>
        <p:spPr bwMode="auto">
          <a:xfrm>
            <a:off x="4286251" y="2457450"/>
            <a:ext cx="952505" cy="323165"/>
          </a:xfrm>
          <a:prstGeom prst="rect">
            <a:avLst/>
          </a:prstGeom>
          <a:noFill/>
          <a:ln w="9525">
            <a:noFill/>
            <a:miter lim="800000"/>
            <a:headEnd/>
            <a:tailEnd/>
          </a:ln>
        </p:spPr>
        <p:txBody>
          <a:bodyPr wrap="none">
            <a:spAutoFit/>
          </a:bodyPr>
          <a:lstStyle/>
          <a:p>
            <a:r>
              <a:rPr lang="en-US" altLang="zh-TW" sz="1500" b="1" i="1">
                <a:latin typeface="Times New Roman" pitchFamily="-111" charset="0"/>
                <a:cs typeface="Times New Roman" pitchFamily="-111" charset="0"/>
              </a:rPr>
              <a:t>R</a:t>
            </a:r>
            <a:r>
              <a:rPr lang="en-US" altLang="zh-TW" sz="1500">
                <a:latin typeface="Times New Roman" pitchFamily="-111" charset="0"/>
                <a:cs typeface="Times New Roman" pitchFamily="-111" charset="0"/>
              </a:rPr>
              <a:t>epresent</a:t>
            </a:r>
          </a:p>
        </p:txBody>
      </p:sp>
      <p:grpSp>
        <p:nvGrpSpPr>
          <p:cNvPr id="8" name="Group 47"/>
          <p:cNvGrpSpPr>
            <a:grpSpLocks/>
          </p:cNvGrpSpPr>
          <p:nvPr/>
        </p:nvGrpSpPr>
        <p:grpSpPr bwMode="auto">
          <a:xfrm>
            <a:off x="4286250" y="1485900"/>
            <a:ext cx="914400" cy="914400"/>
            <a:chOff x="4114800" y="1752600"/>
            <a:chExt cx="1219200" cy="1219200"/>
          </a:xfrm>
        </p:grpSpPr>
        <p:sp>
          <p:nvSpPr>
            <p:cNvPr id="26659" name="AutoShape 39"/>
            <p:cNvSpPr>
              <a:spLocks noChangeArrowheads="1"/>
            </p:cNvSpPr>
            <p:nvPr/>
          </p:nvSpPr>
          <p:spPr bwMode="auto">
            <a:xfrm>
              <a:off x="4114800" y="1752600"/>
              <a:ext cx="1219200" cy="1219200"/>
            </a:xfrm>
            <a:prstGeom prst="bracketPair">
              <a:avLst>
                <a:gd name="adj" fmla="val 16667"/>
              </a:avLst>
            </a:prstGeom>
            <a:noFill/>
            <a:ln w="31750">
              <a:solidFill>
                <a:schemeClr val="tx1"/>
              </a:solidFill>
              <a:round/>
              <a:headEnd/>
              <a:tailEnd/>
            </a:ln>
          </p:spPr>
          <p:txBody>
            <a:bodyPr wrap="none" anchor="ctr"/>
            <a:lstStyle/>
            <a:p>
              <a:endParaRPr lang="en-US"/>
            </a:p>
          </p:txBody>
        </p:sp>
        <p:graphicFrame>
          <p:nvGraphicFramePr>
            <p:cNvPr id="26628" name="Object 4"/>
            <p:cNvGraphicFramePr>
              <a:graphicFrameLocks noChangeAspect="1"/>
            </p:cNvGraphicFramePr>
            <p:nvPr/>
          </p:nvGraphicFramePr>
          <p:xfrm>
            <a:off x="4114800" y="1836738"/>
            <a:ext cx="1193800" cy="1100137"/>
          </p:xfrm>
          <a:graphic>
            <a:graphicData uri="http://schemas.openxmlformats.org/presentationml/2006/ole">
              <mc:AlternateContent xmlns:mc="http://schemas.openxmlformats.org/markup-compatibility/2006">
                <mc:Choice xmlns:v="urn:schemas-microsoft-com:vml" Requires="v">
                  <p:oleObj spid="_x0000_s31746" name="Equation" r:id="rId5" imgW="838080" imgH="698400" progId="Equation.3">
                    <p:embed/>
                  </p:oleObj>
                </mc:Choice>
                <mc:Fallback>
                  <p:oleObj name="Equation" r:id="rId5" imgW="838080" imgH="698400" progId="Equation.3">
                    <p:embed/>
                    <p:pic>
                      <p:nvPicPr>
                        <p:cNvPr id="26628"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0" y="1836738"/>
                          <a:ext cx="1193800" cy="11001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9" name="Group 49"/>
          <p:cNvGrpSpPr>
            <a:grpSpLocks/>
          </p:cNvGrpSpPr>
          <p:nvPr/>
        </p:nvGrpSpPr>
        <p:grpSpPr bwMode="auto">
          <a:xfrm>
            <a:off x="2659435" y="1543051"/>
            <a:ext cx="1055310" cy="1237532"/>
            <a:chOff x="1793319" y="1981200"/>
            <a:chExt cx="1407081" cy="1650103"/>
          </a:xfrm>
        </p:grpSpPr>
        <p:sp>
          <p:nvSpPr>
            <p:cNvPr id="26655" name="Text Box 8"/>
            <p:cNvSpPr txBox="1">
              <a:spLocks noChangeArrowheads="1"/>
            </p:cNvSpPr>
            <p:nvPr/>
          </p:nvSpPr>
          <p:spPr bwMode="auto">
            <a:xfrm>
              <a:off x="1905000" y="3200400"/>
              <a:ext cx="1150220" cy="430903"/>
            </a:xfrm>
            <a:prstGeom prst="rect">
              <a:avLst/>
            </a:prstGeom>
            <a:noFill/>
            <a:ln w="9525">
              <a:noFill/>
              <a:miter lim="800000"/>
              <a:headEnd/>
              <a:tailEnd/>
            </a:ln>
          </p:spPr>
          <p:txBody>
            <a:bodyPr>
              <a:spAutoFit/>
            </a:bodyPr>
            <a:lstStyle/>
            <a:p>
              <a:r>
                <a:rPr lang="en-US" altLang="zh-TW" sz="1500" b="1" i="1">
                  <a:latin typeface="Times New Roman" pitchFamily="-111" charset="0"/>
                  <a:cs typeface="Times New Roman" pitchFamily="-111" charset="0"/>
                </a:rPr>
                <a:t>T</a:t>
              </a:r>
              <a:r>
                <a:rPr lang="en-US" altLang="zh-TW" sz="1500">
                  <a:latin typeface="Times New Roman" pitchFamily="-111" charset="0"/>
                  <a:cs typeface="Times New Roman" pitchFamily="-111" charset="0"/>
                </a:rPr>
                <a:t>race</a:t>
              </a:r>
            </a:p>
          </p:txBody>
        </p:sp>
        <p:grpSp>
          <p:nvGrpSpPr>
            <p:cNvPr id="10" name="Group 48"/>
            <p:cNvGrpSpPr>
              <a:grpSpLocks/>
            </p:cNvGrpSpPr>
            <p:nvPr/>
          </p:nvGrpSpPr>
          <p:grpSpPr bwMode="auto">
            <a:xfrm>
              <a:off x="1793319" y="1981200"/>
              <a:ext cx="1407081" cy="1295400"/>
              <a:chOff x="1793319" y="1981200"/>
              <a:chExt cx="1407081" cy="1295400"/>
            </a:xfrm>
          </p:grpSpPr>
          <p:sp>
            <p:nvSpPr>
              <p:cNvPr id="26657" name="AutoShape 7"/>
              <p:cNvSpPr>
                <a:spLocks noChangeArrowheads="1"/>
              </p:cNvSpPr>
              <p:nvPr/>
            </p:nvSpPr>
            <p:spPr bwMode="auto">
              <a:xfrm>
                <a:off x="1828800" y="1981200"/>
                <a:ext cx="1371600" cy="1295400"/>
              </a:xfrm>
              <a:prstGeom prst="flowChartMultidocument">
                <a:avLst/>
              </a:prstGeom>
              <a:noFill/>
              <a:ln w="31750">
                <a:solidFill>
                  <a:schemeClr val="tx1"/>
                </a:solidFill>
                <a:miter lim="800000"/>
                <a:headEnd/>
                <a:tailEnd/>
              </a:ln>
            </p:spPr>
            <p:txBody>
              <a:bodyPr wrap="none" anchor="ctr"/>
              <a:lstStyle/>
              <a:p>
                <a:endParaRPr lang="en-US"/>
              </a:p>
            </p:txBody>
          </p:sp>
          <p:sp>
            <p:nvSpPr>
              <p:cNvPr id="26658" name="Text Box 42"/>
              <p:cNvSpPr txBox="1">
                <a:spLocks noChangeArrowheads="1"/>
              </p:cNvSpPr>
              <p:nvPr/>
            </p:nvSpPr>
            <p:spPr bwMode="auto">
              <a:xfrm>
                <a:off x="1793319" y="2362199"/>
                <a:ext cx="1340539" cy="492461"/>
              </a:xfrm>
              <a:prstGeom prst="rect">
                <a:avLst/>
              </a:prstGeom>
              <a:noFill/>
              <a:ln w="9525">
                <a:solidFill>
                  <a:srgbClr val="000080"/>
                </a:solidFill>
                <a:miter lim="800000"/>
                <a:headEnd/>
                <a:tailEnd/>
              </a:ln>
            </p:spPr>
            <p:txBody>
              <a:bodyPr wrap="none">
                <a:spAutoFit/>
              </a:bodyPr>
              <a:lstStyle/>
              <a:p>
                <a:r>
                  <a:rPr lang="en-US" b="1" i="1" dirty="0" err="1">
                    <a:solidFill>
                      <a:srgbClr val="0000FF"/>
                    </a:solidFill>
                    <a:latin typeface="Times New Roman" pitchFamily="-111" charset="0"/>
                  </a:rPr>
                  <a:t>MobiLib</a:t>
                </a:r>
                <a:endParaRPr lang="en-US" b="1" i="1" dirty="0">
                  <a:solidFill>
                    <a:srgbClr val="0000FF"/>
                  </a:solidFill>
                  <a:latin typeface="Times New Roman" pitchFamily="-111" charset="0"/>
                </a:endParaRPr>
              </a:p>
            </p:txBody>
          </p:sp>
        </p:grpSp>
      </p:grpSp>
      <p:pic>
        <p:nvPicPr>
          <p:cNvPr id="42" name="Picture 41"/>
          <p:cNvPicPr>
            <a:picLocks noChangeAspect="1"/>
          </p:cNvPicPr>
          <p:nvPr/>
        </p:nvPicPr>
        <p:blipFill>
          <a:blip r:embed="rId7" cstate="print"/>
          <a:srcRect/>
          <a:stretch>
            <a:fillRect/>
          </a:stretch>
        </p:blipFill>
        <p:spPr bwMode="auto">
          <a:xfrm>
            <a:off x="1020544" y="1771650"/>
            <a:ext cx="1147763" cy="800100"/>
          </a:xfrm>
          <a:prstGeom prst="rect">
            <a:avLst/>
          </a:prstGeom>
          <a:noFill/>
          <a:ln w="9525">
            <a:noFill/>
            <a:miter lim="800000"/>
            <a:headEnd/>
            <a:tailEnd/>
          </a:ln>
        </p:spPr>
      </p:pic>
      <p:cxnSp>
        <p:nvCxnSpPr>
          <p:cNvPr id="45" name="Straight Arrow Connector 44"/>
          <p:cNvCxnSpPr>
            <a:cxnSpLocks noChangeShapeType="1"/>
          </p:cNvCxnSpPr>
          <p:nvPr/>
        </p:nvCxnSpPr>
        <p:spPr bwMode="auto">
          <a:xfrm rot="5400000" flipH="1" flipV="1">
            <a:off x="1592044" y="1428750"/>
            <a:ext cx="342900" cy="228600"/>
          </a:xfrm>
          <a:prstGeom prst="straightConnector1">
            <a:avLst/>
          </a:prstGeom>
          <a:noFill/>
          <a:ln w="25400">
            <a:solidFill>
              <a:schemeClr val="bg2"/>
            </a:solidFill>
            <a:round/>
            <a:headEnd/>
            <a:tailEnd type="arrow" w="med" len="med"/>
          </a:ln>
          <a:effectLst>
            <a:outerShdw dist="20000" dir="5400000" rotWithShape="0">
              <a:srgbClr val="808080">
                <a:alpha val="37999"/>
              </a:srgbClr>
            </a:outerShdw>
          </a:effectLst>
        </p:spPr>
      </p:cxnSp>
      <p:pic>
        <p:nvPicPr>
          <p:cNvPr id="47" name="Picture 46"/>
          <p:cNvPicPr>
            <a:picLocks noChangeAspect="1"/>
          </p:cNvPicPr>
          <p:nvPr/>
        </p:nvPicPr>
        <p:blipFill>
          <a:blip r:embed="rId8" cstate="print"/>
          <a:srcRect/>
          <a:stretch>
            <a:fillRect/>
          </a:stretch>
        </p:blipFill>
        <p:spPr bwMode="auto">
          <a:xfrm>
            <a:off x="1287244" y="742950"/>
            <a:ext cx="2533650" cy="571500"/>
          </a:xfrm>
          <a:prstGeom prst="rect">
            <a:avLst/>
          </a:prstGeom>
          <a:noFill/>
          <a:ln w="9525">
            <a:noFill/>
            <a:miter lim="800000"/>
            <a:headEnd/>
            <a:tailEnd/>
          </a:ln>
        </p:spPr>
      </p:pic>
      <p:sp>
        <p:nvSpPr>
          <p:cNvPr id="26643" name="Line 5"/>
          <p:cNvSpPr>
            <a:spLocks noChangeShapeType="1"/>
          </p:cNvSpPr>
          <p:nvPr/>
        </p:nvSpPr>
        <p:spPr bwMode="auto">
          <a:xfrm flipH="1">
            <a:off x="3257550" y="2857500"/>
            <a:ext cx="2800350" cy="0"/>
          </a:xfrm>
          <a:prstGeom prst="line">
            <a:avLst/>
          </a:prstGeom>
          <a:noFill/>
          <a:ln w="31750">
            <a:solidFill>
              <a:schemeClr val="tx1"/>
            </a:solidFill>
            <a:round/>
            <a:headEnd/>
            <a:tailEnd/>
          </a:ln>
        </p:spPr>
        <p:txBody>
          <a:bodyPr/>
          <a:lstStyle/>
          <a:p>
            <a:endParaRPr lang="en-US"/>
          </a:p>
        </p:txBody>
      </p:sp>
      <p:sp>
        <p:nvSpPr>
          <p:cNvPr id="26644" name="Line 5"/>
          <p:cNvSpPr>
            <a:spLocks noChangeShapeType="1"/>
          </p:cNvSpPr>
          <p:nvPr/>
        </p:nvSpPr>
        <p:spPr bwMode="auto">
          <a:xfrm flipH="1">
            <a:off x="6057900" y="2628900"/>
            <a:ext cx="0" cy="228600"/>
          </a:xfrm>
          <a:prstGeom prst="line">
            <a:avLst/>
          </a:prstGeom>
          <a:noFill/>
          <a:ln w="31750">
            <a:solidFill>
              <a:schemeClr val="tx1"/>
            </a:solidFill>
            <a:round/>
            <a:headEnd/>
            <a:tailEnd/>
          </a:ln>
        </p:spPr>
        <p:txBody>
          <a:bodyPr/>
          <a:lstStyle/>
          <a:p>
            <a:endParaRPr lang="en-US"/>
          </a:p>
        </p:txBody>
      </p:sp>
      <p:grpSp>
        <p:nvGrpSpPr>
          <p:cNvPr id="11" name="Group 52"/>
          <p:cNvGrpSpPr>
            <a:grpSpLocks/>
          </p:cNvGrpSpPr>
          <p:nvPr/>
        </p:nvGrpSpPr>
        <p:grpSpPr bwMode="auto">
          <a:xfrm>
            <a:off x="4057650" y="857250"/>
            <a:ext cx="1143000" cy="628650"/>
            <a:chOff x="2743200" y="2546350"/>
            <a:chExt cx="3613150" cy="1765300"/>
          </a:xfrm>
        </p:grpSpPr>
        <p:pic>
          <p:nvPicPr>
            <p:cNvPr id="26653" name="Picture 53"/>
            <p:cNvPicPr>
              <a:picLocks noChangeAspect="1"/>
            </p:cNvPicPr>
            <p:nvPr/>
          </p:nvPicPr>
          <p:blipFill>
            <a:blip r:embed="rId9" cstate="print"/>
            <a:srcRect/>
            <a:stretch>
              <a:fillRect/>
            </a:stretch>
          </p:blipFill>
          <p:spPr bwMode="auto">
            <a:xfrm>
              <a:off x="2787650" y="2546350"/>
              <a:ext cx="3568700" cy="1765300"/>
            </a:xfrm>
            <a:prstGeom prst="rect">
              <a:avLst/>
            </a:prstGeom>
            <a:noFill/>
            <a:ln w="9525">
              <a:noFill/>
              <a:miter lim="800000"/>
              <a:headEnd/>
              <a:tailEnd/>
            </a:ln>
          </p:spPr>
        </p:pic>
        <p:sp>
          <p:nvSpPr>
            <p:cNvPr id="55" name="Rectangle 54"/>
            <p:cNvSpPr/>
            <p:nvPr/>
          </p:nvSpPr>
          <p:spPr>
            <a:xfrm>
              <a:off x="2743200" y="2820506"/>
              <a:ext cx="380135" cy="608494"/>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grpSp>
      <p:pic>
        <p:nvPicPr>
          <p:cNvPr id="56" name="Picture 55"/>
          <p:cNvPicPr>
            <a:picLocks noChangeAspect="1"/>
          </p:cNvPicPr>
          <p:nvPr/>
        </p:nvPicPr>
        <p:blipFill>
          <a:blip r:embed="rId10" cstate="print"/>
          <a:srcRect/>
          <a:stretch>
            <a:fillRect/>
          </a:stretch>
        </p:blipFill>
        <p:spPr bwMode="auto">
          <a:xfrm>
            <a:off x="5943600" y="628651"/>
            <a:ext cx="1147763" cy="756047"/>
          </a:xfrm>
          <a:prstGeom prst="rect">
            <a:avLst/>
          </a:prstGeom>
          <a:noFill/>
          <a:ln w="9525">
            <a:noFill/>
            <a:miter lim="800000"/>
            <a:headEnd/>
            <a:tailEnd/>
          </a:ln>
        </p:spPr>
      </p:pic>
      <p:pic>
        <p:nvPicPr>
          <p:cNvPr id="58" name="Picture 57"/>
          <p:cNvPicPr>
            <a:picLocks noChangeAspect="1"/>
          </p:cNvPicPr>
          <p:nvPr/>
        </p:nvPicPr>
        <p:blipFill>
          <a:blip r:embed="rId11" cstate="print"/>
          <a:srcRect/>
          <a:stretch>
            <a:fillRect/>
          </a:stretch>
        </p:blipFill>
        <p:spPr bwMode="auto">
          <a:xfrm>
            <a:off x="5086350" y="4114801"/>
            <a:ext cx="971550" cy="696856"/>
          </a:xfrm>
          <a:prstGeom prst="rect">
            <a:avLst/>
          </a:prstGeom>
          <a:noFill/>
          <a:ln w="9525">
            <a:noFill/>
            <a:miter lim="800000"/>
            <a:headEnd/>
            <a:tailEnd/>
          </a:ln>
        </p:spPr>
      </p:pic>
      <p:pic>
        <p:nvPicPr>
          <p:cNvPr id="60" name="Picture 59"/>
          <p:cNvPicPr>
            <a:picLocks noChangeAspect="1"/>
          </p:cNvPicPr>
          <p:nvPr/>
        </p:nvPicPr>
        <p:blipFill>
          <a:blip r:embed="rId12" cstate="print"/>
          <a:srcRect/>
          <a:stretch>
            <a:fillRect/>
          </a:stretch>
        </p:blipFill>
        <p:spPr bwMode="auto">
          <a:xfrm>
            <a:off x="1314451" y="2628900"/>
            <a:ext cx="1331119" cy="1371600"/>
          </a:xfrm>
          <a:prstGeom prst="rect">
            <a:avLst/>
          </a:prstGeom>
          <a:noFill/>
          <a:ln w="9525">
            <a:noFill/>
            <a:miter lim="800000"/>
            <a:headEnd/>
            <a:tailEnd/>
          </a:ln>
        </p:spPr>
      </p:pic>
      <p:pic>
        <p:nvPicPr>
          <p:cNvPr id="61" name="Picture 60"/>
          <p:cNvPicPr>
            <a:picLocks noChangeAspect="1"/>
          </p:cNvPicPr>
          <p:nvPr/>
        </p:nvPicPr>
        <p:blipFill>
          <a:blip r:embed="rId13" cstate="print"/>
          <a:srcRect/>
          <a:stretch>
            <a:fillRect/>
          </a:stretch>
        </p:blipFill>
        <p:spPr bwMode="auto">
          <a:xfrm>
            <a:off x="2057400" y="4047894"/>
            <a:ext cx="1543050" cy="704850"/>
          </a:xfrm>
          <a:prstGeom prst="rect">
            <a:avLst/>
          </a:prstGeom>
          <a:noFill/>
          <a:ln w="9525">
            <a:noFill/>
            <a:miter lim="800000"/>
            <a:headEnd/>
            <a:tailEnd/>
          </a:ln>
        </p:spPr>
      </p:pic>
      <p:pic>
        <p:nvPicPr>
          <p:cNvPr id="65" name="Picture 64"/>
          <p:cNvPicPr>
            <a:picLocks noChangeAspect="1"/>
          </p:cNvPicPr>
          <p:nvPr/>
        </p:nvPicPr>
        <p:blipFill>
          <a:blip r:embed="rId14" cstate="print"/>
          <a:srcRect/>
          <a:stretch>
            <a:fillRect/>
          </a:stretch>
        </p:blipFill>
        <p:spPr bwMode="auto">
          <a:xfrm>
            <a:off x="6229351" y="2743200"/>
            <a:ext cx="1578769" cy="1143000"/>
          </a:xfrm>
          <a:prstGeom prst="rect">
            <a:avLst/>
          </a:prstGeom>
          <a:noFill/>
          <a:ln w="9525">
            <a:noFill/>
            <a:miter lim="800000"/>
            <a:headEnd/>
            <a:tailEnd/>
          </a:ln>
        </p:spPr>
      </p:pic>
      <p:sp>
        <p:nvSpPr>
          <p:cNvPr id="57" name="Rectangle 56"/>
          <p:cNvSpPr/>
          <p:nvPr/>
        </p:nvSpPr>
        <p:spPr>
          <a:xfrm>
            <a:off x="5600700" y="4286250"/>
            <a:ext cx="57150" cy="5715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9" name="Rectangle 58"/>
          <p:cNvSpPr/>
          <p:nvPr/>
        </p:nvSpPr>
        <p:spPr>
          <a:xfrm>
            <a:off x="5682854" y="4313635"/>
            <a:ext cx="57150" cy="27384"/>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pic>
        <p:nvPicPr>
          <p:cNvPr id="2" name="Picture 5"/>
          <p:cNvPicPr>
            <a:picLocks noChangeAspect="1" noChangeArrowheads="1"/>
          </p:cNvPicPr>
          <p:nvPr/>
        </p:nvPicPr>
        <p:blipFill>
          <a:blip r:embed="rId15" cstate="print"/>
          <a:srcRect/>
          <a:stretch>
            <a:fillRect/>
          </a:stretch>
        </p:blipFill>
        <p:spPr bwMode="auto">
          <a:xfrm>
            <a:off x="6563911" y="1314450"/>
            <a:ext cx="1437089" cy="775097"/>
          </a:xfrm>
          <a:prstGeom prst="rect">
            <a:avLst/>
          </a:prstGeom>
          <a:noFill/>
          <a:ln w="9525">
            <a:noFill/>
            <a:miter lim="800000"/>
            <a:headEnd/>
            <a:tailEnd/>
          </a:ln>
        </p:spPr>
      </p:pic>
      <p:pic>
        <p:nvPicPr>
          <p:cNvPr id="63" name="Content Placeholder 3" descr="icreate.jpg"/>
          <p:cNvPicPr>
            <a:picLocks noGrp="1" noChangeAspect="1"/>
          </p:cNvPicPr>
          <p:nvPr>
            <p:ph idx="1"/>
          </p:nvPr>
        </p:nvPicPr>
        <p:blipFill>
          <a:blip r:embed="rId16" cstate="print"/>
          <a:stretch>
            <a:fillRect/>
          </a:stretch>
        </p:blipFill>
        <p:spPr>
          <a:xfrm>
            <a:off x="7143750" y="4514850"/>
            <a:ext cx="302592" cy="188292"/>
          </a:xfrm>
        </p:spPr>
      </p:pic>
      <p:pic>
        <p:nvPicPr>
          <p:cNvPr id="64" name="Content Placeholder 3" descr="icreate.jpg"/>
          <p:cNvPicPr>
            <a:picLocks noChangeAspect="1"/>
          </p:cNvPicPr>
          <p:nvPr/>
        </p:nvPicPr>
        <p:blipFill>
          <a:blip r:embed="rId17" cstate="print"/>
          <a:stretch>
            <a:fillRect/>
          </a:stretch>
        </p:blipFill>
        <p:spPr bwMode="auto">
          <a:xfrm>
            <a:off x="6743700" y="4343400"/>
            <a:ext cx="228600" cy="228600"/>
          </a:xfrm>
          <a:prstGeom prst="rect">
            <a:avLst/>
          </a:prstGeom>
          <a:noFill/>
          <a:ln w="9525">
            <a:noFill/>
            <a:miter lim="800000"/>
            <a:headEnd/>
            <a:tailEnd/>
          </a:ln>
        </p:spPr>
      </p:pic>
      <p:grpSp>
        <p:nvGrpSpPr>
          <p:cNvPr id="12" name="Group 65"/>
          <p:cNvGrpSpPr/>
          <p:nvPr/>
        </p:nvGrpSpPr>
        <p:grpSpPr>
          <a:xfrm>
            <a:off x="6972300" y="4000501"/>
            <a:ext cx="628650" cy="702641"/>
            <a:chOff x="4023953" y="3429000"/>
            <a:chExt cx="2171266" cy="2958933"/>
          </a:xfrm>
        </p:grpSpPr>
        <p:pic>
          <p:nvPicPr>
            <p:cNvPr id="67" name="Content Placeholder 3" descr="icreate.jpg"/>
            <p:cNvPicPr>
              <a:picLocks noChangeAspect="1"/>
            </p:cNvPicPr>
            <p:nvPr/>
          </p:nvPicPr>
          <p:blipFill>
            <a:blip r:embed="rId18" cstate="print"/>
            <a:stretch>
              <a:fillRect/>
            </a:stretch>
          </p:blipFill>
          <p:spPr bwMode="auto">
            <a:xfrm>
              <a:off x="4191000" y="3429000"/>
              <a:ext cx="861219" cy="861219"/>
            </a:xfrm>
            <a:prstGeom prst="rect">
              <a:avLst/>
            </a:prstGeom>
            <a:noFill/>
            <a:ln w="9525">
              <a:noFill/>
              <a:miter lim="800000"/>
              <a:headEnd/>
              <a:tailEnd/>
            </a:ln>
          </p:spPr>
        </p:pic>
        <p:pic>
          <p:nvPicPr>
            <p:cNvPr id="68" name="Content Placeholder 3" descr="icreate.jpg"/>
            <p:cNvPicPr>
              <a:picLocks noChangeAspect="1"/>
            </p:cNvPicPr>
            <p:nvPr/>
          </p:nvPicPr>
          <p:blipFill>
            <a:blip r:embed="rId18" cstate="print"/>
            <a:stretch>
              <a:fillRect/>
            </a:stretch>
          </p:blipFill>
          <p:spPr bwMode="auto">
            <a:xfrm>
              <a:off x="5334000" y="4572000"/>
              <a:ext cx="861219" cy="861219"/>
            </a:xfrm>
            <a:prstGeom prst="rect">
              <a:avLst/>
            </a:prstGeom>
            <a:noFill/>
            <a:ln w="9525">
              <a:noFill/>
              <a:miter lim="800000"/>
              <a:headEnd/>
              <a:tailEnd/>
            </a:ln>
          </p:spPr>
        </p:pic>
        <p:pic>
          <p:nvPicPr>
            <p:cNvPr id="69" name="Picture 23"/>
            <p:cNvPicPr>
              <a:picLocks noChangeAspect="1"/>
            </p:cNvPicPr>
            <p:nvPr/>
          </p:nvPicPr>
          <p:blipFill>
            <a:blip r:embed="rId19" cstate="print"/>
            <a:srcRect/>
            <a:stretch>
              <a:fillRect/>
            </a:stretch>
          </p:blipFill>
          <p:spPr bwMode="auto">
            <a:xfrm rot="16200000" flipV="1">
              <a:off x="3850121" y="4487133"/>
              <a:ext cx="684213" cy="336550"/>
            </a:xfrm>
            <a:prstGeom prst="rect">
              <a:avLst/>
            </a:prstGeom>
            <a:noFill/>
            <a:ln w="9525">
              <a:noFill/>
              <a:miter lim="800000"/>
              <a:headEnd/>
              <a:tailEnd/>
            </a:ln>
          </p:spPr>
        </p:pic>
        <p:pic>
          <p:nvPicPr>
            <p:cNvPr id="70" name="Picture 24"/>
            <p:cNvPicPr>
              <a:picLocks noChangeAspect="1"/>
            </p:cNvPicPr>
            <p:nvPr/>
          </p:nvPicPr>
          <p:blipFill>
            <a:blip r:embed="rId20" cstate="print"/>
            <a:srcRect/>
            <a:stretch>
              <a:fillRect/>
            </a:stretch>
          </p:blipFill>
          <p:spPr bwMode="auto">
            <a:xfrm rot="1036023">
              <a:off x="4454165" y="4894326"/>
              <a:ext cx="682625" cy="336550"/>
            </a:xfrm>
            <a:prstGeom prst="rect">
              <a:avLst/>
            </a:prstGeom>
            <a:noFill/>
            <a:ln w="9525">
              <a:noFill/>
              <a:miter lim="800000"/>
              <a:headEnd/>
              <a:tailEnd/>
            </a:ln>
          </p:spPr>
        </p:pic>
        <p:pic>
          <p:nvPicPr>
            <p:cNvPr id="71" name="Picture 27"/>
            <p:cNvPicPr>
              <a:picLocks noChangeAspect="1"/>
            </p:cNvPicPr>
            <p:nvPr/>
          </p:nvPicPr>
          <p:blipFill>
            <a:blip r:embed="rId21" cstate="print"/>
            <a:srcRect/>
            <a:stretch>
              <a:fillRect/>
            </a:stretch>
          </p:blipFill>
          <p:spPr bwMode="auto">
            <a:xfrm rot="3447394">
              <a:off x="4964547" y="4204557"/>
              <a:ext cx="622300" cy="369887"/>
            </a:xfrm>
            <a:prstGeom prst="rect">
              <a:avLst/>
            </a:prstGeom>
            <a:noFill/>
            <a:ln w="9525">
              <a:noFill/>
              <a:miter lim="800000"/>
              <a:headEnd/>
              <a:tailEnd/>
            </a:ln>
          </p:spPr>
        </p:pic>
        <p:pic>
          <p:nvPicPr>
            <p:cNvPr id="72" name="Picture 27"/>
            <p:cNvPicPr>
              <a:picLocks noChangeAspect="1"/>
            </p:cNvPicPr>
            <p:nvPr/>
          </p:nvPicPr>
          <p:blipFill>
            <a:blip r:embed="rId21" cstate="print"/>
            <a:srcRect/>
            <a:stretch>
              <a:fillRect/>
            </a:stretch>
          </p:blipFill>
          <p:spPr bwMode="auto">
            <a:xfrm rot="3447394">
              <a:off x="4203135" y="5891839"/>
              <a:ext cx="622300" cy="369887"/>
            </a:xfrm>
            <a:prstGeom prst="rect">
              <a:avLst/>
            </a:prstGeom>
            <a:noFill/>
            <a:ln w="9525">
              <a:noFill/>
              <a:miter lim="800000"/>
              <a:headEnd/>
              <a:tailEnd/>
            </a:ln>
          </p:spPr>
        </p:pic>
        <p:pic>
          <p:nvPicPr>
            <p:cNvPr id="73" name="Picture 23"/>
            <p:cNvPicPr>
              <a:picLocks noChangeAspect="1"/>
            </p:cNvPicPr>
            <p:nvPr/>
          </p:nvPicPr>
          <p:blipFill>
            <a:blip r:embed="rId19" cstate="print"/>
            <a:srcRect/>
            <a:stretch>
              <a:fillRect/>
            </a:stretch>
          </p:blipFill>
          <p:spPr bwMode="auto">
            <a:xfrm rot="16200000" flipV="1">
              <a:off x="5464968" y="5660231"/>
              <a:ext cx="684213" cy="336550"/>
            </a:xfrm>
            <a:prstGeom prst="rect">
              <a:avLst/>
            </a:prstGeom>
            <a:noFill/>
            <a:ln w="9525">
              <a:noFill/>
              <a:miter lim="800000"/>
              <a:headEnd/>
              <a:tailEnd/>
            </a:ln>
          </p:spPr>
        </p:pic>
      </p:grpSp>
      <p:sp>
        <p:nvSpPr>
          <p:cNvPr id="75" name="Rectangle 2"/>
          <p:cNvSpPr txBox="1">
            <a:spLocks noChangeArrowheads="1"/>
          </p:cNvSpPr>
          <p:nvPr/>
        </p:nvSpPr>
        <p:spPr>
          <a:xfrm>
            <a:off x="1067963" y="285750"/>
            <a:ext cx="6761587" cy="457200"/>
          </a:xfrm>
          <a:prstGeom prst="rect">
            <a:avLst/>
          </a:prstGeom>
        </p:spPr>
        <p:txBody>
          <a:bodyPr vert="horz" lIns="68580" tIns="34290" rIns="68580" bIns="34290" rtlCol="1" anchor="ctr">
            <a:noAutofit/>
          </a:bodyPr>
          <a:lstStyle/>
          <a:p>
            <a:pPr algn="ctr" rtl="1">
              <a:spcBef>
                <a:spcPct val="0"/>
              </a:spcBef>
              <a:defRPr/>
            </a:pPr>
            <a:r>
              <a:rPr lang="en-US" altLang="zh-TW" sz="2100" i="1" u="sng" dirty="0">
                <a:solidFill>
                  <a:srgbClr val="0000FF"/>
                </a:solidFill>
                <a:latin typeface="Times New Roman" pitchFamily="-111" charset="0"/>
                <a:ea typeface="ＭＳ Ｐゴシック" pitchFamily="-111" charset="-128"/>
                <a:cs typeface="Times New Roman" pitchFamily="-111" charset="0"/>
              </a:rPr>
              <a:t>Data-driven</a:t>
            </a:r>
            <a:r>
              <a:rPr lang="en-US" altLang="zh-TW" sz="2100" u="sng" dirty="0">
                <a:solidFill>
                  <a:srgbClr val="0000FF"/>
                </a:solidFill>
                <a:latin typeface="Times New Roman" pitchFamily="-111" charset="0"/>
                <a:ea typeface="ＭＳ Ｐゴシック" pitchFamily="-111" charset="-128"/>
                <a:cs typeface="Times New Roman" pitchFamily="-111" charset="0"/>
              </a:rPr>
              <a:t> Mobile Network Mining, Modeling and Design</a:t>
            </a:r>
          </a:p>
        </p:txBody>
      </p:sp>
      <p:sp>
        <p:nvSpPr>
          <p:cNvPr id="76" name="TextBox 75"/>
          <p:cNvSpPr txBox="1"/>
          <p:nvPr/>
        </p:nvSpPr>
        <p:spPr>
          <a:xfrm>
            <a:off x="2048139" y="1265868"/>
            <a:ext cx="1887055" cy="253916"/>
          </a:xfrm>
          <a:prstGeom prst="rect">
            <a:avLst/>
          </a:prstGeom>
          <a:noFill/>
        </p:spPr>
        <p:txBody>
          <a:bodyPr wrap="none" rtlCol="1">
            <a:spAutoFit/>
          </a:bodyPr>
          <a:lstStyle/>
          <a:p>
            <a:r>
              <a:rPr lang="en-US" sz="1050" dirty="0"/>
              <a:t>Billions of traces since 2004</a:t>
            </a:r>
            <a:endParaRPr lang="ar-EG" sz="1050" dirty="0"/>
          </a:p>
        </p:txBody>
      </p:sp>
      <p:sp>
        <p:nvSpPr>
          <p:cNvPr id="77" name="TextBox 76"/>
          <p:cNvSpPr txBox="1"/>
          <p:nvPr/>
        </p:nvSpPr>
        <p:spPr>
          <a:xfrm>
            <a:off x="6020218" y="4589503"/>
            <a:ext cx="1810111" cy="530915"/>
          </a:xfrm>
          <a:prstGeom prst="rect">
            <a:avLst/>
          </a:prstGeom>
          <a:noFill/>
        </p:spPr>
        <p:txBody>
          <a:bodyPr wrap="none" rtlCol="1">
            <a:spAutoFit/>
          </a:bodyPr>
          <a:lstStyle/>
          <a:p>
            <a:pPr algn="l"/>
            <a:r>
              <a:rPr lang="en-US" sz="900" dirty="0">
                <a:latin typeface="Times New Roman" pitchFamily="18" charset="0"/>
                <a:cs typeface="Times New Roman" pitchFamily="18" charset="0"/>
              </a:rPr>
              <a:t>- Mobility Modeling</a:t>
            </a:r>
          </a:p>
          <a:p>
            <a:pPr algn="l"/>
            <a:r>
              <a:rPr lang="en-US" sz="900" dirty="0">
                <a:latin typeface="Times New Roman" pitchFamily="18" charset="0"/>
                <a:cs typeface="Times New Roman" pitchFamily="18" charset="0"/>
              </a:rPr>
              <a:t>- </a:t>
            </a:r>
            <a:r>
              <a:rPr lang="en-US" sz="900" dirty="0" err="1">
                <a:latin typeface="Times New Roman" pitchFamily="18" charset="0"/>
                <a:cs typeface="Times New Roman" pitchFamily="18" charset="0"/>
              </a:rPr>
              <a:t>Adhoc</a:t>
            </a:r>
            <a:r>
              <a:rPr lang="en-US" sz="900" dirty="0">
                <a:latin typeface="Times New Roman" pitchFamily="18" charset="0"/>
                <a:cs typeface="Times New Roman" pitchFamily="18" charset="0"/>
              </a:rPr>
              <a:t> &amp; Sensor Network Design</a:t>
            </a:r>
          </a:p>
          <a:p>
            <a:endParaRPr lang="ar-EG" sz="1050" dirty="0"/>
          </a:p>
        </p:txBody>
      </p:sp>
      <p:pic>
        <p:nvPicPr>
          <p:cNvPr id="78" name="Picture 77" descr="data_analysis.jpg"/>
          <p:cNvPicPr>
            <a:picLocks noChangeAspect="1"/>
          </p:cNvPicPr>
          <p:nvPr/>
        </p:nvPicPr>
        <p:blipFill>
          <a:blip r:embed="rId22" cstate="print"/>
          <a:stretch>
            <a:fillRect/>
          </a:stretch>
        </p:blipFill>
        <p:spPr>
          <a:xfrm>
            <a:off x="5600700" y="1485900"/>
            <a:ext cx="914400" cy="914400"/>
          </a:xfrm>
          <a:prstGeom prst="rect">
            <a:avLst/>
          </a:prstGeom>
        </p:spPr>
      </p:pic>
      <p:pic>
        <p:nvPicPr>
          <p:cNvPr id="79" name="Picture 78" descr="Data_Analysis_Collage_white.jpg"/>
          <p:cNvPicPr>
            <a:picLocks noChangeAspect="1"/>
          </p:cNvPicPr>
          <p:nvPr/>
        </p:nvPicPr>
        <p:blipFill>
          <a:blip r:embed="rId23" cstate="print"/>
          <a:stretch>
            <a:fillRect/>
          </a:stretch>
        </p:blipFill>
        <p:spPr>
          <a:xfrm>
            <a:off x="3600450" y="2914650"/>
            <a:ext cx="1200150" cy="914400"/>
          </a:xfrm>
          <a:prstGeom prst="rect">
            <a:avLst/>
          </a:prstGeom>
        </p:spPr>
      </p:pic>
      <p:pic>
        <p:nvPicPr>
          <p:cNvPr id="80" name="Picture 79" descr="soc02.gif"/>
          <p:cNvPicPr>
            <a:picLocks noChangeAspect="1"/>
          </p:cNvPicPr>
          <p:nvPr/>
        </p:nvPicPr>
        <p:blipFill>
          <a:blip r:embed="rId24" cstate="print"/>
          <a:stretch>
            <a:fillRect/>
          </a:stretch>
        </p:blipFill>
        <p:spPr>
          <a:xfrm>
            <a:off x="5029200" y="2914650"/>
            <a:ext cx="1273538" cy="1028700"/>
          </a:xfrm>
          <a:prstGeom prst="rect">
            <a:avLst/>
          </a:prstGeom>
        </p:spPr>
      </p:pic>
      <p:pic>
        <p:nvPicPr>
          <p:cNvPr id="81" name="Picture 11"/>
          <p:cNvPicPr>
            <a:picLocks noChangeAspect="1"/>
          </p:cNvPicPr>
          <p:nvPr/>
        </p:nvPicPr>
        <p:blipFill>
          <a:blip r:embed="rId25" cstate="print"/>
          <a:srcRect/>
          <a:stretch>
            <a:fillRect/>
          </a:stretch>
        </p:blipFill>
        <p:spPr bwMode="auto">
          <a:xfrm>
            <a:off x="3799314" y="4085065"/>
            <a:ext cx="1257300" cy="685800"/>
          </a:xfrm>
          <a:prstGeom prst="rect">
            <a:avLst/>
          </a:prstGeom>
          <a:noFill/>
          <a:ln w="9525">
            <a:noFill/>
            <a:miter lim="800000"/>
            <a:headEnd/>
            <a:tailEnd/>
          </a:ln>
        </p:spPr>
      </p:pic>
      <p:pic>
        <p:nvPicPr>
          <p:cNvPr id="74" name="Picture 73" descr="Screen Shot 2015-12-09 at 12.45.28 AM.png"/>
          <p:cNvPicPr>
            <a:picLocks noChangeAspect="1"/>
          </p:cNvPicPr>
          <p:nvPr/>
        </p:nvPicPr>
        <p:blipFill>
          <a:blip r:embed="rId26"/>
          <a:stretch>
            <a:fillRect/>
          </a:stretch>
        </p:blipFill>
        <p:spPr>
          <a:xfrm>
            <a:off x="1992094" y="1771650"/>
            <a:ext cx="800100" cy="771525"/>
          </a:xfrm>
          <a:prstGeom prst="rect">
            <a:avLst/>
          </a:prstGeom>
        </p:spPr>
      </p:pic>
      <p:cxnSp>
        <p:nvCxnSpPr>
          <p:cNvPr id="82" name="Straight Arrow Connector 81"/>
          <p:cNvCxnSpPr>
            <a:cxnSpLocks noChangeShapeType="1"/>
          </p:cNvCxnSpPr>
          <p:nvPr/>
        </p:nvCxnSpPr>
        <p:spPr bwMode="auto">
          <a:xfrm rot="16200000" flipV="1">
            <a:off x="1963519" y="1457325"/>
            <a:ext cx="342900" cy="171450"/>
          </a:xfrm>
          <a:prstGeom prst="straightConnector1">
            <a:avLst/>
          </a:prstGeom>
          <a:noFill/>
          <a:ln w="25400">
            <a:solidFill>
              <a:schemeClr val="bg2"/>
            </a:solidFill>
            <a:round/>
            <a:headEnd/>
            <a:tailEnd type="arrow" w="med" len="med"/>
          </a:ln>
          <a:effectLst>
            <a:outerShdw dist="20000" dir="5400000" rotWithShape="0">
              <a:srgbClr val="808080">
                <a:alpha val="37999"/>
              </a:srgbClr>
            </a:outerShdw>
          </a:effectLst>
        </p:spPr>
      </p:cxnSp>
      <p:pic>
        <p:nvPicPr>
          <p:cNvPr id="85" name="Picture 84" descr="Screen Shot 2015-12-09 at 12.54.05 AM.png"/>
          <p:cNvPicPr>
            <a:picLocks noChangeAspect="1"/>
          </p:cNvPicPr>
          <p:nvPr/>
        </p:nvPicPr>
        <p:blipFill>
          <a:blip r:embed="rId27"/>
          <a:stretch>
            <a:fillRect/>
          </a:stretch>
        </p:blipFill>
        <p:spPr>
          <a:xfrm>
            <a:off x="1257300" y="4000501"/>
            <a:ext cx="800100" cy="979832"/>
          </a:xfrm>
          <a:prstGeom prst="rect">
            <a:avLst/>
          </a:prstGeom>
        </p:spPr>
      </p:pic>
      <p:pic>
        <p:nvPicPr>
          <p:cNvPr id="86" name="Picture 85" descr="sydney-all-new.jpg"/>
          <p:cNvPicPr>
            <a:picLocks noChangeAspect="1"/>
          </p:cNvPicPr>
          <p:nvPr/>
        </p:nvPicPr>
        <p:blipFill>
          <a:blip r:embed="rId28"/>
          <a:stretch>
            <a:fillRect/>
          </a:stretch>
        </p:blipFill>
        <p:spPr>
          <a:xfrm>
            <a:off x="6515100" y="2083375"/>
            <a:ext cx="1485900" cy="799337"/>
          </a:xfrm>
          <a:prstGeom prst="rect">
            <a:avLst/>
          </a:prstGeom>
        </p:spPr>
      </p:pic>
      <p:pic>
        <p:nvPicPr>
          <p:cNvPr id="87" name="Picture 86" descr="Mac HD 1:Users:Aeon:Desktop:New Charts:loc-18.png"/>
          <p:cNvPicPr/>
          <p:nvPr/>
        </p:nvPicPr>
        <p:blipFill rotWithShape="1">
          <a:blip r:embed="rId29">
            <a:extLst>
              <a:ext uri="{28A0092B-C50C-407E-A947-70E740481C1C}">
                <a14:useLocalDpi xmlns:a14="http://schemas.microsoft.com/office/drawing/2010/main" val="0"/>
              </a:ext>
            </a:extLst>
          </a:blip>
          <a:srcRect l="2072" r="2196"/>
          <a:stretch/>
        </p:blipFill>
        <p:spPr bwMode="auto">
          <a:xfrm>
            <a:off x="5200650" y="685800"/>
            <a:ext cx="711573" cy="733425"/>
          </a:xfrm>
          <a:prstGeom prst="rect">
            <a:avLst/>
          </a:prstGeom>
          <a:noFill/>
          <a:ln>
            <a:noFill/>
          </a:ln>
          <a:extLst>
            <a:ext uri="{53640926-AAD7-44d8-BBD7-CCE9431645EC}">
              <a14:shadowObscured xmlns:mc="http://schemas.openxmlformats.org/markup-compatibility/2006" xmlns:mv="urn:schemas-microsoft-com:mac:vml" xmlns:a14="http://schemas.microsoft.com/office/drawing/2010/main" xmlns=""/>
            </a:ext>
          </a:extLst>
        </p:spPr>
      </p:pic>
    </p:spTree>
    <p:custDataLst>
      <p:tags r:id="rId2"/>
    </p:custDataLst>
    <p:extLst>
      <p:ext uri="{BB962C8B-B14F-4D97-AF65-F5344CB8AC3E}">
        <p14:creationId xmlns:p14="http://schemas.microsoft.com/office/powerpoint/2010/main" val="26934014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74"/>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nodeType="afterEffect">
                                  <p:stCondLst>
                                    <p:cond delay="0"/>
                                  </p:stCondLst>
                                  <p:childTnLst>
                                    <p:set>
                                      <p:cBhvr>
                                        <p:cTn id="12" dur="1" fill="hold">
                                          <p:stCondLst>
                                            <p:cond delay="0"/>
                                          </p:stCondLst>
                                        </p:cTn>
                                        <p:tgtEl>
                                          <p:spTgt spid="8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nodeType="afterEffect">
                                  <p:stCondLst>
                                    <p:cond delay="0"/>
                                  </p:stCondLst>
                                  <p:childTnLst>
                                    <p:set>
                                      <p:cBhvr>
                                        <p:cTn id="25" dur="1" fill="hold">
                                          <p:stCondLst>
                                            <p:cond delay="0"/>
                                          </p:stCondLst>
                                        </p:cTn>
                                        <p:tgtEl>
                                          <p:spTgt spid="87"/>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56"/>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2"/>
                                        </p:tgtEl>
                                        <p:attrNameLst>
                                          <p:attrName>style.visibility</p:attrName>
                                        </p:attrNameLst>
                                      </p:cBhvr>
                                      <p:to>
                                        <p:strVal val="visible"/>
                                      </p:to>
                                    </p:set>
                                  </p:childTnLst>
                                </p:cTn>
                              </p:par>
                            </p:childTnLst>
                          </p:cTn>
                        </p:par>
                        <p:par>
                          <p:cTn id="32" fill="hold">
                            <p:stCondLst>
                              <p:cond delay="0"/>
                            </p:stCondLst>
                            <p:childTnLst>
                              <p:par>
                                <p:cTn id="33" presetID="1" presetClass="entr" presetSubtype="0" fill="hold" nodeType="afterEffect">
                                  <p:stCondLst>
                                    <p:cond delay="0"/>
                                  </p:stCondLst>
                                  <p:childTnLst>
                                    <p:set>
                                      <p:cBhvr>
                                        <p:cTn id="34" dur="1" fill="hold">
                                          <p:stCondLst>
                                            <p:cond delay="0"/>
                                          </p:stCondLst>
                                        </p:cTn>
                                        <p:tgtEl>
                                          <p:spTgt spid="8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61"/>
                                        </p:tgtEl>
                                        <p:attrNameLst>
                                          <p:attrName>style.visibility</p:attrName>
                                        </p:attrNameLst>
                                      </p:cBhvr>
                                      <p:to>
                                        <p:strVal val="visible"/>
                                      </p:to>
                                    </p:set>
                                  </p:childTnLst>
                                </p:cTn>
                              </p:par>
                            </p:childTnLst>
                          </p:cTn>
                        </p:par>
                        <p:par>
                          <p:cTn id="41" fill="hold">
                            <p:stCondLst>
                              <p:cond delay="0"/>
                            </p:stCondLst>
                            <p:childTnLst>
                              <p:par>
                                <p:cTn id="42" presetID="1" presetClass="entr" presetSubtype="0" fill="hold" nodeType="afterEffect">
                                  <p:stCondLst>
                                    <p:cond delay="0"/>
                                  </p:stCondLst>
                                  <p:childTnLst>
                                    <p:set>
                                      <p:cBhvr>
                                        <p:cTn id="43" dur="1" fill="hold">
                                          <p:stCondLst>
                                            <p:cond delay="0"/>
                                          </p:stCondLst>
                                        </p:cTn>
                                        <p:tgtEl>
                                          <p:spTgt spid="85"/>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65"/>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58"/>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12"/>
                                        </p:tgtEl>
                                        <p:attrNameLst>
                                          <p:attrName>style.visibility</p:attrName>
                                        </p:attrNameLst>
                                      </p:cBhvr>
                                      <p:to>
                                        <p:strVal val="visible"/>
                                      </p:to>
                                    </p:set>
                                  </p:childTnLst>
                                </p:cTn>
                              </p:par>
                              <p:par>
                                <p:cTn id="52" presetID="1" presetClass="entr" presetSubtype="0" fill="hold" nodeType="withEffect">
                                  <p:stCondLst>
                                    <p:cond delay="0"/>
                                  </p:stCondLst>
                                  <p:childTnLst>
                                    <p:set>
                                      <p:cBhvr>
                                        <p:cTn id="53" dur="1" fill="hold">
                                          <p:stCondLst>
                                            <p:cond delay="0"/>
                                          </p:stCondLst>
                                        </p:cTn>
                                        <p:tgtEl>
                                          <p:spTgt spid="64"/>
                                        </p:tgtEl>
                                        <p:attrNameLst>
                                          <p:attrName>style.visibility</p:attrName>
                                        </p:attrNameLst>
                                      </p:cBhvr>
                                      <p:to>
                                        <p:strVal val="visible"/>
                                      </p:to>
                                    </p:set>
                                  </p:childTnLst>
                                </p:cTn>
                              </p:par>
                              <p:par>
                                <p:cTn id="54" presetID="1" presetClass="entr" presetSubtype="0" fill="hold" nodeType="withEffect">
                                  <p:stCondLst>
                                    <p:cond delay="0"/>
                                  </p:stCondLst>
                                  <p:childTnLst>
                                    <p:set>
                                      <p:cBhvr>
                                        <p:cTn id="55" dur="1" fill="hold">
                                          <p:stCondLst>
                                            <p:cond delay="0"/>
                                          </p:stCondLst>
                                        </p:cTn>
                                        <p:tgtEl>
                                          <p:spTgt spid="63"/>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77"/>
                                        </p:tgtEl>
                                        <p:attrNameLst>
                                          <p:attrName>style.visibility</p:attrName>
                                        </p:attrNameLst>
                                      </p:cBhvr>
                                      <p:to>
                                        <p:strVal val="visible"/>
                                      </p:to>
                                    </p:set>
                                  </p:childTnLst>
                                </p:cTn>
                              </p:par>
                              <p:par>
                                <p:cTn id="58" presetID="1" presetClass="entr" presetSubtype="0" fill="hold" nodeType="withEffect">
                                  <p:stCondLst>
                                    <p:cond delay="0"/>
                                  </p:stCondLst>
                                  <p:childTnLst>
                                    <p:set>
                                      <p:cBhvr>
                                        <p:cTn id="59" dur="1" fill="hold">
                                          <p:stCondLst>
                                            <p:cond delay="0"/>
                                          </p:stCondLst>
                                        </p:cTn>
                                        <p:tgtEl>
                                          <p:spTgt spid="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7B76EEEE-671E-46C4-BE08-37D67C4BC256}"/>
              </a:ext>
            </a:extLst>
          </p:cNvPr>
          <p:cNvPicPr>
            <a:picLocks noChangeAspect="1" noChangeArrowheads="1"/>
          </p:cNvPicPr>
          <p:nvPr/>
        </p:nvPicPr>
        <p:blipFill>
          <a:blip r:embed="rId3" cstate="print"/>
          <a:srcRect/>
          <a:stretch>
            <a:fillRect/>
          </a:stretch>
        </p:blipFill>
        <p:spPr bwMode="auto">
          <a:xfrm>
            <a:off x="5589624" y="2167121"/>
            <a:ext cx="3543300" cy="1643172"/>
          </a:xfrm>
          <a:prstGeom prst="rect">
            <a:avLst/>
          </a:prstGeom>
          <a:noFill/>
          <a:ln w="9525">
            <a:noFill/>
            <a:miter lim="800000"/>
            <a:headEnd/>
            <a:tailEnd/>
          </a:ln>
        </p:spPr>
      </p:pic>
      <p:sp>
        <p:nvSpPr>
          <p:cNvPr id="28674" name="Rectangle 2"/>
          <p:cNvSpPr>
            <a:spLocks noGrp="1" noChangeArrowheads="1"/>
          </p:cNvSpPr>
          <p:nvPr>
            <p:ph type="title"/>
          </p:nvPr>
        </p:nvSpPr>
        <p:spPr>
          <a:xfrm>
            <a:off x="845288" y="298426"/>
            <a:ext cx="4686300" cy="685800"/>
          </a:xfrm>
        </p:spPr>
        <p:txBody>
          <a:bodyPr/>
          <a:lstStyle/>
          <a:p>
            <a:pPr eaLnBrk="1" hangingPunct="1"/>
            <a:r>
              <a:rPr lang="en-US" sz="2325" b="1" u="sng" dirty="0">
                <a:solidFill>
                  <a:srgbClr val="0000FF"/>
                </a:solidFill>
                <a:latin typeface="Times New Roman" pitchFamily="-111" charset="0"/>
                <a:ea typeface="ＭＳ Ｐゴシック" pitchFamily="-111" charset="-128"/>
              </a:rPr>
              <a:t>Community-wide Mobile Library</a:t>
            </a:r>
          </a:p>
        </p:txBody>
      </p:sp>
      <p:sp>
        <p:nvSpPr>
          <p:cNvPr id="28675" name="Rectangle 3"/>
          <p:cNvSpPr>
            <a:spLocks noGrp="1" noChangeArrowheads="1"/>
          </p:cNvSpPr>
          <p:nvPr>
            <p:ph type="body" idx="1"/>
          </p:nvPr>
        </p:nvSpPr>
        <p:spPr>
          <a:xfrm>
            <a:off x="555551" y="757715"/>
            <a:ext cx="7078625" cy="4111995"/>
          </a:xfrm>
        </p:spPr>
        <p:txBody>
          <a:bodyPr>
            <a:normAutofit fontScale="85000" lnSpcReduction="20000"/>
          </a:bodyPr>
          <a:lstStyle/>
          <a:p>
            <a:pPr eaLnBrk="1" hangingPunct="1"/>
            <a:r>
              <a:rPr lang="en-US" sz="2100" dirty="0">
                <a:latin typeface="Times New Roman" pitchFamily="-111" charset="0"/>
                <a:ea typeface="ＭＳ Ｐゴシック" pitchFamily="-111" charset="-128"/>
              </a:rPr>
              <a:t>Vision: Library of</a:t>
            </a:r>
          </a:p>
          <a:p>
            <a:pPr lvl="1" eaLnBrk="1" hangingPunct="1"/>
            <a:r>
              <a:rPr lang="en-US" sz="1950" dirty="0">
                <a:latin typeface="Times New Roman" pitchFamily="-111" charset="0"/>
                <a:ea typeface="ＭＳ Ｐゴシック" pitchFamily="-111" charset="-128"/>
              </a:rPr>
              <a:t>Measurements: campuses, streets</a:t>
            </a:r>
          </a:p>
          <a:p>
            <a:pPr lvl="1" eaLnBrk="1" hangingPunct="1"/>
            <a:r>
              <a:rPr lang="en-US" sz="1950" i="1" dirty="0">
                <a:latin typeface="Times New Roman" pitchFamily="-111" charset="0"/>
                <a:ea typeface="ＭＳ Ｐゴシック" pitchFamily="-111" charset="-128"/>
              </a:rPr>
              <a:t>Realistic</a:t>
            </a:r>
            <a:r>
              <a:rPr lang="en-US" sz="1950" dirty="0">
                <a:latin typeface="Times New Roman" pitchFamily="-111" charset="0"/>
                <a:ea typeface="ＭＳ Ｐゴシック" pitchFamily="-111" charset="-128"/>
              </a:rPr>
              <a:t> models: behavior, traffic</a:t>
            </a:r>
          </a:p>
          <a:p>
            <a:pPr lvl="1" eaLnBrk="1" hangingPunct="1"/>
            <a:r>
              <a:rPr lang="en-US" sz="1950" dirty="0">
                <a:latin typeface="Times New Roman" pitchFamily="-111" charset="0"/>
                <a:ea typeface="ＭＳ Ｐゴシック" pitchFamily="-111" charset="-128"/>
              </a:rPr>
              <a:t>Benchmarks &amp; Net analytics tools</a:t>
            </a:r>
          </a:p>
          <a:p>
            <a:pPr eaLnBrk="1" hangingPunct="1">
              <a:lnSpc>
                <a:spcPct val="80000"/>
              </a:lnSpc>
            </a:pPr>
            <a:r>
              <a:rPr lang="en-US" sz="2100" dirty="0">
                <a:latin typeface="Times New Roman" pitchFamily="-111" charset="0"/>
                <a:ea typeface="ＭＳ Ｐゴシック" pitchFamily="-111" charset="-128"/>
              </a:rPr>
              <a:t>Available libraries:</a:t>
            </a:r>
          </a:p>
          <a:p>
            <a:pPr lvl="1" eaLnBrk="1" hangingPunct="1">
              <a:lnSpc>
                <a:spcPct val="80000"/>
              </a:lnSpc>
            </a:pPr>
            <a:r>
              <a:rPr lang="en-US" dirty="0">
                <a:latin typeface="Times New Roman" pitchFamily="-111" charset="0"/>
                <a:ea typeface="ＭＳ Ｐゴシック" pitchFamily="-111" charset="-128"/>
              </a:rPr>
              <a:t>CRAWDAD (Dartmouth, ‘05-)</a:t>
            </a:r>
            <a:endParaRPr lang="en-US" sz="1500" i="1" dirty="0">
              <a:solidFill>
                <a:srgbClr val="CC0000"/>
              </a:solidFill>
              <a:latin typeface="Times New Roman" pitchFamily="-111" charset="0"/>
              <a:ea typeface="ＭＳ Ｐゴシック" pitchFamily="-111" charset="-128"/>
            </a:endParaRPr>
          </a:p>
          <a:p>
            <a:pPr lvl="1" eaLnBrk="1" hangingPunct="1">
              <a:lnSpc>
                <a:spcPct val="80000"/>
              </a:lnSpc>
            </a:pPr>
            <a:r>
              <a:rPr lang="en-US" dirty="0" err="1">
                <a:latin typeface="Times New Roman" pitchFamily="-111" charset="0"/>
                <a:ea typeface="ＭＳ Ｐゴシック" pitchFamily="-111" charset="-128"/>
              </a:rPr>
              <a:t>MobiLib</a:t>
            </a:r>
            <a:r>
              <a:rPr lang="en-US" dirty="0">
                <a:latin typeface="Times New Roman" pitchFamily="-111" charset="0"/>
                <a:ea typeface="ＭＳ Ｐゴシック" pitchFamily="-111" charset="-128"/>
              </a:rPr>
              <a:t> (USC &amp; UFL, ’04-) </a:t>
            </a:r>
          </a:p>
          <a:p>
            <a:pPr lvl="2" eaLnBrk="1" hangingPunct="1">
              <a:lnSpc>
                <a:spcPct val="80000"/>
              </a:lnSpc>
            </a:pPr>
            <a:r>
              <a:rPr lang="en-US" sz="1500" i="1" dirty="0">
                <a:solidFill>
                  <a:srgbClr val="CC0000"/>
                </a:solidFill>
                <a:latin typeface="Times New Roman" pitchFamily="-111" charset="0"/>
                <a:ea typeface="ＭＳ Ｐゴシック" pitchFamily="-111" charset="-128"/>
              </a:rPr>
              <a:t>cise.ufl.edu/~helmy/</a:t>
            </a:r>
            <a:r>
              <a:rPr lang="en-US" sz="1500" i="1" dirty="0" err="1">
                <a:solidFill>
                  <a:srgbClr val="CC0000"/>
                </a:solidFill>
                <a:latin typeface="Times New Roman" pitchFamily="-111" charset="0"/>
                <a:ea typeface="ＭＳ Ｐゴシック" pitchFamily="-111" charset="-128"/>
              </a:rPr>
              <a:t>MobiLib</a:t>
            </a:r>
            <a:r>
              <a:rPr lang="en-US" sz="1500" i="1" dirty="0">
                <a:solidFill>
                  <a:srgbClr val="CC0000"/>
                </a:solidFill>
                <a:latin typeface="Times New Roman" pitchFamily="-111" charset="0"/>
                <a:ea typeface="ＭＳ Ｐゴシック" pitchFamily="-111" charset="-128"/>
              </a:rPr>
              <a:t> </a:t>
            </a:r>
            <a:r>
              <a:rPr lang="en-US" sz="1500" dirty="0">
                <a:solidFill>
                  <a:srgbClr val="CC0000"/>
                </a:solidFill>
                <a:latin typeface="Times New Roman" pitchFamily="-111" charset="0"/>
                <a:ea typeface="ＭＳ Ｐゴシック" pitchFamily="-111" charset="-128"/>
              </a:rPr>
              <a:t>(40+TB)</a:t>
            </a:r>
          </a:p>
          <a:p>
            <a:pPr lvl="2" eaLnBrk="1" hangingPunct="1">
              <a:lnSpc>
                <a:spcPct val="80000"/>
              </a:lnSpc>
            </a:pPr>
            <a:r>
              <a:rPr lang="en-US" sz="1500" dirty="0">
                <a:latin typeface="Times New Roman" pitchFamily="-111" charset="0"/>
                <a:ea typeface="ＭＳ Ｐゴシック" pitchFamily="-111" charset="-128"/>
              </a:rPr>
              <a:t>Tools for mobility modeling (</a:t>
            </a:r>
            <a:r>
              <a:rPr lang="en-US" sz="1500" i="1" dirty="0">
                <a:latin typeface="Times New Roman" pitchFamily="-111" charset="0"/>
                <a:ea typeface="ＭＳ Ｐゴシック" pitchFamily="-111" charset="-128"/>
              </a:rPr>
              <a:t>IMPORTANT, TVC, COBRA</a:t>
            </a:r>
            <a:r>
              <a:rPr lang="en-US" sz="1500" dirty="0">
                <a:latin typeface="Times New Roman" pitchFamily="-111" charset="0"/>
                <a:ea typeface="ＭＳ Ｐゴシック" pitchFamily="-111" charset="-128"/>
              </a:rPr>
              <a:t>)</a:t>
            </a:r>
            <a:endParaRPr lang="en-US" sz="1500" dirty="0">
              <a:solidFill>
                <a:srgbClr val="CC0000"/>
              </a:solidFill>
              <a:latin typeface="Times New Roman" pitchFamily="-111" charset="0"/>
              <a:ea typeface="ＭＳ Ｐゴシック" pitchFamily="-111" charset="-128"/>
            </a:endParaRPr>
          </a:p>
          <a:p>
            <a:pPr lvl="1" eaLnBrk="1" hangingPunct="1">
              <a:lnSpc>
                <a:spcPct val="80000"/>
              </a:lnSpc>
            </a:pPr>
            <a:r>
              <a:rPr lang="en-US" sz="1500" dirty="0">
                <a:latin typeface="Times New Roman" pitchFamily="-111" charset="0"/>
                <a:ea typeface="ＭＳ Ｐゴシック" pitchFamily="-111" charset="-128"/>
              </a:rPr>
              <a:t>65+ Traces from: UFL, USC, Dartmouth, MIT, UCSD, UCSB, UNC, </a:t>
            </a:r>
          </a:p>
          <a:p>
            <a:pPr marL="457200" lvl="2" indent="0" eaLnBrk="1" hangingPunct="1">
              <a:lnSpc>
                <a:spcPct val="80000"/>
              </a:lnSpc>
              <a:buNone/>
            </a:pPr>
            <a:r>
              <a:rPr lang="en-US" sz="1500" dirty="0">
                <a:latin typeface="Times New Roman" pitchFamily="-111" charset="0"/>
                <a:ea typeface="ＭＳ Ｐゴシック" pitchFamily="-111" charset="-128"/>
              </a:rPr>
              <a:t>UMass, </a:t>
            </a:r>
            <a:r>
              <a:rPr lang="en-US" sz="1500" dirty="0" err="1">
                <a:latin typeface="Times New Roman" pitchFamily="-111" charset="0"/>
                <a:ea typeface="ＭＳ Ｐゴシック" pitchFamily="-111" charset="-128"/>
              </a:rPr>
              <a:t>GATech</a:t>
            </a:r>
            <a:r>
              <a:rPr lang="en-US" sz="1500" dirty="0">
                <a:latin typeface="Times New Roman" pitchFamily="-111" charset="0"/>
                <a:ea typeface="ＭＳ Ｐゴシック" pitchFamily="-111" charset="-128"/>
              </a:rPr>
              <a:t>, Cambridge, …</a:t>
            </a:r>
          </a:p>
          <a:p>
            <a:pPr eaLnBrk="1" hangingPunct="1">
              <a:lnSpc>
                <a:spcPct val="80000"/>
              </a:lnSpc>
            </a:pPr>
            <a:r>
              <a:rPr lang="en-US" sz="2100" dirty="0">
                <a:latin typeface="Times New Roman" pitchFamily="-111" charset="0"/>
                <a:ea typeface="ＭＳ Ｐゴシック" pitchFamily="-111" charset="-128"/>
              </a:rPr>
              <a:t>Types of traces:</a:t>
            </a:r>
          </a:p>
          <a:p>
            <a:pPr lvl="1" eaLnBrk="1" hangingPunct="1">
              <a:lnSpc>
                <a:spcPct val="80000"/>
              </a:lnSpc>
            </a:pPr>
            <a:r>
              <a:rPr lang="en-US" dirty="0">
                <a:latin typeface="Times New Roman" pitchFamily="-111" charset="0"/>
                <a:ea typeface="ＭＳ Ｐゴシック" pitchFamily="-111" charset="-128"/>
              </a:rPr>
              <a:t>Campuses (</a:t>
            </a:r>
            <a:r>
              <a:rPr lang="en-US" dirty="0" err="1">
                <a:latin typeface="Times New Roman" pitchFamily="-111" charset="0"/>
                <a:ea typeface="ＭＳ Ｐゴシック" pitchFamily="-111" charset="-128"/>
              </a:rPr>
              <a:t>WLANs</a:t>
            </a:r>
            <a:r>
              <a:rPr lang="en-US" dirty="0">
                <a:latin typeface="Times New Roman" pitchFamily="-111" charset="0"/>
                <a:ea typeface="ＭＳ Ｐゴシック" pitchFamily="-111" charset="-128"/>
              </a:rPr>
              <a:t>), Conference AP and encounter traces</a:t>
            </a:r>
          </a:p>
          <a:p>
            <a:pPr lvl="1" eaLnBrk="1" hangingPunct="1">
              <a:lnSpc>
                <a:spcPct val="80000"/>
              </a:lnSpc>
            </a:pPr>
            <a:r>
              <a:rPr lang="en-US" dirty="0">
                <a:latin typeface="Times New Roman" pitchFamily="-111" charset="0"/>
                <a:ea typeface="ＭＳ Ｐゴシック" pitchFamily="-111" charset="-128"/>
              </a:rPr>
              <a:t>Municipal wireless APs </a:t>
            </a:r>
          </a:p>
          <a:p>
            <a:pPr lvl="1" eaLnBrk="1" hangingPunct="1">
              <a:lnSpc>
                <a:spcPct val="80000"/>
              </a:lnSpc>
            </a:pPr>
            <a:r>
              <a:rPr lang="en-US" dirty="0">
                <a:latin typeface="Times New Roman" pitchFamily="-111" charset="0"/>
                <a:ea typeface="ＭＳ Ｐゴシック" pitchFamily="-111" charset="-128"/>
              </a:rPr>
              <a:t>Taxi cabs, bus &amp; vehicular traces</a:t>
            </a:r>
          </a:p>
          <a:p>
            <a:pPr lvl="1" eaLnBrk="1" hangingPunct="1">
              <a:lnSpc>
                <a:spcPct val="80000"/>
              </a:lnSpc>
            </a:pPr>
            <a:r>
              <a:rPr lang="en-US" dirty="0">
                <a:latin typeface="Times New Roman" pitchFamily="-111" charset="0"/>
                <a:ea typeface="ＭＳ Ｐゴシック" pitchFamily="-111" charset="-128"/>
              </a:rPr>
              <a:t>Vehicular imagery data (planet scale)</a:t>
            </a:r>
          </a:p>
          <a:p>
            <a:pPr eaLnBrk="1" hangingPunct="1"/>
            <a:endParaRPr lang="en-US" sz="2100" i="1" dirty="0">
              <a:solidFill>
                <a:schemeClr val="accent2"/>
              </a:solidFill>
              <a:latin typeface="Times New Roman" pitchFamily="-111" charset="0"/>
              <a:ea typeface="ＭＳ Ｐゴシック" pitchFamily="-111" charset="-128"/>
            </a:endParaRPr>
          </a:p>
        </p:txBody>
      </p:sp>
      <p:grpSp>
        <p:nvGrpSpPr>
          <p:cNvPr id="2" name="Group 4"/>
          <p:cNvGrpSpPr>
            <a:grpSpLocks/>
          </p:cNvGrpSpPr>
          <p:nvPr/>
        </p:nvGrpSpPr>
        <p:grpSpPr bwMode="auto">
          <a:xfrm>
            <a:off x="8454656" y="675201"/>
            <a:ext cx="730008" cy="987164"/>
            <a:chOff x="288" y="1056"/>
            <a:chExt cx="1282" cy="1610"/>
          </a:xfrm>
        </p:grpSpPr>
        <p:sp>
          <p:nvSpPr>
            <p:cNvPr id="28677" name="AutoShape 5"/>
            <p:cNvSpPr>
              <a:spLocks noChangeArrowheads="1"/>
            </p:cNvSpPr>
            <p:nvPr/>
          </p:nvSpPr>
          <p:spPr bwMode="auto">
            <a:xfrm>
              <a:off x="288" y="1056"/>
              <a:ext cx="1104" cy="1008"/>
            </a:xfrm>
            <a:prstGeom prst="flowChartMultidocument">
              <a:avLst/>
            </a:prstGeom>
            <a:noFill/>
            <a:ln w="31750">
              <a:solidFill>
                <a:schemeClr val="tx1"/>
              </a:solidFill>
              <a:miter lim="800000"/>
              <a:headEnd/>
              <a:tailEnd/>
            </a:ln>
          </p:spPr>
          <p:txBody>
            <a:bodyPr wrap="none" anchor="ctr"/>
            <a:lstStyle/>
            <a:p>
              <a:endParaRPr lang="en-US"/>
            </a:p>
          </p:txBody>
        </p:sp>
        <p:sp>
          <p:nvSpPr>
            <p:cNvPr id="28678" name="Text Box 6"/>
            <p:cNvSpPr txBox="1">
              <a:spLocks noChangeArrowheads="1"/>
            </p:cNvSpPr>
            <p:nvPr/>
          </p:nvSpPr>
          <p:spPr bwMode="auto">
            <a:xfrm>
              <a:off x="480" y="2139"/>
              <a:ext cx="1090" cy="527"/>
            </a:xfrm>
            <a:prstGeom prst="rect">
              <a:avLst/>
            </a:prstGeom>
            <a:noFill/>
            <a:ln w="9525">
              <a:noFill/>
              <a:miter lim="800000"/>
              <a:headEnd/>
              <a:tailEnd/>
            </a:ln>
          </p:spPr>
          <p:txBody>
            <a:bodyPr wrap="none">
              <a:spAutoFit/>
            </a:bodyPr>
            <a:lstStyle/>
            <a:p>
              <a:r>
                <a:rPr lang="en-US" altLang="zh-TW" sz="1500" b="1" i="1">
                  <a:latin typeface="Times New Roman" pitchFamily="-111" charset="0"/>
                  <a:cs typeface="Times New Roman" pitchFamily="-111" charset="0"/>
                </a:rPr>
                <a:t>T</a:t>
              </a:r>
              <a:r>
                <a:rPr lang="en-US" altLang="zh-TW" sz="1500">
                  <a:latin typeface="Times New Roman" pitchFamily="-111" charset="0"/>
                  <a:cs typeface="Times New Roman" pitchFamily="-111" charset="0"/>
                </a:rPr>
                <a:t>race</a:t>
              </a:r>
            </a:p>
          </p:txBody>
        </p:sp>
      </p:grpSp>
      <p:pic>
        <p:nvPicPr>
          <p:cNvPr id="7" name="Picture 6" descr="ufw-wireless-coverage.jpg"/>
          <p:cNvPicPr>
            <a:picLocks noChangeAspect="1"/>
          </p:cNvPicPr>
          <p:nvPr/>
        </p:nvPicPr>
        <p:blipFill>
          <a:blip r:embed="rId4"/>
          <a:stretch>
            <a:fillRect/>
          </a:stretch>
        </p:blipFill>
        <p:spPr>
          <a:xfrm>
            <a:off x="4164186" y="727309"/>
            <a:ext cx="2152662" cy="1201414"/>
          </a:xfrm>
          <a:prstGeom prst="rect">
            <a:avLst/>
          </a:prstGeom>
        </p:spPr>
      </p:pic>
      <p:pic>
        <p:nvPicPr>
          <p:cNvPr id="8" name="Picture 7" descr="Screen Shot 2015-12-05 at 3.10.31 AM.png"/>
          <p:cNvPicPr>
            <a:picLocks noChangeAspect="1"/>
          </p:cNvPicPr>
          <p:nvPr/>
        </p:nvPicPr>
        <p:blipFill>
          <a:blip r:embed="rId5"/>
          <a:stretch>
            <a:fillRect/>
          </a:stretch>
        </p:blipFill>
        <p:spPr>
          <a:xfrm>
            <a:off x="6414202" y="669161"/>
            <a:ext cx="1943100" cy="1417938"/>
          </a:xfrm>
          <a:prstGeom prst="rect">
            <a:avLst/>
          </a:prstGeom>
        </p:spPr>
      </p:pic>
      <p:pic>
        <p:nvPicPr>
          <p:cNvPr id="4" name="Picture 5">
            <a:extLst>
              <a:ext uri="{FF2B5EF4-FFF2-40B4-BE49-F238E27FC236}">
                <a16:creationId xmlns:a16="http://schemas.microsoft.com/office/drawing/2014/main" xmlns="" id="{CC4CFE28-480E-4631-8A63-EDA690A0B2F8}"/>
              </a:ext>
            </a:extLst>
          </p:cNvPr>
          <p:cNvPicPr>
            <a:picLocks noChangeAspect="1" noChangeArrowheads="1"/>
          </p:cNvPicPr>
          <p:nvPr/>
        </p:nvPicPr>
        <p:blipFill>
          <a:blip r:embed="rId6" cstate="print"/>
          <a:srcRect/>
          <a:stretch>
            <a:fillRect/>
          </a:stretch>
        </p:blipFill>
        <p:spPr bwMode="auto">
          <a:xfrm>
            <a:off x="6160009" y="3853352"/>
            <a:ext cx="2686050" cy="1121569"/>
          </a:xfrm>
          <a:prstGeom prst="rect">
            <a:avLst/>
          </a:prstGeom>
          <a:noFill/>
          <a:ln w="9525">
            <a:noFill/>
            <a:miter lim="800000"/>
            <a:headEnd/>
            <a:tailEnd/>
          </a:ln>
        </p:spPr>
      </p:pic>
      <p:sp>
        <p:nvSpPr>
          <p:cNvPr id="5" name="Rectangle 4">
            <a:extLst>
              <a:ext uri="{FF2B5EF4-FFF2-40B4-BE49-F238E27FC236}">
                <a16:creationId xmlns:a16="http://schemas.microsoft.com/office/drawing/2014/main" xmlns="" id="{B04421F7-F6DC-41BA-B10C-09FFD2195630}"/>
              </a:ext>
            </a:extLst>
          </p:cNvPr>
          <p:cNvSpPr/>
          <p:nvPr/>
        </p:nvSpPr>
        <p:spPr>
          <a:xfrm>
            <a:off x="5592726" y="3650512"/>
            <a:ext cx="361507" cy="290623"/>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xmlns="" id="{F277705B-7CD5-48E9-9480-7FED25A19F0D}"/>
              </a:ext>
            </a:extLst>
          </p:cNvPr>
          <p:cNvSpPr txBox="1"/>
          <p:nvPr/>
        </p:nvSpPr>
        <p:spPr>
          <a:xfrm>
            <a:off x="4755576" y="1858095"/>
            <a:ext cx="856388" cy="276999"/>
          </a:xfrm>
          <a:prstGeom prst="rect">
            <a:avLst/>
          </a:prstGeom>
          <a:noFill/>
        </p:spPr>
        <p:txBody>
          <a:bodyPr wrap="none" rtlCol="0">
            <a:spAutoFit/>
          </a:bodyPr>
          <a:lstStyle/>
          <a:p>
            <a:r>
              <a:rPr lang="en-US" sz="1200" dirty="0"/>
              <a:t>U. Florida</a:t>
            </a:r>
          </a:p>
        </p:txBody>
      </p:sp>
      <p:sp>
        <p:nvSpPr>
          <p:cNvPr id="11" name="TextBox 10">
            <a:extLst>
              <a:ext uri="{FF2B5EF4-FFF2-40B4-BE49-F238E27FC236}">
                <a16:creationId xmlns:a16="http://schemas.microsoft.com/office/drawing/2014/main" xmlns="" id="{58CA5C3E-9ACC-4971-85D8-C7607F5EDE92}"/>
              </a:ext>
            </a:extLst>
          </p:cNvPr>
          <p:cNvSpPr txBox="1"/>
          <p:nvPr/>
        </p:nvSpPr>
        <p:spPr>
          <a:xfrm>
            <a:off x="7117457" y="1971662"/>
            <a:ext cx="487634" cy="276999"/>
          </a:xfrm>
          <a:prstGeom prst="rect">
            <a:avLst/>
          </a:prstGeom>
          <a:noFill/>
        </p:spPr>
        <p:txBody>
          <a:bodyPr wrap="none" rtlCol="0">
            <a:spAutoFit/>
          </a:bodyPr>
          <a:lstStyle/>
          <a:p>
            <a:r>
              <a:rPr lang="en-US" sz="1200" dirty="0"/>
              <a:t>USC</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Effect transition="in" filter="fade">
                                      <p:cBhvr>
                                        <p:cTn id="7" dur="500"/>
                                        <p:tgtEl>
                                          <p:spTgt spid="2867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8675">
                                            <p:txEl>
                                              <p:pRg st="1" end="1"/>
                                            </p:txEl>
                                          </p:spTgt>
                                        </p:tgtEl>
                                        <p:attrNameLst>
                                          <p:attrName>style.visibility</p:attrName>
                                        </p:attrNameLst>
                                      </p:cBhvr>
                                      <p:to>
                                        <p:strVal val="visible"/>
                                      </p:to>
                                    </p:set>
                                    <p:animEffect transition="in" filter="fade">
                                      <p:cBhvr>
                                        <p:cTn id="10" dur="500"/>
                                        <p:tgtEl>
                                          <p:spTgt spid="28675">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675">
                                            <p:txEl>
                                              <p:pRg st="2" end="2"/>
                                            </p:txEl>
                                          </p:spTgt>
                                        </p:tgtEl>
                                        <p:attrNameLst>
                                          <p:attrName>style.visibility</p:attrName>
                                        </p:attrNameLst>
                                      </p:cBhvr>
                                      <p:to>
                                        <p:strVal val="visible"/>
                                      </p:to>
                                    </p:set>
                                    <p:animEffect transition="in" filter="fade">
                                      <p:cBhvr>
                                        <p:cTn id="13" dur="500"/>
                                        <p:tgtEl>
                                          <p:spTgt spid="28675">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8675">
                                            <p:txEl>
                                              <p:pRg st="3" end="3"/>
                                            </p:txEl>
                                          </p:spTgt>
                                        </p:tgtEl>
                                        <p:attrNameLst>
                                          <p:attrName>style.visibility</p:attrName>
                                        </p:attrNameLst>
                                      </p:cBhvr>
                                      <p:to>
                                        <p:strVal val="visible"/>
                                      </p:to>
                                    </p:set>
                                    <p:animEffect transition="in" filter="fade">
                                      <p:cBhvr>
                                        <p:cTn id="16" dur="500"/>
                                        <p:tgtEl>
                                          <p:spTgt spid="28675">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8675">
                                            <p:txEl>
                                              <p:pRg st="4" end="4"/>
                                            </p:txEl>
                                          </p:spTgt>
                                        </p:tgtEl>
                                        <p:attrNameLst>
                                          <p:attrName>style.visibility</p:attrName>
                                        </p:attrNameLst>
                                      </p:cBhvr>
                                      <p:to>
                                        <p:strVal val="visible"/>
                                      </p:to>
                                    </p:set>
                                    <p:animEffect transition="in" filter="fade">
                                      <p:cBhvr>
                                        <p:cTn id="21" dur="500"/>
                                        <p:tgtEl>
                                          <p:spTgt spid="28675">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8675">
                                            <p:txEl>
                                              <p:pRg st="5" end="5"/>
                                            </p:txEl>
                                          </p:spTgt>
                                        </p:tgtEl>
                                        <p:attrNameLst>
                                          <p:attrName>style.visibility</p:attrName>
                                        </p:attrNameLst>
                                      </p:cBhvr>
                                      <p:to>
                                        <p:strVal val="visible"/>
                                      </p:to>
                                    </p:set>
                                    <p:animEffect transition="in" filter="fade">
                                      <p:cBhvr>
                                        <p:cTn id="24" dur="500"/>
                                        <p:tgtEl>
                                          <p:spTgt spid="28675">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8675">
                                            <p:txEl>
                                              <p:pRg st="6" end="6"/>
                                            </p:txEl>
                                          </p:spTgt>
                                        </p:tgtEl>
                                        <p:attrNameLst>
                                          <p:attrName>style.visibility</p:attrName>
                                        </p:attrNameLst>
                                      </p:cBhvr>
                                      <p:to>
                                        <p:strVal val="visible"/>
                                      </p:to>
                                    </p:set>
                                    <p:animEffect transition="in" filter="fade">
                                      <p:cBhvr>
                                        <p:cTn id="27" dur="500"/>
                                        <p:tgtEl>
                                          <p:spTgt spid="28675">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8675">
                                            <p:txEl>
                                              <p:pRg st="7" end="7"/>
                                            </p:txEl>
                                          </p:spTgt>
                                        </p:tgtEl>
                                        <p:attrNameLst>
                                          <p:attrName>style.visibility</p:attrName>
                                        </p:attrNameLst>
                                      </p:cBhvr>
                                      <p:to>
                                        <p:strVal val="visible"/>
                                      </p:to>
                                    </p:set>
                                    <p:animEffect transition="in" filter="fade">
                                      <p:cBhvr>
                                        <p:cTn id="30" dur="500"/>
                                        <p:tgtEl>
                                          <p:spTgt spid="28675">
                                            <p:txEl>
                                              <p:pRg st="7" end="7"/>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8675">
                                            <p:txEl>
                                              <p:pRg st="8" end="8"/>
                                            </p:txEl>
                                          </p:spTgt>
                                        </p:tgtEl>
                                        <p:attrNameLst>
                                          <p:attrName>style.visibility</p:attrName>
                                        </p:attrNameLst>
                                      </p:cBhvr>
                                      <p:to>
                                        <p:strVal val="visible"/>
                                      </p:to>
                                    </p:set>
                                    <p:animEffect transition="in" filter="fade">
                                      <p:cBhvr>
                                        <p:cTn id="33" dur="500"/>
                                        <p:tgtEl>
                                          <p:spTgt spid="28675">
                                            <p:txEl>
                                              <p:pRg st="8" end="8"/>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8675">
                                            <p:txEl>
                                              <p:pRg st="9" end="9"/>
                                            </p:txEl>
                                          </p:spTgt>
                                        </p:tgtEl>
                                        <p:attrNameLst>
                                          <p:attrName>style.visibility</p:attrName>
                                        </p:attrNameLst>
                                      </p:cBhvr>
                                      <p:to>
                                        <p:strVal val="visible"/>
                                      </p:to>
                                    </p:set>
                                    <p:animEffect transition="in" filter="fade">
                                      <p:cBhvr>
                                        <p:cTn id="36" dur="500"/>
                                        <p:tgtEl>
                                          <p:spTgt spid="28675">
                                            <p:txEl>
                                              <p:pRg st="9" end="9"/>
                                            </p:tx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8675">
                                            <p:txEl>
                                              <p:pRg st="10" end="10"/>
                                            </p:txEl>
                                          </p:spTgt>
                                        </p:tgtEl>
                                        <p:attrNameLst>
                                          <p:attrName>style.visibility</p:attrName>
                                        </p:attrNameLst>
                                      </p:cBhvr>
                                      <p:to>
                                        <p:strVal val="visible"/>
                                      </p:to>
                                    </p:set>
                                    <p:animEffect transition="in" filter="fade">
                                      <p:cBhvr>
                                        <p:cTn id="39" dur="500"/>
                                        <p:tgtEl>
                                          <p:spTgt spid="28675">
                                            <p:txEl>
                                              <p:pRg st="10" end="1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8675">
                                            <p:txEl>
                                              <p:pRg st="11" end="11"/>
                                            </p:txEl>
                                          </p:spTgt>
                                        </p:tgtEl>
                                        <p:attrNameLst>
                                          <p:attrName>style.visibility</p:attrName>
                                        </p:attrNameLst>
                                      </p:cBhvr>
                                      <p:to>
                                        <p:strVal val="visible"/>
                                      </p:to>
                                    </p:set>
                                    <p:animEffect transition="in" filter="fade">
                                      <p:cBhvr>
                                        <p:cTn id="44" dur="500"/>
                                        <p:tgtEl>
                                          <p:spTgt spid="28675">
                                            <p:txEl>
                                              <p:pRg st="11" end="11"/>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8675">
                                            <p:txEl>
                                              <p:pRg st="12" end="12"/>
                                            </p:txEl>
                                          </p:spTgt>
                                        </p:tgtEl>
                                        <p:attrNameLst>
                                          <p:attrName>style.visibility</p:attrName>
                                        </p:attrNameLst>
                                      </p:cBhvr>
                                      <p:to>
                                        <p:strVal val="visible"/>
                                      </p:to>
                                    </p:set>
                                    <p:animEffect transition="in" filter="fade">
                                      <p:cBhvr>
                                        <p:cTn id="47" dur="500"/>
                                        <p:tgtEl>
                                          <p:spTgt spid="28675">
                                            <p:txEl>
                                              <p:pRg st="12" end="12"/>
                                            </p:tx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8675">
                                            <p:txEl>
                                              <p:pRg st="13" end="13"/>
                                            </p:txEl>
                                          </p:spTgt>
                                        </p:tgtEl>
                                        <p:attrNameLst>
                                          <p:attrName>style.visibility</p:attrName>
                                        </p:attrNameLst>
                                      </p:cBhvr>
                                      <p:to>
                                        <p:strVal val="visible"/>
                                      </p:to>
                                    </p:set>
                                    <p:animEffect transition="in" filter="fade">
                                      <p:cBhvr>
                                        <p:cTn id="50" dur="500"/>
                                        <p:tgtEl>
                                          <p:spTgt spid="28675">
                                            <p:txEl>
                                              <p:pRg st="13" end="13"/>
                                            </p:txEl>
                                          </p:spTgt>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8675">
                                            <p:txEl>
                                              <p:pRg st="14" end="14"/>
                                            </p:txEl>
                                          </p:spTgt>
                                        </p:tgtEl>
                                        <p:attrNameLst>
                                          <p:attrName>style.visibility</p:attrName>
                                        </p:attrNameLst>
                                      </p:cBhvr>
                                      <p:to>
                                        <p:strVal val="visible"/>
                                      </p:to>
                                    </p:set>
                                    <p:animEffect transition="in" filter="fade">
                                      <p:cBhvr>
                                        <p:cTn id="53" dur="500"/>
                                        <p:tgtEl>
                                          <p:spTgt spid="28675">
                                            <p:txEl>
                                              <p:pRg st="14" end="14"/>
                                            </p:txEl>
                                          </p:spTgt>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8675">
                                            <p:txEl>
                                              <p:pRg st="15" end="15"/>
                                            </p:txEl>
                                          </p:spTgt>
                                        </p:tgtEl>
                                        <p:attrNameLst>
                                          <p:attrName>style.visibility</p:attrName>
                                        </p:attrNameLst>
                                      </p:cBhvr>
                                      <p:to>
                                        <p:strVal val="visible"/>
                                      </p:to>
                                    </p:set>
                                    <p:animEffect transition="in" filter="fade">
                                      <p:cBhvr>
                                        <p:cTn id="56" dur="500"/>
                                        <p:tgtEl>
                                          <p:spTgt spid="28675">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xmlns="" id="{2BED3316-5706-474E-9B8A-76F049F46288}"/>
              </a:ext>
            </a:extLst>
          </p:cNvPr>
          <p:cNvSpPr>
            <a:spLocks noGrp="1"/>
          </p:cNvSpPr>
          <p:nvPr>
            <p:ph type="sldNum" sz="quarter" idx="10"/>
          </p:nvPr>
        </p:nvSpPr>
        <p:spPr/>
        <p:txBody>
          <a:bodyPr/>
          <a:lstStyle/>
          <a:p>
            <a:fld id="{694FADCD-22F2-4A14-A571-6ACF405E65FD}" type="slidenum">
              <a:rPr lang="en-US" smtClean="0"/>
              <a:pPr/>
              <a:t>8</a:t>
            </a:fld>
            <a:endParaRPr lang="en-US"/>
          </a:p>
        </p:txBody>
      </p:sp>
      <p:sp>
        <p:nvSpPr>
          <p:cNvPr id="3" name="Title 2">
            <a:extLst>
              <a:ext uri="{FF2B5EF4-FFF2-40B4-BE49-F238E27FC236}">
                <a16:creationId xmlns:a16="http://schemas.microsoft.com/office/drawing/2014/main" xmlns="" id="{C88D8CD8-9554-4218-940E-BA06A822676A}"/>
              </a:ext>
            </a:extLst>
          </p:cNvPr>
          <p:cNvSpPr>
            <a:spLocks noGrp="1"/>
          </p:cNvSpPr>
          <p:nvPr>
            <p:ph type="title"/>
          </p:nvPr>
        </p:nvSpPr>
        <p:spPr>
          <a:xfrm>
            <a:off x="793750" y="738531"/>
            <a:ext cx="7556500" cy="837009"/>
          </a:xfrm>
        </p:spPr>
        <p:txBody>
          <a:bodyPr/>
          <a:lstStyle/>
          <a:p>
            <a:pPr algn="ctr"/>
            <a:r>
              <a:rPr lang="en-US" dirty="0"/>
              <a:t>Pedestrian Modeling &amp; Similarity: </a:t>
            </a:r>
            <a:r>
              <a:rPr lang="en-US" i="1" dirty="0"/>
              <a:t>Mobility, Traffic, Flutes, Cellos</a:t>
            </a:r>
            <a:br>
              <a:rPr lang="en-US" i="1" dirty="0"/>
            </a:br>
            <a:endParaRPr lang="en-US" i="1" dirty="0"/>
          </a:p>
        </p:txBody>
      </p:sp>
      <p:cxnSp>
        <p:nvCxnSpPr>
          <p:cNvPr id="4" name="Straight Connector 3">
            <a:extLst>
              <a:ext uri="{FF2B5EF4-FFF2-40B4-BE49-F238E27FC236}">
                <a16:creationId xmlns:a16="http://schemas.microsoft.com/office/drawing/2014/main" xmlns="" id="{66D73E0E-D22C-45AB-BB3B-A0888CF65CE2}"/>
              </a:ext>
            </a:extLst>
          </p:cNvPr>
          <p:cNvCxnSpPr>
            <a:cxnSpLocks/>
          </p:cNvCxnSpPr>
          <p:nvPr/>
        </p:nvCxnSpPr>
        <p:spPr>
          <a:xfrm>
            <a:off x="1598455" y="1961934"/>
            <a:ext cx="5947090" cy="0"/>
          </a:xfrm>
          <a:prstGeom prst="line">
            <a:avLst/>
          </a:prstGeom>
        </p:spPr>
        <p:style>
          <a:lnRef idx="2">
            <a:schemeClr val="accent1"/>
          </a:lnRef>
          <a:fillRef idx="0">
            <a:schemeClr val="accent1"/>
          </a:fillRef>
          <a:effectRef idx="1">
            <a:schemeClr val="accent1"/>
          </a:effectRef>
          <a:fontRef idx="minor">
            <a:schemeClr val="tx1"/>
          </a:fontRef>
        </p:style>
      </p:cxnSp>
      <p:pic>
        <p:nvPicPr>
          <p:cNvPr id="5" name="Picture 3" descr="MIDAS-3.jpg">
            <a:extLst>
              <a:ext uri="{FF2B5EF4-FFF2-40B4-BE49-F238E27FC236}">
                <a16:creationId xmlns:a16="http://schemas.microsoft.com/office/drawing/2014/main" xmlns="" id="{D032081A-52AC-40E6-8FEF-D7440FBEB1C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30146" y="2066697"/>
            <a:ext cx="3634299" cy="3009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A close up of a device&#10;&#10;Description generated with high confidence">
            <a:extLst>
              <a:ext uri="{FF2B5EF4-FFF2-40B4-BE49-F238E27FC236}">
                <a16:creationId xmlns:a16="http://schemas.microsoft.com/office/drawing/2014/main" xmlns="" id="{6EFC81A7-77D9-45D2-A5AF-F06653F00B98}"/>
              </a:ext>
            </a:extLst>
          </p:cNvPr>
          <p:cNvPicPr>
            <a:picLocks noChangeAspect="1"/>
          </p:cNvPicPr>
          <p:nvPr/>
        </p:nvPicPr>
        <p:blipFill>
          <a:blip r:embed="rId4"/>
          <a:stretch>
            <a:fillRect/>
          </a:stretch>
        </p:blipFill>
        <p:spPr>
          <a:xfrm>
            <a:off x="1051229" y="2130919"/>
            <a:ext cx="1276535" cy="434819"/>
          </a:xfrm>
          <a:prstGeom prst="rect">
            <a:avLst/>
          </a:prstGeom>
        </p:spPr>
      </p:pic>
      <p:pic>
        <p:nvPicPr>
          <p:cNvPr id="10" name="Picture 9" descr="A close up of a instrument&#10;&#10;Description generated with high confidence">
            <a:extLst>
              <a:ext uri="{FF2B5EF4-FFF2-40B4-BE49-F238E27FC236}">
                <a16:creationId xmlns:a16="http://schemas.microsoft.com/office/drawing/2014/main" xmlns="" id="{4D303C22-FFE5-4D42-AF5F-9270D7018526}"/>
              </a:ext>
            </a:extLst>
          </p:cNvPr>
          <p:cNvPicPr>
            <a:picLocks noChangeAspect="1"/>
          </p:cNvPicPr>
          <p:nvPr/>
        </p:nvPicPr>
        <p:blipFill>
          <a:blip r:embed="rId5"/>
          <a:stretch>
            <a:fillRect/>
          </a:stretch>
        </p:blipFill>
        <p:spPr>
          <a:xfrm>
            <a:off x="7545545" y="1869697"/>
            <a:ext cx="498301" cy="996602"/>
          </a:xfrm>
          <a:prstGeom prst="rect">
            <a:avLst/>
          </a:prstGeom>
        </p:spPr>
      </p:pic>
      <p:pic>
        <p:nvPicPr>
          <p:cNvPr id="12" name="Picture 11" descr="A picture containing sky, sitting, athletic game, outdoor&#10;&#10;Description generated with high confidence">
            <a:extLst>
              <a:ext uri="{FF2B5EF4-FFF2-40B4-BE49-F238E27FC236}">
                <a16:creationId xmlns:a16="http://schemas.microsoft.com/office/drawing/2014/main" xmlns="" id="{D3D68601-1719-4DE6-B0EC-AB6BFA0BB73E}"/>
              </a:ext>
            </a:extLst>
          </p:cNvPr>
          <p:cNvPicPr>
            <a:picLocks noChangeAspect="1"/>
          </p:cNvPicPr>
          <p:nvPr/>
        </p:nvPicPr>
        <p:blipFill>
          <a:blip r:embed="rId6"/>
          <a:stretch>
            <a:fillRect/>
          </a:stretch>
        </p:blipFill>
        <p:spPr>
          <a:xfrm>
            <a:off x="2327764" y="2054172"/>
            <a:ext cx="930835" cy="350196"/>
          </a:xfrm>
          <a:prstGeom prst="rect">
            <a:avLst/>
          </a:prstGeom>
        </p:spPr>
      </p:pic>
    </p:spTree>
    <p:extLst>
      <p:ext uri="{BB962C8B-B14F-4D97-AF65-F5344CB8AC3E}">
        <p14:creationId xmlns:p14="http://schemas.microsoft.com/office/powerpoint/2010/main" val="3776817464"/>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xmlns="" id="{2BED3316-5706-474E-9B8A-76F049F46288}"/>
              </a:ext>
            </a:extLst>
          </p:cNvPr>
          <p:cNvSpPr>
            <a:spLocks noGrp="1"/>
          </p:cNvSpPr>
          <p:nvPr>
            <p:ph type="sldNum" sz="quarter" idx="10"/>
          </p:nvPr>
        </p:nvSpPr>
        <p:spPr/>
        <p:txBody>
          <a:bodyPr/>
          <a:lstStyle/>
          <a:p>
            <a:fld id="{694FADCD-22F2-4A14-A571-6ACF405E65FD}" type="slidenum">
              <a:rPr lang="en-US" smtClean="0"/>
              <a:pPr/>
              <a:t>9</a:t>
            </a:fld>
            <a:endParaRPr lang="en-US"/>
          </a:p>
        </p:txBody>
      </p:sp>
      <p:pic>
        <p:nvPicPr>
          <p:cNvPr id="5" name="Picture 3" descr="MIDAS-3.jpg">
            <a:extLst>
              <a:ext uri="{FF2B5EF4-FFF2-40B4-BE49-F238E27FC236}">
                <a16:creationId xmlns:a16="http://schemas.microsoft.com/office/drawing/2014/main" xmlns="" id="{D032081A-52AC-40E6-8FEF-D7440FBEB1C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99537" y="355365"/>
            <a:ext cx="5545026" cy="4591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5">
            <a:extLst>
              <a:ext uri="{FF2B5EF4-FFF2-40B4-BE49-F238E27FC236}">
                <a16:creationId xmlns:a16="http://schemas.microsoft.com/office/drawing/2014/main" xmlns="" id="{8151D3E1-075A-4932-9921-E2113B5AE1F3}"/>
              </a:ext>
            </a:extLst>
          </p:cNvPr>
          <p:cNvSpPr/>
          <p:nvPr/>
        </p:nvSpPr>
        <p:spPr>
          <a:xfrm rot="19965335">
            <a:off x="1934068" y="2304481"/>
            <a:ext cx="2955031" cy="2460879"/>
          </a:xfrm>
          <a:prstGeom prst="ellipse">
            <a:avLst/>
          </a:prstGeom>
          <a:noFill/>
          <a:ln w="44450">
            <a:solidFill>
              <a:schemeClr val="tx2">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6898793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heel(1)">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2"/>
          <p:cNvPicPr>
            <a:picLocks noChangeAspect="1"/>
          </p:cNvPicPr>
          <p:nvPr/>
        </p:nvPicPr>
        <p:blipFill>
          <a:blip r:embed="rId3"/>
          <a:srcRect/>
          <a:stretch>
            <a:fillRect/>
          </a:stretch>
        </p:blipFill>
        <p:spPr bwMode="auto">
          <a:xfrm>
            <a:off x="5308181" y="2738013"/>
            <a:ext cx="2711053" cy="1943100"/>
          </a:xfrm>
          <a:prstGeom prst="rect">
            <a:avLst/>
          </a:prstGeom>
          <a:noFill/>
          <a:ln w="9525">
            <a:noFill/>
            <a:miter lim="800000"/>
            <a:headEnd/>
            <a:tailEnd/>
          </a:ln>
        </p:spPr>
      </p:pic>
      <p:sp>
        <p:nvSpPr>
          <p:cNvPr id="36867" name="Rectangle 2"/>
          <p:cNvSpPr>
            <a:spLocks noGrp="1" noChangeArrowheads="1"/>
          </p:cNvSpPr>
          <p:nvPr>
            <p:ph type="title"/>
          </p:nvPr>
        </p:nvSpPr>
        <p:spPr>
          <a:xfrm>
            <a:off x="1171575" y="262719"/>
            <a:ext cx="6457950" cy="857250"/>
          </a:xfrm>
        </p:spPr>
        <p:txBody>
          <a:bodyPr/>
          <a:lstStyle/>
          <a:p>
            <a:pPr eaLnBrk="1" hangingPunct="1"/>
            <a:r>
              <a:rPr lang="en-US" altLang="zh-TW" sz="2700" u="sng" dirty="0" err="1">
                <a:solidFill>
                  <a:srgbClr val="0000FF"/>
                </a:solidFill>
                <a:latin typeface="Times New Roman" pitchFamily="-111" charset="0"/>
                <a:ea typeface="ＭＳ Ｐゴシック" pitchFamily="-111" charset="-128"/>
                <a:cs typeface="Times New Roman" pitchFamily="-111" charset="0"/>
              </a:rPr>
              <a:t>Spatio</a:t>
            </a:r>
            <a:r>
              <a:rPr lang="en-US" altLang="zh-TW" sz="2700" u="sng" dirty="0">
                <a:solidFill>
                  <a:srgbClr val="0000FF"/>
                </a:solidFill>
                <a:latin typeface="Times New Roman" pitchFamily="-111" charset="0"/>
                <a:ea typeface="ＭＳ Ｐゴシック" pitchFamily="-111" charset="-128"/>
                <a:cs typeface="Times New Roman" pitchFamily="-111" charset="0"/>
              </a:rPr>
              <a:t>-temporal Mobility in WLANs</a:t>
            </a:r>
          </a:p>
        </p:txBody>
      </p:sp>
      <p:sp>
        <p:nvSpPr>
          <p:cNvPr id="36872" name="TextBox 20"/>
          <p:cNvSpPr txBox="1">
            <a:spLocks noChangeArrowheads="1"/>
          </p:cNvSpPr>
          <p:nvPr/>
        </p:nvSpPr>
        <p:spPr bwMode="auto">
          <a:xfrm>
            <a:off x="846866" y="4658419"/>
            <a:ext cx="3403368" cy="338554"/>
          </a:xfrm>
          <a:prstGeom prst="rect">
            <a:avLst/>
          </a:prstGeom>
          <a:noFill/>
          <a:ln w="9525">
            <a:noFill/>
            <a:miter lim="800000"/>
            <a:headEnd/>
            <a:tailEnd/>
          </a:ln>
        </p:spPr>
        <p:txBody>
          <a:bodyPr wrap="none">
            <a:spAutoFit/>
          </a:bodyPr>
          <a:lstStyle/>
          <a:p>
            <a:r>
              <a:rPr lang="en-US" sz="1600" dirty="0">
                <a:solidFill>
                  <a:srgbClr val="CC0000"/>
                </a:solidFill>
                <a:latin typeface="Times New Roman" pitchFamily="-111" charset="0"/>
              </a:rPr>
              <a:t>95% on-line time at 5 most visited APs</a:t>
            </a:r>
          </a:p>
        </p:txBody>
      </p:sp>
      <p:sp>
        <p:nvSpPr>
          <p:cNvPr id="36873" name="TextBox 21"/>
          <p:cNvSpPr txBox="1">
            <a:spLocks noChangeArrowheads="1"/>
          </p:cNvSpPr>
          <p:nvPr/>
        </p:nvSpPr>
        <p:spPr bwMode="auto">
          <a:xfrm>
            <a:off x="5308181" y="4642127"/>
            <a:ext cx="3345788" cy="338554"/>
          </a:xfrm>
          <a:prstGeom prst="rect">
            <a:avLst/>
          </a:prstGeom>
          <a:noFill/>
          <a:ln w="9525">
            <a:noFill/>
            <a:miter lim="800000"/>
            <a:headEnd/>
            <a:tailEnd/>
          </a:ln>
        </p:spPr>
        <p:txBody>
          <a:bodyPr wrap="none">
            <a:spAutoFit/>
          </a:bodyPr>
          <a:lstStyle/>
          <a:p>
            <a:r>
              <a:rPr lang="en-US" sz="1600" dirty="0">
                <a:solidFill>
                  <a:srgbClr val="CC0000"/>
                </a:solidFill>
                <a:latin typeface="Times New Roman" pitchFamily="-111" charset="0"/>
              </a:rPr>
              <a:t>Periodic repetition peaks daily/weekly</a:t>
            </a:r>
          </a:p>
        </p:txBody>
      </p:sp>
      <p:pic>
        <p:nvPicPr>
          <p:cNvPr id="36874" name="Picture 21"/>
          <p:cNvPicPr>
            <a:picLocks noChangeAspect="1"/>
          </p:cNvPicPr>
          <p:nvPr/>
        </p:nvPicPr>
        <p:blipFill>
          <a:blip r:embed="rId4"/>
          <a:srcRect/>
          <a:stretch>
            <a:fillRect/>
          </a:stretch>
        </p:blipFill>
        <p:spPr bwMode="auto">
          <a:xfrm>
            <a:off x="1171575" y="2664392"/>
            <a:ext cx="2818210" cy="1885950"/>
          </a:xfrm>
          <a:prstGeom prst="rect">
            <a:avLst/>
          </a:prstGeom>
          <a:noFill/>
          <a:ln w="9525">
            <a:noFill/>
            <a:miter lim="800000"/>
            <a:headEnd/>
            <a:tailEnd/>
          </a:ln>
        </p:spPr>
      </p:pic>
      <p:grpSp>
        <p:nvGrpSpPr>
          <p:cNvPr id="11" name="Group 10">
            <a:extLst>
              <a:ext uri="{FF2B5EF4-FFF2-40B4-BE49-F238E27FC236}">
                <a16:creationId xmlns:a16="http://schemas.microsoft.com/office/drawing/2014/main" xmlns="" id="{687661D9-885F-47FC-AEB7-32066C20A464}"/>
              </a:ext>
            </a:extLst>
          </p:cNvPr>
          <p:cNvGrpSpPr/>
          <p:nvPr/>
        </p:nvGrpSpPr>
        <p:grpSpPr>
          <a:xfrm>
            <a:off x="971550" y="2081095"/>
            <a:ext cx="6858000" cy="671840"/>
            <a:chOff x="971550" y="800100"/>
            <a:chExt cx="6858000" cy="671840"/>
          </a:xfrm>
        </p:grpSpPr>
        <p:sp>
          <p:nvSpPr>
            <p:cNvPr id="36875" name="Text Box 16"/>
            <p:cNvSpPr txBox="1">
              <a:spLocks noChangeArrowheads="1"/>
            </p:cNvSpPr>
            <p:nvPr/>
          </p:nvSpPr>
          <p:spPr bwMode="auto">
            <a:xfrm>
              <a:off x="4972050" y="800100"/>
              <a:ext cx="1885950" cy="253916"/>
            </a:xfrm>
            <a:prstGeom prst="rect">
              <a:avLst/>
            </a:prstGeom>
            <a:noFill/>
            <a:ln w="9525">
              <a:noFill/>
              <a:miter lim="800000"/>
              <a:headEnd/>
              <a:tailEnd/>
            </a:ln>
          </p:spPr>
          <p:txBody>
            <a:bodyPr>
              <a:spAutoFit/>
            </a:bodyPr>
            <a:lstStyle/>
            <a:p>
              <a:r>
                <a:rPr lang="en-US" altLang="zh-TW" sz="1050">
                  <a:solidFill>
                    <a:srgbClr val="0000FF"/>
                  </a:solidFill>
                  <a:latin typeface="Times New Roman" pitchFamily="-111" charset="0"/>
                  <a:cs typeface="Arial" charset="0"/>
                </a:rPr>
                <a:t>Skewed location preference</a:t>
              </a:r>
            </a:p>
          </p:txBody>
        </p:sp>
        <p:pic>
          <p:nvPicPr>
            <p:cNvPr id="20" name="Picture 19" descr="Screen Shot 2017-08-04 at 10.14.38 AM.png">
              <a:extLst>
                <a:ext uri="{FF2B5EF4-FFF2-40B4-BE49-F238E27FC236}">
                  <a16:creationId xmlns:a16="http://schemas.microsoft.com/office/drawing/2014/main" xmlns="" id="{EA02F442-BD47-464B-8A50-EC9C656C095B}"/>
                </a:ext>
              </a:extLst>
            </p:cNvPr>
            <p:cNvPicPr>
              <a:picLocks noChangeAspect="1"/>
            </p:cNvPicPr>
            <p:nvPr/>
          </p:nvPicPr>
          <p:blipFill>
            <a:blip r:embed="rId5"/>
            <a:stretch>
              <a:fillRect/>
            </a:stretch>
          </p:blipFill>
          <p:spPr>
            <a:xfrm>
              <a:off x="971550" y="824372"/>
              <a:ext cx="6858000" cy="375183"/>
            </a:xfrm>
            <a:prstGeom prst="rect">
              <a:avLst/>
            </a:prstGeom>
          </p:spPr>
        </p:pic>
        <p:cxnSp>
          <p:nvCxnSpPr>
            <p:cNvPr id="21" name="Straight Arrow Connector 20">
              <a:extLst>
                <a:ext uri="{FF2B5EF4-FFF2-40B4-BE49-F238E27FC236}">
                  <a16:creationId xmlns:a16="http://schemas.microsoft.com/office/drawing/2014/main" xmlns="" id="{80CB3924-5CB8-534C-87FE-54F7637C48D2}"/>
                </a:ext>
              </a:extLst>
            </p:cNvPr>
            <p:cNvCxnSpPr/>
            <p:nvPr/>
          </p:nvCxnSpPr>
          <p:spPr>
            <a:xfrm rot="5400000" flipH="1" flipV="1">
              <a:off x="3144157" y="1255256"/>
              <a:ext cx="263072" cy="119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4" name="TextBox 23">
              <a:extLst>
                <a:ext uri="{FF2B5EF4-FFF2-40B4-BE49-F238E27FC236}">
                  <a16:creationId xmlns:a16="http://schemas.microsoft.com/office/drawing/2014/main" xmlns="" id="{D2D96EA4-E660-7C48-ABEC-065C19DF1DA2}"/>
                </a:ext>
              </a:extLst>
            </p:cNvPr>
            <p:cNvSpPr txBox="1"/>
            <p:nvPr/>
          </p:nvSpPr>
          <p:spPr>
            <a:xfrm>
              <a:off x="2866935" y="1193313"/>
              <a:ext cx="484428" cy="276999"/>
            </a:xfrm>
            <a:prstGeom prst="rect">
              <a:avLst/>
            </a:prstGeom>
            <a:noFill/>
          </p:spPr>
          <p:txBody>
            <a:bodyPr wrap="none" rtlCol="0">
              <a:spAutoFit/>
            </a:bodyPr>
            <a:lstStyle/>
            <a:p>
              <a:r>
                <a:rPr lang="en-US" sz="1200" dirty="0" err="1">
                  <a:latin typeface="Times New Roman"/>
                  <a:cs typeface="Times New Roman"/>
                </a:rPr>
                <a:t>Bldg</a:t>
              </a:r>
              <a:endParaRPr lang="en-US" sz="1200" dirty="0">
                <a:latin typeface="Times New Roman"/>
                <a:cs typeface="Times New Roman"/>
              </a:endParaRPr>
            </a:p>
          </p:txBody>
        </p:sp>
        <p:sp>
          <p:nvSpPr>
            <p:cNvPr id="25" name="TextBox 24">
              <a:extLst>
                <a:ext uri="{FF2B5EF4-FFF2-40B4-BE49-F238E27FC236}">
                  <a16:creationId xmlns:a16="http://schemas.microsoft.com/office/drawing/2014/main" xmlns="" id="{E05EEC1D-DC3D-C347-815E-832D2791D140}"/>
                </a:ext>
              </a:extLst>
            </p:cNvPr>
            <p:cNvSpPr txBox="1"/>
            <p:nvPr/>
          </p:nvSpPr>
          <p:spPr>
            <a:xfrm>
              <a:off x="3288823" y="1194941"/>
              <a:ext cx="364202" cy="276999"/>
            </a:xfrm>
            <a:prstGeom prst="rect">
              <a:avLst/>
            </a:prstGeom>
            <a:noFill/>
          </p:spPr>
          <p:txBody>
            <a:bodyPr wrap="none" rtlCol="0">
              <a:spAutoFit/>
            </a:bodyPr>
            <a:lstStyle/>
            <a:p>
              <a:r>
                <a:rPr lang="en-US" sz="1200" dirty="0" err="1">
                  <a:latin typeface="Times New Roman"/>
                  <a:cs typeface="Times New Roman"/>
                </a:rPr>
                <a:t>Flr</a:t>
              </a:r>
              <a:endParaRPr lang="en-US" sz="1200" dirty="0">
                <a:latin typeface="Times New Roman"/>
                <a:cs typeface="Times New Roman"/>
              </a:endParaRPr>
            </a:p>
          </p:txBody>
        </p:sp>
        <p:sp>
          <p:nvSpPr>
            <p:cNvPr id="26" name="TextBox 25">
              <a:extLst>
                <a:ext uri="{FF2B5EF4-FFF2-40B4-BE49-F238E27FC236}">
                  <a16:creationId xmlns:a16="http://schemas.microsoft.com/office/drawing/2014/main" xmlns="" id="{018A6FF0-882A-024E-ABEF-8FF17E9EB6DE}"/>
                </a:ext>
              </a:extLst>
            </p:cNvPr>
            <p:cNvSpPr txBox="1"/>
            <p:nvPr/>
          </p:nvSpPr>
          <p:spPr>
            <a:xfrm>
              <a:off x="3702997" y="1193312"/>
              <a:ext cx="407484" cy="276999"/>
            </a:xfrm>
            <a:prstGeom prst="rect">
              <a:avLst/>
            </a:prstGeom>
            <a:noFill/>
          </p:spPr>
          <p:txBody>
            <a:bodyPr wrap="none" rtlCol="0">
              <a:spAutoFit/>
            </a:bodyPr>
            <a:lstStyle/>
            <a:p>
              <a:r>
                <a:rPr lang="en-US" sz="1200" dirty="0" err="1">
                  <a:latin typeface="Times New Roman"/>
                  <a:cs typeface="Times New Roman"/>
                </a:rPr>
                <a:t>Rm</a:t>
              </a:r>
              <a:endParaRPr lang="en-US" sz="1200" dirty="0">
                <a:latin typeface="Times New Roman"/>
                <a:cs typeface="Times New Roman"/>
              </a:endParaRPr>
            </a:p>
          </p:txBody>
        </p:sp>
        <p:cxnSp>
          <p:nvCxnSpPr>
            <p:cNvPr id="7" name="Straight Connector 6">
              <a:extLst>
                <a:ext uri="{FF2B5EF4-FFF2-40B4-BE49-F238E27FC236}">
                  <a16:creationId xmlns:a16="http://schemas.microsoft.com/office/drawing/2014/main" xmlns="" id="{E853BE0D-2C80-254A-BDF3-BAA02FF83B2F}"/>
                </a:ext>
              </a:extLst>
            </p:cNvPr>
            <p:cNvCxnSpPr/>
            <p:nvPr/>
          </p:nvCxnSpPr>
          <p:spPr>
            <a:xfrm>
              <a:off x="1885950" y="824372"/>
              <a:ext cx="0" cy="375183"/>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xmlns="" id="{F3BBE716-6CF5-42E7-A677-3CC7C9660D66}"/>
                </a:ext>
              </a:extLst>
            </p:cNvPr>
            <p:cNvCxnSpPr/>
            <p:nvPr/>
          </p:nvCxnSpPr>
          <p:spPr>
            <a:xfrm rot="5400000" flipH="1" flipV="1">
              <a:off x="3459544" y="1260061"/>
              <a:ext cx="263072" cy="119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xmlns="" id="{993E5712-9522-4CBC-ACE0-E0C71F96B584}"/>
                </a:ext>
              </a:extLst>
            </p:cNvPr>
            <p:cNvCxnSpPr/>
            <p:nvPr/>
          </p:nvCxnSpPr>
          <p:spPr>
            <a:xfrm rot="5400000" flipH="1" flipV="1">
              <a:off x="3633334" y="1237830"/>
              <a:ext cx="263072" cy="119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sp>
        <p:nvSpPr>
          <p:cNvPr id="33" name="TextBox 32">
            <a:extLst>
              <a:ext uri="{FF2B5EF4-FFF2-40B4-BE49-F238E27FC236}">
                <a16:creationId xmlns:a16="http://schemas.microsoft.com/office/drawing/2014/main" xmlns="" id="{489CFDE6-A17D-4D02-93C4-3D830CA144B7}"/>
              </a:ext>
            </a:extLst>
          </p:cNvPr>
          <p:cNvSpPr txBox="1"/>
          <p:nvPr/>
        </p:nvSpPr>
        <p:spPr>
          <a:xfrm>
            <a:off x="1089161" y="756125"/>
            <a:ext cx="5227671" cy="1200329"/>
          </a:xfrm>
          <a:prstGeom prst="rect">
            <a:avLst/>
          </a:prstGeom>
          <a:noFill/>
        </p:spPr>
        <p:txBody>
          <a:bodyPr wrap="square">
            <a:spAutoFit/>
          </a:bodyPr>
          <a:lstStyle/>
          <a:p>
            <a:pPr marL="285750" indent="-285750" eaLnBrk="1" hangingPunct="1">
              <a:buFont typeface="Arial" panose="020B0604020202020204" pitchFamily="34" charset="0"/>
              <a:buChar char="•"/>
            </a:pPr>
            <a:r>
              <a:rPr lang="en-US" altLang="zh-TW" dirty="0">
                <a:latin typeface="Times New Roman" panose="02020603050405020304" pitchFamily="18" charset="0"/>
                <a:ea typeface="新細明體" panose="02020500000000000000" pitchFamily="18" charset="-120"/>
              </a:rPr>
              <a:t>Two main mobility features analyzed:</a:t>
            </a:r>
          </a:p>
          <a:p>
            <a:pPr marL="742950" lvl="1" indent="-285750" eaLnBrk="1" hangingPunct="1">
              <a:buFont typeface="Arial" panose="020B0604020202020204" pitchFamily="34" charset="0"/>
              <a:buChar char="•"/>
            </a:pPr>
            <a:r>
              <a:rPr lang="en-US" altLang="zh-TW" dirty="0">
                <a:latin typeface="Times New Roman" panose="02020603050405020304" pitchFamily="18" charset="0"/>
                <a:ea typeface="新細明體" panose="02020500000000000000" pitchFamily="18" charset="-120"/>
              </a:rPr>
              <a:t>user </a:t>
            </a:r>
            <a:r>
              <a:rPr lang="en-US" altLang="zh-TW" i="1" dirty="0">
                <a:latin typeface="Times New Roman" panose="02020603050405020304" pitchFamily="18" charset="0"/>
                <a:ea typeface="新細明體" panose="02020500000000000000" pitchFamily="18" charset="-120"/>
              </a:rPr>
              <a:t>location preference </a:t>
            </a:r>
          </a:p>
          <a:p>
            <a:pPr marL="742950" lvl="1" indent="-285750" eaLnBrk="1" hangingPunct="1">
              <a:buFont typeface="Arial" panose="020B0604020202020204" pitchFamily="34" charset="0"/>
              <a:buChar char="•"/>
            </a:pPr>
            <a:r>
              <a:rPr lang="en-US" altLang="zh-TW" dirty="0">
                <a:latin typeface="Times New Roman" panose="02020603050405020304" pitchFamily="18" charset="0"/>
                <a:ea typeface="新細明體" panose="02020500000000000000" pitchFamily="18" charset="-120"/>
              </a:rPr>
              <a:t>periodic </a:t>
            </a:r>
            <a:r>
              <a:rPr lang="en-US" altLang="zh-TW" i="1" dirty="0">
                <a:latin typeface="Times New Roman" panose="02020603050405020304" pitchFamily="18" charset="0"/>
                <a:ea typeface="新細明體" panose="02020500000000000000" pitchFamily="18" charset="-120"/>
              </a:rPr>
              <a:t>re-appearance </a:t>
            </a:r>
            <a:r>
              <a:rPr lang="en-US" altLang="zh-TW" dirty="0">
                <a:latin typeface="Times New Roman" panose="02020603050405020304" pitchFamily="18" charset="0"/>
                <a:ea typeface="新細明體" panose="02020500000000000000" pitchFamily="18" charset="-120"/>
              </a:rPr>
              <a:t>at previous location</a:t>
            </a:r>
          </a:p>
          <a:p>
            <a:pPr marL="285750" indent="-285750" eaLnBrk="1" hangingPunct="1">
              <a:buFont typeface="Arial" panose="020B0604020202020204" pitchFamily="34" charset="0"/>
              <a:buChar char="•"/>
            </a:pPr>
            <a:r>
              <a:rPr lang="en-US" altLang="zh-TW" dirty="0">
                <a:latin typeface="Times New Roman" panose="02020603050405020304" pitchFamily="18" charset="0"/>
                <a:ea typeface="新細明體" panose="02020500000000000000" pitchFamily="18" charset="-120"/>
              </a:rPr>
              <a:t>Five month-long WLAN/DHCP traces analyzed</a:t>
            </a:r>
          </a:p>
        </p:txBody>
      </p:sp>
      <p:grpSp>
        <p:nvGrpSpPr>
          <p:cNvPr id="38" name="Group 37">
            <a:extLst>
              <a:ext uri="{FF2B5EF4-FFF2-40B4-BE49-F238E27FC236}">
                <a16:creationId xmlns:a16="http://schemas.microsoft.com/office/drawing/2014/main" xmlns="" id="{4D6D8300-1D28-4460-AB66-9E34194FDA51}"/>
              </a:ext>
            </a:extLst>
          </p:cNvPr>
          <p:cNvGrpSpPr/>
          <p:nvPr/>
        </p:nvGrpSpPr>
        <p:grpSpPr>
          <a:xfrm>
            <a:off x="1934068" y="355365"/>
            <a:ext cx="5810495" cy="4591184"/>
            <a:chOff x="1934068" y="355365"/>
            <a:chExt cx="5810495" cy="4591184"/>
          </a:xfrm>
        </p:grpSpPr>
        <p:pic>
          <p:nvPicPr>
            <p:cNvPr id="39" name="Picture 3" descr="MIDAS-3.jpg">
              <a:extLst>
                <a:ext uri="{FF2B5EF4-FFF2-40B4-BE49-F238E27FC236}">
                  <a16:creationId xmlns:a16="http://schemas.microsoft.com/office/drawing/2014/main" xmlns="" id="{C0DC1C63-466D-48C0-9304-12F7709345B9}"/>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199537" y="355365"/>
              <a:ext cx="5545026" cy="4591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Oval 39">
              <a:extLst>
                <a:ext uri="{FF2B5EF4-FFF2-40B4-BE49-F238E27FC236}">
                  <a16:creationId xmlns:a16="http://schemas.microsoft.com/office/drawing/2014/main" xmlns="" id="{1AD7E531-C82C-4B72-A4DF-79F2959B8D99}"/>
                </a:ext>
              </a:extLst>
            </p:cNvPr>
            <p:cNvSpPr/>
            <p:nvPr/>
          </p:nvSpPr>
          <p:spPr>
            <a:xfrm rot="19965335">
              <a:off x="1934068" y="2304481"/>
              <a:ext cx="2955031" cy="2460879"/>
            </a:xfrm>
            <a:prstGeom prst="ellipse">
              <a:avLst/>
            </a:prstGeom>
            <a:noFill/>
            <a:ln w="44450">
              <a:solidFill>
                <a:schemeClr val="tx2">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3.33333E-6 -2.09877E-6 L 0.28767 -0.29784 " pathEditMode="relative" rAng="0" ptsTypes="AA">
                                      <p:cBhvr>
                                        <p:cTn id="6" dur="2000" fill="hold"/>
                                        <p:tgtEl>
                                          <p:spTgt spid="38"/>
                                        </p:tgtEl>
                                        <p:attrNameLst>
                                          <p:attrName>ppt_x</p:attrName>
                                          <p:attrName>ppt_y</p:attrName>
                                        </p:attrNameLst>
                                      </p:cBhvr>
                                      <p:rCtr x="14375" y="-14907"/>
                                    </p:animMotion>
                                  </p:childTnLst>
                                </p:cTn>
                              </p:par>
                              <p:par>
                                <p:cTn id="7" presetID="6" presetClass="emph" presetSubtype="0" fill="hold" nodeType="withEffect">
                                  <p:stCondLst>
                                    <p:cond delay="0"/>
                                  </p:stCondLst>
                                  <p:childTnLst>
                                    <p:animScale>
                                      <p:cBhvr>
                                        <p:cTn id="8" dur="2000" fill="hold"/>
                                        <p:tgtEl>
                                          <p:spTgt spid="38"/>
                                        </p:tgtEl>
                                      </p:cBhvr>
                                      <p:by x="25000" y="25000"/>
                                    </p:animScale>
                                  </p:childTnLst>
                                </p:cTn>
                              </p:par>
                              <p:par>
                                <p:cTn id="9" presetID="10" presetClass="entr" presetSubtype="0" fill="hold" nodeType="withEffect">
                                  <p:stCondLst>
                                    <p:cond delay="0"/>
                                  </p:stCondLst>
                                  <p:childTnLst>
                                    <p:set>
                                      <p:cBhvr>
                                        <p:cTn id="10" dur="1" fill="hold">
                                          <p:stCondLst>
                                            <p:cond delay="0"/>
                                          </p:stCondLst>
                                        </p:cTn>
                                        <p:tgtEl>
                                          <p:spTgt spid="36866"/>
                                        </p:tgtEl>
                                        <p:attrNameLst>
                                          <p:attrName>style.visibility</p:attrName>
                                        </p:attrNameLst>
                                      </p:cBhvr>
                                      <p:to>
                                        <p:strVal val="visible"/>
                                      </p:to>
                                    </p:set>
                                    <p:animEffect transition="in" filter="fade">
                                      <p:cBhvr>
                                        <p:cTn id="11" dur="500"/>
                                        <p:tgtEl>
                                          <p:spTgt spid="3686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6867"/>
                                        </p:tgtEl>
                                        <p:attrNameLst>
                                          <p:attrName>style.visibility</p:attrName>
                                        </p:attrNameLst>
                                      </p:cBhvr>
                                      <p:to>
                                        <p:strVal val="visible"/>
                                      </p:to>
                                    </p:set>
                                    <p:animEffect transition="in" filter="fade">
                                      <p:cBhvr>
                                        <p:cTn id="14" dur="500"/>
                                        <p:tgtEl>
                                          <p:spTgt spid="36867"/>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6872"/>
                                        </p:tgtEl>
                                        <p:attrNameLst>
                                          <p:attrName>style.visibility</p:attrName>
                                        </p:attrNameLst>
                                      </p:cBhvr>
                                      <p:to>
                                        <p:strVal val="visible"/>
                                      </p:to>
                                    </p:set>
                                    <p:animEffect transition="in" filter="fade">
                                      <p:cBhvr>
                                        <p:cTn id="17" dur="500"/>
                                        <p:tgtEl>
                                          <p:spTgt spid="3687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873"/>
                                        </p:tgtEl>
                                        <p:attrNameLst>
                                          <p:attrName>style.visibility</p:attrName>
                                        </p:attrNameLst>
                                      </p:cBhvr>
                                      <p:to>
                                        <p:strVal val="visible"/>
                                      </p:to>
                                    </p:set>
                                    <p:animEffect transition="in" filter="fade">
                                      <p:cBhvr>
                                        <p:cTn id="20" dur="500"/>
                                        <p:tgtEl>
                                          <p:spTgt spid="36873"/>
                                        </p:tgtEl>
                                      </p:cBhvr>
                                    </p:animEffect>
                                  </p:childTnLst>
                                </p:cTn>
                              </p:par>
                              <p:par>
                                <p:cTn id="21" presetID="10" presetClass="entr" presetSubtype="0" fill="hold" nodeType="withEffect">
                                  <p:stCondLst>
                                    <p:cond delay="0"/>
                                  </p:stCondLst>
                                  <p:childTnLst>
                                    <p:set>
                                      <p:cBhvr>
                                        <p:cTn id="22" dur="1" fill="hold">
                                          <p:stCondLst>
                                            <p:cond delay="0"/>
                                          </p:stCondLst>
                                        </p:cTn>
                                        <p:tgtEl>
                                          <p:spTgt spid="36874"/>
                                        </p:tgtEl>
                                        <p:attrNameLst>
                                          <p:attrName>style.visibility</p:attrName>
                                        </p:attrNameLst>
                                      </p:cBhvr>
                                      <p:to>
                                        <p:strVal val="visible"/>
                                      </p:to>
                                    </p:set>
                                    <p:animEffect transition="in" filter="fade">
                                      <p:cBhvr>
                                        <p:cTn id="23" dur="500"/>
                                        <p:tgtEl>
                                          <p:spTgt spid="36874"/>
                                        </p:tgtEl>
                                      </p:cBhvr>
                                    </p:animEffect>
                                  </p:childTnLst>
                                </p:cTn>
                              </p:par>
                              <p:par>
                                <p:cTn id="24" presetID="10" presetClass="entr" presetSubtype="0"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fade">
                                      <p:cBhvr>
                                        <p:cTn id="2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p:bldP spid="36872" grpId="0"/>
      <p:bldP spid="36873" grpId="0"/>
      <p:bldP spid="3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1085851" y="292894"/>
            <a:ext cx="6515100" cy="857250"/>
          </a:xfrm>
        </p:spPr>
        <p:txBody>
          <a:bodyPr/>
          <a:lstStyle/>
          <a:p>
            <a:pPr eaLnBrk="1" hangingPunct="1"/>
            <a:r>
              <a:rPr lang="en-US" altLang="zh-TW" sz="2250" u="sng" dirty="0">
                <a:solidFill>
                  <a:srgbClr val="0000FF"/>
                </a:solidFill>
                <a:latin typeface="Times New Roman" pitchFamily="-111" charset="0"/>
                <a:ea typeface="新細明體" pitchFamily="-111" charset="-120"/>
              </a:rPr>
              <a:t>Individual Mobility Model: The </a:t>
            </a:r>
            <a:r>
              <a:rPr lang="en-US" altLang="zh-TW" sz="2250" i="1" u="sng" dirty="0">
                <a:solidFill>
                  <a:srgbClr val="0000FF"/>
                </a:solidFill>
                <a:latin typeface="Times New Roman" pitchFamily="-111" charset="0"/>
                <a:ea typeface="新細明體" pitchFamily="-111" charset="-120"/>
              </a:rPr>
              <a:t>TVC</a:t>
            </a:r>
            <a:r>
              <a:rPr lang="en-US" altLang="zh-TW" sz="2250" u="sng" dirty="0">
                <a:solidFill>
                  <a:srgbClr val="0000FF"/>
                </a:solidFill>
                <a:latin typeface="Times New Roman" pitchFamily="-111" charset="0"/>
                <a:ea typeface="新細明體" pitchFamily="-111" charset="-120"/>
              </a:rPr>
              <a:t> Model</a:t>
            </a:r>
          </a:p>
        </p:txBody>
      </p:sp>
      <p:sp>
        <p:nvSpPr>
          <p:cNvPr id="38915" name="Text Box 8"/>
          <p:cNvSpPr txBox="1">
            <a:spLocks noChangeArrowheads="1"/>
          </p:cNvSpPr>
          <p:nvPr/>
        </p:nvSpPr>
        <p:spPr bwMode="auto">
          <a:xfrm>
            <a:off x="4867689" y="4790930"/>
            <a:ext cx="3603872" cy="323165"/>
          </a:xfrm>
          <a:prstGeom prst="rect">
            <a:avLst/>
          </a:prstGeom>
          <a:noFill/>
          <a:ln w="9525">
            <a:noFill/>
            <a:miter lim="800000"/>
            <a:headEnd/>
            <a:tailEnd/>
          </a:ln>
        </p:spPr>
        <p:txBody>
          <a:bodyPr wrap="none">
            <a:spAutoFit/>
          </a:bodyPr>
          <a:lstStyle/>
          <a:p>
            <a:r>
              <a:rPr lang="en-US" sz="750" dirty="0">
                <a:latin typeface="Times New Roman" pitchFamily="-111" charset="0"/>
                <a:cs typeface="Arial" charset="0"/>
              </a:rPr>
              <a:t>* Model-simplified: single community per node. Model-complex: multiple communities</a:t>
            </a:r>
          </a:p>
          <a:p>
            <a:r>
              <a:rPr lang="en-US" sz="750" dirty="0">
                <a:latin typeface="Times New Roman" pitchFamily="-111" charset="0"/>
                <a:cs typeface="Arial" charset="0"/>
              </a:rPr>
              <a:t>** Similar matches achieved for USC and Dartmouth traces</a:t>
            </a:r>
          </a:p>
        </p:txBody>
      </p:sp>
      <p:pic>
        <p:nvPicPr>
          <p:cNvPr id="38917" name="Picture 5" descr="NSI_model_vs_trace_new"/>
          <p:cNvPicPr>
            <a:picLocks noChangeAspect="1" noChangeArrowheads="1"/>
          </p:cNvPicPr>
          <p:nvPr/>
        </p:nvPicPr>
        <p:blipFill>
          <a:blip r:embed="rId3"/>
          <a:srcRect/>
          <a:stretch>
            <a:fillRect/>
          </a:stretch>
        </p:blipFill>
        <p:spPr bwMode="auto">
          <a:xfrm>
            <a:off x="4993785" y="2596226"/>
            <a:ext cx="3019823" cy="1899747"/>
          </a:xfrm>
          <a:prstGeom prst="rect">
            <a:avLst/>
          </a:prstGeom>
          <a:noFill/>
          <a:ln w="9525">
            <a:noFill/>
            <a:miter lim="800000"/>
            <a:headEnd/>
            <a:tailEnd/>
          </a:ln>
        </p:spPr>
      </p:pic>
      <p:sp>
        <p:nvSpPr>
          <p:cNvPr id="38918" name="Text Box 6"/>
          <p:cNvSpPr txBox="1">
            <a:spLocks noChangeArrowheads="1"/>
          </p:cNvSpPr>
          <p:nvPr/>
        </p:nvSpPr>
        <p:spPr bwMode="auto">
          <a:xfrm>
            <a:off x="5199511" y="2365012"/>
            <a:ext cx="2940228" cy="323165"/>
          </a:xfrm>
          <a:prstGeom prst="rect">
            <a:avLst/>
          </a:prstGeom>
          <a:noFill/>
          <a:ln w="9525">
            <a:noFill/>
            <a:miter lim="800000"/>
            <a:headEnd/>
            <a:tailEnd/>
          </a:ln>
        </p:spPr>
        <p:txBody>
          <a:bodyPr wrap="none">
            <a:spAutoFit/>
          </a:bodyPr>
          <a:lstStyle/>
          <a:p>
            <a:r>
              <a:rPr lang="en-US" sz="1500" dirty="0">
                <a:latin typeface="Times New Roman" pitchFamily="-111" charset="0"/>
                <a:cs typeface="Arial" charset="0"/>
              </a:rPr>
              <a:t>Skewed location visiting preference</a:t>
            </a:r>
          </a:p>
        </p:txBody>
      </p:sp>
      <p:sp>
        <p:nvSpPr>
          <p:cNvPr id="38919" name="Text Box 7"/>
          <p:cNvSpPr txBox="1">
            <a:spLocks noChangeArrowheads="1"/>
          </p:cNvSpPr>
          <p:nvPr/>
        </p:nvSpPr>
        <p:spPr bwMode="auto">
          <a:xfrm>
            <a:off x="5543533" y="4406555"/>
            <a:ext cx="1947969" cy="323165"/>
          </a:xfrm>
          <a:prstGeom prst="rect">
            <a:avLst/>
          </a:prstGeom>
          <a:noFill/>
          <a:ln w="9525">
            <a:noFill/>
            <a:miter lim="800000"/>
            <a:headEnd/>
            <a:tailEnd/>
          </a:ln>
        </p:spPr>
        <p:txBody>
          <a:bodyPr wrap="none">
            <a:spAutoFit/>
          </a:bodyPr>
          <a:lstStyle/>
          <a:p>
            <a:r>
              <a:rPr lang="en-US" sz="1500" dirty="0">
                <a:latin typeface="Times New Roman" pitchFamily="-111" charset="0"/>
                <a:cs typeface="Arial" charset="0"/>
              </a:rPr>
              <a:t>Periodic re-appearance</a:t>
            </a:r>
          </a:p>
        </p:txBody>
      </p:sp>
      <p:grpSp>
        <p:nvGrpSpPr>
          <p:cNvPr id="2" name="Group 1">
            <a:extLst>
              <a:ext uri="{FF2B5EF4-FFF2-40B4-BE49-F238E27FC236}">
                <a16:creationId xmlns:a16="http://schemas.microsoft.com/office/drawing/2014/main" xmlns="" id="{1461B874-D698-4F56-82A0-2460D45B1A7C}"/>
              </a:ext>
            </a:extLst>
          </p:cNvPr>
          <p:cNvGrpSpPr/>
          <p:nvPr/>
        </p:nvGrpSpPr>
        <p:grpSpPr>
          <a:xfrm>
            <a:off x="5111353" y="711765"/>
            <a:ext cx="2812328" cy="1772080"/>
            <a:chOff x="5112472" y="659232"/>
            <a:chExt cx="2971800" cy="1968416"/>
          </a:xfrm>
        </p:grpSpPr>
        <p:pic>
          <p:nvPicPr>
            <p:cNvPr id="38916" name="Picture 4" descr="pref_model_vs_trace_new"/>
            <p:cNvPicPr>
              <a:picLocks noChangeAspect="1" noChangeArrowheads="1"/>
            </p:cNvPicPr>
            <p:nvPr/>
          </p:nvPicPr>
          <p:blipFill>
            <a:blip r:embed="rId4"/>
            <a:srcRect/>
            <a:stretch>
              <a:fillRect/>
            </a:stretch>
          </p:blipFill>
          <p:spPr bwMode="auto">
            <a:xfrm>
              <a:off x="5112472" y="659232"/>
              <a:ext cx="2971800" cy="1856185"/>
            </a:xfrm>
            <a:prstGeom prst="rect">
              <a:avLst/>
            </a:prstGeom>
            <a:noFill/>
            <a:ln w="9525">
              <a:noFill/>
              <a:miter lim="800000"/>
              <a:headEnd/>
              <a:tailEnd/>
            </a:ln>
          </p:spPr>
        </p:pic>
        <p:sp>
          <p:nvSpPr>
            <p:cNvPr id="38920" name="TextBox 8"/>
            <p:cNvSpPr txBox="1">
              <a:spLocks noChangeArrowheads="1"/>
            </p:cNvSpPr>
            <p:nvPr/>
          </p:nvSpPr>
          <p:spPr bwMode="auto">
            <a:xfrm>
              <a:off x="6655523" y="2373732"/>
              <a:ext cx="537327" cy="253916"/>
            </a:xfrm>
            <a:prstGeom prst="rect">
              <a:avLst/>
            </a:prstGeom>
            <a:noFill/>
            <a:ln w="9525">
              <a:noFill/>
              <a:miter lim="800000"/>
              <a:headEnd/>
              <a:tailEnd/>
            </a:ln>
          </p:spPr>
          <p:txBody>
            <a:bodyPr wrap="none">
              <a:spAutoFit/>
            </a:bodyPr>
            <a:lstStyle/>
            <a:p>
              <a:r>
                <a:rPr lang="en-US" sz="1050">
                  <a:latin typeface="Times New Roman" pitchFamily="-111" charset="0"/>
                  <a:cs typeface="Times New Roman" pitchFamily="-111" charset="0"/>
                </a:rPr>
                <a:t>CCDF</a:t>
              </a:r>
            </a:p>
          </p:txBody>
        </p:sp>
      </p:grpSp>
      <p:sp>
        <p:nvSpPr>
          <p:cNvPr id="38921" name="TextBox 12"/>
          <p:cNvSpPr txBox="1">
            <a:spLocks noChangeArrowheads="1"/>
          </p:cNvSpPr>
          <p:nvPr/>
        </p:nvSpPr>
        <p:spPr bwMode="auto">
          <a:xfrm>
            <a:off x="447661" y="667407"/>
            <a:ext cx="4339413" cy="1477328"/>
          </a:xfrm>
          <a:prstGeom prst="rect">
            <a:avLst/>
          </a:prstGeom>
          <a:noFill/>
          <a:ln w="9525">
            <a:noFill/>
            <a:miter lim="800000"/>
            <a:headEnd/>
            <a:tailEnd/>
          </a:ln>
        </p:spPr>
        <p:txBody>
          <a:bodyPr wrap="square">
            <a:spAutoFit/>
          </a:bodyPr>
          <a:lstStyle/>
          <a:p>
            <a:r>
              <a:rPr lang="en-US" dirty="0">
                <a:latin typeface="Times New Roman" pitchFamily="-111" charset="0"/>
              </a:rPr>
              <a:t>Time-Variant Community (</a:t>
            </a:r>
            <a:r>
              <a:rPr lang="en-US" b="1" i="1" dirty="0">
                <a:latin typeface="Times New Roman" pitchFamily="-111" charset="0"/>
              </a:rPr>
              <a:t>TVC</a:t>
            </a:r>
            <a:r>
              <a:rPr lang="en-US" dirty="0">
                <a:latin typeface="Times New Roman" pitchFamily="-111" charset="0"/>
              </a:rPr>
              <a:t>) Model:</a:t>
            </a:r>
          </a:p>
          <a:p>
            <a:r>
              <a:rPr lang="en-US" dirty="0">
                <a:latin typeface="Times New Roman" pitchFamily="-111" charset="0"/>
              </a:rPr>
              <a:t>1- Assigns communities (locations) to users </a:t>
            </a:r>
          </a:p>
          <a:p>
            <a:r>
              <a:rPr lang="en-US" dirty="0">
                <a:latin typeface="Times New Roman" pitchFamily="-111" charset="0"/>
              </a:rPr>
              <a:t>to re-produce location visiting preference</a:t>
            </a:r>
          </a:p>
          <a:p>
            <a:r>
              <a:rPr lang="en-US" dirty="0">
                <a:latin typeface="Times New Roman" pitchFamily="-111" charset="0"/>
              </a:rPr>
              <a:t>2- Varies temporal assignment of communities for periodic re-appearance</a:t>
            </a:r>
          </a:p>
        </p:txBody>
      </p:sp>
      <p:sp>
        <p:nvSpPr>
          <p:cNvPr id="38922" name="TextBox 13"/>
          <p:cNvSpPr txBox="1">
            <a:spLocks noChangeArrowheads="1"/>
          </p:cNvSpPr>
          <p:nvPr/>
        </p:nvSpPr>
        <p:spPr bwMode="auto">
          <a:xfrm>
            <a:off x="130171" y="4665315"/>
            <a:ext cx="4711710" cy="415498"/>
          </a:xfrm>
          <a:prstGeom prst="rect">
            <a:avLst/>
          </a:prstGeom>
          <a:noFill/>
          <a:ln w="9525">
            <a:noFill/>
            <a:miter lim="800000"/>
            <a:headEnd/>
            <a:tailEnd/>
          </a:ln>
        </p:spPr>
        <p:txBody>
          <a:bodyPr wrap="square">
            <a:spAutoFit/>
          </a:bodyPr>
          <a:lstStyle/>
          <a:p>
            <a:r>
              <a:rPr lang="en-US" sz="1050" dirty="0">
                <a:latin typeface="Times New Roman" pitchFamily="-111" charset="0"/>
              </a:rPr>
              <a:t>Hsu, </a:t>
            </a:r>
            <a:r>
              <a:rPr lang="en-US" sz="1050" dirty="0" err="1">
                <a:latin typeface="Times New Roman" pitchFamily="-111" charset="0"/>
              </a:rPr>
              <a:t>Spyropoulos</a:t>
            </a:r>
            <a:r>
              <a:rPr lang="en-US" sz="1050" dirty="0">
                <a:latin typeface="Times New Roman" pitchFamily="-111" charset="0"/>
              </a:rPr>
              <a:t>, </a:t>
            </a:r>
            <a:r>
              <a:rPr lang="en-US" sz="1050" dirty="0" err="1">
                <a:latin typeface="Times New Roman" pitchFamily="-111" charset="0"/>
              </a:rPr>
              <a:t>Psounis</a:t>
            </a:r>
            <a:r>
              <a:rPr lang="en-US" sz="1050" dirty="0">
                <a:latin typeface="Times New Roman" pitchFamily="-111" charset="0"/>
              </a:rPr>
              <a:t>, </a:t>
            </a:r>
            <a:r>
              <a:rPr lang="en-US" sz="1050" dirty="0" err="1">
                <a:latin typeface="Times New Roman" pitchFamily="-111" charset="0"/>
              </a:rPr>
              <a:t>Helmy</a:t>
            </a:r>
            <a:r>
              <a:rPr lang="en-US" sz="1050" dirty="0">
                <a:latin typeface="Times New Roman" pitchFamily="-111" charset="0"/>
              </a:rPr>
              <a:t>, </a:t>
            </a:r>
            <a:r>
              <a:rPr lang="en-US" sz="1050" i="1" dirty="0">
                <a:latin typeface="Times New Roman" pitchFamily="-111" charset="0"/>
              </a:rPr>
              <a:t>IEEE INFOCOM </a:t>
            </a:r>
            <a:r>
              <a:rPr lang="en-US" sz="1050" dirty="0">
                <a:latin typeface="Times New Roman" pitchFamily="-111" charset="0"/>
              </a:rPr>
              <a:t>2007</a:t>
            </a:r>
          </a:p>
          <a:p>
            <a:r>
              <a:rPr lang="en-US" sz="1050" i="1" dirty="0">
                <a:latin typeface="Times New Roman" pitchFamily="-111" charset="0"/>
              </a:rPr>
              <a:t>IEEE/ACM Trans. on Networking </a:t>
            </a:r>
            <a:r>
              <a:rPr lang="en-US" sz="1050" dirty="0">
                <a:latin typeface="Times New Roman" pitchFamily="-111" charset="0"/>
              </a:rPr>
              <a:t>2009</a:t>
            </a:r>
          </a:p>
        </p:txBody>
      </p:sp>
      <p:pic>
        <p:nvPicPr>
          <p:cNvPr id="38923" name="Picture 11"/>
          <p:cNvPicPr>
            <a:picLocks noChangeAspect="1"/>
          </p:cNvPicPr>
          <p:nvPr/>
        </p:nvPicPr>
        <p:blipFill>
          <a:blip r:embed="rId5"/>
          <a:srcRect/>
          <a:stretch>
            <a:fillRect/>
          </a:stretch>
        </p:blipFill>
        <p:spPr bwMode="auto">
          <a:xfrm>
            <a:off x="857251" y="2373568"/>
            <a:ext cx="3257550" cy="1701404"/>
          </a:xfrm>
          <a:prstGeom prst="rect">
            <a:avLst/>
          </a:prstGeom>
          <a:noFill/>
          <a:ln w="9525">
            <a:noFill/>
            <a:miter lim="800000"/>
            <a:headEnd/>
            <a:tailEnd/>
          </a:ln>
        </p:spPr>
      </p:pic>
      <p:pic>
        <p:nvPicPr>
          <p:cNvPr id="38924" name="Picture 12"/>
          <p:cNvPicPr>
            <a:picLocks noChangeAspect="1"/>
          </p:cNvPicPr>
          <p:nvPr/>
        </p:nvPicPr>
        <p:blipFill>
          <a:blip r:embed="rId6"/>
          <a:srcRect/>
          <a:stretch>
            <a:fillRect/>
          </a:stretch>
        </p:blipFill>
        <p:spPr bwMode="auto">
          <a:xfrm>
            <a:off x="1028701" y="4074972"/>
            <a:ext cx="3086100" cy="294085"/>
          </a:xfrm>
          <a:prstGeom prst="rect">
            <a:avLst/>
          </a:prstGeom>
          <a:noFill/>
          <a:ln w="9525">
            <a:noFill/>
            <a:miter lim="800000"/>
            <a:headEnd/>
            <a:tailEnd/>
          </a:ln>
        </p:spPr>
      </p:pic>
      <p:cxnSp>
        <p:nvCxnSpPr>
          <p:cNvPr id="4" name="Straight Connector 3">
            <a:extLst>
              <a:ext uri="{FF2B5EF4-FFF2-40B4-BE49-F238E27FC236}">
                <a16:creationId xmlns:a16="http://schemas.microsoft.com/office/drawing/2014/main" xmlns="" id="{2EE67F20-300A-4A19-B531-28967E9C49C5}"/>
              </a:ext>
            </a:extLst>
          </p:cNvPr>
          <p:cNvCxnSpPr>
            <a:cxnSpLocks/>
          </p:cNvCxnSpPr>
          <p:nvPr/>
        </p:nvCxnSpPr>
        <p:spPr>
          <a:xfrm>
            <a:off x="205563" y="4665315"/>
            <a:ext cx="4253023"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8918"/>
                                        </p:tgtEl>
                                        <p:attrNameLst>
                                          <p:attrName>style.visibility</p:attrName>
                                        </p:attrNameLst>
                                      </p:cBhvr>
                                      <p:to>
                                        <p:strVal val="visible"/>
                                      </p:to>
                                    </p:set>
                                    <p:animEffect transition="in" filter="fade">
                                      <p:cBhvr>
                                        <p:cTn id="10" dur="500"/>
                                        <p:tgtEl>
                                          <p:spTgt spid="38918"/>
                                        </p:tgtEl>
                                      </p:cBhvr>
                                    </p:animEffect>
                                  </p:childTnLst>
                                </p:cTn>
                              </p:par>
                              <p:par>
                                <p:cTn id="11" presetID="10" presetClass="entr" presetSubtype="0" fill="hold" nodeType="withEffect">
                                  <p:stCondLst>
                                    <p:cond delay="0"/>
                                  </p:stCondLst>
                                  <p:childTnLst>
                                    <p:set>
                                      <p:cBhvr>
                                        <p:cTn id="12" dur="1" fill="hold">
                                          <p:stCondLst>
                                            <p:cond delay="0"/>
                                          </p:stCondLst>
                                        </p:cTn>
                                        <p:tgtEl>
                                          <p:spTgt spid="38917"/>
                                        </p:tgtEl>
                                        <p:attrNameLst>
                                          <p:attrName>style.visibility</p:attrName>
                                        </p:attrNameLst>
                                      </p:cBhvr>
                                      <p:to>
                                        <p:strVal val="visible"/>
                                      </p:to>
                                    </p:set>
                                    <p:animEffect transition="in" filter="fade">
                                      <p:cBhvr>
                                        <p:cTn id="13" dur="500"/>
                                        <p:tgtEl>
                                          <p:spTgt spid="3891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8919"/>
                                        </p:tgtEl>
                                        <p:attrNameLst>
                                          <p:attrName>style.visibility</p:attrName>
                                        </p:attrNameLst>
                                      </p:cBhvr>
                                      <p:to>
                                        <p:strVal val="visible"/>
                                      </p:to>
                                    </p:set>
                                    <p:animEffect transition="in" filter="fade">
                                      <p:cBhvr>
                                        <p:cTn id="16" dur="500"/>
                                        <p:tgtEl>
                                          <p:spTgt spid="3891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8915"/>
                                        </p:tgtEl>
                                        <p:attrNameLst>
                                          <p:attrName>style.visibility</p:attrName>
                                        </p:attrNameLst>
                                      </p:cBhvr>
                                      <p:to>
                                        <p:strVal val="visible"/>
                                      </p:to>
                                    </p:set>
                                    <p:animEffect transition="in" filter="fade">
                                      <p:cBhvr>
                                        <p:cTn id="19" dur="500"/>
                                        <p:tgtEl>
                                          <p:spTgt spid="389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p:bldP spid="38918" grpId="0"/>
      <p:bldP spid="389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xmlns="" id="{2BED3316-5706-474E-9B8A-76F049F46288}"/>
              </a:ext>
            </a:extLst>
          </p:cNvPr>
          <p:cNvSpPr>
            <a:spLocks noGrp="1"/>
          </p:cNvSpPr>
          <p:nvPr>
            <p:ph type="sldNum" sz="quarter" idx="10"/>
          </p:nvPr>
        </p:nvSpPr>
        <p:spPr/>
        <p:txBody>
          <a:bodyPr/>
          <a:lstStyle/>
          <a:p>
            <a:fld id="{694FADCD-22F2-4A14-A571-6ACF405E65FD}" type="slidenum">
              <a:rPr lang="en-US" smtClean="0"/>
              <a:pPr/>
              <a:t>12</a:t>
            </a:fld>
            <a:endParaRPr lang="en-US"/>
          </a:p>
        </p:txBody>
      </p:sp>
      <p:pic>
        <p:nvPicPr>
          <p:cNvPr id="5" name="Picture 3" descr="MIDAS-3.jpg">
            <a:extLst>
              <a:ext uri="{FF2B5EF4-FFF2-40B4-BE49-F238E27FC236}">
                <a16:creationId xmlns:a16="http://schemas.microsoft.com/office/drawing/2014/main" xmlns="" id="{D032081A-52AC-40E6-8FEF-D7440FBEB1C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99537" y="355365"/>
            <a:ext cx="5545026" cy="4591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5">
            <a:extLst>
              <a:ext uri="{FF2B5EF4-FFF2-40B4-BE49-F238E27FC236}">
                <a16:creationId xmlns:a16="http://schemas.microsoft.com/office/drawing/2014/main" xmlns="" id="{8151D3E1-075A-4932-9921-E2113B5AE1F3}"/>
              </a:ext>
            </a:extLst>
          </p:cNvPr>
          <p:cNvSpPr/>
          <p:nvPr/>
        </p:nvSpPr>
        <p:spPr>
          <a:xfrm rot="16200000">
            <a:off x="4989198" y="-526940"/>
            <a:ext cx="2599017" cy="4342710"/>
          </a:xfrm>
          <a:prstGeom prst="ellipse">
            <a:avLst/>
          </a:prstGeom>
          <a:noFill/>
          <a:ln w="44450">
            <a:solidFill>
              <a:schemeClr val="tx2">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xmlns="" id="{440DBFAE-893B-4BC9-B335-BBCAE746155A}"/>
              </a:ext>
            </a:extLst>
          </p:cNvPr>
          <p:cNvSpPr/>
          <p:nvPr/>
        </p:nvSpPr>
        <p:spPr>
          <a:xfrm rot="19965335">
            <a:off x="1934068" y="2304481"/>
            <a:ext cx="2955031" cy="2460879"/>
          </a:xfrm>
          <a:prstGeom prst="ellipse">
            <a:avLst/>
          </a:prstGeom>
          <a:solidFill>
            <a:schemeClr val="bg1">
              <a:lumMod val="75000"/>
              <a:alpha val="27000"/>
            </a:schemeClr>
          </a:solidFill>
          <a:ln w="44450">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37002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 presetClass="entr" presetSubtype="1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checkerboard(across)">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heel(1)">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Rectangle 2"/>
          <p:cNvSpPr>
            <a:spLocks noGrp="1" noChangeArrowheads="1"/>
          </p:cNvSpPr>
          <p:nvPr>
            <p:ph type="title"/>
          </p:nvPr>
        </p:nvSpPr>
        <p:spPr>
          <a:xfrm>
            <a:off x="1143000" y="353862"/>
            <a:ext cx="6858000" cy="857250"/>
          </a:xfrm>
        </p:spPr>
        <p:txBody>
          <a:bodyPr/>
          <a:lstStyle/>
          <a:p>
            <a:pPr eaLnBrk="1" hangingPunct="1"/>
            <a:r>
              <a:rPr lang="en-US" altLang="zh-TW" sz="2700" u="sng" dirty="0">
                <a:solidFill>
                  <a:srgbClr val="0000FF"/>
                </a:solidFill>
                <a:latin typeface="Times New Roman" pitchFamily="-111" charset="0"/>
                <a:ea typeface="新細明體" pitchFamily="-111" charset="-120"/>
              </a:rPr>
              <a:t>Behavior-based Community Analysis</a:t>
            </a:r>
          </a:p>
        </p:txBody>
      </p:sp>
      <p:sp>
        <p:nvSpPr>
          <p:cNvPr id="59397" name="Rectangle 3"/>
          <p:cNvSpPr>
            <a:spLocks noGrp="1" noChangeArrowheads="1"/>
          </p:cNvSpPr>
          <p:nvPr>
            <p:ph type="body" idx="1"/>
          </p:nvPr>
        </p:nvSpPr>
        <p:spPr>
          <a:xfrm>
            <a:off x="879014" y="842010"/>
            <a:ext cx="7361554" cy="3714750"/>
          </a:xfrm>
        </p:spPr>
        <p:txBody>
          <a:bodyPr/>
          <a:lstStyle/>
          <a:p>
            <a:pPr>
              <a:spcBef>
                <a:spcPts val="0"/>
              </a:spcBef>
            </a:pPr>
            <a:r>
              <a:rPr lang="en-US" altLang="zh-TW" dirty="0">
                <a:latin typeface="Times New Roman" pitchFamily="-111" charset="0"/>
                <a:ea typeface="新細明體" pitchFamily="-111" charset="-120"/>
              </a:rPr>
              <a:t>Identify groups of users with similar behavior/interest</a:t>
            </a:r>
          </a:p>
          <a:p>
            <a:pPr>
              <a:spcBef>
                <a:spcPts val="0"/>
              </a:spcBef>
            </a:pPr>
            <a:r>
              <a:rPr lang="en-US" altLang="zh-TW" dirty="0">
                <a:latin typeface="Times New Roman" pitchFamily="-111" charset="0"/>
                <a:ea typeface="新細明體" pitchFamily="-111" charset="-120"/>
              </a:rPr>
              <a:t>Summarize user associations by a vector per day </a:t>
            </a:r>
          </a:p>
          <a:p>
            <a:pPr lvl="1"/>
            <a:r>
              <a:rPr lang="en-US" altLang="zh-TW" sz="1500" i="1" dirty="0">
                <a:ea typeface="新細明體" pitchFamily="-111" charset="-120"/>
              </a:rPr>
              <a:t>a</a:t>
            </a:r>
            <a:r>
              <a:rPr lang="en-US" altLang="zh-TW" sz="1500" dirty="0">
                <a:ea typeface="新細明體" pitchFamily="-111" charset="-120"/>
              </a:rPr>
              <a:t> = {</a:t>
            </a:r>
            <a:r>
              <a:rPr lang="en-US" altLang="zh-TW" sz="1500" i="1" dirty="0" err="1">
                <a:ea typeface="新細明體" pitchFamily="-111" charset="-120"/>
              </a:rPr>
              <a:t>a</a:t>
            </a:r>
            <a:r>
              <a:rPr lang="en-US" altLang="zh-TW" sz="1500" i="1" baseline="-25000" dirty="0" err="1">
                <a:ea typeface="新細明體" pitchFamily="-111" charset="-120"/>
              </a:rPr>
              <a:t>j</a:t>
            </a:r>
            <a:r>
              <a:rPr lang="en-US" altLang="zh-TW" sz="1500" dirty="0">
                <a:ea typeface="新細明體" pitchFamily="-111" charset="-120"/>
              </a:rPr>
              <a:t> : time user </a:t>
            </a:r>
            <a:r>
              <a:rPr lang="en-US" altLang="zh-TW" sz="1500" i="1" dirty="0" err="1">
                <a:ea typeface="新細明體" pitchFamily="-111" charset="-120"/>
              </a:rPr>
              <a:t>i</a:t>
            </a:r>
            <a:r>
              <a:rPr lang="en-US" altLang="zh-TW" sz="1500" dirty="0">
                <a:ea typeface="新細明體" pitchFamily="-111" charset="-120"/>
              </a:rPr>
              <a:t> spends at </a:t>
            </a:r>
            <a:r>
              <a:rPr lang="en-US" altLang="zh-TW" sz="1500" dirty="0" err="1">
                <a:ea typeface="新細明體" pitchFamily="-111" charset="-120"/>
              </a:rPr>
              <a:t>AP</a:t>
            </a:r>
            <a:r>
              <a:rPr lang="en-US" altLang="zh-TW" sz="1500" i="1" baseline="-25000" dirty="0" err="1">
                <a:ea typeface="新細明體" pitchFamily="-111" charset="-120"/>
              </a:rPr>
              <a:t>j</a:t>
            </a:r>
            <a:r>
              <a:rPr lang="en-US" altLang="zh-TW" sz="1500" dirty="0">
                <a:ea typeface="新細明體" pitchFamily="-111" charset="-120"/>
              </a:rPr>
              <a:t> on day </a:t>
            </a:r>
            <a:r>
              <a:rPr lang="en-US" altLang="zh-TW" sz="1500" i="1" dirty="0">
                <a:ea typeface="新細明體" pitchFamily="-111" charset="-120"/>
              </a:rPr>
              <a:t>d</a:t>
            </a:r>
            <a:r>
              <a:rPr lang="en-US" altLang="zh-TW" sz="1500" dirty="0">
                <a:ea typeface="新細明體" pitchFamily="-111" charset="-120"/>
              </a:rPr>
              <a:t>}  e.g.  </a:t>
            </a:r>
            <a:r>
              <a:rPr lang="en-US" altLang="zh-TW" sz="1500" dirty="0">
                <a:ea typeface="新細明體" pitchFamily="-111" charset="-120"/>
                <a:cs typeface="Arial" charset="0"/>
              </a:rPr>
              <a:t>[</a:t>
            </a:r>
            <a:r>
              <a:rPr lang="en-US" altLang="zh-TW" sz="1500" dirty="0">
                <a:cs typeface="Arial" charset="0"/>
              </a:rPr>
              <a:t>ofc, </a:t>
            </a:r>
            <a:r>
              <a:rPr lang="en-US" altLang="zh-TW" sz="1500" dirty="0" err="1">
                <a:cs typeface="Arial" charset="0"/>
              </a:rPr>
              <a:t>class,lab</a:t>
            </a:r>
            <a:r>
              <a:rPr lang="en-US" altLang="zh-TW" sz="1500" dirty="0">
                <a:cs typeface="Arial" charset="0"/>
              </a:rPr>
              <a:t>]=[0.2, 0.4, 0.4]</a:t>
            </a:r>
            <a:endParaRPr lang="en-US" altLang="zh-TW" sz="1875" dirty="0">
              <a:latin typeface="Times New Roman" pitchFamily="-111" charset="0"/>
              <a:ea typeface="新細明體" pitchFamily="-111" charset="-120"/>
            </a:endParaRPr>
          </a:p>
          <a:p>
            <a:pPr eaLnBrk="1" hangingPunct="1">
              <a:spcBef>
                <a:spcPts val="600"/>
              </a:spcBef>
            </a:pPr>
            <a:r>
              <a:rPr lang="en-US" altLang="zh-TW" dirty="0">
                <a:latin typeface="Times New Roman" pitchFamily="-111" charset="0"/>
                <a:ea typeface="新細明體" pitchFamily="-111" charset="-120"/>
              </a:rPr>
              <a:t>Sum long-run mobility in “</a:t>
            </a:r>
            <a:r>
              <a:rPr lang="en-US" altLang="zh-TW" b="1" i="1" dirty="0">
                <a:solidFill>
                  <a:srgbClr val="FF0000"/>
                </a:solidFill>
                <a:latin typeface="Times New Roman" pitchFamily="-111" charset="0"/>
                <a:ea typeface="新細明體" pitchFamily="-111" charset="-120"/>
              </a:rPr>
              <a:t>association matrix</a:t>
            </a:r>
            <a:r>
              <a:rPr lang="en-US" altLang="zh-TW" dirty="0">
                <a:latin typeface="Times New Roman" pitchFamily="-111" charset="0"/>
                <a:ea typeface="新細明體" pitchFamily="-111" charset="-120"/>
              </a:rPr>
              <a:t>”</a:t>
            </a:r>
          </a:p>
        </p:txBody>
      </p:sp>
      <p:grpSp>
        <p:nvGrpSpPr>
          <p:cNvPr id="59398" name="Group 4"/>
          <p:cNvGrpSpPr>
            <a:grpSpLocks/>
          </p:cNvGrpSpPr>
          <p:nvPr/>
        </p:nvGrpSpPr>
        <p:grpSpPr bwMode="auto">
          <a:xfrm>
            <a:off x="8277373" y="4512614"/>
            <a:ext cx="801290" cy="580237"/>
            <a:chOff x="4512" y="3504"/>
            <a:chExt cx="673" cy="665"/>
          </a:xfrm>
        </p:grpSpPr>
        <p:sp>
          <p:nvSpPr>
            <p:cNvPr id="59406" name="AutoShape 5"/>
            <p:cNvSpPr>
              <a:spLocks noChangeArrowheads="1"/>
            </p:cNvSpPr>
            <p:nvPr/>
          </p:nvSpPr>
          <p:spPr bwMode="auto">
            <a:xfrm>
              <a:off x="4627" y="3504"/>
              <a:ext cx="365" cy="444"/>
            </a:xfrm>
            <a:prstGeom prst="bracketPair">
              <a:avLst>
                <a:gd name="adj" fmla="val 16667"/>
              </a:avLst>
            </a:prstGeom>
            <a:noFill/>
            <a:ln w="31750">
              <a:solidFill>
                <a:schemeClr val="tx1"/>
              </a:solidFill>
              <a:round/>
              <a:headEnd/>
              <a:tailEnd/>
            </a:ln>
          </p:spPr>
          <p:txBody>
            <a:bodyPr wrap="none" anchor="ctr"/>
            <a:lstStyle/>
            <a:p>
              <a:endParaRPr lang="en-US"/>
            </a:p>
          </p:txBody>
        </p:sp>
        <p:sp>
          <p:nvSpPr>
            <p:cNvPr id="59407" name="Text Box 6"/>
            <p:cNvSpPr txBox="1">
              <a:spLocks noChangeArrowheads="1"/>
            </p:cNvSpPr>
            <p:nvPr/>
          </p:nvSpPr>
          <p:spPr bwMode="auto">
            <a:xfrm>
              <a:off x="4512" y="3936"/>
              <a:ext cx="673" cy="233"/>
            </a:xfrm>
            <a:prstGeom prst="rect">
              <a:avLst/>
            </a:prstGeom>
            <a:noFill/>
            <a:ln w="9525">
              <a:noFill/>
              <a:miter lim="800000"/>
              <a:headEnd/>
              <a:tailEnd/>
            </a:ln>
          </p:spPr>
          <p:txBody>
            <a:bodyPr wrap="none">
              <a:spAutoFit/>
            </a:bodyPr>
            <a:lstStyle/>
            <a:p>
              <a:r>
                <a:rPr lang="en-US" altLang="zh-TW" sz="1200" b="1" i="1">
                  <a:latin typeface="Times New Roman" pitchFamily="-111" charset="0"/>
                  <a:cs typeface="Times New Roman" pitchFamily="-111" charset="0"/>
                </a:rPr>
                <a:t>R</a:t>
              </a:r>
              <a:r>
                <a:rPr lang="en-US" altLang="zh-TW" sz="1200">
                  <a:latin typeface="Times New Roman" pitchFamily="-111" charset="0"/>
                  <a:cs typeface="Times New Roman" pitchFamily="-111" charset="0"/>
                </a:rPr>
                <a:t>epresent</a:t>
              </a:r>
            </a:p>
          </p:txBody>
        </p:sp>
        <p:graphicFrame>
          <p:nvGraphicFramePr>
            <p:cNvPr id="59395" name="Object 3"/>
            <p:cNvGraphicFramePr>
              <a:graphicFrameLocks noChangeAspect="1"/>
            </p:cNvGraphicFramePr>
            <p:nvPr/>
          </p:nvGraphicFramePr>
          <p:xfrm>
            <a:off x="4627" y="3527"/>
            <a:ext cx="365" cy="409"/>
          </p:xfrm>
          <a:graphic>
            <a:graphicData uri="http://schemas.openxmlformats.org/presentationml/2006/ole">
              <mc:AlternateContent xmlns:mc="http://schemas.openxmlformats.org/markup-compatibility/2006">
                <mc:Choice xmlns:v="urn:schemas-microsoft-com:vml" Requires="v">
                  <p:oleObj spid="_x0000_s46082" name="方程式" r:id="rId4" imgW="838080" imgH="698400" progId="Equation.3">
                    <p:embed/>
                  </p:oleObj>
                </mc:Choice>
                <mc:Fallback>
                  <p:oleObj name="方程式" r:id="rId4" imgW="838080" imgH="698400" progId="Equation.3">
                    <p:embed/>
                    <p:pic>
                      <p:nvPicPr>
                        <p:cNvPr id="5939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27" y="3527"/>
                          <a:ext cx="365" cy="40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59400" name="TextBox 12"/>
          <p:cNvSpPr txBox="1">
            <a:spLocks noChangeArrowheads="1"/>
          </p:cNvSpPr>
          <p:nvPr/>
        </p:nvSpPr>
        <p:spPr bwMode="auto">
          <a:xfrm>
            <a:off x="703778" y="4804144"/>
            <a:ext cx="7170937" cy="276999"/>
          </a:xfrm>
          <a:prstGeom prst="rect">
            <a:avLst/>
          </a:prstGeom>
          <a:noFill/>
          <a:ln w="9525">
            <a:noFill/>
            <a:miter lim="800000"/>
            <a:headEnd/>
            <a:tailEnd/>
          </a:ln>
        </p:spPr>
        <p:txBody>
          <a:bodyPr wrap="none">
            <a:spAutoFit/>
          </a:bodyPr>
          <a:lstStyle/>
          <a:p>
            <a:r>
              <a:rPr lang="en-US" sz="1200" dirty="0">
                <a:latin typeface="Times New Roman" pitchFamily="-111" charset="0"/>
                <a:cs typeface="Times New Roman" pitchFamily="-111" charset="0"/>
              </a:rPr>
              <a:t>* W. Hsu, D. </a:t>
            </a:r>
            <a:r>
              <a:rPr lang="en-US" sz="1200" dirty="0" err="1">
                <a:latin typeface="Times New Roman" pitchFamily="-111" charset="0"/>
                <a:cs typeface="Times New Roman" pitchFamily="-111" charset="0"/>
              </a:rPr>
              <a:t>Dutta</a:t>
            </a:r>
            <a:r>
              <a:rPr lang="en-US" sz="1200" dirty="0">
                <a:latin typeface="Times New Roman" pitchFamily="-111" charset="0"/>
                <a:cs typeface="Times New Roman" pitchFamily="-111" charset="0"/>
              </a:rPr>
              <a:t>, A. Helmy, “Mining Behavioral Groups in WLANs”, </a:t>
            </a:r>
            <a:r>
              <a:rPr lang="en-US" sz="1200" i="1" dirty="0">
                <a:latin typeface="Times New Roman" pitchFamily="-111" charset="0"/>
                <a:cs typeface="Times New Roman" pitchFamily="-111" charset="0"/>
              </a:rPr>
              <a:t>ACM </a:t>
            </a:r>
            <a:r>
              <a:rPr lang="en-US" sz="1200" i="1" dirty="0" err="1">
                <a:latin typeface="Times New Roman" pitchFamily="-111" charset="0"/>
                <a:cs typeface="Times New Roman" pitchFamily="-111" charset="0"/>
              </a:rPr>
              <a:t>MobiCom</a:t>
            </a:r>
            <a:r>
              <a:rPr lang="en-US" sz="1200" i="1" dirty="0">
                <a:latin typeface="Times New Roman" pitchFamily="-111" charset="0"/>
                <a:cs typeface="Times New Roman" pitchFamily="-111" charset="0"/>
              </a:rPr>
              <a:t> </a:t>
            </a:r>
            <a:r>
              <a:rPr lang="en-US" sz="1200" dirty="0">
                <a:latin typeface="Times New Roman" pitchFamily="-111" charset="0"/>
                <a:cs typeface="Times New Roman" pitchFamily="-111" charset="0"/>
              </a:rPr>
              <a:t>2007, </a:t>
            </a:r>
            <a:r>
              <a:rPr lang="en-US" sz="1200" i="1" dirty="0">
                <a:latin typeface="Times New Roman" pitchFamily="-111" charset="0"/>
                <a:cs typeface="Times New Roman" pitchFamily="-111" charset="0"/>
              </a:rPr>
              <a:t>IEEE TMC </a:t>
            </a:r>
            <a:r>
              <a:rPr lang="en-US" sz="1200" dirty="0">
                <a:latin typeface="Times New Roman" pitchFamily="-111" charset="0"/>
                <a:cs typeface="Times New Roman" pitchFamily="-111" charset="0"/>
              </a:rPr>
              <a:t>2012.</a:t>
            </a:r>
          </a:p>
        </p:txBody>
      </p:sp>
      <p:grpSp>
        <p:nvGrpSpPr>
          <p:cNvPr id="2" name="Group 1">
            <a:extLst>
              <a:ext uri="{FF2B5EF4-FFF2-40B4-BE49-F238E27FC236}">
                <a16:creationId xmlns:a16="http://schemas.microsoft.com/office/drawing/2014/main" xmlns="" id="{17BCC718-28F7-4DF3-AA98-A65FCA188D79}"/>
              </a:ext>
            </a:extLst>
          </p:cNvPr>
          <p:cNvGrpSpPr/>
          <p:nvPr/>
        </p:nvGrpSpPr>
        <p:grpSpPr>
          <a:xfrm>
            <a:off x="500615" y="2178860"/>
            <a:ext cx="3161203" cy="2123961"/>
            <a:chOff x="6847364" y="2825964"/>
            <a:chExt cx="4214937" cy="2831948"/>
          </a:xfrm>
        </p:grpSpPr>
        <p:grpSp>
          <p:nvGrpSpPr>
            <p:cNvPr id="16" name="Group 15">
              <a:extLst>
                <a:ext uri="{FF2B5EF4-FFF2-40B4-BE49-F238E27FC236}">
                  <a16:creationId xmlns:a16="http://schemas.microsoft.com/office/drawing/2014/main" xmlns="" id="{CE372368-5E55-4618-9E89-02AFFF10107C}"/>
                </a:ext>
              </a:extLst>
            </p:cNvPr>
            <p:cNvGrpSpPr/>
            <p:nvPr/>
          </p:nvGrpSpPr>
          <p:grpSpPr>
            <a:xfrm>
              <a:off x="7530498" y="2825964"/>
              <a:ext cx="3531803" cy="2532401"/>
              <a:chOff x="3079038" y="1176392"/>
              <a:chExt cx="6772988" cy="4752975"/>
            </a:xfrm>
          </p:grpSpPr>
          <p:pic>
            <p:nvPicPr>
              <p:cNvPr id="17" name="Picture 16">
                <a:extLst>
                  <a:ext uri="{FF2B5EF4-FFF2-40B4-BE49-F238E27FC236}">
                    <a16:creationId xmlns:a16="http://schemas.microsoft.com/office/drawing/2014/main" xmlns="" id="{F8FDC4E2-7ECF-4646-807E-4EF6D89F65E7}"/>
                  </a:ext>
                </a:extLst>
              </p:cNvPr>
              <p:cNvPicPr>
                <a:picLocks noChangeAspect="1"/>
              </p:cNvPicPr>
              <p:nvPr/>
            </p:nvPicPr>
            <p:blipFill>
              <a:blip r:embed="rId6"/>
              <a:stretch>
                <a:fillRect/>
              </a:stretch>
            </p:blipFill>
            <p:spPr>
              <a:xfrm>
                <a:off x="3813176" y="1176392"/>
                <a:ext cx="6038850" cy="4752975"/>
              </a:xfrm>
              <a:prstGeom prst="rect">
                <a:avLst/>
              </a:prstGeom>
            </p:spPr>
          </p:pic>
          <p:sp>
            <p:nvSpPr>
              <p:cNvPr id="18" name="Rectangle 17">
                <a:extLst>
                  <a:ext uri="{FF2B5EF4-FFF2-40B4-BE49-F238E27FC236}">
                    <a16:creationId xmlns:a16="http://schemas.microsoft.com/office/drawing/2014/main" xmlns="" id="{007E8C14-6121-4A12-818E-C857C915AD56}"/>
                  </a:ext>
                </a:extLst>
              </p:cNvPr>
              <p:cNvSpPr/>
              <p:nvPr/>
            </p:nvSpPr>
            <p:spPr>
              <a:xfrm>
                <a:off x="3746377" y="2057400"/>
                <a:ext cx="1127464" cy="8899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a:p>
            </p:txBody>
          </p:sp>
          <p:sp>
            <p:nvSpPr>
              <p:cNvPr id="19" name="Rectangle 18">
                <a:extLst>
                  <a:ext uri="{FF2B5EF4-FFF2-40B4-BE49-F238E27FC236}">
                    <a16:creationId xmlns:a16="http://schemas.microsoft.com/office/drawing/2014/main" xmlns="" id="{8F6F62A6-1D32-48FE-B885-04C7DB3A64D4}"/>
                  </a:ext>
                </a:extLst>
              </p:cNvPr>
              <p:cNvSpPr/>
              <p:nvPr/>
            </p:nvSpPr>
            <p:spPr>
              <a:xfrm>
                <a:off x="3472364" y="3058160"/>
                <a:ext cx="1127464" cy="444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a:p>
            </p:txBody>
          </p:sp>
          <p:sp>
            <p:nvSpPr>
              <p:cNvPr id="20" name="Rectangle 19">
                <a:extLst>
                  <a:ext uri="{FF2B5EF4-FFF2-40B4-BE49-F238E27FC236}">
                    <a16:creationId xmlns:a16="http://schemas.microsoft.com/office/drawing/2014/main" xmlns="" id="{B8FF332F-4285-4457-95D5-18E839D9BB7E}"/>
                  </a:ext>
                </a:extLst>
              </p:cNvPr>
              <p:cNvSpPr/>
              <p:nvPr/>
            </p:nvSpPr>
            <p:spPr>
              <a:xfrm>
                <a:off x="3079038" y="4493763"/>
                <a:ext cx="1127464" cy="444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a:p>
            </p:txBody>
          </p:sp>
        </p:grpSp>
        <p:sp>
          <p:nvSpPr>
            <p:cNvPr id="21" name="TextBox 4">
              <a:extLst>
                <a:ext uri="{FF2B5EF4-FFF2-40B4-BE49-F238E27FC236}">
                  <a16:creationId xmlns:a16="http://schemas.microsoft.com/office/drawing/2014/main" xmlns="" id="{9120E5AB-D6E8-49F9-B401-911734EE8268}"/>
                </a:ext>
              </a:extLst>
            </p:cNvPr>
            <p:cNvSpPr txBox="1">
              <a:spLocks noChangeArrowheads="1"/>
            </p:cNvSpPr>
            <p:nvPr/>
          </p:nvSpPr>
          <p:spPr bwMode="auto">
            <a:xfrm>
              <a:off x="7870247" y="5288580"/>
              <a:ext cx="2766142" cy="369332"/>
            </a:xfrm>
            <a:prstGeom prst="rect">
              <a:avLst/>
            </a:prstGeom>
            <a:noFill/>
            <a:ln w="9525">
              <a:noFill/>
              <a:miter lim="800000"/>
              <a:headEnd/>
              <a:tailEnd/>
            </a:ln>
          </p:spPr>
          <p:txBody>
            <a:bodyPr wrap="none">
              <a:spAutoFit/>
            </a:bodyPr>
            <a:lstStyle/>
            <a:p>
              <a:r>
                <a:rPr lang="en-US" sz="1200" dirty="0">
                  <a:latin typeface="Times New Roman" pitchFamily="-111" charset="0"/>
                  <a:cs typeface="Times New Roman" pitchFamily="-111" charset="0"/>
                </a:rPr>
                <a:t>columns are locations (spaces)</a:t>
              </a:r>
              <a:endParaRPr lang="en-US" sz="1200" dirty="0">
                <a:cs typeface="Times New Roman" pitchFamily="-111" charset="0"/>
              </a:endParaRPr>
            </a:p>
          </p:txBody>
        </p:sp>
        <p:sp>
          <p:nvSpPr>
            <p:cNvPr id="22" name="TextBox 4">
              <a:extLst>
                <a:ext uri="{FF2B5EF4-FFF2-40B4-BE49-F238E27FC236}">
                  <a16:creationId xmlns:a16="http://schemas.microsoft.com/office/drawing/2014/main" xmlns="" id="{316C1E43-8DA6-4F6A-8F17-B9832BD5ACFE}"/>
                </a:ext>
              </a:extLst>
            </p:cNvPr>
            <p:cNvSpPr txBox="1">
              <a:spLocks noChangeArrowheads="1"/>
            </p:cNvSpPr>
            <p:nvPr/>
          </p:nvSpPr>
          <p:spPr bwMode="auto">
            <a:xfrm>
              <a:off x="6847364" y="3507389"/>
              <a:ext cx="1462367" cy="615553"/>
            </a:xfrm>
            <a:prstGeom prst="rect">
              <a:avLst/>
            </a:prstGeom>
            <a:noFill/>
            <a:ln w="9525">
              <a:noFill/>
              <a:miter lim="800000"/>
              <a:headEnd/>
              <a:tailEnd/>
            </a:ln>
          </p:spPr>
          <p:txBody>
            <a:bodyPr wrap="none">
              <a:spAutoFit/>
            </a:bodyPr>
            <a:lstStyle/>
            <a:p>
              <a:pPr algn="ctr"/>
              <a:r>
                <a:rPr lang="en-US" sz="1200" dirty="0">
                  <a:latin typeface="Times New Roman" pitchFamily="-111" charset="0"/>
                  <a:cs typeface="Times New Roman" pitchFamily="-111" charset="0"/>
                </a:rPr>
                <a:t>rows are days</a:t>
              </a:r>
            </a:p>
            <a:p>
              <a:pPr algn="ctr"/>
              <a:r>
                <a:rPr lang="en-US" sz="1200" dirty="0">
                  <a:latin typeface="Times New Roman" pitchFamily="-111" charset="0"/>
                  <a:cs typeface="Times New Roman" pitchFamily="-111" charset="0"/>
                </a:rPr>
                <a:t>(time window)</a:t>
              </a:r>
              <a:endParaRPr lang="en-US" sz="1200" dirty="0">
                <a:cs typeface="Times New Roman" pitchFamily="-111" charset="0"/>
              </a:endParaRPr>
            </a:p>
          </p:txBody>
        </p:sp>
        <p:sp>
          <p:nvSpPr>
            <p:cNvPr id="23" name="TextBox 4">
              <a:extLst>
                <a:ext uri="{FF2B5EF4-FFF2-40B4-BE49-F238E27FC236}">
                  <a16:creationId xmlns:a16="http://schemas.microsoft.com/office/drawing/2014/main" xmlns="" id="{4A70F189-D6FB-4220-B8F7-AA264F0E4B56}"/>
                </a:ext>
              </a:extLst>
            </p:cNvPr>
            <p:cNvSpPr txBox="1">
              <a:spLocks noChangeArrowheads="1"/>
            </p:cNvSpPr>
            <p:nvPr/>
          </p:nvSpPr>
          <p:spPr bwMode="auto">
            <a:xfrm>
              <a:off x="6848043" y="4271573"/>
              <a:ext cx="1509388" cy="615553"/>
            </a:xfrm>
            <a:prstGeom prst="rect">
              <a:avLst/>
            </a:prstGeom>
            <a:noFill/>
            <a:ln w="9525">
              <a:noFill/>
              <a:miter lim="800000"/>
              <a:headEnd/>
              <a:tailEnd/>
            </a:ln>
          </p:spPr>
          <p:txBody>
            <a:bodyPr wrap="none">
              <a:spAutoFit/>
            </a:bodyPr>
            <a:lstStyle/>
            <a:p>
              <a:pPr algn="ctr"/>
              <a:r>
                <a:rPr lang="en-US" sz="1200" dirty="0">
                  <a:latin typeface="Times New Roman" pitchFamily="-111" charset="0"/>
                  <a:cs typeface="Times New Roman" pitchFamily="-111" charset="0"/>
                </a:rPr>
                <a:t>% time spent </a:t>
              </a:r>
            </a:p>
            <a:p>
              <a:pPr algn="ctr"/>
              <a:r>
                <a:rPr lang="en-US" sz="1200" dirty="0">
                  <a:latin typeface="Times New Roman" pitchFamily="-111" charset="0"/>
                  <a:cs typeface="Times New Roman" pitchFamily="-111" charset="0"/>
                </a:rPr>
                <a:t>on day </a:t>
              </a:r>
              <a:r>
                <a:rPr lang="en-US" sz="1200" i="1" dirty="0" err="1">
                  <a:latin typeface="Times New Roman" pitchFamily="-111" charset="0"/>
                  <a:cs typeface="Times New Roman" pitchFamily="-111" charset="0"/>
                </a:rPr>
                <a:t>i</a:t>
              </a:r>
              <a:r>
                <a:rPr lang="en-US" sz="1200" dirty="0">
                  <a:latin typeface="Times New Roman" pitchFamily="-111" charset="0"/>
                  <a:cs typeface="Times New Roman" pitchFamily="-111" charset="0"/>
                </a:rPr>
                <a:t> @loc </a:t>
              </a:r>
              <a:r>
                <a:rPr lang="en-US" sz="1200" i="1" dirty="0">
                  <a:latin typeface="Times New Roman" pitchFamily="-111" charset="0"/>
                  <a:cs typeface="Times New Roman" pitchFamily="-111" charset="0"/>
                </a:rPr>
                <a:t>j</a:t>
              </a:r>
            </a:p>
          </p:txBody>
        </p:sp>
      </p:grpSp>
      <p:sp>
        <p:nvSpPr>
          <p:cNvPr id="25" name="AutoShape 11">
            <a:extLst>
              <a:ext uri="{FF2B5EF4-FFF2-40B4-BE49-F238E27FC236}">
                <a16:creationId xmlns:a16="http://schemas.microsoft.com/office/drawing/2014/main" xmlns="" id="{BDEB8A19-71AC-42FE-9DF3-67B45EC588B6}"/>
              </a:ext>
            </a:extLst>
          </p:cNvPr>
          <p:cNvSpPr>
            <a:spLocks noChangeArrowheads="1"/>
          </p:cNvSpPr>
          <p:nvPr/>
        </p:nvSpPr>
        <p:spPr bwMode="auto">
          <a:xfrm>
            <a:off x="5156696" y="1541052"/>
            <a:ext cx="415582" cy="355641"/>
          </a:xfrm>
          <a:prstGeom prst="rightArrow">
            <a:avLst>
              <a:gd name="adj1" fmla="val 50000"/>
              <a:gd name="adj2" fmla="val 43750"/>
            </a:avLst>
          </a:prstGeom>
          <a:noFill/>
          <a:ln w="25400">
            <a:solidFill>
              <a:schemeClr val="tx1"/>
            </a:solidFill>
            <a:miter lim="800000"/>
            <a:headEnd/>
            <a:tailEnd/>
          </a:ln>
        </p:spPr>
        <p:txBody>
          <a:bodyPr wrap="none" anchor="ctr"/>
          <a:lstStyle/>
          <a:p>
            <a:endParaRPr lang="en-US"/>
          </a:p>
        </p:txBody>
      </p:sp>
      <p:sp>
        <p:nvSpPr>
          <p:cNvPr id="26" name="TextBox 4">
            <a:extLst>
              <a:ext uri="{FF2B5EF4-FFF2-40B4-BE49-F238E27FC236}">
                <a16:creationId xmlns:a16="http://schemas.microsoft.com/office/drawing/2014/main" xmlns="" id="{C13F924A-9022-413B-B29E-2302BCC8FAB4}"/>
              </a:ext>
            </a:extLst>
          </p:cNvPr>
          <p:cNvSpPr txBox="1">
            <a:spLocks noChangeArrowheads="1"/>
          </p:cNvSpPr>
          <p:nvPr/>
        </p:nvSpPr>
        <p:spPr bwMode="auto">
          <a:xfrm>
            <a:off x="589871" y="4250001"/>
            <a:ext cx="3266087" cy="276999"/>
          </a:xfrm>
          <a:prstGeom prst="rect">
            <a:avLst/>
          </a:prstGeom>
          <a:noFill/>
          <a:ln w="9525">
            <a:noFill/>
            <a:miter lim="800000"/>
            <a:headEnd/>
            <a:tailEnd/>
          </a:ln>
        </p:spPr>
        <p:txBody>
          <a:bodyPr wrap="none">
            <a:spAutoFit/>
          </a:bodyPr>
          <a:lstStyle/>
          <a:p>
            <a:r>
              <a:rPr lang="en-US" sz="1200" b="1" i="1" dirty="0">
                <a:solidFill>
                  <a:srgbClr val="FF0000"/>
                </a:solidFill>
                <a:latin typeface="Times New Roman" pitchFamily="-111" charset="0"/>
                <a:cs typeface="Times New Roman" pitchFamily="-111" charset="0"/>
              </a:rPr>
              <a:t>Assoc. matrix </a:t>
            </a:r>
            <a:r>
              <a:rPr lang="en-US" sz="1200" dirty="0">
                <a:latin typeface="Times New Roman" pitchFamily="-111" charset="0"/>
                <a:cs typeface="Times New Roman" pitchFamily="-111" charset="0"/>
              </a:rPr>
              <a:t>describes user’s location preference</a:t>
            </a:r>
            <a:endParaRPr lang="en-US" sz="1200" dirty="0">
              <a:cs typeface="Times New Roman" pitchFamily="-111" charset="0"/>
            </a:endParaRPr>
          </a:p>
        </p:txBody>
      </p:sp>
      <p:grpSp>
        <p:nvGrpSpPr>
          <p:cNvPr id="27" name="Group 4">
            <a:extLst>
              <a:ext uri="{FF2B5EF4-FFF2-40B4-BE49-F238E27FC236}">
                <a16:creationId xmlns:a16="http://schemas.microsoft.com/office/drawing/2014/main" xmlns="" id="{7E3D4860-8A3E-4AF8-B378-39B9180AF208}"/>
              </a:ext>
            </a:extLst>
          </p:cNvPr>
          <p:cNvGrpSpPr>
            <a:grpSpLocks/>
          </p:cNvGrpSpPr>
          <p:nvPr/>
        </p:nvGrpSpPr>
        <p:grpSpPr bwMode="auto">
          <a:xfrm>
            <a:off x="6855060" y="2390319"/>
            <a:ext cx="1828800" cy="1657350"/>
            <a:chOff x="4368" y="1296"/>
            <a:chExt cx="1104" cy="912"/>
          </a:xfrm>
        </p:grpSpPr>
        <p:sp>
          <p:nvSpPr>
            <p:cNvPr id="28" name="Line 5">
              <a:extLst>
                <a:ext uri="{FF2B5EF4-FFF2-40B4-BE49-F238E27FC236}">
                  <a16:creationId xmlns:a16="http://schemas.microsoft.com/office/drawing/2014/main" xmlns="" id="{07A0144C-5F60-49C7-B6E7-976345424551}"/>
                </a:ext>
              </a:extLst>
            </p:cNvPr>
            <p:cNvSpPr>
              <a:spLocks noChangeShapeType="1"/>
            </p:cNvSpPr>
            <p:nvPr/>
          </p:nvSpPr>
          <p:spPr bwMode="auto">
            <a:xfrm flipV="1">
              <a:off x="4704" y="1296"/>
              <a:ext cx="0" cy="576"/>
            </a:xfrm>
            <a:prstGeom prst="line">
              <a:avLst/>
            </a:prstGeom>
            <a:noFill/>
            <a:ln w="9525">
              <a:solidFill>
                <a:schemeClr val="tx1"/>
              </a:solidFill>
              <a:prstDash val="sysDash"/>
              <a:round/>
              <a:headEnd/>
              <a:tailEnd type="triangle" w="med" len="med"/>
            </a:ln>
          </p:spPr>
          <p:txBody>
            <a:bodyPr wrap="none" anchor="ctr"/>
            <a:lstStyle/>
            <a:p>
              <a:endParaRPr lang="en-US"/>
            </a:p>
          </p:txBody>
        </p:sp>
        <p:sp>
          <p:nvSpPr>
            <p:cNvPr id="29" name="Line 6">
              <a:extLst>
                <a:ext uri="{FF2B5EF4-FFF2-40B4-BE49-F238E27FC236}">
                  <a16:creationId xmlns:a16="http://schemas.microsoft.com/office/drawing/2014/main" xmlns="" id="{5E66F957-C33D-4551-B9B2-DFFC42951B90}"/>
                </a:ext>
              </a:extLst>
            </p:cNvPr>
            <p:cNvSpPr>
              <a:spLocks noChangeShapeType="1"/>
            </p:cNvSpPr>
            <p:nvPr/>
          </p:nvSpPr>
          <p:spPr bwMode="auto">
            <a:xfrm>
              <a:off x="4704" y="1872"/>
              <a:ext cx="768" cy="0"/>
            </a:xfrm>
            <a:prstGeom prst="line">
              <a:avLst/>
            </a:prstGeom>
            <a:noFill/>
            <a:ln w="9525">
              <a:solidFill>
                <a:schemeClr val="tx1"/>
              </a:solidFill>
              <a:prstDash val="sysDash"/>
              <a:round/>
              <a:headEnd/>
              <a:tailEnd type="triangle" w="med" len="med"/>
            </a:ln>
          </p:spPr>
          <p:txBody>
            <a:bodyPr wrap="none" anchor="ctr"/>
            <a:lstStyle/>
            <a:p>
              <a:endParaRPr lang="en-US"/>
            </a:p>
          </p:txBody>
        </p:sp>
        <p:sp>
          <p:nvSpPr>
            <p:cNvPr id="30" name="Line 7">
              <a:extLst>
                <a:ext uri="{FF2B5EF4-FFF2-40B4-BE49-F238E27FC236}">
                  <a16:creationId xmlns:a16="http://schemas.microsoft.com/office/drawing/2014/main" xmlns="" id="{50D02D1C-6D81-4EE2-8F9C-30E4821D5850}"/>
                </a:ext>
              </a:extLst>
            </p:cNvPr>
            <p:cNvSpPr>
              <a:spLocks noChangeShapeType="1"/>
            </p:cNvSpPr>
            <p:nvPr/>
          </p:nvSpPr>
          <p:spPr bwMode="auto">
            <a:xfrm flipH="1">
              <a:off x="4368" y="1872"/>
              <a:ext cx="336" cy="336"/>
            </a:xfrm>
            <a:prstGeom prst="line">
              <a:avLst/>
            </a:prstGeom>
            <a:noFill/>
            <a:ln w="9525">
              <a:solidFill>
                <a:schemeClr val="tx1"/>
              </a:solidFill>
              <a:prstDash val="sysDash"/>
              <a:round/>
              <a:headEnd/>
              <a:tailEnd type="triangle" w="med" len="med"/>
            </a:ln>
          </p:spPr>
          <p:txBody>
            <a:bodyPr wrap="none" anchor="ctr"/>
            <a:lstStyle/>
            <a:p>
              <a:endParaRPr lang="en-US"/>
            </a:p>
          </p:txBody>
        </p:sp>
      </p:grpSp>
      <p:sp>
        <p:nvSpPr>
          <p:cNvPr id="31" name="Freeform 36">
            <a:extLst>
              <a:ext uri="{FF2B5EF4-FFF2-40B4-BE49-F238E27FC236}">
                <a16:creationId xmlns:a16="http://schemas.microsoft.com/office/drawing/2014/main" xmlns="" id="{BDFECE21-1CEA-4BFC-895C-ED6B97A788A1}"/>
              </a:ext>
            </a:extLst>
          </p:cNvPr>
          <p:cNvSpPr/>
          <p:nvPr/>
        </p:nvSpPr>
        <p:spPr>
          <a:xfrm>
            <a:off x="7288676" y="2716890"/>
            <a:ext cx="923972" cy="898071"/>
          </a:xfrm>
          <a:custGeom>
            <a:avLst/>
            <a:gdLst>
              <a:gd name="connsiteX0" fmla="*/ 399143 w 1231963"/>
              <a:gd name="connsiteY0" fmla="*/ 72571 h 1197428"/>
              <a:gd name="connsiteX1" fmla="*/ 483810 w 1231963"/>
              <a:gd name="connsiteY1" fmla="*/ 84666 h 1197428"/>
              <a:gd name="connsiteX2" fmla="*/ 701524 w 1231963"/>
              <a:gd name="connsiteY2" fmla="*/ 181428 h 1197428"/>
              <a:gd name="connsiteX3" fmla="*/ 762000 w 1231963"/>
              <a:gd name="connsiteY3" fmla="*/ 205619 h 1197428"/>
              <a:gd name="connsiteX4" fmla="*/ 810381 w 1231963"/>
              <a:gd name="connsiteY4" fmla="*/ 229809 h 1197428"/>
              <a:gd name="connsiteX5" fmla="*/ 882953 w 1231963"/>
              <a:gd name="connsiteY5" fmla="*/ 290285 h 1197428"/>
              <a:gd name="connsiteX6" fmla="*/ 919238 w 1231963"/>
              <a:gd name="connsiteY6" fmla="*/ 302381 h 1197428"/>
              <a:gd name="connsiteX7" fmla="*/ 967619 w 1231963"/>
              <a:gd name="connsiteY7" fmla="*/ 338666 h 1197428"/>
              <a:gd name="connsiteX8" fmla="*/ 1003905 w 1231963"/>
              <a:gd name="connsiteY8" fmla="*/ 362857 h 1197428"/>
              <a:gd name="connsiteX9" fmla="*/ 1052286 w 1231963"/>
              <a:gd name="connsiteY9" fmla="*/ 411238 h 1197428"/>
              <a:gd name="connsiteX10" fmla="*/ 1076477 w 1231963"/>
              <a:gd name="connsiteY10" fmla="*/ 435428 h 1197428"/>
              <a:gd name="connsiteX11" fmla="*/ 1124858 w 1231963"/>
              <a:gd name="connsiteY11" fmla="*/ 495904 h 1197428"/>
              <a:gd name="connsiteX12" fmla="*/ 1136953 w 1231963"/>
              <a:gd name="connsiteY12" fmla="*/ 532190 h 1197428"/>
              <a:gd name="connsiteX13" fmla="*/ 1173238 w 1231963"/>
              <a:gd name="connsiteY13" fmla="*/ 604761 h 1197428"/>
              <a:gd name="connsiteX14" fmla="*/ 1136953 w 1231963"/>
              <a:gd name="connsiteY14" fmla="*/ 1028095 h 1197428"/>
              <a:gd name="connsiteX15" fmla="*/ 1112762 w 1231963"/>
              <a:gd name="connsiteY15" fmla="*/ 1052285 h 1197428"/>
              <a:gd name="connsiteX16" fmla="*/ 1064381 w 1231963"/>
              <a:gd name="connsiteY16" fmla="*/ 1112761 h 1197428"/>
              <a:gd name="connsiteX17" fmla="*/ 991810 w 1231963"/>
              <a:gd name="connsiteY17" fmla="*/ 1136952 h 1197428"/>
              <a:gd name="connsiteX18" fmla="*/ 955524 w 1231963"/>
              <a:gd name="connsiteY18" fmla="*/ 1161142 h 1197428"/>
              <a:gd name="connsiteX19" fmla="*/ 882953 w 1231963"/>
              <a:gd name="connsiteY19" fmla="*/ 1185333 h 1197428"/>
              <a:gd name="connsiteX20" fmla="*/ 846667 w 1231963"/>
              <a:gd name="connsiteY20" fmla="*/ 1197428 h 1197428"/>
              <a:gd name="connsiteX21" fmla="*/ 495905 w 1231963"/>
              <a:gd name="connsiteY21" fmla="*/ 1185333 h 1197428"/>
              <a:gd name="connsiteX22" fmla="*/ 387048 w 1231963"/>
              <a:gd name="connsiteY22" fmla="*/ 1149047 h 1197428"/>
              <a:gd name="connsiteX23" fmla="*/ 290286 w 1231963"/>
              <a:gd name="connsiteY23" fmla="*/ 1124857 h 1197428"/>
              <a:gd name="connsiteX24" fmla="*/ 205619 w 1231963"/>
              <a:gd name="connsiteY24" fmla="*/ 1100666 h 1197428"/>
              <a:gd name="connsiteX25" fmla="*/ 169334 w 1231963"/>
              <a:gd name="connsiteY25" fmla="*/ 1076476 h 1197428"/>
              <a:gd name="connsiteX26" fmla="*/ 120953 w 1231963"/>
              <a:gd name="connsiteY26" fmla="*/ 1016000 h 1197428"/>
              <a:gd name="connsiteX27" fmla="*/ 84667 w 1231963"/>
              <a:gd name="connsiteY27" fmla="*/ 991809 h 1197428"/>
              <a:gd name="connsiteX28" fmla="*/ 72572 w 1231963"/>
              <a:gd name="connsiteY28" fmla="*/ 955523 h 1197428"/>
              <a:gd name="connsiteX29" fmla="*/ 36286 w 1231963"/>
              <a:gd name="connsiteY29" fmla="*/ 725714 h 1197428"/>
              <a:gd name="connsiteX30" fmla="*/ 24191 w 1231963"/>
              <a:gd name="connsiteY30" fmla="*/ 665238 h 1197428"/>
              <a:gd name="connsiteX31" fmla="*/ 0 w 1231963"/>
              <a:gd name="connsiteY31" fmla="*/ 483809 h 1197428"/>
              <a:gd name="connsiteX32" fmla="*/ 12096 w 1231963"/>
              <a:gd name="connsiteY32" fmla="*/ 193523 h 1197428"/>
              <a:gd name="connsiteX33" fmla="*/ 24191 w 1231963"/>
              <a:gd name="connsiteY33" fmla="*/ 157238 h 1197428"/>
              <a:gd name="connsiteX34" fmla="*/ 48381 w 1231963"/>
              <a:gd name="connsiteY34" fmla="*/ 72571 h 1197428"/>
              <a:gd name="connsiteX35" fmla="*/ 72572 w 1231963"/>
              <a:gd name="connsiteY35" fmla="*/ 48381 h 1197428"/>
              <a:gd name="connsiteX36" fmla="*/ 84667 w 1231963"/>
              <a:gd name="connsiteY36" fmla="*/ 12095 h 1197428"/>
              <a:gd name="connsiteX37" fmla="*/ 145143 w 1231963"/>
              <a:gd name="connsiteY37" fmla="*/ 0 h 1197428"/>
              <a:gd name="connsiteX38" fmla="*/ 435429 w 1231963"/>
              <a:gd name="connsiteY38" fmla="*/ 12095 h 1197428"/>
              <a:gd name="connsiteX39" fmla="*/ 471715 w 1231963"/>
              <a:gd name="connsiteY39" fmla="*/ 72571 h 1197428"/>
              <a:gd name="connsiteX40" fmla="*/ 471715 w 1231963"/>
              <a:gd name="connsiteY40" fmla="*/ 72571 h 1197428"/>
              <a:gd name="connsiteX41" fmla="*/ 471715 w 1231963"/>
              <a:gd name="connsiteY41" fmla="*/ 72571 h 1197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231963" h="1197428">
                <a:moveTo>
                  <a:pt x="399143" y="72571"/>
                </a:moveTo>
                <a:cubicBezTo>
                  <a:pt x="427365" y="76603"/>
                  <a:pt x="456503" y="76474"/>
                  <a:pt x="483810" y="84666"/>
                </a:cubicBezTo>
                <a:cubicBezTo>
                  <a:pt x="716918" y="154598"/>
                  <a:pt x="570319" y="115824"/>
                  <a:pt x="701524" y="181428"/>
                </a:cubicBezTo>
                <a:cubicBezTo>
                  <a:pt x="720943" y="191138"/>
                  <a:pt x="742160" y="196801"/>
                  <a:pt x="762000" y="205619"/>
                </a:cubicBezTo>
                <a:cubicBezTo>
                  <a:pt x="778476" y="212942"/>
                  <a:pt x="794254" y="221746"/>
                  <a:pt x="810381" y="229809"/>
                </a:cubicBezTo>
                <a:cubicBezTo>
                  <a:pt x="837133" y="256561"/>
                  <a:pt x="849272" y="273444"/>
                  <a:pt x="882953" y="290285"/>
                </a:cubicBezTo>
                <a:cubicBezTo>
                  <a:pt x="894356" y="295987"/>
                  <a:pt x="907143" y="298349"/>
                  <a:pt x="919238" y="302381"/>
                </a:cubicBezTo>
                <a:cubicBezTo>
                  <a:pt x="935365" y="314476"/>
                  <a:pt x="951215" y="326949"/>
                  <a:pt x="967619" y="338666"/>
                </a:cubicBezTo>
                <a:cubicBezTo>
                  <a:pt x="979448" y="347115"/>
                  <a:pt x="992868" y="353397"/>
                  <a:pt x="1003905" y="362857"/>
                </a:cubicBezTo>
                <a:cubicBezTo>
                  <a:pt x="1021221" y="377700"/>
                  <a:pt x="1036159" y="395111"/>
                  <a:pt x="1052286" y="411238"/>
                </a:cubicBezTo>
                <a:lnTo>
                  <a:pt x="1076477" y="435428"/>
                </a:lnTo>
                <a:cubicBezTo>
                  <a:pt x="1106878" y="526634"/>
                  <a:pt x="1062333" y="417748"/>
                  <a:pt x="1124858" y="495904"/>
                </a:cubicBezTo>
                <a:cubicBezTo>
                  <a:pt x="1132823" y="505860"/>
                  <a:pt x="1131251" y="520786"/>
                  <a:pt x="1136953" y="532190"/>
                </a:cubicBezTo>
                <a:cubicBezTo>
                  <a:pt x="1183847" y="625981"/>
                  <a:pt x="1142836" y="513555"/>
                  <a:pt x="1173238" y="604761"/>
                </a:cubicBezTo>
                <a:cubicBezTo>
                  <a:pt x="1167605" y="785013"/>
                  <a:pt x="1231963" y="909333"/>
                  <a:pt x="1136953" y="1028095"/>
                </a:cubicBezTo>
                <a:cubicBezTo>
                  <a:pt x="1129829" y="1037000"/>
                  <a:pt x="1119886" y="1043380"/>
                  <a:pt x="1112762" y="1052285"/>
                </a:cubicBezTo>
                <a:cubicBezTo>
                  <a:pt x="1101365" y="1066532"/>
                  <a:pt x="1083854" y="1103025"/>
                  <a:pt x="1064381" y="1112761"/>
                </a:cubicBezTo>
                <a:cubicBezTo>
                  <a:pt x="1041574" y="1124164"/>
                  <a:pt x="1013027" y="1122808"/>
                  <a:pt x="991810" y="1136952"/>
                </a:cubicBezTo>
                <a:cubicBezTo>
                  <a:pt x="979715" y="1145015"/>
                  <a:pt x="968808" y="1155238"/>
                  <a:pt x="955524" y="1161142"/>
                </a:cubicBezTo>
                <a:cubicBezTo>
                  <a:pt x="932223" y="1171498"/>
                  <a:pt x="907143" y="1177269"/>
                  <a:pt x="882953" y="1185333"/>
                </a:cubicBezTo>
                <a:lnTo>
                  <a:pt x="846667" y="1197428"/>
                </a:lnTo>
                <a:cubicBezTo>
                  <a:pt x="729746" y="1193396"/>
                  <a:pt x="612468" y="1195324"/>
                  <a:pt x="495905" y="1185333"/>
                </a:cubicBezTo>
                <a:cubicBezTo>
                  <a:pt x="453586" y="1181706"/>
                  <a:pt x="426351" y="1156907"/>
                  <a:pt x="387048" y="1149047"/>
                </a:cubicBezTo>
                <a:cubicBezTo>
                  <a:pt x="264114" y="1124461"/>
                  <a:pt x="377057" y="1149649"/>
                  <a:pt x="290286" y="1124857"/>
                </a:cubicBezTo>
                <a:cubicBezTo>
                  <a:pt x="183973" y="1094481"/>
                  <a:pt x="292620" y="1129666"/>
                  <a:pt x="205619" y="1100666"/>
                </a:cubicBezTo>
                <a:cubicBezTo>
                  <a:pt x="193524" y="1092603"/>
                  <a:pt x="180685" y="1085557"/>
                  <a:pt x="169334" y="1076476"/>
                </a:cubicBezTo>
                <a:cubicBezTo>
                  <a:pt x="109484" y="1028596"/>
                  <a:pt x="183820" y="1078867"/>
                  <a:pt x="120953" y="1016000"/>
                </a:cubicBezTo>
                <a:cubicBezTo>
                  <a:pt x="110674" y="1005721"/>
                  <a:pt x="96762" y="999873"/>
                  <a:pt x="84667" y="991809"/>
                </a:cubicBezTo>
                <a:cubicBezTo>
                  <a:pt x="80635" y="979714"/>
                  <a:pt x="75072" y="968025"/>
                  <a:pt x="72572" y="955523"/>
                </a:cubicBezTo>
                <a:cubicBezTo>
                  <a:pt x="39826" y="791794"/>
                  <a:pt x="57566" y="853395"/>
                  <a:pt x="36286" y="725714"/>
                </a:cubicBezTo>
                <a:cubicBezTo>
                  <a:pt x="32906" y="705436"/>
                  <a:pt x="27571" y="685516"/>
                  <a:pt x="24191" y="665238"/>
                </a:cubicBezTo>
                <a:cubicBezTo>
                  <a:pt x="15848" y="615179"/>
                  <a:pt x="6113" y="532711"/>
                  <a:pt x="0" y="483809"/>
                </a:cubicBezTo>
                <a:cubicBezTo>
                  <a:pt x="4032" y="387047"/>
                  <a:pt x="4942" y="290104"/>
                  <a:pt x="12096" y="193523"/>
                </a:cubicBezTo>
                <a:cubicBezTo>
                  <a:pt x="13038" y="180809"/>
                  <a:pt x="20689" y="169497"/>
                  <a:pt x="24191" y="157238"/>
                </a:cubicBezTo>
                <a:cubicBezTo>
                  <a:pt x="27066" y="147175"/>
                  <a:pt x="40472" y="85752"/>
                  <a:pt x="48381" y="72571"/>
                </a:cubicBezTo>
                <a:cubicBezTo>
                  <a:pt x="54248" y="62793"/>
                  <a:pt x="64508" y="56444"/>
                  <a:pt x="72572" y="48381"/>
                </a:cubicBezTo>
                <a:cubicBezTo>
                  <a:pt x="76604" y="36286"/>
                  <a:pt x="74059" y="19167"/>
                  <a:pt x="84667" y="12095"/>
                </a:cubicBezTo>
                <a:cubicBezTo>
                  <a:pt x="101772" y="691"/>
                  <a:pt x="124585" y="0"/>
                  <a:pt x="145143" y="0"/>
                </a:cubicBezTo>
                <a:cubicBezTo>
                  <a:pt x="241989" y="0"/>
                  <a:pt x="338667" y="8063"/>
                  <a:pt x="435429" y="12095"/>
                </a:cubicBezTo>
                <a:cubicBezTo>
                  <a:pt x="464620" y="55882"/>
                  <a:pt x="453118" y="35379"/>
                  <a:pt x="471715" y="72571"/>
                </a:cubicBezTo>
                <a:lnTo>
                  <a:pt x="471715" y="72571"/>
                </a:lnTo>
                <a:lnTo>
                  <a:pt x="471715" y="72571"/>
                </a:lnTo>
              </a:path>
            </a:pathLst>
          </a:custGeom>
          <a:ln>
            <a:solidFill>
              <a:srgbClr val="0000FF"/>
            </a:solidFill>
            <a:prstDash val="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Freeform 45">
            <a:extLst>
              <a:ext uri="{FF2B5EF4-FFF2-40B4-BE49-F238E27FC236}">
                <a16:creationId xmlns:a16="http://schemas.microsoft.com/office/drawing/2014/main" xmlns="" id="{DE47B415-E8BD-4B17-B651-B8AC496E7E04}"/>
              </a:ext>
            </a:extLst>
          </p:cNvPr>
          <p:cNvSpPr/>
          <p:nvPr/>
        </p:nvSpPr>
        <p:spPr>
          <a:xfrm>
            <a:off x="6683611" y="3190419"/>
            <a:ext cx="685800" cy="742950"/>
          </a:xfrm>
          <a:custGeom>
            <a:avLst/>
            <a:gdLst>
              <a:gd name="connsiteX0" fmla="*/ 399143 w 1231963"/>
              <a:gd name="connsiteY0" fmla="*/ 72571 h 1197428"/>
              <a:gd name="connsiteX1" fmla="*/ 483810 w 1231963"/>
              <a:gd name="connsiteY1" fmla="*/ 84666 h 1197428"/>
              <a:gd name="connsiteX2" fmla="*/ 701524 w 1231963"/>
              <a:gd name="connsiteY2" fmla="*/ 181428 h 1197428"/>
              <a:gd name="connsiteX3" fmla="*/ 762000 w 1231963"/>
              <a:gd name="connsiteY3" fmla="*/ 205619 h 1197428"/>
              <a:gd name="connsiteX4" fmla="*/ 810381 w 1231963"/>
              <a:gd name="connsiteY4" fmla="*/ 229809 h 1197428"/>
              <a:gd name="connsiteX5" fmla="*/ 882953 w 1231963"/>
              <a:gd name="connsiteY5" fmla="*/ 290285 h 1197428"/>
              <a:gd name="connsiteX6" fmla="*/ 919238 w 1231963"/>
              <a:gd name="connsiteY6" fmla="*/ 302381 h 1197428"/>
              <a:gd name="connsiteX7" fmla="*/ 967619 w 1231963"/>
              <a:gd name="connsiteY7" fmla="*/ 338666 h 1197428"/>
              <a:gd name="connsiteX8" fmla="*/ 1003905 w 1231963"/>
              <a:gd name="connsiteY8" fmla="*/ 362857 h 1197428"/>
              <a:gd name="connsiteX9" fmla="*/ 1052286 w 1231963"/>
              <a:gd name="connsiteY9" fmla="*/ 411238 h 1197428"/>
              <a:gd name="connsiteX10" fmla="*/ 1076477 w 1231963"/>
              <a:gd name="connsiteY10" fmla="*/ 435428 h 1197428"/>
              <a:gd name="connsiteX11" fmla="*/ 1124858 w 1231963"/>
              <a:gd name="connsiteY11" fmla="*/ 495904 h 1197428"/>
              <a:gd name="connsiteX12" fmla="*/ 1136953 w 1231963"/>
              <a:gd name="connsiteY12" fmla="*/ 532190 h 1197428"/>
              <a:gd name="connsiteX13" fmla="*/ 1173238 w 1231963"/>
              <a:gd name="connsiteY13" fmla="*/ 604761 h 1197428"/>
              <a:gd name="connsiteX14" fmla="*/ 1136953 w 1231963"/>
              <a:gd name="connsiteY14" fmla="*/ 1028095 h 1197428"/>
              <a:gd name="connsiteX15" fmla="*/ 1112762 w 1231963"/>
              <a:gd name="connsiteY15" fmla="*/ 1052285 h 1197428"/>
              <a:gd name="connsiteX16" fmla="*/ 1064381 w 1231963"/>
              <a:gd name="connsiteY16" fmla="*/ 1112761 h 1197428"/>
              <a:gd name="connsiteX17" fmla="*/ 991810 w 1231963"/>
              <a:gd name="connsiteY17" fmla="*/ 1136952 h 1197428"/>
              <a:gd name="connsiteX18" fmla="*/ 955524 w 1231963"/>
              <a:gd name="connsiteY18" fmla="*/ 1161142 h 1197428"/>
              <a:gd name="connsiteX19" fmla="*/ 882953 w 1231963"/>
              <a:gd name="connsiteY19" fmla="*/ 1185333 h 1197428"/>
              <a:gd name="connsiteX20" fmla="*/ 846667 w 1231963"/>
              <a:gd name="connsiteY20" fmla="*/ 1197428 h 1197428"/>
              <a:gd name="connsiteX21" fmla="*/ 495905 w 1231963"/>
              <a:gd name="connsiteY21" fmla="*/ 1185333 h 1197428"/>
              <a:gd name="connsiteX22" fmla="*/ 387048 w 1231963"/>
              <a:gd name="connsiteY22" fmla="*/ 1149047 h 1197428"/>
              <a:gd name="connsiteX23" fmla="*/ 290286 w 1231963"/>
              <a:gd name="connsiteY23" fmla="*/ 1124857 h 1197428"/>
              <a:gd name="connsiteX24" fmla="*/ 205619 w 1231963"/>
              <a:gd name="connsiteY24" fmla="*/ 1100666 h 1197428"/>
              <a:gd name="connsiteX25" fmla="*/ 169334 w 1231963"/>
              <a:gd name="connsiteY25" fmla="*/ 1076476 h 1197428"/>
              <a:gd name="connsiteX26" fmla="*/ 120953 w 1231963"/>
              <a:gd name="connsiteY26" fmla="*/ 1016000 h 1197428"/>
              <a:gd name="connsiteX27" fmla="*/ 84667 w 1231963"/>
              <a:gd name="connsiteY27" fmla="*/ 991809 h 1197428"/>
              <a:gd name="connsiteX28" fmla="*/ 72572 w 1231963"/>
              <a:gd name="connsiteY28" fmla="*/ 955523 h 1197428"/>
              <a:gd name="connsiteX29" fmla="*/ 36286 w 1231963"/>
              <a:gd name="connsiteY29" fmla="*/ 725714 h 1197428"/>
              <a:gd name="connsiteX30" fmla="*/ 24191 w 1231963"/>
              <a:gd name="connsiteY30" fmla="*/ 665238 h 1197428"/>
              <a:gd name="connsiteX31" fmla="*/ 0 w 1231963"/>
              <a:gd name="connsiteY31" fmla="*/ 483809 h 1197428"/>
              <a:gd name="connsiteX32" fmla="*/ 12096 w 1231963"/>
              <a:gd name="connsiteY32" fmla="*/ 193523 h 1197428"/>
              <a:gd name="connsiteX33" fmla="*/ 24191 w 1231963"/>
              <a:gd name="connsiteY33" fmla="*/ 157238 h 1197428"/>
              <a:gd name="connsiteX34" fmla="*/ 48381 w 1231963"/>
              <a:gd name="connsiteY34" fmla="*/ 72571 h 1197428"/>
              <a:gd name="connsiteX35" fmla="*/ 72572 w 1231963"/>
              <a:gd name="connsiteY35" fmla="*/ 48381 h 1197428"/>
              <a:gd name="connsiteX36" fmla="*/ 84667 w 1231963"/>
              <a:gd name="connsiteY36" fmla="*/ 12095 h 1197428"/>
              <a:gd name="connsiteX37" fmla="*/ 145143 w 1231963"/>
              <a:gd name="connsiteY37" fmla="*/ 0 h 1197428"/>
              <a:gd name="connsiteX38" fmla="*/ 435429 w 1231963"/>
              <a:gd name="connsiteY38" fmla="*/ 12095 h 1197428"/>
              <a:gd name="connsiteX39" fmla="*/ 471715 w 1231963"/>
              <a:gd name="connsiteY39" fmla="*/ 72571 h 1197428"/>
              <a:gd name="connsiteX40" fmla="*/ 471715 w 1231963"/>
              <a:gd name="connsiteY40" fmla="*/ 72571 h 1197428"/>
              <a:gd name="connsiteX41" fmla="*/ 471715 w 1231963"/>
              <a:gd name="connsiteY41" fmla="*/ 72571 h 1197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231963" h="1197428">
                <a:moveTo>
                  <a:pt x="399143" y="72571"/>
                </a:moveTo>
                <a:cubicBezTo>
                  <a:pt x="427365" y="76603"/>
                  <a:pt x="456503" y="76474"/>
                  <a:pt x="483810" y="84666"/>
                </a:cubicBezTo>
                <a:cubicBezTo>
                  <a:pt x="716918" y="154598"/>
                  <a:pt x="570319" y="115824"/>
                  <a:pt x="701524" y="181428"/>
                </a:cubicBezTo>
                <a:cubicBezTo>
                  <a:pt x="720943" y="191138"/>
                  <a:pt x="742160" y="196801"/>
                  <a:pt x="762000" y="205619"/>
                </a:cubicBezTo>
                <a:cubicBezTo>
                  <a:pt x="778476" y="212942"/>
                  <a:pt x="794254" y="221746"/>
                  <a:pt x="810381" y="229809"/>
                </a:cubicBezTo>
                <a:cubicBezTo>
                  <a:pt x="837133" y="256561"/>
                  <a:pt x="849272" y="273444"/>
                  <a:pt x="882953" y="290285"/>
                </a:cubicBezTo>
                <a:cubicBezTo>
                  <a:pt x="894356" y="295987"/>
                  <a:pt x="907143" y="298349"/>
                  <a:pt x="919238" y="302381"/>
                </a:cubicBezTo>
                <a:cubicBezTo>
                  <a:pt x="935365" y="314476"/>
                  <a:pt x="951215" y="326949"/>
                  <a:pt x="967619" y="338666"/>
                </a:cubicBezTo>
                <a:cubicBezTo>
                  <a:pt x="979448" y="347115"/>
                  <a:pt x="992868" y="353397"/>
                  <a:pt x="1003905" y="362857"/>
                </a:cubicBezTo>
                <a:cubicBezTo>
                  <a:pt x="1021221" y="377700"/>
                  <a:pt x="1036159" y="395111"/>
                  <a:pt x="1052286" y="411238"/>
                </a:cubicBezTo>
                <a:lnTo>
                  <a:pt x="1076477" y="435428"/>
                </a:lnTo>
                <a:cubicBezTo>
                  <a:pt x="1106878" y="526634"/>
                  <a:pt x="1062333" y="417748"/>
                  <a:pt x="1124858" y="495904"/>
                </a:cubicBezTo>
                <a:cubicBezTo>
                  <a:pt x="1132823" y="505860"/>
                  <a:pt x="1131251" y="520786"/>
                  <a:pt x="1136953" y="532190"/>
                </a:cubicBezTo>
                <a:cubicBezTo>
                  <a:pt x="1183847" y="625981"/>
                  <a:pt x="1142836" y="513555"/>
                  <a:pt x="1173238" y="604761"/>
                </a:cubicBezTo>
                <a:cubicBezTo>
                  <a:pt x="1167605" y="785013"/>
                  <a:pt x="1231963" y="909333"/>
                  <a:pt x="1136953" y="1028095"/>
                </a:cubicBezTo>
                <a:cubicBezTo>
                  <a:pt x="1129829" y="1037000"/>
                  <a:pt x="1119886" y="1043380"/>
                  <a:pt x="1112762" y="1052285"/>
                </a:cubicBezTo>
                <a:cubicBezTo>
                  <a:pt x="1101365" y="1066532"/>
                  <a:pt x="1083854" y="1103025"/>
                  <a:pt x="1064381" y="1112761"/>
                </a:cubicBezTo>
                <a:cubicBezTo>
                  <a:pt x="1041574" y="1124164"/>
                  <a:pt x="1013027" y="1122808"/>
                  <a:pt x="991810" y="1136952"/>
                </a:cubicBezTo>
                <a:cubicBezTo>
                  <a:pt x="979715" y="1145015"/>
                  <a:pt x="968808" y="1155238"/>
                  <a:pt x="955524" y="1161142"/>
                </a:cubicBezTo>
                <a:cubicBezTo>
                  <a:pt x="932223" y="1171498"/>
                  <a:pt x="907143" y="1177269"/>
                  <a:pt x="882953" y="1185333"/>
                </a:cubicBezTo>
                <a:lnTo>
                  <a:pt x="846667" y="1197428"/>
                </a:lnTo>
                <a:cubicBezTo>
                  <a:pt x="729746" y="1193396"/>
                  <a:pt x="612468" y="1195324"/>
                  <a:pt x="495905" y="1185333"/>
                </a:cubicBezTo>
                <a:cubicBezTo>
                  <a:pt x="453586" y="1181706"/>
                  <a:pt x="426351" y="1156907"/>
                  <a:pt x="387048" y="1149047"/>
                </a:cubicBezTo>
                <a:cubicBezTo>
                  <a:pt x="264114" y="1124461"/>
                  <a:pt x="377057" y="1149649"/>
                  <a:pt x="290286" y="1124857"/>
                </a:cubicBezTo>
                <a:cubicBezTo>
                  <a:pt x="183973" y="1094481"/>
                  <a:pt x="292620" y="1129666"/>
                  <a:pt x="205619" y="1100666"/>
                </a:cubicBezTo>
                <a:cubicBezTo>
                  <a:pt x="193524" y="1092603"/>
                  <a:pt x="180685" y="1085557"/>
                  <a:pt x="169334" y="1076476"/>
                </a:cubicBezTo>
                <a:cubicBezTo>
                  <a:pt x="109484" y="1028596"/>
                  <a:pt x="183820" y="1078867"/>
                  <a:pt x="120953" y="1016000"/>
                </a:cubicBezTo>
                <a:cubicBezTo>
                  <a:pt x="110674" y="1005721"/>
                  <a:pt x="96762" y="999873"/>
                  <a:pt x="84667" y="991809"/>
                </a:cubicBezTo>
                <a:cubicBezTo>
                  <a:pt x="80635" y="979714"/>
                  <a:pt x="75072" y="968025"/>
                  <a:pt x="72572" y="955523"/>
                </a:cubicBezTo>
                <a:cubicBezTo>
                  <a:pt x="39826" y="791794"/>
                  <a:pt x="57566" y="853395"/>
                  <a:pt x="36286" y="725714"/>
                </a:cubicBezTo>
                <a:cubicBezTo>
                  <a:pt x="32906" y="705436"/>
                  <a:pt x="27571" y="685516"/>
                  <a:pt x="24191" y="665238"/>
                </a:cubicBezTo>
                <a:cubicBezTo>
                  <a:pt x="15848" y="615179"/>
                  <a:pt x="6113" y="532711"/>
                  <a:pt x="0" y="483809"/>
                </a:cubicBezTo>
                <a:cubicBezTo>
                  <a:pt x="4032" y="387047"/>
                  <a:pt x="4942" y="290104"/>
                  <a:pt x="12096" y="193523"/>
                </a:cubicBezTo>
                <a:cubicBezTo>
                  <a:pt x="13038" y="180809"/>
                  <a:pt x="20689" y="169497"/>
                  <a:pt x="24191" y="157238"/>
                </a:cubicBezTo>
                <a:cubicBezTo>
                  <a:pt x="27066" y="147175"/>
                  <a:pt x="40472" y="85752"/>
                  <a:pt x="48381" y="72571"/>
                </a:cubicBezTo>
                <a:cubicBezTo>
                  <a:pt x="54248" y="62793"/>
                  <a:pt x="64508" y="56444"/>
                  <a:pt x="72572" y="48381"/>
                </a:cubicBezTo>
                <a:cubicBezTo>
                  <a:pt x="76604" y="36286"/>
                  <a:pt x="74059" y="19167"/>
                  <a:pt x="84667" y="12095"/>
                </a:cubicBezTo>
                <a:cubicBezTo>
                  <a:pt x="101772" y="691"/>
                  <a:pt x="124585" y="0"/>
                  <a:pt x="145143" y="0"/>
                </a:cubicBezTo>
                <a:cubicBezTo>
                  <a:pt x="241989" y="0"/>
                  <a:pt x="338667" y="8063"/>
                  <a:pt x="435429" y="12095"/>
                </a:cubicBezTo>
                <a:cubicBezTo>
                  <a:pt x="464620" y="55882"/>
                  <a:pt x="453118" y="35379"/>
                  <a:pt x="471715" y="72571"/>
                </a:cubicBezTo>
                <a:lnTo>
                  <a:pt x="471715" y="72571"/>
                </a:lnTo>
                <a:lnTo>
                  <a:pt x="471715" y="72571"/>
                </a:lnTo>
              </a:path>
            </a:pathLst>
          </a:custGeom>
          <a:ln>
            <a:solidFill>
              <a:srgbClr val="0000FF"/>
            </a:solidFill>
            <a:prstDash val="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33" name="Group 32">
            <a:extLst>
              <a:ext uri="{FF2B5EF4-FFF2-40B4-BE49-F238E27FC236}">
                <a16:creationId xmlns:a16="http://schemas.microsoft.com/office/drawing/2014/main" xmlns="" id="{1581E73B-5827-4775-A10A-7C7C6568E26F}"/>
              </a:ext>
            </a:extLst>
          </p:cNvPr>
          <p:cNvGrpSpPr/>
          <p:nvPr/>
        </p:nvGrpSpPr>
        <p:grpSpPr>
          <a:xfrm>
            <a:off x="6740760" y="3361869"/>
            <a:ext cx="628650" cy="457200"/>
            <a:chOff x="5486400" y="3581400"/>
            <a:chExt cx="838200" cy="609600"/>
          </a:xfrm>
          <a:solidFill>
            <a:srgbClr val="002060"/>
          </a:solidFill>
        </p:grpSpPr>
        <p:grpSp>
          <p:nvGrpSpPr>
            <p:cNvPr id="34" name="Group 33">
              <a:extLst>
                <a:ext uri="{FF2B5EF4-FFF2-40B4-BE49-F238E27FC236}">
                  <a16:creationId xmlns:a16="http://schemas.microsoft.com/office/drawing/2014/main" xmlns="" id="{0DD429D2-438E-47AA-A60E-2210320F1EE7}"/>
                </a:ext>
              </a:extLst>
            </p:cNvPr>
            <p:cNvGrpSpPr/>
            <p:nvPr/>
          </p:nvGrpSpPr>
          <p:grpSpPr>
            <a:xfrm>
              <a:off x="5486400" y="3581400"/>
              <a:ext cx="838200" cy="609600"/>
              <a:chOff x="5486400" y="3581400"/>
              <a:chExt cx="838200" cy="609600"/>
            </a:xfrm>
            <a:grpFill/>
          </p:grpSpPr>
          <p:sp>
            <p:nvSpPr>
              <p:cNvPr id="37" name="Oval 36">
                <a:extLst>
                  <a:ext uri="{FF2B5EF4-FFF2-40B4-BE49-F238E27FC236}">
                    <a16:creationId xmlns:a16="http://schemas.microsoft.com/office/drawing/2014/main" xmlns="" id="{1AA36F99-6994-4BAE-9509-147469642A46}"/>
                  </a:ext>
                </a:extLst>
              </p:cNvPr>
              <p:cNvSpPr/>
              <p:nvPr/>
            </p:nvSpPr>
            <p:spPr>
              <a:xfrm>
                <a:off x="6019800" y="3733800"/>
                <a:ext cx="152400" cy="152400"/>
              </a:xfrm>
              <a:prstGeom prst="ellipse">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38" name="Oval 37">
                <a:extLst>
                  <a:ext uri="{FF2B5EF4-FFF2-40B4-BE49-F238E27FC236}">
                    <a16:creationId xmlns:a16="http://schemas.microsoft.com/office/drawing/2014/main" xmlns="" id="{EB138FE7-8D35-4863-B73C-243C70484320}"/>
                  </a:ext>
                </a:extLst>
              </p:cNvPr>
              <p:cNvSpPr/>
              <p:nvPr/>
            </p:nvSpPr>
            <p:spPr>
              <a:xfrm>
                <a:off x="6172200" y="3886200"/>
                <a:ext cx="152400" cy="152400"/>
              </a:xfrm>
              <a:prstGeom prst="ellipse">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39" name="Oval 38">
                <a:extLst>
                  <a:ext uri="{FF2B5EF4-FFF2-40B4-BE49-F238E27FC236}">
                    <a16:creationId xmlns:a16="http://schemas.microsoft.com/office/drawing/2014/main" xmlns="" id="{3BA1B62F-966E-4AE2-9525-0A12E7354C1B}"/>
                  </a:ext>
                </a:extLst>
              </p:cNvPr>
              <p:cNvSpPr/>
              <p:nvPr/>
            </p:nvSpPr>
            <p:spPr>
              <a:xfrm>
                <a:off x="5715000" y="4038600"/>
                <a:ext cx="152400" cy="152400"/>
              </a:xfrm>
              <a:prstGeom prst="ellipse">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40" name="Oval 39">
                <a:extLst>
                  <a:ext uri="{FF2B5EF4-FFF2-40B4-BE49-F238E27FC236}">
                    <a16:creationId xmlns:a16="http://schemas.microsoft.com/office/drawing/2014/main" xmlns="" id="{9ED017AC-382A-4D97-946B-9F6C70274E46}"/>
                  </a:ext>
                </a:extLst>
              </p:cNvPr>
              <p:cNvSpPr/>
              <p:nvPr/>
            </p:nvSpPr>
            <p:spPr>
              <a:xfrm>
                <a:off x="5562600" y="3581400"/>
                <a:ext cx="152400" cy="152400"/>
              </a:xfrm>
              <a:prstGeom prst="ellipse">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41" name="Oval 40">
                <a:extLst>
                  <a:ext uri="{FF2B5EF4-FFF2-40B4-BE49-F238E27FC236}">
                    <a16:creationId xmlns:a16="http://schemas.microsoft.com/office/drawing/2014/main" xmlns="" id="{B420372D-A5B2-40EA-B30D-AAC47F477010}"/>
                  </a:ext>
                </a:extLst>
              </p:cNvPr>
              <p:cNvSpPr/>
              <p:nvPr/>
            </p:nvSpPr>
            <p:spPr>
              <a:xfrm>
                <a:off x="5715000" y="3733800"/>
                <a:ext cx="152400" cy="152400"/>
              </a:xfrm>
              <a:prstGeom prst="ellipse">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42" name="Oval 41">
                <a:extLst>
                  <a:ext uri="{FF2B5EF4-FFF2-40B4-BE49-F238E27FC236}">
                    <a16:creationId xmlns:a16="http://schemas.microsoft.com/office/drawing/2014/main" xmlns="" id="{B77CCE02-53D7-442F-8246-99CA3FCE8DA9}"/>
                  </a:ext>
                </a:extLst>
              </p:cNvPr>
              <p:cNvSpPr/>
              <p:nvPr/>
            </p:nvSpPr>
            <p:spPr>
              <a:xfrm>
                <a:off x="5867400" y="3886200"/>
                <a:ext cx="152400" cy="152400"/>
              </a:xfrm>
              <a:prstGeom prst="ellipse">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43" name="Oval 42">
                <a:extLst>
                  <a:ext uri="{FF2B5EF4-FFF2-40B4-BE49-F238E27FC236}">
                    <a16:creationId xmlns:a16="http://schemas.microsoft.com/office/drawing/2014/main" xmlns="" id="{570714D5-50F3-4837-B533-46D2705A7E39}"/>
                  </a:ext>
                </a:extLst>
              </p:cNvPr>
              <p:cNvSpPr/>
              <p:nvPr/>
            </p:nvSpPr>
            <p:spPr>
              <a:xfrm>
                <a:off x="5486400" y="3810000"/>
                <a:ext cx="152400" cy="152400"/>
              </a:xfrm>
              <a:prstGeom prst="ellipse">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grpSp>
        <p:sp>
          <p:nvSpPr>
            <p:cNvPr id="35" name="Oval 34">
              <a:extLst>
                <a:ext uri="{FF2B5EF4-FFF2-40B4-BE49-F238E27FC236}">
                  <a16:creationId xmlns:a16="http://schemas.microsoft.com/office/drawing/2014/main" xmlns="" id="{EBFFED73-0C77-4AE2-811F-4FC41A40C954}"/>
                </a:ext>
              </a:extLst>
            </p:cNvPr>
            <p:cNvSpPr/>
            <p:nvPr/>
          </p:nvSpPr>
          <p:spPr>
            <a:xfrm>
              <a:off x="5791200" y="3581400"/>
              <a:ext cx="152400" cy="152400"/>
            </a:xfrm>
            <a:prstGeom prst="ellipse">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36" name="Oval 35">
              <a:extLst>
                <a:ext uri="{FF2B5EF4-FFF2-40B4-BE49-F238E27FC236}">
                  <a16:creationId xmlns:a16="http://schemas.microsoft.com/office/drawing/2014/main" xmlns="" id="{E2A2059C-DBEB-4341-869D-C994C0AB25E9}"/>
                </a:ext>
              </a:extLst>
            </p:cNvPr>
            <p:cNvSpPr/>
            <p:nvPr/>
          </p:nvSpPr>
          <p:spPr>
            <a:xfrm>
              <a:off x="6019800" y="4038600"/>
              <a:ext cx="152400" cy="152400"/>
            </a:xfrm>
            <a:prstGeom prst="ellipse">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grpSp>
      <p:grpSp>
        <p:nvGrpSpPr>
          <p:cNvPr id="44" name="Group 43">
            <a:extLst>
              <a:ext uri="{FF2B5EF4-FFF2-40B4-BE49-F238E27FC236}">
                <a16:creationId xmlns:a16="http://schemas.microsoft.com/office/drawing/2014/main" xmlns="" id="{5C41874D-273F-4516-97BB-E3251C0A9824}"/>
              </a:ext>
            </a:extLst>
          </p:cNvPr>
          <p:cNvGrpSpPr/>
          <p:nvPr/>
        </p:nvGrpSpPr>
        <p:grpSpPr>
          <a:xfrm>
            <a:off x="7369410" y="2904669"/>
            <a:ext cx="685800" cy="628650"/>
            <a:chOff x="6324600" y="2971800"/>
            <a:chExt cx="914400" cy="838200"/>
          </a:xfrm>
        </p:grpSpPr>
        <p:grpSp>
          <p:nvGrpSpPr>
            <p:cNvPr id="45" name="Group 44">
              <a:extLst>
                <a:ext uri="{FF2B5EF4-FFF2-40B4-BE49-F238E27FC236}">
                  <a16:creationId xmlns:a16="http://schemas.microsoft.com/office/drawing/2014/main" xmlns="" id="{D3DE91F1-1790-4E2E-9157-1997CD2994DB}"/>
                </a:ext>
              </a:extLst>
            </p:cNvPr>
            <p:cNvGrpSpPr/>
            <p:nvPr/>
          </p:nvGrpSpPr>
          <p:grpSpPr>
            <a:xfrm>
              <a:off x="6324600" y="2971800"/>
              <a:ext cx="914400" cy="762000"/>
              <a:chOff x="6324600" y="2971800"/>
              <a:chExt cx="914400" cy="762000"/>
            </a:xfrm>
          </p:grpSpPr>
          <p:sp>
            <p:nvSpPr>
              <p:cNvPr id="49" name="Oval 48">
                <a:extLst>
                  <a:ext uri="{FF2B5EF4-FFF2-40B4-BE49-F238E27FC236}">
                    <a16:creationId xmlns:a16="http://schemas.microsoft.com/office/drawing/2014/main" xmlns="" id="{6BEEF532-B23A-4A72-9B2C-09F31BA3A360}"/>
                  </a:ext>
                </a:extLst>
              </p:cNvPr>
              <p:cNvSpPr/>
              <p:nvPr/>
            </p:nvSpPr>
            <p:spPr>
              <a:xfrm>
                <a:off x="6781800" y="3505200"/>
                <a:ext cx="152400" cy="152400"/>
              </a:xfrm>
              <a:prstGeom prst="ellipse">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xmlns="" id="{E9669B65-7BEB-4DD5-9159-9A75E8866BFC}"/>
                  </a:ext>
                </a:extLst>
              </p:cNvPr>
              <p:cNvSpPr/>
              <p:nvPr/>
            </p:nvSpPr>
            <p:spPr>
              <a:xfrm>
                <a:off x="6324600" y="3276600"/>
                <a:ext cx="152400" cy="152400"/>
              </a:xfrm>
              <a:prstGeom prst="ellipse">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xmlns="" id="{6E622366-9838-4531-8E42-EE09BD98BC48}"/>
                  </a:ext>
                </a:extLst>
              </p:cNvPr>
              <p:cNvSpPr/>
              <p:nvPr/>
            </p:nvSpPr>
            <p:spPr>
              <a:xfrm>
                <a:off x="6477000" y="3429000"/>
                <a:ext cx="152400" cy="152400"/>
              </a:xfrm>
              <a:prstGeom prst="ellipse">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xmlns="" id="{81D4A14B-825B-4370-BC31-0622EA3C0C1B}"/>
                  </a:ext>
                </a:extLst>
              </p:cNvPr>
              <p:cNvSpPr/>
              <p:nvPr/>
            </p:nvSpPr>
            <p:spPr>
              <a:xfrm>
                <a:off x="6629400" y="3581400"/>
                <a:ext cx="152400" cy="152400"/>
              </a:xfrm>
              <a:prstGeom prst="ellipse">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xmlns="" id="{0D89D8E7-0C87-4BDF-B5B8-A6062E5D964F}"/>
                  </a:ext>
                </a:extLst>
              </p:cNvPr>
              <p:cNvSpPr/>
              <p:nvPr/>
            </p:nvSpPr>
            <p:spPr>
              <a:xfrm>
                <a:off x="6629400" y="2971800"/>
                <a:ext cx="152400" cy="152400"/>
              </a:xfrm>
              <a:prstGeom prst="ellipse">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xmlns="" id="{B9774F6A-1B7B-4950-9065-F6638E41F196}"/>
                  </a:ext>
                </a:extLst>
              </p:cNvPr>
              <p:cNvSpPr/>
              <p:nvPr/>
            </p:nvSpPr>
            <p:spPr>
              <a:xfrm>
                <a:off x="6781800" y="3124200"/>
                <a:ext cx="152400" cy="152400"/>
              </a:xfrm>
              <a:prstGeom prst="ellipse">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xmlns="" id="{38AAA34B-C45A-42AB-9637-4A55B65DC1D6}"/>
                  </a:ext>
                </a:extLst>
              </p:cNvPr>
              <p:cNvSpPr/>
              <p:nvPr/>
            </p:nvSpPr>
            <p:spPr>
              <a:xfrm>
                <a:off x="6934200" y="3276600"/>
                <a:ext cx="152400" cy="152400"/>
              </a:xfrm>
              <a:prstGeom prst="ellipse">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xmlns="" id="{1795813D-DE21-4981-A8E6-BBD47F0E7B5D}"/>
                  </a:ext>
                </a:extLst>
              </p:cNvPr>
              <p:cNvSpPr/>
              <p:nvPr/>
            </p:nvSpPr>
            <p:spPr>
              <a:xfrm>
                <a:off x="7086600" y="3429000"/>
                <a:ext cx="152400" cy="152400"/>
              </a:xfrm>
              <a:prstGeom prst="ellipse">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6" name="Oval 45">
              <a:extLst>
                <a:ext uri="{FF2B5EF4-FFF2-40B4-BE49-F238E27FC236}">
                  <a16:creationId xmlns:a16="http://schemas.microsoft.com/office/drawing/2014/main" xmlns="" id="{D5AA118B-4B75-42A2-B743-C9AAD37D2DE3}"/>
                </a:ext>
              </a:extLst>
            </p:cNvPr>
            <p:cNvSpPr/>
            <p:nvPr/>
          </p:nvSpPr>
          <p:spPr>
            <a:xfrm>
              <a:off x="6629400" y="3276600"/>
              <a:ext cx="152400" cy="152400"/>
            </a:xfrm>
            <a:prstGeom prst="ellipse">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xmlns="" id="{3638AE72-6C96-49CA-806E-0A8D7CCE1F11}"/>
                </a:ext>
              </a:extLst>
            </p:cNvPr>
            <p:cNvSpPr/>
            <p:nvPr/>
          </p:nvSpPr>
          <p:spPr>
            <a:xfrm>
              <a:off x="6477000" y="3124200"/>
              <a:ext cx="152400" cy="152400"/>
            </a:xfrm>
            <a:prstGeom prst="ellipse">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xmlns="" id="{14658E20-B57E-42AD-A442-0E8E0328132F}"/>
                </a:ext>
              </a:extLst>
            </p:cNvPr>
            <p:cNvSpPr/>
            <p:nvPr/>
          </p:nvSpPr>
          <p:spPr>
            <a:xfrm>
              <a:off x="7010400" y="3657600"/>
              <a:ext cx="152400" cy="152400"/>
            </a:xfrm>
            <a:prstGeom prst="ellipse">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7" name="Group 4">
            <a:extLst>
              <a:ext uri="{FF2B5EF4-FFF2-40B4-BE49-F238E27FC236}">
                <a16:creationId xmlns:a16="http://schemas.microsoft.com/office/drawing/2014/main" xmlns="" id="{F25353F0-167A-42F4-9D36-899672BAD881}"/>
              </a:ext>
            </a:extLst>
          </p:cNvPr>
          <p:cNvGrpSpPr>
            <a:grpSpLocks/>
          </p:cNvGrpSpPr>
          <p:nvPr/>
        </p:nvGrpSpPr>
        <p:grpSpPr bwMode="auto">
          <a:xfrm>
            <a:off x="4266999" y="2470906"/>
            <a:ext cx="1828800" cy="1657350"/>
            <a:chOff x="4368" y="1296"/>
            <a:chExt cx="1104" cy="912"/>
          </a:xfrm>
        </p:grpSpPr>
        <p:sp>
          <p:nvSpPr>
            <p:cNvPr id="58" name="Line 5">
              <a:extLst>
                <a:ext uri="{FF2B5EF4-FFF2-40B4-BE49-F238E27FC236}">
                  <a16:creationId xmlns:a16="http://schemas.microsoft.com/office/drawing/2014/main" xmlns="" id="{0F965816-F9B0-42ED-B459-4BE6BCBCCD7C}"/>
                </a:ext>
              </a:extLst>
            </p:cNvPr>
            <p:cNvSpPr>
              <a:spLocks noChangeShapeType="1"/>
            </p:cNvSpPr>
            <p:nvPr/>
          </p:nvSpPr>
          <p:spPr bwMode="auto">
            <a:xfrm flipV="1">
              <a:off x="4704" y="1296"/>
              <a:ext cx="0" cy="576"/>
            </a:xfrm>
            <a:prstGeom prst="line">
              <a:avLst/>
            </a:prstGeom>
            <a:noFill/>
            <a:ln w="9525">
              <a:solidFill>
                <a:schemeClr val="tx1"/>
              </a:solidFill>
              <a:prstDash val="sysDash"/>
              <a:round/>
              <a:headEnd/>
              <a:tailEnd type="triangle" w="med" len="med"/>
            </a:ln>
          </p:spPr>
          <p:txBody>
            <a:bodyPr wrap="none" anchor="ctr"/>
            <a:lstStyle/>
            <a:p>
              <a:endParaRPr lang="en-US"/>
            </a:p>
          </p:txBody>
        </p:sp>
        <p:sp>
          <p:nvSpPr>
            <p:cNvPr id="59" name="Line 6">
              <a:extLst>
                <a:ext uri="{FF2B5EF4-FFF2-40B4-BE49-F238E27FC236}">
                  <a16:creationId xmlns:a16="http://schemas.microsoft.com/office/drawing/2014/main" xmlns="" id="{17734B07-615B-434D-B298-6EBA530FC465}"/>
                </a:ext>
              </a:extLst>
            </p:cNvPr>
            <p:cNvSpPr>
              <a:spLocks noChangeShapeType="1"/>
            </p:cNvSpPr>
            <p:nvPr/>
          </p:nvSpPr>
          <p:spPr bwMode="auto">
            <a:xfrm>
              <a:off x="4704" y="1872"/>
              <a:ext cx="768" cy="0"/>
            </a:xfrm>
            <a:prstGeom prst="line">
              <a:avLst/>
            </a:prstGeom>
            <a:noFill/>
            <a:ln w="9525">
              <a:solidFill>
                <a:schemeClr val="tx1"/>
              </a:solidFill>
              <a:prstDash val="sysDash"/>
              <a:round/>
              <a:headEnd/>
              <a:tailEnd type="triangle" w="med" len="med"/>
            </a:ln>
          </p:spPr>
          <p:txBody>
            <a:bodyPr wrap="none" anchor="ctr"/>
            <a:lstStyle/>
            <a:p>
              <a:endParaRPr lang="en-US"/>
            </a:p>
          </p:txBody>
        </p:sp>
        <p:sp>
          <p:nvSpPr>
            <p:cNvPr id="60" name="Line 7">
              <a:extLst>
                <a:ext uri="{FF2B5EF4-FFF2-40B4-BE49-F238E27FC236}">
                  <a16:creationId xmlns:a16="http://schemas.microsoft.com/office/drawing/2014/main" xmlns="" id="{4C8E7784-BDCD-4BC6-9E64-6E374BC5B590}"/>
                </a:ext>
              </a:extLst>
            </p:cNvPr>
            <p:cNvSpPr>
              <a:spLocks noChangeShapeType="1"/>
            </p:cNvSpPr>
            <p:nvPr/>
          </p:nvSpPr>
          <p:spPr bwMode="auto">
            <a:xfrm flipH="1">
              <a:off x="4368" y="1872"/>
              <a:ext cx="336" cy="336"/>
            </a:xfrm>
            <a:prstGeom prst="line">
              <a:avLst/>
            </a:prstGeom>
            <a:noFill/>
            <a:ln w="9525">
              <a:solidFill>
                <a:schemeClr val="tx1"/>
              </a:solidFill>
              <a:prstDash val="sysDash"/>
              <a:round/>
              <a:headEnd/>
              <a:tailEnd type="triangle" w="med" len="med"/>
            </a:ln>
          </p:spPr>
          <p:txBody>
            <a:bodyPr wrap="none" anchor="ctr"/>
            <a:lstStyle/>
            <a:p>
              <a:endParaRPr lang="en-US"/>
            </a:p>
          </p:txBody>
        </p:sp>
      </p:grpSp>
      <p:grpSp>
        <p:nvGrpSpPr>
          <p:cNvPr id="61" name="Group 60">
            <a:extLst>
              <a:ext uri="{FF2B5EF4-FFF2-40B4-BE49-F238E27FC236}">
                <a16:creationId xmlns:a16="http://schemas.microsoft.com/office/drawing/2014/main" xmlns="" id="{84E17D85-7E3D-4CF3-AAD5-5C8C3A756439}"/>
              </a:ext>
            </a:extLst>
          </p:cNvPr>
          <p:cNvGrpSpPr/>
          <p:nvPr/>
        </p:nvGrpSpPr>
        <p:grpSpPr>
          <a:xfrm>
            <a:off x="4152697" y="2985255"/>
            <a:ext cx="1297279" cy="769382"/>
            <a:chOff x="5943600" y="2971800"/>
            <a:chExt cx="1729705" cy="1025843"/>
          </a:xfrm>
        </p:grpSpPr>
        <p:sp>
          <p:nvSpPr>
            <p:cNvPr id="62" name="Oval 61">
              <a:extLst>
                <a:ext uri="{FF2B5EF4-FFF2-40B4-BE49-F238E27FC236}">
                  <a16:creationId xmlns:a16="http://schemas.microsoft.com/office/drawing/2014/main" xmlns="" id="{1FF96461-196C-40CB-9475-924885FD2A51}"/>
                </a:ext>
              </a:extLst>
            </p:cNvPr>
            <p:cNvSpPr/>
            <p:nvPr/>
          </p:nvSpPr>
          <p:spPr>
            <a:xfrm>
              <a:off x="7086600" y="3352800"/>
              <a:ext cx="152400" cy="152400"/>
            </a:xfrm>
            <a:prstGeom prst="ellipse">
              <a:avLst/>
            </a:prstGeom>
            <a:solidFill>
              <a:srgbClr val="238D4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63" name="Oval 62">
              <a:extLst>
                <a:ext uri="{FF2B5EF4-FFF2-40B4-BE49-F238E27FC236}">
                  <a16:creationId xmlns:a16="http://schemas.microsoft.com/office/drawing/2014/main" xmlns="" id="{66556D72-108E-46D4-83D0-D0C765CBAEDA}"/>
                </a:ext>
              </a:extLst>
            </p:cNvPr>
            <p:cNvSpPr/>
            <p:nvPr/>
          </p:nvSpPr>
          <p:spPr>
            <a:xfrm>
              <a:off x="6324600" y="3581400"/>
              <a:ext cx="152400" cy="152400"/>
            </a:xfrm>
            <a:prstGeom prst="ellipse">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64" name="TextBox 63">
              <a:extLst>
                <a:ext uri="{FF2B5EF4-FFF2-40B4-BE49-F238E27FC236}">
                  <a16:creationId xmlns:a16="http://schemas.microsoft.com/office/drawing/2014/main" xmlns="" id="{1D89A46A-B017-4666-B808-6464B9355AC6}"/>
                </a:ext>
              </a:extLst>
            </p:cNvPr>
            <p:cNvSpPr txBox="1"/>
            <p:nvPr/>
          </p:nvSpPr>
          <p:spPr>
            <a:xfrm>
              <a:off x="5943600" y="3505200"/>
              <a:ext cx="468504" cy="492443"/>
            </a:xfrm>
            <a:prstGeom prst="rect">
              <a:avLst/>
            </a:prstGeom>
            <a:noFill/>
          </p:spPr>
          <p:txBody>
            <a:bodyPr wrap="none" rtlCol="0">
              <a:spAutoFit/>
            </a:bodyPr>
            <a:lstStyle/>
            <a:p>
              <a:r>
                <a:rPr lang="en-US" i="1" dirty="0">
                  <a:latin typeface="Times New Roman" pitchFamily="18" charset="0"/>
                  <a:cs typeface="Times New Roman" pitchFamily="18" charset="0"/>
                </a:rPr>
                <a:t>U</a:t>
              </a:r>
            </a:p>
          </p:txBody>
        </p:sp>
        <p:sp>
          <p:nvSpPr>
            <p:cNvPr id="65" name="TextBox 64">
              <a:extLst>
                <a:ext uri="{FF2B5EF4-FFF2-40B4-BE49-F238E27FC236}">
                  <a16:creationId xmlns:a16="http://schemas.microsoft.com/office/drawing/2014/main" xmlns="" id="{07F5C65D-4153-4247-9118-D0C7CF77091E}"/>
                </a:ext>
              </a:extLst>
            </p:cNvPr>
            <p:cNvSpPr txBox="1"/>
            <p:nvPr/>
          </p:nvSpPr>
          <p:spPr>
            <a:xfrm>
              <a:off x="7238999" y="3048000"/>
              <a:ext cx="434306" cy="492443"/>
            </a:xfrm>
            <a:prstGeom prst="rect">
              <a:avLst/>
            </a:prstGeom>
            <a:noFill/>
          </p:spPr>
          <p:txBody>
            <a:bodyPr wrap="none" rtlCol="0">
              <a:spAutoFit/>
            </a:bodyPr>
            <a:lstStyle/>
            <a:p>
              <a:r>
                <a:rPr lang="en-US" i="1" dirty="0">
                  <a:latin typeface="Times New Roman" pitchFamily="18" charset="0"/>
                  <a:cs typeface="Times New Roman" pitchFamily="18" charset="0"/>
                </a:rPr>
                <a:t>V</a:t>
              </a:r>
            </a:p>
          </p:txBody>
        </p:sp>
        <p:cxnSp>
          <p:nvCxnSpPr>
            <p:cNvPr id="66" name="Straight Connector 65">
              <a:extLst>
                <a:ext uri="{FF2B5EF4-FFF2-40B4-BE49-F238E27FC236}">
                  <a16:creationId xmlns:a16="http://schemas.microsoft.com/office/drawing/2014/main" xmlns="" id="{C668871A-5BAF-4987-8502-DA94F35773CB}"/>
                </a:ext>
              </a:extLst>
            </p:cNvPr>
            <p:cNvCxnSpPr/>
            <p:nvPr/>
          </p:nvCxnSpPr>
          <p:spPr>
            <a:xfrm rot="5400000" flipH="1" flipV="1">
              <a:off x="7010400" y="3124200"/>
              <a:ext cx="304800" cy="0"/>
            </a:xfrm>
            <a:prstGeom prst="line">
              <a:avLst/>
            </a:prstGeom>
          </p:spPr>
          <p:style>
            <a:lnRef idx="2">
              <a:schemeClr val="dk1"/>
            </a:lnRef>
            <a:fillRef idx="0">
              <a:schemeClr val="dk1"/>
            </a:fillRef>
            <a:effectRef idx="1">
              <a:schemeClr val="dk1"/>
            </a:effectRef>
            <a:fontRef idx="minor">
              <a:schemeClr val="tx1"/>
            </a:fontRef>
          </p:style>
        </p:cxnSp>
        <p:cxnSp>
          <p:nvCxnSpPr>
            <p:cNvPr id="67" name="Straight Connector 66">
              <a:extLst>
                <a:ext uri="{FF2B5EF4-FFF2-40B4-BE49-F238E27FC236}">
                  <a16:creationId xmlns:a16="http://schemas.microsoft.com/office/drawing/2014/main" xmlns="" id="{CB17EF8A-26CB-4AB3-9AB6-7328A1BFE8C7}"/>
                </a:ext>
              </a:extLst>
            </p:cNvPr>
            <p:cNvCxnSpPr/>
            <p:nvPr/>
          </p:nvCxnSpPr>
          <p:spPr>
            <a:xfrm rot="5400000" flipH="1" flipV="1">
              <a:off x="6248400" y="3352800"/>
              <a:ext cx="304800" cy="0"/>
            </a:xfrm>
            <a:prstGeom prst="line">
              <a:avLst/>
            </a:prstGeom>
          </p:spPr>
          <p:style>
            <a:lnRef idx="2">
              <a:schemeClr val="dk1"/>
            </a:lnRef>
            <a:fillRef idx="0">
              <a:schemeClr val="dk1"/>
            </a:fillRef>
            <a:effectRef idx="1">
              <a:schemeClr val="dk1"/>
            </a:effectRef>
            <a:fontRef idx="minor">
              <a:schemeClr val="tx1"/>
            </a:fontRef>
          </p:style>
        </p:cxnSp>
        <p:cxnSp>
          <p:nvCxnSpPr>
            <p:cNvPr id="68" name="Straight Connector 67">
              <a:extLst>
                <a:ext uri="{FF2B5EF4-FFF2-40B4-BE49-F238E27FC236}">
                  <a16:creationId xmlns:a16="http://schemas.microsoft.com/office/drawing/2014/main" xmlns="" id="{4E81F2EE-EE61-4582-9AAC-7C793DBA8C6E}"/>
                </a:ext>
              </a:extLst>
            </p:cNvPr>
            <p:cNvCxnSpPr/>
            <p:nvPr/>
          </p:nvCxnSpPr>
          <p:spPr>
            <a:xfrm flipV="1">
              <a:off x="6400800" y="3124200"/>
              <a:ext cx="762000" cy="228600"/>
            </a:xfrm>
            <a:prstGeom prst="line">
              <a:avLst/>
            </a:prstGeom>
            <a:ln>
              <a:headEnd type="stealth"/>
              <a:tailEnd type="stealth"/>
            </a:ln>
          </p:spPr>
          <p:style>
            <a:lnRef idx="1">
              <a:schemeClr val="accent6"/>
            </a:lnRef>
            <a:fillRef idx="0">
              <a:schemeClr val="accent6"/>
            </a:fillRef>
            <a:effectRef idx="0">
              <a:schemeClr val="accent6"/>
            </a:effectRef>
            <a:fontRef idx="minor">
              <a:schemeClr val="tx1"/>
            </a:fontRef>
          </p:style>
        </p:cxnSp>
      </p:grpSp>
      <p:sp>
        <p:nvSpPr>
          <p:cNvPr id="69" name="TextBox 68">
            <a:extLst>
              <a:ext uri="{FF2B5EF4-FFF2-40B4-BE49-F238E27FC236}">
                <a16:creationId xmlns:a16="http://schemas.microsoft.com/office/drawing/2014/main" xmlns="" id="{5C43A1CC-2CD3-4592-BEA3-159D35638A10}"/>
              </a:ext>
            </a:extLst>
          </p:cNvPr>
          <p:cNvSpPr txBox="1"/>
          <p:nvPr/>
        </p:nvSpPr>
        <p:spPr>
          <a:xfrm rot="20830600">
            <a:off x="4152415" y="2743439"/>
            <a:ext cx="1050288" cy="369332"/>
          </a:xfrm>
          <a:prstGeom prst="rect">
            <a:avLst/>
          </a:prstGeom>
          <a:noFill/>
        </p:spPr>
        <p:txBody>
          <a:bodyPr wrap="none" rtlCol="0">
            <a:spAutoFit/>
          </a:bodyPr>
          <a:lstStyle/>
          <a:p>
            <a:r>
              <a:rPr lang="en-US" i="1" dirty="0" err="1">
                <a:solidFill>
                  <a:srgbClr val="ED0000"/>
                </a:solidFill>
                <a:latin typeface="Times New Roman" pitchFamily="18" charset="0"/>
                <a:cs typeface="Times New Roman" pitchFamily="18" charset="0"/>
              </a:rPr>
              <a:t>Sim</a:t>
            </a:r>
            <a:r>
              <a:rPr lang="en-US" i="1" dirty="0">
                <a:solidFill>
                  <a:srgbClr val="ED0000"/>
                </a:solidFill>
                <a:latin typeface="Times New Roman" pitchFamily="18" charset="0"/>
                <a:cs typeface="Times New Roman" pitchFamily="18" charset="0"/>
              </a:rPr>
              <a:t>(</a:t>
            </a:r>
            <a:r>
              <a:rPr lang="en-US" i="1" dirty="0" err="1">
                <a:solidFill>
                  <a:srgbClr val="ED0000"/>
                </a:solidFill>
                <a:latin typeface="Times New Roman" pitchFamily="18" charset="0"/>
                <a:cs typeface="Times New Roman" pitchFamily="18" charset="0"/>
              </a:rPr>
              <a:t>U,V</a:t>
            </a:r>
            <a:r>
              <a:rPr lang="en-US" i="1" dirty="0">
                <a:solidFill>
                  <a:srgbClr val="ED0000"/>
                </a:solidFill>
                <a:latin typeface="Times New Roman" pitchFamily="18" charset="0"/>
                <a:cs typeface="Times New Roman" pitchFamily="18" charset="0"/>
              </a:rPr>
              <a:t>)</a:t>
            </a:r>
          </a:p>
        </p:txBody>
      </p:sp>
      <p:sp>
        <p:nvSpPr>
          <p:cNvPr id="70" name="TextBox 69">
            <a:extLst>
              <a:ext uri="{FF2B5EF4-FFF2-40B4-BE49-F238E27FC236}">
                <a16:creationId xmlns:a16="http://schemas.microsoft.com/office/drawing/2014/main" xmlns="" id="{DF99C746-9606-46F2-B8AE-564FCC4B02FE}"/>
              </a:ext>
            </a:extLst>
          </p:cNvPr>
          <p:cNvSpPr txBox="1"/>
          <p:nvPr/>
        </p:nvSpPr>
        <p:spPr>
          <a:xfrm>
            <a:off x="5148515" y="2247503"/>
            <a:ext cx="1324402" cy="646331"/>
          </a:xfrm>
          <a:prstGeom prst="rect">
            <a:avLst/>
          </a:prstGeom>
          <a:noFill/>
        </p:spPr>
        <p:txBody>
          <a:bodyPr wrap="none" rtlCol="0">
            <a:spAutoFit/>
          </a:bodyPr>
          <a:lstStyle/>
          <a:p>
            <a:r>
              <a:rPr lang="en-US" sz="1200" i="1" dirty="0">
                <a:solidFill>
                  <a:srgbClr val="0000FF"/>
                </a:solidFill>
                <a:latin typeface="Times New Roman" pitchFamily="18" charset="0"/>
                <a:cs typeface="Times New Roman" pitchFamily="18" charset="0"/>
              </a:rPr>
              <a:t>Multi-dimensional</a:t>
            </a:r>
          </a:p>
          <a:p>
            <a:r>
              <a:rPr lang="en-US" sz="1200" i="1" dirty="0">
                <a:solidFill>
                  <a:srgbClr val="0000FF"/>
                </a:solidFill>
                <a:latin typeface="Times New Roman" pitchFamily="18" charset="0"/>
                <a:cs typeface="Times New Roman" pitchFamily="18" charset="0"/>
              </a:rPr>
              <a:t>Behavioral</a:t>
            </a:r>
          </a:p>
          <a:p>
            <a:r>
              <a:rPr lang="en-US" sz="1200" i="1" dirty="0">
                <a:solidFill>
                  <a:srgbClr val="0000FF"/>
                </a:solidFill>
                <a:latin typeface="Times New Roman" pitchFamily="18" charset="0"/>
                <a:cs typeface="Times New Roman" pitchFamily="18" charset="0"/>
              </a:rPr>
              <a:t>Space</a:t>
            </a:r>
          </a:p>
        </p:txBody>
      </p:sp>
      <p:sp>
        <p:nvSpPr>
          <p:cNvPr id="71" name="TextBox 4">
            <a:extLst>
              <a:ext uri="{FF2B5EF4-FFF2-40B4-BE49-F238E27FC236}">
                <a16:creationId xmlns:a16="http://schemas.microsoft.com/office/drawing/2014/main" xmlns="" id="{A6016D83-D588-4A7A-8BB6-6073A6BD70DE}"/>
              </a:ext>
            </a:extLst>
          </p:cNvPr>
          <p:cNvSpPr txBox="1">
            <a:spLocks noChangeArrowheads="1"/>
          </p:cNvSpPr>
          <p:nvPr/>
        </p:nvSpPr>
        <p:spPr bwMode="auto">
          <a:xfrm>
            <a:off x="3830931" y="4264998"/>
            <a:ext cx="3161443" cy="276999"/>
          </a:xfrm>
          <a:prstGeom prst="rect">
            <a:avLst/>
          </a:prstGeom>
          <a:noFill/>
          <a:ln w="9525">
            <a:noFill/>
            <a:miter lim="800000"/>
            <a:headEnd/>
            <a:tailEnd/>
          </a:ln>
        </p:spPr>
        <p:txBody>
          <a:bodyPr wrap="none">
            <a:spAutoFit/>
          </a:bodyPr>
          <a:lstStyle/>
          <a:p>
            <a:r>
              <a:rPr lang="en-US" sz="1200" dirty="0">
                <a:latin typeface="Times New Roman" pitchFamily="-111" charset="0"/>
                <a:cs typeface="Times New Roman" pitchFamily="-111" charset="0"/>
              </a:rPr>
              <a:t>Eigen-behavior distance captures user similarity</a:t>
            </a:r>
            <a:endParaRPr lang="en-US" sz="1200" dirty="0">
              <a:cs typeface="Times New Roman" pitchFamily="-111" charset="0"/>
            </a:endParaRPr>
          </a:p>
        </p:txBody>
      </p:sp>
      <p:sp>
        <p:nvSpPr>
          <p:cNvPr id="72" name="TextBox 4">
            <a:extLst>
              <a:ext uri="{FF2B5EF4-FFF2-40B4-BE49-F238E27FC236}">
                <a16:creationId xmlns:a16="http://schemas.microsoft.com/office/drawing/2014/main" xmlns="" id="{9F5D4545-2EED-482F-9B69-78D71D7090D5}"/>
              </a:ext>
            </a:extLst>
          </p:cNvPr>
          <p:cNvSpPr txBox="1">
            <a:spLocks noChangeArrowheads="1"/>
          </p:cNvSpPr>
          <p:nvPr/>
        </p:nvSpPr>
        <p:spPr bwMode="auto">
          <a:xfrm>
            <a:off x="7017460" y="4249435"/>
            <a:ext cx="1891865" cy="276999"/>
          </a:xfrm>
          <a:prstGeom prst="rect">
            <a:avLst/>
          </a:prstGeom>
          <a:noFill/>
          <a:ln w="9525">
            <a:noFill/>
            <a:miter lim="800000"/>
            <a:headEnd/>
            <a:tailEnd/>
          </a:ln>
        </p:spPr>
        <p:txBody>
          <a:bodyPr wrap="none">
            <a:spAutoFit/>
          </a:bodyPr>
          <a:lstStyle/>
          <a:p>
            <a:r>
              <a:rPr lang="en-US" sz="1200" dirty="0">
                <a:latin typeface="Times New Roman" pitchFamily="-111" charset="0"/>
                <a:cs typeface="Times New Roman" pitchFamily="-111" charset="0"/>
              </a:rPr>
              <a:t>Behavior similarity clusters</a:t>
            </a:r>
            <a:endParaRPr lang="en-US" sz="1200" dirty="0">
              <a:cs typeface="Times New Roman" pitchFamily="-111" charset="0"/>
            </a:endParaRPr>
          </a:p>
        </p:txBody>
      </p:sp>
      <p:grpSp>
        <p:nvGrpSpPr>
          <p:cNvPr id="73" name="Group 72">
            <a:extLst>
              <a:ext uri="{FF2B5EF4-FFF2-40B4-BE49-F238E27FC236}">
                <a16:creationId xmlns:a16="http://schemas.microsoft.com/office/drawing/2014/main" xmlns="" id="{5F9ED4B9-B899-473E-82E8-14E2EC8EDAF8}"/>
              </a:ext>
            </a:extLst>
          </p:cNvPr>
          <p:cNvGrpSpPr/>
          <p:nvPr/>
        </p:nvGrpSpPr>
        <p:grpSpPr>
          <a:xfrm>
            <a:off x="2199537" y="344906"/>
            <a:ext cx="6260525" cy="4601643"/>
            <a:chOff x="2199537" y="344906"/>
            <a:chExt cx="6260525" cy="4601643"/>
          </a:xfrm>
        </p:grpSpPr>
        <p:pic>
          <p:nvPicPr>
            <p:cNvPr id="74" name="Picture 73" descr="MIDAS-3.jpg">
              <a:extLst>
                <a:ext uri="{FF2B5EF4-FFF2-40B4-BE49-F238E27FC236}">
                  <a16:creationId xmlns:a16="http://schemas.microsoft.com/office/drawing/2014/main" xmlns="" id="{BF692493-4BEE-4867-AE5D-0CC1FF668A8D}"/>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199537" y="355365"/>
              <a:ext cx="5545026" cy="4591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 name="Oval 74">
              <a:extLst>
                <a:ext uri="{FF2B5EF4-FFF2-40B4-BE49-F238E27FC236}">
                  <a16:creationId xmlns:a16="http://schemas.microsoft.com/office/drawing/2014/main" xmlns="" id="{DB2BAD34-D06D-45D9-A39D-2FA8E0786F6C}"/>
                </a:ext>
              </a:extLst>
            </p:cNvPr>
            <p:cNvSpPr/>
            <p:nvPr/>
          </p:nvSpPr>
          <p:spPr>
            <a:xfrm rot="16200000">
              <a:off x="4989198" y="-526940"/>
              <a:ext cx="2599017" cy="4342710"/>
            </a:xfrm>
            <a:prstGeom prst="ellipse">
              <a:avLst/>
            </a:prstGeom>
            <a:noFill/>
            <a:ln w="44450">
              <a:solidFill>
                <a:schemeClr val="tx2">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4503426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0.02604 -0.00463 L 0.24584 -0.325 " pathEditMode="relative" rAng="0" ptsTypes="AA">
                                      <p:cBhvr>
                                        <p:cTn id="6" dur="2000" fill="hold"/>
                                        <p:tgtEl>
                                          <p:spTgt spid="73"/>
                                        </p:tgtEl>
                                        <p:attrNameLst>
                                          <p:attrName>ppt_x</p:attrName>
                                          <p:attrName>ppt_y</p:attrName>
                                        </p:attrNameLst>
                                      </p:cBhvr>
                                      <p:rCtr x="10990" y="-16019"/>
                                    </p:animMotion>
                                  </p:childTnLst>
                                </p:cTn>
                              </p:par>
                              <p:par>
                                <p:cTn id="7" presetID="6" presetClass="emph" presetSubtype="0" fill="hold" nodeType="withEffect">
                                  <p:stCondLst>
                                    <p:cond delay="0"/>
                                  </p:stCondLst>
                                  <p:childTnLst>
                                    <p:animScale>
                                      <p:cBhvr>
                                        <p:cTn id="8" dur="2000" fill="hold"/>
                                        <p:tgtEl>
                                          <p:spTgt spid="73"/>
                                        </p:tgtEl>
                                      </p:cBhvr>
                                      <p:by x="25000" y="25000"/>
                                    </p:animScale>
                                  </p:childTnLst>
                                </p:cTn>
                              </p:par>
                              <p:par>
                                <p:cTn id="9" presetID="10" presetClass="entr" presetSubtype="0" fill="hold" grpId="0" nodeType="withEffect">
                                  <p:stCondLst>
                                    <p:cond delay="0"/>
                                  </p:stCondLst>
                                  <p:childTnLst>
                                    <p:set>
                                      <p:cBhvr>
                                        <p:cTn id="10" dur="1" fill="hold">
                                          <p:stCondLst>
                                            <p:cond delay="0"/>
                                          </p:stCondLst>
                                        </p:cTn>
                                        <p:tgtEl>
                                          <p:spTgt spid="59396"/>
                                        </p:tgtEl>
                                        <p:attrNameLst>
                                          <p:attrName>style.visibility</p:attrName>
                                        </p:attrNameLst>
                                      </p:cBhvr>
                                      <p:to>
                                        <p:strVal val="visible"/>
                                      </p:to>
                                    </p:set>
                                    <p:animEffect transition="in" filter="fade">
                                      <p:cBhvr>
                                        <p:cTn id="11" dur="500"/>
                                        <p:tgtEl>
                                          <p:spTgt spid="5939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59397">
                                            <p:txEl>
                                              <p:pRg st="0" end="0"/>
                                            </p:txEl>
                                          </p:spTgt>
                                        </p:tgtEl>
                                        <p:attrNameLst>
                                          <p:attrName>style.visibility</p:attrName>
                                        </p:attrNameLst>
                                      </p:cBhvr>
                                      <p:to>
                                        <p:strVal val="visible"/>
                                      </p:to>
                                    </p:set>
                                    <p:animEffect transition="in" filter="fade">
                                      <p:cBhvr>
                                        <p:cTn id="14" dur="500"/>
                                        <p:tgtEl>
                                          <p:spTgt spid="59397">
                                            <p:txEl>
                                              <p:pRg st="0" end="0"/>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59397">
                                            <p:txEl>
                                              <p:pRg st="1" end="1"/>
                                            </p:txEl>
                                          </p:spTgt>
                                        </p:tgtEl>
                                        <p:attrNameLst>
                                          <p:attrName>style.visibility</p:attrName>
                                        </p:attrNameLst>
                                      </p:cBhvr>
                                      <p:to>
                                        <p:strVal val="visible"/>
                                      </p:to>
                                    </p:set>
                                    <p:animEffect transition="in" filter="fade">
                                      <p:cBhvr>
                                        <p:cTn id="17" dur="500"/>
                                        <p:tgtEl>
                                          <p:spTgt spid="59397">
                                            <p:txEl>
                                              <p:pRg st="1" end="1"/>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59397">
                                            <p:txEl>
                                              <p:pRg st="2" end="2"/>
                                            </p:txEl>
                                          </p:spTgt>
                                        </p:tgtEl>
                                        <p:attrNameLst>
                                          <p:attrName>style.visibility</p:attrName>
                                        </p:attrNameLst>
                                      </p:cBhvr>
                                      <p:to>
                                        <p:strVal val="visible"/>
                                      </p:to>
                                    </p:set>
                                    <p:animEffect transition="in" filter="fade">
                                      <p:cBhvr>
                                        <p:cTn id="20" dur="500"/>
                                        <p:tgtEl>
                                          <p:spTgt spid="59397">
                                            <p:txEl>
                                              <p:pRg st="2" end="2"/>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9397">
                                            <p:txEl>
                                              <p:pRg st="3" end="3"/>
                                            </p:txEl>
                                          </p:spTgt>
                                        </p:tgtEl>
                                        <p:attrNameLst>
                                          <p:attrName>style.visibility</p:attrName>
                                        </p:attrNameLst>
                                      </p:cBhvr>
                                      <p:to>
                                        <p:strVal val="visible"/>
                                      </p:to>
                                    </p:set>
                                    <p:animEffect transition="in" filter="fade">
                                      <p:cBhvr>
                                        <p:cTn id="23" dur="500"/>
                                        <p:tgtEl>
                                          <p:spTgt spid="59397">
                                            <p:txEl>
                                              <p:pRg st="3" end="3"/>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500"/>
                                        <p:tgtEl>
                                          <p:spTgt spid="2"/>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fade">
                                      <p:cBhvr>
                                        <p:cTn id="29" dur="500"/>
                                        <p:tgtEl>
                                          <p:spTgt spid="2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59400"/>
                                        </p:tgtEl>
                                        <p:attrNameLst>
                                          <p:attrName>style.visibility</p:attrName>
                                        </p:attrNameLst>
                                      </p:cBhvr>
                                      <p:to>
                                        <p:strVal val="visible"/>
                                      </p:to>
                                    </p:set>
                                    <p:animEffect transition="in" filter="fade">
                                      <p:cBhvr>
                                        <p:cTn id="32" dur="500"/>
                                        <p:tgtEl>
                                          <p:spTgt spid="59400"/>
                                        </p:tgtEl>
                                      </p:cBhvr>
                                    </p:animEffect>
                                  </p:childTnLst>
                                </p:cTn>
                              </p:par>
                              <p:par>
                                <p:cTn id="33" presetID="10" presetClass="entr" presetSubtype="0" fill="hold" nodeType="withEffect">
                                  <p:stCondLst>
                                    <p:cond delay="0"/>
                                  </p:stCondLst>
                                  <p:childTnLst>
                                    <p:set>
                                      <p:cBhvr>
                                        <p:cTn id="34" dur="1" fill="hold">
                                          <p:stCondLst>
                                            <p:cond delay="0"/>
                                          </p:stCondLst>
                                        </p:cTn>
                                        <p:tgtEl>
                                          <p:spTgt spid="59398"/>
                                        </p:tgtEl>
                                        <p:attrNameLst>
                                          <p:attrName>style.visibility</p:attrName>
                                        </p:attrNameLst>
                                      </p:cBhvr>
                                      <p:to>
                                        <p:strVal val="visible"/>
                                      </p:to>
                                    </p:set>
                                    <p:animEffect transition="in" filter="fade">
                                      <p:cBhvr>
                                        <p:cTn id="35" dur="500"/>
                                        <p:tgtEl>
                                          <p:spTgt spid="5939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fade">
                                      <p:cBhvr>
                                        <p:cTn id="38" dur="500"/>
                                        <p:tgtEl>
                                          <p:spTgt spid="26"/>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71"/>
                                        </p:tgtEl>
                                        <p:attrNameLst>
                                          <p:attrName>style.visibility</p:attrName>
                                        </p:attrNameLst>
                                      </p:cBhvr>
                                      <p:to>
                                        <p:strVal val="visible"/>
                                      </p:to>
                                    </p:set>
                                    <p:animEffect transition="in" filter="fade">
                                      <p:cBhvr>
                                        <p:cTn id="43" dur="500"/>
                                        <p:tgtEl>
                                          <p:spTgt spid="71"/>
                                        </p:tgtEl>
                                      </p:cBhvr>
                                    </p:animEffect>
                                  </p:childTnLst>
                                </p:cTn>
                              </p:par>
                            </p:childTnLst>
                          </p:cTn>
                        </p:par>
                        <p:par>
                          <p:cTn id="44" fill="hold">
                            <p:stCondLst>
                              <p:cond delay="500"/>
                            </p:stCondLst>
                            <p:childTnLst>
                              <p:par>
                                <p:cTn id="45" presetID="10" presetClass="entr" presetSubtype="0" fill="hold" nodeType="afterEffect">
                                  <p:stCondLst>
                                    <p:cond delay="0"/>
                                  </p:stCondLst>
                                  <p:childTnLst>
                                    <p:set>
                                      <p:cBhvr>
                                        <p:cTn id="46" dur="1" fill="hold">
                                          <p:stCondLst>
                                            <p:cond delay="0"/>
                                          </p:stCondLst>
                                        </p:cTn>
                                        <p:tgtEl>
                                          <p:spTgt spid="57"/>
                                        </p:tgtEl>
                                        <p:attrNameLst>
                                          <p:attrName>style.visibility</p:attrName>
                                        </p:attrNameLst>
                                      </p:cBhvr>
                                      <p:to>
                                        <p:strVal val="visible"/>
                                      </p:to>
                                    </p:set>
                                    <p:animEffect transition="in" filter="fade">
                                      <p:cBhvr>
                                        <p:cTn id="47" dur="250"/>
                                        <p:tgtEl>
                                          <p:spTgt spid="57"/>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70"/>
                                        </p:tgtEl>
                                        <p:attrNameLst>
                                          <p:attrName>style.visibility</p:attrName>
                                        </p:attrNameLst>
                                      </p:cBhvr>
                                      <p:to>
                                        <p:strVal val="visible"/>
                                      </p:to>
                                    </p:set>
                                    <p:animEffect transition="in" filter="fade">
                                      <p:cBhvr>
                                        <p:cTn id="50" dur="250"/>
                                        <p:tgtEl>
                                          <p:spTgt spid="70"/>
                                        </p:tgtEl>
                                      </p:cBhvr>
                                    </p:animEffect>
                                  </p:childTnLst>
                                </p:cTn>
                              </p:par>
                            </p:childTnLst>
                          </p:cTn>
                        </p:par>
                        <p:par>
                          <p:cTn id="51" fill="hold">
                            <p:stCondLst>
                              <p:cond delay="750"/>
                            </p:stCondLst>
                            <p:childTnLst>
                              <p:par>
                                <p:cTn id="52" presetID="10" presetClass="entr" presetSubtype="0" fill="hold" nodeType="afterEffect">
                                  <p:stCondLst>
                                    <p:cond delay="0"/>
                                  </p:stCondLst>
                                  <p:childTnLst>
                                    <p:set>
                                      <p:cBhvr>
                                        <p:cTn id="53" dur="1" fill="hold">
                                          <p:stCondLst>
                                            <p:cond delay="0"/>
                                          </p:stCondLst>
                                        </p:cTn>
                                        <p:tgtEl>
                                          <p:spTgt spid="61"/>
                                        </p:tgtEl>
                                        <p:attrNameLst>
                                          <p:attrName>style.visibility</p:attrName>
                                        </p:attrNameLst>
                                      </p:cBhvr>
                                      <p:to>
                                        <p:strVal val="visible"/>
                                      </p:to>
                                    </p:set>
                                    <p:animEffect transition="in" filter="fade">
                                      <p:cBhvr>
                                        <p:cTn id="54" dur="750"/>
                                        <p:tgtEl>
                                          <p:spTgt spid="61"/>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69"/>
                                        </p:tgtEl>
                                        <p:attrNameLst>
                                          <p:attrName>style.visibility</p:attrName>
                                        </p:attrNameLst>
                                      </p:cBhvr>
                                      <p:to>
                                        <p:strVal val="visible"/>
                                      </p:to>
                                    </p:set>
                                    <p:animEffect transition="in" filter="fade">
                                      <p:cBhvr>
                                        <p:cTn id="57" dur="1000"/>
                                        <p:tgtEl>
                                          <p:spTgt spid="69"/>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72"/>
                                        </p:tgtEl>
                                        <p:attrNameLst>
                                          <p:attrName>style.visibility</p:attrName>
                                        </p:attrNameLst>
                                      </p:cBhvr>
                                      <p:to>
                                        <p:strVal val="visible"/>
                                      </p:to>
                                    </p:set>
                                    <p:animEffect transition="in" filter="fade">
                                      <p:cBhvr>
                                        <p:cTn id="62" dur="500"/>
                                        <p:tgtEl>
                                          <p:spTgt spid="72"/>
                                        </p:tgtEl>
                                      </p:cBhvr>
                                    </p:animEffect>
                                  </p:childTnLst>
                                </p:cTn>
                              </p:par>
                            </p:childTnLst>
                          </p:cTn>
                        </p:par>
                        <p:par>
                          <p:cTn id="63" fill="hold">
                            <p:stCondLst>
                              <p:cond delay="500"/>
                            </p:stCondLst>
                            <p:childTnLst>
                              <p:par>
                                <p:cTn id="64" presetID="10" presetClass="entr" presetSubtype="0" fill="hold" nodeType="after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fade">
                                      <p:cBhvr>
                                        <p:cTn id="66" dur="250"/>
                                        <p:tgtEl>
                                          <p:spTgt spid="27"/>
                                        </p:tgtEl>
                                      </p:cBhvr>
                                    </p:animEffect>
                                  </p:childTnLst>
                                </p:cTn>
                              </p:par>
                            </p:childTnLst>
                          </p:cTn>
                        </p:par>
                        <p:par>
                          <p:cTn id="67" fill="hold">
                            <p:stCondLst>
                              <p:cond delay="750"/>
                            </p:stCondLst>
                            <p:childTnLst>
                              <p:par>
                                <p:cTn id="68" presetID="10" presetClass="entr" presetSubtype="0" fill="hold" nodeType="afterEffect">
                                  <p:stCondLst>
                                    <p:cond delay="0"/>
                                  </p:stCondLst>
                                  <p:childTnLst>
                                    <p:set>
                                      <p:cBhvr>
                                        <p:cTn id="69" dur="1" fill="hold">
                                          <p:stCondLst>
                                            <p:cond delay="0"/>
                                          </p:stCondLst>
                                        </p:cTn>
                                        <p:tgtEl>
                                          <p:spTgt spid="33"/>
                                        </p:tgtEl>
                                        <p:attrNameLst>
                                          <p:attrName>style.visibility</p:attrName>
                                        </p:attrNameLst>
                                      </p:cBhvr>
                                      <p:to>
                                        <p:strVal val="visible"/>
                                      </p:to>
                                    </p:set>
                                    <p:animEffect transition="in" filter="fade">
                                      <p:cBhvr>
                                        <p:cTn id="70" dur="250"/>
                                        <p:tgtEl>
                                          <p:spTgt spid="33"/>
                                        </p:tgtEl>
                                      </p:cBhvr>
                                    </p:animEffect>
                                  </p:childTnLst>
                                </p:cTn>
                              </p:par>
                              <p:par>
                                <p:cTn id="71" presetID="10" presetClass="entr" presetSubtype="0" fill="hold" nodeType="withEffect">
                                  <p:stCondLst>
                                    <p:cond delay="0"/>
                                  </p:stCondLst>
                                  <p:childTnLst>
                                    <p:set>
                                      <p:cBhvr>
                                        <p:cTn id="72" dur="1" fill="hold">
                                          <p:stCondLst>
                                            <p:cond delay="0"/>
                                          </p:stCondLst>
                                        </p:cTn>
                                        <p:tgtEl>
                                          <p:spTgt spid="44"/>
                                        </p:tgtEl>
                                        <p:attrNameLst>
                                          <p:attrName>style.visibility</p:attrName>
                                        </p:attrNameLst>
                                      </p:cBhvr>
                                      <p:to>
                                        <p:strVal val="visible"/>
                                      </p:to>
                                    </p:set>
                                    <p:animEffect transition="in" filter="fade">
                                      <p:cBhvr>
                                        <p:cTn id="73" dur="750"/>
                                        <p:tgtEl>
                                          <p:spTgt spid="44"/>
                                        </p:tgtEl>
                                      </p:cBhvr>
                                    </p:animEffect>
                                  </p:childTnLst>
                                </p:cTn>
                              </p:par>
                            </p:childTnLst>
                          </p:cTn>
                        </p:par>
                        <p:par>
                          <p:cTn id="74" fill="hold">
                            <p:stCondLst>
                              <p:cond delay="1500"/>
                            </p:stCondLst>
                            <p:childTnLst>
                              <p:par>
                                <p:cTn id="75" presetID="10" presetClass="entr" presetSubtype="0" fill="hold" grpId="0" nodeType="after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fade">
                                      <p:cBhvr>
                                        <p:cTn id="77" dur="750"/>
                                        <p:tgtEl>
                                          <p:spTgt spid="31"/>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32"/>
                                        </p:tgtEl>
                                        <p:attrNameLst>
                                          <p:attrName>style.visibility</p:attrName>
                                        </p:attrNameLst>
                                      </p:cBhvr>
                                      <p:to>
                                        <p:strVal val="visible"/>
                                      </p:to>
                                    </p:set>
                                    <p:animEffect transition="in" filter="fade">
                                      <p:cBhvr>
                                        <p:cTn id="80" dur="7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6" grpId="0"/>
      <p:bldP spid="59397" grpId="0" uiExpand="1" build="p"/>
      <p:bldP spid="59400" grpId="0"/>
      <p:bldP spid="25" grpId="0" animBg="1"/>
      <p:bldP spid="26" grpId="0"/>
      <p:bldP spid="31" grpId="0" animBg="1"/>
      <p:bldP spid="32" grpId="0" animBg="1"/>
      <p:bldP spid="69" grpId="0"/>
      <p:bldP spid="70" grpId="0"/>
      <p:bldP spid="71" grpId="0"/>
      <p:bldP spid="7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p:cNvPicPr>
            <a:picLocks noChangeAspect="1"/>
          </p:cNvPicPr>
          <p:nvPr/>
        </p:nvPicPr>
        <p:blipFill>
          <a:blip r:embed="rId3"/>
          <a:srcRect/>
          <a:stretch>
            <a:fillRect/>
          </a:stretch>
        </p:blipFill>
        <p:spPr bwMode="auto">
          <a:xfrm>
            <a:off x="1054876" y="638748"/>
            <a:ext cx="6629400" cy="2194322"/>
          </a:xfrm>
          <a:prstGeom prst="rect">
            <a:avLst/>
          </a:prstGeom>
          <a:noFill/>
          <a:ln w="9525">
            <a:noFill/>
            <a:miter lim="800000"/>
            <a:headEnd/>
            <a:tailEnd/>
          </a:ln>
        </p:spPr>
      </p:pic>
      <p:sp>
        <p:nvSpPr>
          <p:cNvPr id="8" name="Title 7"/>
          <p:cNvSpPr txBox="1">
            <a:spLocks/>
          </p:cNvSpPr>
          <p:nvPr/>
        </p:nvSpPr>
        <p:spPr bwMode="auto">
          <a:xfrm>
            <a:off x="1169176" y="89870"/>
            <a:ext cx="6172200" cy="857250"/>
          </a:xfrm>
          <a:prstGeom prst="rect">
            <a:avLst/>
          </a:prstGeom>
          <a:noFill/>
          <a:ln w="9525">
            <a:noFill/>
            <a:miter lim="800000"/>
            <a:headEnd/>
            <a:tailEnd/>
          </a:ln>
        </p:spPr>
        <p:txBody>
          <a:bodyPr vert="horz" wrap="square" lIns="68580" tIns="34290" rIns="68580" bIns="34290" numCol="1" anchor="ctr" anchorCtr="0" compatLnSpc="1">
            <a:prstTxWarp prst="textNoShape">
              <a:avLst/>
            </a:prstTxWarp>
          </a:bodyPr>
          <a:lstStyle/>
          <a:p>
            <a:pPr algn="ctr" defTabSz="685800">
              <a:defRPr/>
            </a:pPr>
            <a:r>
              <a:rPr lang="en-US" sz="2400" u="sng" kern="0" dirty="0">
                <a:solidFill>
                  <a:srgbClr val="0000FF"/>
                </a:solidFill>
                <a:latin typeface="Times New Roman" pitchFamily="-111" charset="0"/>
                <a:ea typeface="ＭＳ Ｐゴシック" pitchFamily="-111" charset="-128"/>
                <a:cs typeface="ＭＳ Ｐゴシック" charset="-128"/>
              </a:rPr>
              <a:t>Behavioral Similarity Graphs</a:t>
            </a:r>
          </a:p>
        </p:txBody>
      </p:sp>
      <p:sp>
        <p:nvSpPr>
          <p:cNvPr id="9" name="TextBox 8"/>
          <p:cNvSpPr txBox="1">
            <a:spLocks noChangeArrowheads="1"/>
          </p:cNvSpPr>
          <p:nvPr/>
        </p:nvSpPr>
        <p:spPr bwMode="auto">
          <a:xfrm>
            <a:off x="940576" y="2613779"/>
            <a:ext cx="6858000" cy="219291"/>
          </a:xfrm>
          <a:prstGeom prst="rect">
            <a:avLst/>
          </a:prstGeom>
          <a:solidFill>
            <a:schemeClr val="bg1"/>
          </a:solidFill>
          <a:ln w="9525">
            <a:noFill/>
            <a:miter lim="800000"/>
            <a:headEnd/>
            <a:tailEnd/>
          </a:ln>
        </p:spPr>
        <p:txBody>
          <a:bodyPr wrap="square">
            <a:spAutoFit/>
          </a:bodyPr>
          <a:lstStyle/>
          <a:p>
            <a:r>
              <a:rPr lang="en-US" sz="825" dirty="0">
                <a:latin typeface="Times New Roman" pitchFamily="-111" charset="0"/>
              </a:rPr>
              <a:t>* G. </a:t>
            </a:r>
            <a:r>
              <a:rPr lang="en-US" sz="825" dirty="0" err="1">
                <a:latin typeface="Times New Roman" pitchFamily="-111" charset="0"/>
              </a:rPr>
              <a:t>Thakur</a:t>
            </a:r>
            <a:r>
              <a:rPr lang="en-US" sz="825" dirty="0">
                <a:latin typeface="Times New Roman" pitchFamily="-111" charset="0"/>
              </a:rPr>
              <a:t>, A. </a:t>
            </a:r>
            <a:r>
              <a:rPr lang="en-US" sz="825" dirty="0" err="1">
                <a:latin typeface="Times New Roman" pitchFamily="-111" charset="0"/>
              </a:rPr>
              <a:t>Helmy</a:t>
            </a:r>
            <a:r>
              <a:rPr lang="en-US" sz="825" dirty="0">
                <a:latin typeface="Times New Roman" pitchFamily="-111" charset="0"/>
              </a:rPr>
              <a:t>, W. Hsu, “Similarity analysis and modeling of similarity in mobile societies: The missing link”, </a:t>
            </a:r>
            <a:r>
              <a:rPr lang="en-US" sz="825" i="1" dirty="0">
                <a:latin typeface="Times New Roman" pitchFamily="-111" charset="0"/>
              </a:rPr>
              <a:t>ACM </a:t>
            </a:r>
            <a:r>
              <a:rPr lang="en-US" sz="825" i="1" dirty="0" err="1">
                <a:latin typeface="Times New Roman" pitchFamily="-111" charset="0"/>
              </a:rPr>
              <a:t>MobiCom</a:t>
            </a:r>
            <a:r>
              <a:rPr lang="en-US" sz="825" i="1" dirty="0">
                <a:latin typeface="Times New Roman" pitchFamily="-111" charset="0"/>
              </a:rPr>
              <a:t> CHANTS </a:t>
            </a:r>
            <a:r>
              <a:rPr lang="en-US" sz="825" dirty="0">
                <a:latin typeface="Times New Roman" pitchFamily="-111" charset="0"/>
              </a:rPr>
              <a:t>2010</a:t>
            </a:r>
          </a:p>
        </p:txBody>
      </p:sp>
      <p:sp>
        <p:nvSpPr>
          <p:cNvPr id="10" name="TextBox 9"/>
          <p:cNvSpPr txBox="1"/>
          <p:nvPr/>
        </p:nvSpPr>
        <p:spPr>
          <a:xfrm>
            <a:off x="1169176" y="2318720"/>
            <a:ext cx="5626861" cy="253916"/>
          </a:xfrm>
          <a:prstGeom prst="rect">
            <a:avLst/>
          </a:prstGeom>
          <a:noFill/>
        </p:spPr>
        <p:txBody>
          <a:bodyPr wrap="none" rtlCol="0">
            <a:spAutoFit/>
          </a:bodyPr>
          <a:lstStyle/>
          <a:p>
            <a:r>
              <a:rPr lang="en-US" sz="1050" b="1" dirty="0">
                <a:latin typeface="Times New Roman" pitchFamily="18" charset="0"/>
                <a:cs typeface="Times New Roman" pitchFamily="18" charset="0"/>
              </a:rPr>
              <a:t>(a) Dartmouth Campus		(b) MIT Campus	(c) </a:t>
            </a:r>
            <a:r>
              <a:rPr lang="en-US" sz="1050" b="1" dirty="0" err="1">
                <a:latin typeface="Times New Roman" pitchFamily="18" charset="0"/>
                <a:cs typeface="Times New Roman" pitchFamily="18" charset="0"/>
              </a:rPr>
              <a:t>UF</a:t>
            </a:r>
            <a:r>
              <a:rPr lang="en-US" sz="1050" b="1" dirty="0">
                <a:latin typeface="Times New Roman" pitchFamily="18" charset="0"/>
                <a:cs typeface="Times New Roman" pitchFamily="18" charset="0"/>
              </a:rPr>
              <a:t> Campus	        (d) USC Campus </a:t>
            </a:r>
          </a:p>
        </p:txBody>
      </p:sp>
      <p:cxnSp>
        <p:nvCxnSpPr>
          <p:cNvPr id="12" name="Straight Connector 11"/>
          <p:cNvCxnSpPr/>
          <p:nvPr/>
        </p:nvCxnSpPr>
        <p:spPr>
          <a:xfrm>
            <a:off x="1054876" y="2547320"/>
            <a:ext cx="6343650" cy="1191"/>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p:cNvPicPr>
            <a:picLocks noChangeAspect="1"/>
          </p:cNvPicPr>
          <p:nvPr/>
        </p:nvPicPr>
        <p:blipFill>
          <a:blip r:embed="rId3"/>
          <a:srcRect/>
          <a:stretch>
            <a:fillRect/>
          </a:stretch>
        </p:blipFill>
        <p:spPr bwMode="auto">
          <a:xfrm>
            <a:off x="1054876" y="638748"/>
            <a:ext cx="6629400" cy="2194322"/>
          </a:xfrm>
          <a:prstGeom prst="rect">
            <a:avLst/>
          </a:prstGeom>
          <a:noFill/>
          <a:ln w="9525">
            <a:noFill/>
            <a:miter lim="800000"/>
            <a:headEnd/>
            <a:tailEnd/>
          </a:ln>
        </p:spPr>
      </p:pic>
      <p:sp>
        <p:nvSpPr>
          <p:cNvPr id="8" name="Title 7"/>
          <p:cNvSpPr txBox="1">
            <a:spLocks/>
          </p:cNvSpPr>
          <p:nvPr/>
        </p:nvSpPr>
        <p:spPr bwMode="auto">
          <a:xfrm>
            <a:off x="-108192" y="109885"/>
            <a:ext cx="9252192" cy="857250"/>
          </a:xfrm>
          <a:prstGeom prst="rect">
            <a:avLst/>
          </a:prstGeom>
          <a:noFill/>
          <a:ln w="9525">
            <a:noFill/>
            <a:miter lim="800000"/>
            <a:headEnd/>
            <a:tailEnd/>
          </a:ln>
        </p:spPr>
        <p:txBody>
          <a:bodyPr vert="horz" wrap="square" lIns="68580" tIns="34290" rIns="68580" bIns="34290" numCol="1" anchor="ctr" anchorCtr="0" compatLnSpc="1">
            <a:prstTxWarp prst="textNoShape">
              <a:avLst/>
            </a:prstTxWarp>
          </a:bodyPr>
          <a:lstStyle/>
          <a:p>
            <a:pPr algn="ctr" defTabSz="685800">
              <a:defRPr/>
            </a:pPr>
            <a:r>
              <a:rPr lang="en-US" sz="2400" u="sng" kern="0" dirty="0">
                <a:solidFill>
                  <a:srgbClr val="0000FF"/>
                </a:solidFill>
                <a:latin typeface="Times New Roman" pitchFamily="-111" charset="0"/>
                <a:ea typeface="ＭＳ Ｐゴシック" pitchFamily="-111" charset="-128"/>
                <a:cs typeface="ＭＳ Ｐゴシック" charset="-128"/>
              </a:rPr>
              <a:t>Behavioral Similarity Graphs &amp; </a:t>
            </a:r>
            <a:r>
              <a:rPr lang="en-US" sz="2400" i="1" u="sng" kern="0" dirty="0">
                <a:solidFill>
                  <a:srgbClr val="0000FF"/>
                </a:solidFill>
                <a:latin typeface="Times New Roman" pitchFamily="-111" charset="0"/>
                <a:ea typeface="ＭＳ Ｐゴシック" pitchFamily="-111" charset="-128"/>
                <a:cs typeface="ＭＳ Ｐゴシック" charset="-128"/>
              </a:rPr>
              <a:t>Profile-cast</a:t>
            </a:r>
            <a:r>
              <a:rPr lang="en-US" sz="2400" u="sng" kern="0" dirty="0">
                <a:solidFill>
                  <a:srgbClr val="0000FF"/>
                </a:solidFill>
                <a:latin typeface="Times New Roman" pitchFamily="-111" charset="0"/>
                <a:ea typeface="ＭＳ Ｐゴシック" pitchFamily="-111" charset="-128"/>
                <a:cs typeface="ＭＳ Ｐゴシック" charset="-128"/>
              </a:rPr>
              <a:t> Comm Paradigm</a:t>
            </a:r>
          </a:p>
        </p:txBody>
      </p:sp>
      <p:sp>
        <p:nvSpPr>
          <p:cNvPr id="9" name="TextBox 8"/>
          <p:cNvSpPr txBox="1">
            <a:spLocks noChangeArrowheads="1"/>
          </p:cNvSpPr>
          <p:nvPr/>
        </p:nvSpPr>
        <p:spPr bwMode="auto">
          <a:xfrm>
            <a:off x="940576" y="2793387"/>
            <a:ext cx="6858000" cy="219291"/>
          </a:xfrm>
          <a:prstGeom prst="rect">
            <a:avLst/>
          </a:prstGeom>
          <a:solidFill>
            <a:schemeClr val="bg1"/>
          </a:solidFill>
          <a:ln w="9525">
            <a:noFill/>
            <a:miter lim="800000"/>
            <a:headEnd/>
            <a:tailEnd/>
          </a:ln>
        </p:spPr>
        <p:txBody>
          <a:bodyPr wrap="square">
            <a:spAutoFit/>
          </a:bodyPr>
          <a:lstStyle/>
          <a:p>
            <a:r>
              <a:rPr lang="en-US" sz="825" dirty="0">
                <a:latin typeface="Times New Roman" pitchFamily="-111" charset="0"/>
              </a:rPr>
              <a:t>* G. </a:t>
            </a:r>
            <a:r>
              <a:rPr lang="en-US" sz="825" dirty="0" err="1">
                <a:latin typeface="Times New Roman" pitchFamily="-111" charset="0"/>
              </a:rPr>
              <a:t>Thakur</a:t>
            </a:r>
            <a:r>
              <a:rPr lang="en-US" sz="825" dirty="0">
                <a:latin typeface="Times New Roman" pitchFamily="-111" charset="0"/>
              </a:rPr>
              <a:t>, A. </a:t>
            </a:r>
            <a:r>
              <a:rPr lang="en-US" sz="825" dirty="0" err="1">
                <a:latin typeface="Times New Roman" pitchFamily="-111" charset="0"/>
              </a:rPr>
              <a:t>Helmy</a:t>
            </a:r>
            <a:r>
              <a:rPr lang="en-US" sz="825" dirty="0">
                <a:latin typeface="Times New Roman" pitchFamily="-111" charset="0"/>
              </a:rPr>
              <a:t>, W. Hsu, “Similarity analysis and modeling of similarity in mobile societies: The missing link”, </a:t>
            </a:r>
            <a:r>
              <a:rPr lang="en-US" sz="825" i="1" dirty="0">
                <a:latin typeface="Times New Roman" pitchFamily="-111" charset="0"/>
              </a:rPr>
              <a:t>ACM </a:t>
            </a:r>
            <a:r>
              <a:rPr lang="en-US" sz="825" i="1" dirty="0" err="1">
                <a:latin typeface="Times New Roman" pitchFamily="-111" charset="0"/>
              </a:rPr>
              <a:t>MobiCom</a:t>
            </a:r>
            <a:r>
              <a:rPr lang="en-US" sz="825" i="1" dirty="0">
                <a:latin typeface="Times New Roman" pitchFamily="-111" charset="0"/>
              </a:rPr>
              <a:t> CHANTS </a:t>
            </a:r>
            <a:r>
              <a:rPr lang="en-US" sz="825" dirty="0">
                <a:latin typeface="Times New Roman" pitchFamily="-111" charset="0"/>
              </a:rPr>
              <a:t>2010</a:t>
            </a:r>
          </a:p>
        </p:txBody>
      </p:sp>
      <p:sp>
        <p:nvSpPr>
          <p:cNvPr id="10" name="TextBox 9"/>
          <p:cNvSpPr txBox="1"/>
          <p:nvPr/>
        </p:nvSpPr>
        <p:spPr>
          <a:xfrm>
            <a:off x="1169176" y="2498328"/>
            <a:ext cx="5626861" cy="253916"/>
          </a:xfrm>
          <a:prstGeom prst="rect">
            <a:avLst/>
          </a:prstGeom>
          <a:noFill/>
        </p:spPr>
        <p:txBody>
          <a:bodyPr wrap="none" rtlCol="0">
            <a:spAutoFit/>
          </a:bodyPr>
          <a:lstStyle/>
          <a:p>
            <a:r>
              <a:rPr lang="en-US" sz="1050" b="1" dirty="0">
                <a:latin typeface="Times New Roman" pitchFamily="18" charset="0"/>
                <a:cs typeface="Times New Roman" pitchFamily="18" charset="0"/>
              </a:rPr>
              <a:t>(a) Dartmouth Campus		(b) MIT Campus	(c) </a:t>
            </a:r>
            <a:r>
              <a:rPr lang="en-US" sz="1050" b="1" dirty="0" err="1">
                <a:latin typeface="Times New Roman" pitchFamily="18" charset="0"/>
                <a:cs typeface="Times New Roman" pitchFamily="18" charset="0"/>
              </a:rPr>
              <a:t>UF</a:t>
            </a:r>
            <a:r>
              <a:rPr lang="en-US" sz="1050" b="1" dirty="0">
                <a:latin typeface="Times New Roman" pitchFamily="18" charset="0"/>
                <a:cs typeface="Times New Roman" pitchFamily="18" charset="0"/>
              </a:rPr>
              <a:t> Campus	        (d) USC Campus </a:t>
            </a:r>
          </a:p>
        </p:txBody>
      </p:sp>
      <p:cxnSp>
        <p:nvCxnSpPr>
          <p:cNvPr id="12" name="Straight Connector 11"/>
          <p:cNvCxnSpPr/>
          <p:nvPr/>
        </p:nvCxnSpPr>
        <p:spPr>
          <a:xfrm>
            <a:off x="1054876" y="2726928"/>
            <a:ext cx="6343650" cy="1191"/>
          </a:xfrm>
          <a:prstGeom prst="line">
            <a:avLst/>
          </a:prstGeom>
        </p:spPr>
        <p:style>
          <a:lnRef idx="2">
            <a:schemeClr val="accent1"/>
          </a:lnRef>
          <a:fillRef idx="0">
            <a:schemeClr val="accent1"/>
          </a:fillRef>
          <a:effectRef idx="1">
            <a:schemeClr val="accent1"/>
          </a:effectRef>
          <a:fontRef idx="minor">
            <a:schemeClr val="tx1"/>
          </a:fontRef>
        </p:style>
      </p:cxnSp>
      <p:pic>
        <p:nvPicPr>
          <p:cNvPr id="17" name="Picture 16" descr="profile-cast-pic.JPG">
            <a:extLst>
              <a:ext uri="{FF2B5EF4-FFF2-40B4-BE49-F238E27FC236}">
                <a16:creationId xmlns:a16="http://schemas.microsoft.com/office/drawing/2014/main" xmlns="" id="{983A3CB9-CE7C-4467-8405-B7FCCDF38ACF}"/>
              </a:ext>
            </a:extLst>
          </p:cNvPr>
          <p:cNvPicPr>
            <a:picLocks noChangeAspect="1"/>
          </p:cNvPicPr>
          <p:nvPr/>
        </p:nvPicPr>
        <p:blipFill>
          <a:blip r:embed="rId4"/>
          <a:stretch>
            <a:fillRect/>
          </a:stretch>
        </p:blipFill>
        <p:spPr>
          <a:xfrm>
            <a:off x="883426" y="2490913"/>
            <a:ext cx="4696770" cy="2359118"/>
          </a:xfrm>
          <a:prstGeom prst="rect">
            <a:avLst/>
          </a:prstGeom>
          <a:ln>
            <a:solidFill>
              <a:schemeClr val="accent1"/>
            </a:solidFill>
          </a:ln>
        </p:spPr>
      </p:pic>
      <p:sp>
        <p:nvSpPr>
          <p:cNvPr id="18" name="TextBox 17">
            <a:extLst>
              <a:ext uri="{FF2B5EF4-FFF2-40B4-BE49-F238E27FC236}">
                <a16:creationId xmlns:a16="http://schemas.microsoft.com/office/drawing/2014/main" xmlns="" id="{DF8247ED-D36E-4DBE-8748-CD7332251772}"/>
              </a:ext>
            </a:extLst>
          </p:cNvPr>
          <p:cNvSpPr txBox="1"/>
          <p:nvPr/>
        </p:nvSpPr>
        <p:spPr>
          <a:xfrm>
            <a:off x="5592499" y="2504846"/>
            <a:ext cx="2320377" cy="738664"/>
          </a:xfrm>
          <a:prstGeom prst="rect">
            <a:avLst/>
          </a:prstGeom>
          <a:solidFill>
            <a:schemeClr val="bg1"/>
          </a:solidFill>
          <a:ln>
            <a:solidFill>
              <a:schemeClr val="tx1"/>
            </a:solidFill>
          </a:ln>
        </p:spPr>
        <p:txBody>
          <a:bodyPr wrap="square" rtlCol="0">
            <a:spAutoFit/>
          </a:bodyPr>
          <a:lstStyle/>
          <a:p>
            <a:r>
              <a:rPr lang="en-US" sz="1050" dirty="0">
                <a:latin typeface="Times New Roman" pitchFamily="18" charset="0"/>
                <a:cs typeface="Times New Roman" pitchFamily="18" charset="0"/>
              </a:rPr>
              <a:t>Destination is defined by the </a:t>
            </a:r>
            <a:r>
              <a:rPr lang="en-US" sz="1050" i="1" dirty="0">
                <a:latin typeface="Times New Roman" pitchFamily="18" charset="0"/>
                <a:cs typeface="Times New Roman" pitchFamily="18" charset="0"/>
              </a:rPr>
              <a:t>target interest profiles</a:t>
            </a:r>
            <a:r>
              <a:rPr lang="en-US" sz="1050" dirty="0">
                <a:latin typeface="Times New Roman" pitchFamily="18" charset="0"/>
                <a:cs typeface="Times New Roman" pitchFamily="18" charset="0"/>
              </a:rPr>
              <a:t>. Destination(s) match based on inferred behavioral similarity, instead of machine (</a:t>
            </a:r>
            <a:r>
              <a:rPr lang="en-US" sz="1050" i="1" dirty="0">
                <a:latin typeface="Times New Roman" pitchFamily="18" charset="0"/>
                <a:cs typeface="Times New Roman" pitchFamily="18" charset="0"/>
              </a:rPr>
              <a:t>IP</a:t>
            </a:r>
            <a:r>
              <a:rPr lang="en-US" sz="1050" dirty="0">
                <a:latin typeface="Times New Roman" pitchFamily="18" charset="0"/>
                <a:cs typeface="Times New Roman" pitchFamily="18" charset="0"/>
              </a:rPr>
              <a:t>) address. </a:t>
            </a:r>
          </a:p>
        </p:txBody>
      </p:sp>
      <p:sp>
        <p:nvSpPr>
          <p:cNvPr id="19" name="TextBox 4">
            <a:extLst>
              <a:ext uri="{FF2B5EF4-FFF2-40B4-BE49-F238E27FC236}">
                <a16:creationId xmlns:a16="http://schemas.microsoft.com/office/drawing/2014/main" xmlns="" id="{67549811-DA7F-49AB-98E7-426AD6A6B6BF}"/>
              </a:ext>
            </a:extLst>
          </p:cNvPr>
          <p:cNvSpPr txBox="1">
            <a:spLocks noChangeArrowheads="1"/>
          </p:cNvSpPr>
          <p:nvPr/>
        </p:nvSpPr>
        <p:spPr bwMode="auto">
          <a:xfrm>
            <a:off x="5594156" y="3820408"/>
            <a:ext cx="2307812" cy="1015663"/>
          </a:xfrm>
          <a:prstGeom prst="rect">
            <a:avLst/>
          </a:prstGeom>
          <a:solidFill>
            <a:schemeClr val="bg1"/>
          </a:solidFill>
          <a:ln w="9525">
            <a:solidFill>
              <a:schemeClr val="tx1"/>
            </a:solidFill>
            <a:miter lim="800000"/>
            <a:headEnd/>
            <a:tailEnd/>
          </a:ln>
        </p:spPr>
        <p:txBody>
          <a:bodyPr wrap="square">
            <a:spAutoFit/>
          </a:bodyPr>
          <a:lstStyle/>
          <a:p>
            <a:r>
              <a:rPr lang="en-US" sz="1200" dirty="0">
                <a:latin typeface="Times New Roman" pitchFamily="-111" charset="0"/>
                <a:cs typeface="Times New Roman" pitchFamily="-111" charset="0"/>
              </a:rPr>
              <a:t>Extend </a:t>
            </a:r>
            <a:r>
              <a:rPr lang="en-US" sz="1200" i="1" dirty="0">
                <a:latin typeface="Times New Roman" pitchFamily="-111" charset="0"/>
                <a:cs typeface="Times New Roman" pitchFamily="-111" charset="0"/>
              </a:rPr>
              <a:t>profile dimensions </a:t>
            </a:r>
            <a:r>
              <a:rPr lang="en-US" sz="1200" dirty="0">
                <a:latin typeface="Times New Roman" pitchFamily="-111" charset="0"/>
                <a:cs typeface="Times New Roman" pitchFamily="-111" charset="0"/>
              </a:rPr>
              <a:t>with:    - </a:t>
            </a:r>
            <a:r>
              <a:rPr lang="en-US" sz="1200" dirty="0">
                <a:solidFill>
                  <a:srgbClr val="FF0000"/>
                </a:solidFill>
                <a:latin typeface="Times New Roman" pitchFamily="-111" charset="0"/>
                <a:cs typeface="Times New Roman" pitchFamily="-111" charset="0"/>
              </a:rPr>
              <a:t>load</a:t>
            </a:r>
            <a:r>
              <a:rPr lang="en-US" sz="1200" dirty="0">
                <a:latin typeface="Times New Roman" pitchFamily="-111" charset="0"/>
                <a:cs typeface="Times New Roman" pitchFamily="-111" charset="0"/>
              </a:rPr>
              <a:t> (traffic) - </a:t>
            </a:r>
            <a:r>
              <a:rPr lang="en-US" sz="1200" dirty="0">
                <a:solidFill>
                  <a:srgbClr val="FF0000"/>
                </a:solidFill>
                <a:latin typeface="Times New Roman" pitchFamily="-111" charset="0"/>
                <a:cs typeface="Times New Roman" pitchFamily="-111" charset="0"/>
              </a:rPr>
              <a:t>device type</a:t>
            </a:r>
            <a:r>
              <a:rPr lang="en-US" sz="1200" dirty="0">
                <a:latin typeface="Times New Roman" pitchFamily="-111" charset="0"/>
                <a:cs typeface="Times New Roman" pitchFamily="-111" charset="0"/>
              </a:rPr>
              <a:t>s,        - </a:t>
            </a:r>
            <a:r>
              <a:rPr lang="en-US" sz="1200" dirty="0">
                <a:solidFill>
                  <a:srgbClr val="FF0000"/>
                </a:solidFill>
                <a:latin typeface="Times New Roman" pitchFamily="-111" charset="0"/>
                <a:cs typeface="Times New Roman" pitchFamily="-111" charset="0"/>
              </a:rPr>
              <a:t>encounters</a:t>
            </a:r>
            <a:r>
              <a:rPr lang="en-US" sz="1200" dirty="0">
                <a:latin typeface="Times New Roman" pitchFamily="-111" charset="0"/>
                <a:cs typeface="Times New Roman" pitchFamily="-111" charset="0"/>
              </a:rPr>
              <a:t> - </a:t>
            </a:r>
            <a:r>
              <a:rPr lang="en-US" sz="1200" dirty="0">
                <a:solidFill>
                  <a:srgbClr val="FF0000"/>
                </a:solidFill>
                <a:latin typeface="Times New Roman" pitchFamily="-111" charset="0"/>
                <a:cs typeface="Times New Roman" pitchFamily="-111" charset="0"/>
              </a:rPr>
              <a:t>friendship</a:t>
            </a:r>
            <a:r>
              <a:rPr lang="en-US" sz="1200" dirty="0">
                <a:latin typeface="Times New Roman" pitchFamily="-111" charset="0"/>
                <a:cs typeface="Times New Roman" pitchFamily="-111" charset="0"/>
              </a:rPr>
              <a:t>, etc.</a:t>
            </a:r>
          </a:p>
          <a:p>
            <a:r>
              <a:rPr lang="en-US" sz="1200" dirty="0">
                <a:latin typeface="Times New Roman" pitchFamily="-111" charset="0"/>
                <a:cs typeface="Times New Roman" pitchFamily="-111" charset="0"/>
              </a:rPr>
              <a:t>Potential for forming support groups for health and education</a:t>
            </a:r>
            <a:endParaRPr lang="en-US" sz="1200" dirty="0">
              <a:cs typeface="Times New Roman" pitchFamily="-111" charset="0"/>
            </a:endParaRPr>
          </a:p>
        </p:txBody>
      </p:sp>
      <p:sp>
        <p:nvSpPr>
          <p:cNvPr id="21" name="TextBox 20">
            <a:extLst>
              <a:ext uri="{FF2B5EF4-FFF2-40B4-BE49-F238E27FC236}">
                <a16:creationId xmlns:a16="http://schemas.microsoft.com/office/drawing/2014/main" xmlns="" id="{73474C02-E441-4CEE-9ED4-49BEE1E468BE}"/>
              </a:ext>
            </a:extLst>
          </p:cNvPr>
          <p:cNvSpPr txBox="1"/>
          <p:nvPr/>
        </p:nvSpPr>
        <p:spPr>
          <a:xfrm>
            <a:off x="1143001" y="4950261"/>
            <a:ext cx="5266185" cy="230832"/>
          </a:xfrm>
          <a:prstGeom prst="rect">
            <a:avLst/>
          </a:prstGeom>
          <a:noFill/>
        </p:spPr>
        <p:txBody>
          <a:bodyPr wrap="none" rtlCol="0">
            <a:spAutoFit/>
          </a:bodyPr>
          <a:lstStyle/>
          <a:p>
            <a:r>
              <a:rPr lang="en-US" sz="900" dirty="0">
                <a:latin typeface="Times New Roman"/>
                <a:cs typeface="Times New Roman"/>
              </a:rPr>
              <a:t>* Profile-cast/CSI, </a:t>
            </a:r>
            <a:r>
              <a:rPr lang="en-US" sz="900" i="1" dirty="0">
                <a:latin typeface="Times New Roman"/>
                <a:cs typeface="Times New Roman"/>
              </a:rPr>
              <a:t>IEEE</a:t>
            </a:r>
            <a:r>
              <a:rPr lang="en-US" sz="900" dirty="0">
                <a:latin typeface="Times New Roman"/>
                <a:cs typeface="Times New Roman"/>
              </a:rPr>
              <a:t> Trans. Mobile Computing ‘12, *</a:t>
            </a:r>
            <a:r>
              <a:rPr lang="en-US" sz="900" dirty="0" err="1">
                <a:latin typeface="Times New Roman"/>
                <a:cs typeface="Times New Roman"/>
              </a:rPr>
              <a:t>CoBRA</a:t>
            </a:r>
            <a:r>
              <a:rPr lang="en-US" sz="900" dirty="0">
                <a:latin typeface="Times New Roman"/>
                <a:cs typeface="Times New Roman"/>
              </a:rPr>
              <a:t>, </a:t>
            </a:r>
            <a:r>
              <a:rPr lang="en-US" sz="900" i="1" dirty="0">
                <a:latin typeface="Times New Roman"/>
                <a:cs typeface="Times New Roman"/>
              </a:rPr>
              <a:t>IEEE</a:t>
            </a:r>
            <a:r>
              <a:rPr lang="en-US" sz="900" dirty="0">
                <a:latin typeface="Times New Roman"/>
                <a:cs typeface="Times New Roman"/>
              </a:rPr>
              <a:t> GI-Infocom ‘13 [ITC Best Paper ‘15]</a:t>
            </a:r>
          </a:p>
        </p:txBody>
      </p:sp>
      <p:cxnSp>
        <p:nvCxnSpPr>
          <p:cNvPr id="13" name="Straight Connector 12">
            <a:extLst>
              <a:ext uri="{FF2B5EF4-FFF2-40B4-BE49-F238E27FC236}">
                <a16:creationId xmlns:a16="http://schemas.microsoft.com/office/drawing/2014/main" xmlns="" id="{18DFEBCF-2992-4FA9-AB97-933ACEC2360E}"/>
              </a:ext>
            </a:extLst>
          </p:cNvPr>
          <p:cNvCxnSpPr/>
          <p:nvPr/>
        </p:nvCxnSpPr>
        <p:spPr>
          <a:xfrm>
            <a:off x="940576" y="4971382"/>
            <a:ext cx="6343650" cy="1191"/>
          </a:xfrm>
          <a:prstGeom prst="line">
            <a:avLst/>
          </a:prstGeom>
        </p:spPr>
        <p:style>
          <a:lnRef idx="2">
            <a:schemeClr val="accent1"/>
          </a:lnRef>
          <a:fillRef idx="0">
            <a:schemeClr val="accent1"/>
          </a:fillRef>
          <a:effectRef idx="1">
            <a:schemeClr val="accent1"/>
          </a:effectRef>
          <a:fontRef idx="minor">
            <a:schemeClr val="tx1"/>
          </a:fontRef>
        </p:style>
      </p:cxnSp>
      <p:sp>
        <p:nvSpPr>
          <p:cNvPr id="2" name="Arrow: Right 1">
            <a:hlinkClick r:id="rId5" action="ppaction://hlinksldjump"/>
            <a:extLst>
              <a:ext uri="{FF2B5EF4-FFF2-40B4-BE49-F238E27FC236}">
                <a16:creationId xmlns:a16="http://schemas.microsoft.com/office/drawing/2014/main" xmlns="" id="{57A115B6-581D-40B1-A551-0B17734F711A}"/>
              </a:ext>
            </a:extLst>
          </p:cNvPr>
          <p:cNvSpPr/>
          <p:nvPr/>
        </p:nvSpPr>
        <p:spPr>
          <a:xfrm>
            <a:off x="8293395" y="4047460"/>
            <a:ext cx="425303" cy="255182"/>
          </a:xfrm>
          <a:prstGeom prst="rightArrow">
            <a:avLst/>
          </a:prstGeom>
          <a:solidFill>
            <a:schemeClr val="bg1">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925907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3" name="Content Placeholder 5" descr="cobra.pdf">
            <a:extLst>
              <a:ext uri="{FF2B5EF4-FFF2-40B4-BE49-F238E27FC236}">
                <a16:creationId xmlns:a16="http://schemas.microsoft.com/office/drawing/2014/main" xmlns="" id="{47AE8BB1-8701-4DE4-ABE9-2F97D93D9AA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37775" r="-37775"/>
          <a:stretch>
            <a:fillRect/>
          </a:stretch>
        </p:blipFill>
        <p:spPr>
          <a:xfrm>
            <a:off x="2506266" y="971550"/>
            <a:ext cx="6580584" cy="3704035"/>
          </a:xfrm>
        </p:spPr>
      </p:pic>
      <p:pic>
        <p:nvPicPr>
          <p:cNvPr id="110594" name="Picture 3" descr="MIDAS-3.jpg">
            <a:extLst>
              <a:ext uri="{FF2B5EF4-FFF2-40B4-BE49-F238E27FC236}">
                <a16:creationId xmlns:a16="http://schemas.microsoft.com/office/drawing/2014/main" xmlns="" id="{A732A5BA-614C-49F1-B144-96D7FC359F7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81100" y="1400175"/>
            <a:ext cx="2484835"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0595" name="Slide Number Placeholder 4">
            <a:extLst>
              <a:ext uri="{FF2B5EF4-FFF2-40B4-BE49-F238E27FC236}">
                <a16:creationId xmlns:a16="http://schemas.microsoft.com/office/drawing/2014/main" xmlns="" id="{DD4873BC-7ACB-4A3D-9B6D-FC5248189BEB}"/>
              </a:ext>
            </a:extLst>
          </p:cNvPr>
          <p:cNvSpPr>
            <a:spLocks noGrp="1"/>
          </p:cNvSpPr>
          <p:nvPr>
            <p:ph type="sldNum" sz="quarter" idx="12"/>
          </p:nvPr>
        </p:nvSpPr>
        <p:spPr bwMode="auto">
          <a:xfrm>
            <a:off x="6553200" y="6245225"/>
            <a:ext cx="2133600" cy="476250"/>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a:lstStyle>
          <a:p>
            <a:pPr>
              <a:spcBef>
                <a:spcPct val="0"/>
              </a:spcBef>
              <a:buFontTx/>
              <a:buNone/>
            </a:pPr>
            <a:fld id="{E75FC58F-AD6D-4769-B36E-3DE6E6F3B517}" type="slidenum">
              <a:rPr lang="en-US" altLang="en-US" smtClean="0"/>
              <a:pPr>
                <a:spcBef>
                  <a:spcPct val="0"/>
                </a:spcBef>
                <a:buFontTx/>
                <a:buNone/>
              </a:pPr>
              <a:t>16</a:t>
            </a:fld>
            <a:endParaRPr lang="en-US" altLang="en-US" sz="1050"/>
          </a:p>
        </p:txBody>
      </p:sp>
      <p:sp>
        <p:nvSpPr>
          <p:cNvPr id="110596" name="TextBox 7">
            <a:extLst>
              <a:ext uri="{FF2B5EF4-FFF2-40B4-BE49-F238E27FC236}">
                <a16:creationId xmlns:a16="http://schemas.microsoft.com/office/drawing/2014/main" xmlns="" id="{9E9727FF-3B4B-4B79-ABEF-BF896664DA3B}"/>
              </a:ext>
            </a:extLst>
          </p:cNvPr>
          <p:cNvSpPr txBox="1">
            <a:spLocks noChangeArrowheads="1"/>
          </p:cNvSpPr>
          <p:nvPr/>
        </p:nvSpPr>
        <p:spPr bwMode="auto">
          <a:xfrm>
            <a:off x="1714501" y="348854"/>
            <a:ext cx="56697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1800" b="1" u="sng">
                <a:solidFill>
                  <a:srgbClr val="0000FF"/>
                </a:solidFill>
                <a:latin typeface="Bookman Old Style" panose="02050604050505020204" pitchFamily="18" charset="0"/>
              </a:rPr>
              <a:t>COBRA: CO</a:t>
            </a:r>
            <a:r>
              <a:rPr lang="en-US" altLang="en-US" sz="1800" b="1">
                <a:solidFill>
                  <a:srgbClr val="0000FF"/>
                </a:solidFill>
                <a:latin typeface="Bookman Old Style" panose="02050604050505020204" pitchFamily="18" charset="0"/>
              </a:rPr>
              <a:t>llective </a:t>
            </a:r>
            <a:r>
              <a:rPr lang="en-US" altLang="en-US" sz="1800" b="1" u="sng">
                <a:solidFill>
                  <a:srgbClr val="0000FF"/>
                </a:solidFill>
                <a:latin typeface="Bookman Old Style" panose="02050604050505020204" pitchFamily="18" charset="0"/>
              </a:rPr>
              <a:t>B</a:t>
            </a:r>
            <a:r>
              <a:rPr lang="en-US" altLang="en-US" sz="1800" b="1">
                <a:solidFill>
                  <a:srgbClr val="0000FF"/>
                </a:solidFill>
                <a:latin typeface="Bookman Old Style" panose="02050604050505020204" pitchFamily="18" charset="0"/>
              </a:rPr>
              <a:t>ehavior based on </a:t>
            </a:r>
            <a:br>
              <a:rPr lang="en-US" altLang="en-US" sz="1800" b="1">
                <a:solidFill>
                  <a:srgbClr val="0000FF"/>
                </a:solidFill>
                <a:latin typeface="Bookman Old Style" panose="02050604050505020204" pitchFamily="18" charset="0"/>
              </a:rPr>
            </a:br>
            <a:r>
              <a:rPr lang="en-US" altLang="en-US" sz="1800" b="1" u="sng">
                <a:solidFill>
                  <a:srgbClr val="0000FF"/>
                </a:solidFill>
                <a:latin typeface="Bookman Old Style" panose="02050604050505020204" pitchFamily="18" charset="0"/>
              </a:rPr>
              <a:t>R</a:t>
            </a:r>
            <a:r>
              <a:rPr lang="en-US" altLang="en-US" sz="1800" b="1">
                <a:solidFill>
                  <a:srgbClr val="0000FF"/>
                </a:solidFill>
                <a:latin typeface="Bookman Old Style" panose="02050604050505020204" pitchFamily="18" charset="0"/>
              </a:rPr>
              <a:t>ealistic </a:t>
            </a:r>
            <a:r>
              <a:rPr lang="en-US" altLang="en-US" sz="1800" b="1" u="sng">
                <a:solidFill>
                  <a:srgbClr val="0000FF"/>
                </a:solidFill>
                <a:latin typeface="Bookman Old Style" panose="02050604050505020204" pitchFamily="18" charset="0"/>
              </a:rPr>
              <a:t>A</a:t>
            </a:r>
            <a:r>
              <a:rPr lang="en-US" altLang="en-US" sz="1800" b="1">
                <a:solidFill>
                  <a:srgbClr val="0000FF"/>
                </a:solidFill>
                <a:latin typeface="Bookman Old Style" panose="02050604050505020204" pitchFamily="18" charset="0"/>
              </a:rPr>
              <a:t>spects of human mobility</a:t>
            </a:r>
          </a:p>
        </p:txBody>
      </p:sp>
      <p:sp>
        <p:nvSpPr>
          <p:cNvPr id="110597" name="TextBox 6">
            <a:extLst>
              <a:ext uri="{FF2B5EF4-FFF2-40B4-BE49-F238E27FC236}">
                <a16:creationId xmlns:a16="http://schemas.microsoft.com/office/drawing/2014/main" xmlns="" id="{6C3D6945-FB42-46B6-BDEA-F53EDF1B292D}"/>
              </a:ext>
            </a:extLst>
          </p:cNvPr>
          <p:cNvSpPr txBox="1">
            <a:spLocks noChangeArrowheads="1"/>
          </p:cNvSpPr>
          <p:nvPr/>
        </p:nvSpPr>
        <p:spPr bwMode="auto">
          <a:xfrm>
            <a:off x="1371600" y="4743450"/>
            <a:ext cx="56509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r>
              <a:rPr lang="en-US" altLang="en-US" sz="900">
                <a:latin typeface="Times New Roman" panose="02020603050405020304" pitchFamily="18" charset="0"/>
                <a:cs typeface="Times New Roman" panose="02020603050405020304" pitchFamily="18" charset="0"/>
              </a:rPr>
              <a:t>  G. Thakur, A. Helmy, “</a:t>
            </a:r>
            <a:r>
              <a:rPr lang="en-US" altLang="en-US" sz="900" i="1">
                <a:latin typeface="Times New Roman" panose="02020603050405020304" pitchFamily="18" charset="0"/>
                <a:cs typeface="Times New Roman" panose="02020603050405020304" pitchFamily="18" charset="0"/>
              </a:rPr>
              <a:t>COBRA</a:t>
            </a:r>
            <a:r>
              <a:rPr lang="en-US" altLang="en-US" sz="900">
                <a:latin typeface="Times New Roman" panose="02020603050405020304" pitchFamily="18" charset="0"/>
                <a:cs typeface="Times New Roman" panose="02020603050405020304" pitchFamily="18" charset="0"/>
              </a:rPr>
              <a:t>: A Framework for the Analysis of Realistic Mobility Models”, </a:t>
            </a:r>
          </a:p>
          <a:p>
            <a:pPr eaLnBrk="1" hangingPunct="1">
              <a:spcBef>
                <a:spcPct val="0"/>
              </a:spcBef>
              <a:buFontTx/>
              <a:buNone/>
            </a:pPr>
            <a:r>
              <a:rPr lang="en-US" altLang="en-US" sz="900">
                <a:latin typeface="Times New Roman" panose="02020603050405020304" pitchFamily="18" charset="0"/>
                <a:cs typeface="Times New Roman" panose="02020603050405020304" pitchFamily="18" charset="0"/>
              </a:rPr>
              <a:t>   </a:t>
            </a:r>
            <a:r>
              <a:rPr lang="en-US" altLang="en-US" sz="900" i="1">
                <a:latin typeface="Times New Roman" panose="02020603050405020304" pitchFamily="18" charset="0"/>
                <a:cs typeface="Times New Roman" panose="02020603050405020304" pitchFamily="18" charset="0"/>
              </a:rPr>
              <a:t>IEEE INFOCOM – Global Internet</a:t>
            </a:r>
            <a:r>
              <a:rPr lang="en-US" altLang="en-US" sz="900">
                <a:latin typeface="Times New Roman" panose="02020603050405020304" pitchFamily="18" charset="0"/>
                <a:cs typeface="Times New Roman" panose="02020603050405020304" pitchFamily="18" charset="0"/>
              </a:rPr>
              <a:t>, April 2013. (</a:t>
            </a:r>
            <a:r>
              <a:rPr lang="en-US" altLang="en-US" sz="900" b="1" i="1">
                <a:latin typeface="Times New Roman" panose="02020603050405020304" pitchFamily="18" charset="0"/>
                <a:cs typeface="Times New Roman" panose="02020603050405020304" pitchFamily="18" charset="0"/>
              </a:rPr>
              <a:t>Best Paper Award </a:t>
            </a:r>
            <a:r>
              <a:rPr lang="en-US" altLang="en-US" sz="900" i="1">
                <a:latin typeface="Times New Roman" panose="02020603050405020304" pitchFamily="18" charset="0"/>
                <a:cs typeface="Times New Roman" panose="02020603050405020304" pitchFamily="18" charset="0"/>
              </a:rPr>
              <a:t>– Internet Tech. Comm., IEEE ComSoc – 2015</a:t>
            </a:r>
            <a:r>
              <a:rPr lang="en-US" altLang="en-US" sz="900">
                <a:latin typeface="Times New Roman" panose="02020603050405020304" pitchFamily="18" charset="0"/>
                <a:cs typeface="Times New Roman" panose="02020603050405020304" pitchFamily="18" charset="0"/>
              </a:rPr>
              <a:t>)</a:t>
            </a:r>
          </a:p>
        </p:txBody>
      </p:sp>
      <p:cxnSp>
        <p:nvCxnSpPr>
          <p:cNvPr id="7" name="Straight Connector 6">
            <a:extLst>
              <a:ext uri="{FF2B5EF4-FFF2-40B4-BE49-F238E27FC236}">
                <a16:creationId xmlns:a16="http://schemas.microsoft.com/office/drawing/2014/main" xmlns="" id="{D96BC8E6-27D0-4011-B87D-01833F001BD4}"/>
              </a:ext>
            </a:extLst>
          </p:cNvPr>
          <p:cNvCxnSpPr>
            <a:cxnSpLocks/>
          </p:cNvCxnSpPr>
          <p:nvPr/>
        </p:nvCxnSpPr>
        <p:spPr>
          <a:xfrm>
            <a:off x="1539423" y="4732687"/>
            <a:ext cx="4253023"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1" name="Picture 18" descr="mit_sim_cluster.eps">
            <a:extLst>
              <a:ext uri="{FF2B5EF4-FFF2-40B4-BE49-F238E27FC236}">
                <a16:creationId xmlns:a16="http://schemas.microsoft.com/office/drawing/2014/main" xmlns="" id="{9F758DD3-DCB7-4A4F-9542-B734A1DF64F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64844" y="729102"/>
            <a:ext cx="3429000" cy="1844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42" name="Picture 25" descr="mit_sim1.eps">
            <a:extLst>
              <a:ext uri="{FF2B5EF4-FFF2-40B4-BE49-F238E27FC236}">
                <a16:creationId xmlns:a16="http://schemas.microsoft.com/office/drawing/2014/main" xmlns="" id="{F57AED51-F9C2-449A-B6B8-C5E7D767427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90625" y="775535"/>
            <a:ext cx="3187304"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43" name="Title 1">
            <a:extLst>
              <a:ext uri="{FF2B5EF4-FFF2-40B4-BE49-F238E27FC236}">
                <a16:creationId xmlns:a16="http://schemas.microsoft.com/office/drawing/2014/main" xmlns="" id="{E807844B-9D94-44BB-9807-4DAC20B831BF}"/>
              </a:ext>
            </a:extLst>
          </p:cNvPr>
          <p:cNvSpPr>
            <a:spLocks noGrp="1" noChangeArrowheads="1"/>
          </p:cNvSpPr>
          <p:nvPr>
            <p:ph type="title"/>
          </p:nvPr>
        </p:nvSpPr>
        <p:spPr>
          <a:xfrm>
            <a:off x="1220130" y="-52037"/>
            <a:ext cx="6419850" cy="794147"/>
          </a:xfrm>
        </p:spPr>
        <p:txBody>
          <a:bodyPr/>
          <a:lstStyle/>
          <a:p>
            <a:pPr algn="ctr"/>
            <a:r>
              <a:rPr lang="en-US" altLang="en-US" sz="2700" b="0" i="1" u="sng" dirty="0">
                <a:solidFill>
                  <a:srgbClr val="0000FF"/>
                </a:solidFill>
                <a:latin typeface="Times New Roman" panose="02020603050405020304" pitchFamily="18" charset="0"/>
                <a:ea typeface="ＭＳ Ｐゴシック" panose="020B0600070205080204" pitchFamily="34" charset="-128"/>
                <a:cs typeface="Times New Roman" panose="02020603050405020304" pitchFamily="18" charset="0"/>
              </a:rPr>
              <a:t>COBRA</a:t>
            </a:r>
            <a:r>
              <a:rPr lang="en-US" altLang="en-US" sz="2700" b="0" u="sng" dirty="0">
                <a:solidFill>
                  <a:srgbClr val="0000FF"/>
                </a:solidFill>
                <a:latin typeface="Times New Roman" panose="02020603050405020304" pitchFamily="18" charset="0"/>
                <a:ea typeface="ＭＳ Ｐゴシック" panose="020B0600070205080204" pitchFamily="34" charset="-128"/>
                <a:cs typeface="Times New Roman" panose="02020603050405020304" pitchFamily="18" charset="0"/>
              </a:rPr>
              <a:t> Model Analysis</a:t>
            </a:r>
          </a:p>
        </p:txBody>
      </p:sp>
      <p:sp>
        <p:nvSpPr>
          <p:cNvPr id="112644" name="Text Placeholder 2">
            <a:extLst>
              <a:ext uri="{FF2B5EF4-FFF2-40B4-BE49-F238E27FC236}">
                <a16:creationId xmlns:a16="http://schemas.microsoft.com/office/drawing/2014/main" xmlns="" id="{B31D5FD1-561D-44EB-819D-5337994D619D}"/>
              </a:ext>
            </a:extLst>
          </p:cNvPr>
          <p:cNvSpPr>
            <a:spLocks noGrp="1" noChangeArrowheads="1"/>
          </p:cNvSpPr>
          <p:nvPr>
            <p:ph type="body" sz="half" idx="2"/>
          </p:nvPr>
        </p:nvSpPr>
        <p:spPr>
          <a:xfrm>
            <a:off x="840442" y="2699690"/>
            <a:ext cx="7463115" cy="385704"/>
          </a:xfrm>
        </p:spPr>
        <p:txBody>
          <a:bodyPr/>
          <a:lstStyle/>
          <a:p>
            <a:pPr marL="214313" indent="-214313">
              <a:buFontTx/>
              <a:buChar char="•"/>
            </a:pPr>
            <a:r>
              <a:rPr lang="en-US" altLang="en-US" sz="1700" dirty="0">
                <a:latin typeface="Times New Roman" panose="02020603050405020304" pitchFamily="18" charset="0"/>
                <a:ea typeface="ＭＳ Ｐゴシック" panose="020B0600070205080204" pitchFamily="34" charset="-128"/>
                <a:cs typeface="Times New Roman" panose="02020603050405020304" pitchFamily="18" charset="0"/>
              </a:rPr>
              <a:t>COBRA captures &gt; 95% of similar user pairs, other models deviate significantly</a:t>
            </a:r>
            <a:endParaRPr lang="en-US" altLang="en-US" sz="1700" dirty="0">
              <a:ea typeface="ＭＳ Ｐゴシック" panose="020B0600070205080204" pitchFamily="34" charset="-128"/>
            </a:endParaRPr>
          </a:p>
        </p:txBody>
      </p:sp>
      <p:cxnSp>
        <p:nvCxnSpPr>
          <p:cNvPr id="15" name="Straight Arrow Connector 14">
            <a:extLst>
              <a:ext uri="{FF2B5EF4-FFF2-40B4-BE49-F238E27FC236}">
                <a16:creationId xmlns:a16="http://schemas.microsoft.com/office/drawing/2014/main" xmlns="" id="{A2AE90D2-33CB-4A4A-B818-324B77CF17CB}"/>
              </a:ext>
            </a:extLst>
          </p:cNvPr>
          <p:cNvCxnSpPr/>
          <p:nvPr/>
        </p:nvCxnSpPr>
        <p:spPr bwMode="auto">
          <a:xfrm>
            <a:off x="3577829" y="2125704"/>
            <a:ext cx="501253" cy="1191"/>
          </a:xfrm>
          <a:prstGeom prst="straightConnector1">
            <a:avLst/>
          </a:prstGeom>
          <a:ln w="38100" cmpd="sng">
            <a:solidFill>
              <a:srgbClr val="0000FF"/>
            </a:solidFill>
            <a:tailEnd type="arrow"/>
          </a:ln>
        </p:spPr>
        <p:style>
          <a:lnRef idx="1">
            <a:schemeClr val="accent6"/>
          </a:lnRef>
          <a:fillRef idx="0">
            <a:schemeClr val="accent6"/>
          </a:fillRef>
          <a:effectRef idx="0">
            <a:schemeClr val="accent6"/>
          </a:effectRef>
          <a:fontRef idx="minor">
            <a:schemeClr val="tx1"/>
          </a:fontRef>
        </p:style>
      </p:cxnSp>
      <p:sp>
        <p:nvSpPr>
          <p:cNvPr id="112650" name="TextBox 19">
            <a:extLst>
              <a:ext uri="{FF2B5EF4-FFF2-40B4-BE49-F238E27FC236}">
                <a16:creationId xmlns:a16="http://schemas.microsoft.com/office/drawing/2014/main" xmlns="" id="{06029338-A42E-400E-872F-AD02A97F8F05}"/>
              </a:ext>
            </a:extLst>
          </p:cNvPr>
          <p:cNvSpPr txBox="1">
            <a:spLocks noChangeArrowheads="1"/>
          </p:cNvSpPr>
          <p:nvPr/>
        </p:nvSpPr>
        <p:spPr bwMode="auto">
          <a:xfrm>
            <a:off x="1187054" y="486214"/>
            <a:ext cx="604653" cy="30008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350" b="1">
                <a:solidFill>
                  <a:srgbClr val="FF0000"/>
                </a:solidFill>
                <a:latin typeface="Times New Roman" panose="02020603050405020304" pitchFamily="18" charset="0"/>
                <a:cs typeface="Times New Roman" panose="02020603050405020304" pitchFamily="18" charset="0"/>
              </a:rPr>
              <a:t>Trace</a:t>
            </a:r>
          </a:p>
        </p:txBody>
      </p:sp>
      <p:cxnSp>
        <p:nvCxnSpPr>
          <p:cNvPr id="17" name="Straight Arrow Connector 16">
            <a:extLst>
              <a:ext uri="{FF2B5EF4-FFF2-40B4-BE49-F238E27FC236}">
                <a16:creationId xmlns:a16="http://schemas.microsoft.com/office/drawing/2014/main" xmlns="" id="{B6E4C5EB-693D-0D44-907C-3A0134688A50}"/>
              </a:ext>
            </a:extLst>
          </p:cNvPr>
          <p:cNvCxnSpPr>
            <a:stCxn id="112650" idx="2"/>
          </p:cNvCxnSpPr>
          <p:nvPr/>
        </p:nvCxnSpPr>
        <p:spPr bwMode="auto">
          <a:xfrm>
            <a:off x="1489381" y="786296"/>
            <a:ext cx="229882" cy="122589"/>
          </a:xfrm>
          <a:prstGeom prst="straightConnector1">
            <a:avLst/>
          </a:prstGeom>
          <a:ln w="38100" cmpd="sng">
            <a:solidFill>
              <a:srgbClr val="FF0000"/>
            </a:solidFill>
            <a:tailEnd type="arrow"/>
          </a:ln>
        </p:spPr>
        <p:style>
          <a:lnRef idx="1">
            <a:schemeClr val="accent6"/>
          </a:lnRef>
          <a:fillRef idx="0">
            <a:schemeClr val="accent6"/>
          </a:fillRef>
          <a:effectRef idx="0">
            <a:schemeClr val="accent6"/>
          </a:effectRef>
          <a:fontRef idx="minor">
            <a:schemeClr val="tx1"/>
          </a:fontRef>
        </p:style>
      </p:cxnSp>
      <p:cxnSp>
        <p:nvCxnSpPr>
          <p:cNvPr id="18" name="Straight Arrow Connector 17">
            <a:extLst>
              <a:ext uri="{FF2B5EF4-FFF2-40B4-BE49-F238E27FC236}">
                <a16:creationId xmlns:a16="http://schemas.microsoft.com/office/drawing/2014/main" xmlns="" id="{CEAD2728-9004-7E48-84F3-F5AB0F0B924A}"/>
              </a:ext>
            </a:extLst>
          </p:cNvPr>
          <p:cNvCxnSpPr/>
          <p:nvPr/>
        </p:nvCxnSpPr>
        <p:spPr bwMode="auto">
          <a:xfrm flipH="1" flipV="1">
            <a:off x="1851422" y="1005327"/>
            <a:ext cx="198834" cy="397669"/>
          </a:xfrm>
          <a:prstGeom prst="straightConnector1">
            <a:avLst/>
          </a:prstGeom>
          <a:ln w="38100" cmpd="sng">
            <a:solidFill>
              <a:schemeClr val="tx1"/>
            </a:solidFill>
            <a:tailEnd type="arrow"/>
          </a:ln>
        </p:spPr>
        <p:style>
          <a:lnRef idx="1">
            <a:schemeClr val="accent6"/>
          </a:lnRef>
          <a:fillRef idx="0">
            <a:schemeClr val="accent6"/>
          </a:fillRef>
          <a:effectRef idx="0">
            <a:schemeClr val="accent6"/>
          </a:effectRef>
          <a:fontRef idx="minor">
            <a:schemeClr val="tx1"/>
          </a:fontRef>
        </p:style>
      </p:cxnSp>
      <p:cxnSp>
        <p:nvCxnSpPr>
          <p:cNvPr id="21" name="Straight Arrow Connector 20">
            <a:extLst>
              <a:ext uri="{FF2B5EF4-FFF2-40B4-BE49-F238E27FC236}">
                <a16:creationId xmlns:a16="http://schemas.microsoft.com/office/drawing/2014/main" xmlns="" id="{439D536E-3063-6F47-A0A0-6D3D80CADB2F}"/>
              </a:ext>
            </a:extLst>
          </p:cNvPr>
          <p:cNvCxnSpPr/>
          <p:nvPr/>
        </p:nvCxnSpPr>
        <p:spPr bwMode="auto">
          <a:xfrm flipH="1" flipV="1">
            <a:off x="2050256" y="2056648"/>
            <a:ext cx="253604" cy="138113"/>
          </a:xfrm>
          <a:prstGeom prst="straightConnector1">
            <a:avLst/>
          </a:prstGeom>
          <a:ln w="38100" cmpd="sng">
            <a:solidFill>
              <a:srgbClr val="0000FF"/>
            </a:solidFill>
            <a:tailEnd type="arrow"/>
          </a:ln>
        </p:spPr>
        <p:style>
          <a:lnRef idx="1">
            <a:schemeClr val="accent6"/>
          </a:lnRef>
          <a:fillRef idx="0">
            <a:schemeClr val="accent6"/>
          </a:fillRef>
          <a:effectRef idx="0">
            <a:schemeClr val="accent6"/>
          </a:effectRef>
          <a:fontRef idx="minor">
            <a:schemeClr val="tx1"/>
          </a:fontRef>
        </p:style>
      </p:cxnSp>
      <p:sp>
        <p:nvSpPr>
          <p:cNvPr id="112654" name="TextBox 19">
            <a:extLst>
              <a:ext uri="{FF2B5EF4-FFF2-40B4-BE49-F238E27FC236}">
                <a16:creationId xmlns:a16="http://schemas.microsoft.com/office/drawing/2014/main" xmlns="" id="{932A56FB-68EA-4EA7-B706-83BD538E8077}"/>
              </a:ext>
            </a:extLst>
          </p:cNvPr>
          <p:cNvSpPr txBox="1">
            <a:spLocks noChangeArrowheads="1"/>
          </p:cNvSpPr>
          <p:nvPr/>
        </p:nvSpPr>
        <p:spPr bwMode="auto">
          <a:xfrm>
            <a:off x="1562100" y="1402995"/>
            <a:ext cx="809837" cy="30008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350" b="1">
                <a:latin typeface="Times New Roman" panose="02020603050405020304" pitchFamily="18" charset="0"/>
                <a:cs typeface="Times New Roman" panose="02020603050405020304" pitchFamily="18" charset="0"/>
              </a:rPr>
              <a:t>COBRA</a:t>
            </a:r>
          </a:p>
        </p:txBody>
      </p:sp>
      <p:sp>
        <p:nvSpPr>
          <p:cNvPr id="112655" name="TextBox 19">
            <a:extLst>
              <a:ext uri="{FF2B5EF4-FFF2-40B4-BE49-F238E27FC236}">
                <a16:creationId xmlns:a16="http://schemas.microsoft.com/office/drawing/2014/main" xmlns="" id="{9D95BF32-3F16-4E67-BC41-075E8DFA0207}"/>
              </a:ext>
            </a:extLst>
          </p:cNvPr>
          <p:cNvSpPr txBox="1">
            <a:spLocks noChangeArrowheads="1"/>
          </p:cNvSpPr>
          <p:nvPr/>
        </p:nvSpPr>
        <p:spPr bwMode="auto">
          <a:xfrm>
            <a:off x="7349729" y="2412645"/>
            <a:ext cx="636777" cy="30008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350" b="1">
                <a:solidFill>
                  <a:srgbClr val="FF0000"/>
                </a:solidFill>
              </a:rPr>
              <a:t>Trace</a:t>
            </a:r>
          </a:p>
        </p:txBody>
      </p:sp>
      <p:cxnSp>
        <p:nvCxnSpPr>
          <p:cNvPr id="35" name="Straight Arrow Connector 34">
            <a:extLst>
              <a:ext uri="{FF2B5EF4-FFF2-40B4-BE49-F238E27FC236}">
                <a16:creationId xmlns:a16="http://schemas.microsoft.com/office/drawing/2014/main" xmlns="" id="{DB27E721-B565-F644-ACAA-382CDDAEFA48}"/>
              </a:ext>
            </a:extLst>
          </p:cNvPr>
          <p:cNvCxnSpPr>
            <a:stCxn id="112655" idx="0"/>
          </p:cNvCxnSpPr>
          <p:nvPr/>
        </p:nvCxnSpPr>
        <p:spPr bwMode="auto">
          <a:xfrm flipV="1">
            <a:off x="7668118" y="2103083"/>
            <a:ext cx="114999" cy="309562"/>
          </a:xfrm>
          <a:prstGeom prst="straightConnector1">
            <a:avLst/>
          </a:prstGeom>
          <a:ln w="38100" cmpd="sng">
            <a:solidFill>
              <a:srgbClr val="FF0000"/>
            </a:solidFill>
            <a:tailEnd type="arrow"/>
          </a:ln>
        </p:spPr>
        <p:style>
          <a:lnRef idx="1">
            <a:schemeClr val="accent6"/>
          </a:lnRef>
          <a:fillRef idx="0">
            <a:schemeClr val="accent6"/>
          </a:fillRef>
          <a:effectRef idx="0">
            <a:schemeClr val="accent6"/>
          </a:effectRef>
          <a:fontRef idx="minor">
            <a:schemeClr val="tx1"/>
          </a:fontRef>
        </p:style>
      </p:cxnSp>
      <p:cxnSp>
        <p:nvCxnSpPr>
          <p:cNvPr id="39" name="Straight Arrow Connector 38">
            <a:extLst>
              <a:ext uri="{FF2B5EF4-FFF2-40B4-BE49-F238E27FC236}">
                <a16:creationId xmlns:a16="http://schemas.microsoft.com/office/drawing/2014/main" xmlns="" id="{5EFC6F93-2A00-954F-8E62-88A41F6F9F33}"/>
              </a:ext>
            </a:extLst>
          </p:cNvPr>
          <p:cNvCxnSpPr/>
          <p:nvPr/>
        </p:nvCxnSpPr>
        <p:spPr bwMode="auto">
          <a:xfrm flipH="1">
            <a:off x="7611666" y="698146"/>
            <a:ext cx="138113" cy="372665"/>
          </a:xfrm>
          <a:prstGeom prst="straightConnector1">
            <a:avLst/>
          </a:prstGeom>
          <a:ln w="38100" cmpd="sng">
            <a:solidFill>
              <a:srgbClr val="0000FF"/>
            </a:solidFill>
            <a:tailEnd type="arrow"/>
          </a:ln>
        </p:spPr>
        <p:style>
          <a:lnRef idx="1">
            <a:schemeClr val="accent6"/>
          </a:lnRef>
          <a:fillRef idx="0">
            <a:schemeClr val="accent6"/>
          </a:fillRef>
          <a:effectRef idx="0">
            <a:schemeClr val="accent6"/>
          </a:effectRef>
          <a:fontRef idx="minor">
            <a:schemeClr val="tx1"/>
          </a:fontRef>
        </p:style>
      </p:cxnSp>
      <p:cxnSp>
        <p:nvCxnSpPr>
          <p:cNvPr id="43" name="Straight Arrow Connector 42">
            <a:extLst>
              <a:ext uri="{FF2B5EF4-FFF2-40B4-BE49-F238E27FC236}">
                <a16:creationId xmlns:a16="http://schemas.microsoft.com/office/drawing/2014/main" xmlns="" id="{B397DE0F-6C5E-F942-84FA-6192F942BA59}"/>
              </a:ext>
            </a:extLst>
          </p:cNvPr>
          <p:cNvCxnSpPr/>
          <p:nvPr/>
        </p:nvCxnSpPr>
        <p:spPr bwMode="auto">
          <a:xfrm flipV="1">
            <a:off x="6390085" y="1305364"/>
            <a:ext cx="132159" cy="373856"/>
          </a:xfrm>
          <a:prstGeom prst="straightConnector1">
            <a:avLst/>
          </a:prstGeom>
          <a:ln w="38100" cmpd="sng">
            <a:solidFill>
              <a:schemeClr val="tx1"/>
            </a:solidFill>
            <a:tailEnd type="arrow"/>
          </a:ln>
        </p:spPr>
        <p:style>
          <a:lnRef idx="1">
            <a:schemeClr val="accent6"/>
          </a:lnRef>
          <a:fillRef idx="0">
            <a:schemeClr val="accent6"/>
          </a:fillRef>
          <a:effectRef idx="0">
            <a:schemeClr val="accent6"/>
          </a:effectRef>
          <a:fontRef idx="minor">
            <a:schemeClr val="tx1"/>
          </a:fontRef>
        </p:style>
      </p:cxnSp>
      <p:sp>
        <p:nvSpPr>
          <p:cNvPr id="112659" name="TextBox 19">
            <a:extLst>
              <a:ext uri="{FF2B5EF4-FFF2-40B4-BE49-F238E27FC236}">
                <a16:creationId xmlns:a16="http://schemas.microsoft.com/office/drawing/2014/main" xmlns="" id="{743A44A8-2739-43B4-8C84-5C03C237C0FA}"/>
              </a:ext>
            </a:extLst>
          </p:cNvPr>
          <p:cNvSpPr txBox="1">
            <a:spLocks noChangeArrowheads="1"/>
          </p:cNvSpPr>
          <p:nvPr/>
        </p:nvSpPr>
        <p:spPr bwMode="auto">
          <a:xfrm>
            <a:off x="5912644" y="1695889"/>
            <a:ext cx="809837" cy="30008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350" b="1">
                <a:latin typeface="Times New Roman" panose="02020603050405020304" pitchFamily="18" charset="0"/>
                <a:cs typeface="Times New Roman" panose="02020603050405020304" pitchFamily="18" charset="0"/>
              </a:rPr>
              <a:t>COBRA</a:t>
            </a:r>
          </a:p>
        </p:txBody>
      </p:sp>
      <p:sp>
        <p:nvSpPr>
          <p:cNvPr id="112660" name="TextBox 49">
            <a:extLst>
              <a:ext uri="{FF2B5EF4-FFF2-40B4-BE49-F238E27FC236}">
                <a16:creationId xmlns:a16="http://schemas.microsoft.com/office/drawing/2014/main" xmlns="" id="{91890B68-6AC7-49ED-913C-A166E2359E1A}"/>
              </a:ext>
            </a:extLst>
          </p:cNvPr>
          <p:cNvSpPr txBox="1">
            <a:spLocks noChangeArrowheads="1"/>
          </p:cNvSpPr>
          <p:nvPr/>
        </p:nvSpPr>
        <p:spPr bwMode="auto">
          <a:xfrm>
            <a:off x="2063504" y="2446883"/>
            <a:ext cx="135325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500" b="1" dirty="0">
                <a:solidFill>
                  <a:srgbClr val="0000FF"/>
                </a:solidFill>
                <a:latin typeface="Times New Roman" panose="02020603050405020304" pitchFamily="18" charset="0"/>
                <a:cs typeface="Times New Roman" panose="02020603050405020304" pitchFamily="18" charset="0"/>
              </a:rPr>
              <a:t>Similarity gap</a:t>
            </a:r>
          </a:p>
        </p:txBody>
      </p:sp>
      <p:sp>
        <p:nvSpPr>
          <p:cNvPr id="112661" name="Slide Number Placeholder 4">
            <a:extLst>
              <a:ext uri="{FF2B5EF4-FFF2-40B4-BE49-F238E27FC236}">
                <a16:creationId xmlns:a16="http://schemas.microsoft.com/office/drawing/2014/main" xmlns="" id="{0BEC34C7-84D4-4D63-A0AF-4C828AFFC3D6}"/>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28448794" indent="-28105894">
              <a:spcBef>
                <a:spcPct val="20000"/>
              </a:spcBef>
              <a:buChar char="–"/>
              <a:defRPr sz="2100">
                <a:solidFill>
                  <a:schemeClr val="tx1"/>
                </a:solidFill>
                <a:latin typeface="Arial" panose="020B0604020202020204" pitchFamily="34" charset="0"/>
                <a:ea typeface="ＭＳ Ｐゴシック" panose="020B0600070205080204" pitchFamily="34" charset="-128"/>
              </a:defRPr>
            </a:lvl2pPr>
            <a:lvl3pPr marL="857250" indent="-171450">
              <a:spcBef>
                <a:spcPct val="20000"/>
              </a:spcBef>
              <a:buChar char="•"/>
              <a:defRPr sz="1800">
                <a:solidFill>
                  <a:schemeClr val="tx1"/>
                </a:solidFill>
                <a:latin typeface="Arial" panose="020B0604020202020204" pitchFamily="34" charset="0"/>
                <a:ea typeface="ＭＳ Ｐゴシック" panose="020B0600070205080204" pitchFamily="34" charset="-128"/>
              </a:defRPr>
            </a:lvl3pPr>
            <a:lvl4pPr marL="1200150" indent="-171450">
              <a:spcBef>
                <a:spcPct val="20000"/>
              </a:spcBef>
              <a:buChar char="–"/>
              <a:defRPr sz="1500">
                <a:solidFill>
                  <a:schemeClr val="tx1"/>
                </a:solidFill>
                <a:latin typeface="Arial" panose="020B0604020202020204" pitchFamily="34" charset="0"/>
                <a:ea typeface="ＭＳ Ｐゴシック" panose="020B0600070205080204" pitchFamily="34" charset="-128"/>
              </a:defRPr>
            </a:lvl4pPr>
            <a:lvl5pPr marL="1543050" indent="-171450">
              <a:spcBef>
                <a:spcPct val="20000"/>
              </a:spcBef>
              <a:buChar char="»"/>
              <a:defRPr sz="1500">
                <a:solidFill>
                  <a:schemeClr val="tx1"/>
                </a:solidFill>
                <a:latin typeface="Arial" panose="020B0604020202020204" pitchFamily="34" charset="0"/>
                <a:ea typeface="ＭＳ Ｐゴシック" panose="020B0600070205080204" pitchFamily="34" charset="-128"/>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ea typeface="ＭＳ Ｐゴシック" panose="020B0600070205080204" pitchFamily="34" charset="-128"/>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ea typeface="ＭＳ Ｐゴシック" panose="020B0600070205080204" pitchFamily="34" charset="-128"/>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ea typeface="ＭＳ Ｐゴシック" panose="020B0600070205080204" pitchFamily="34" charset="-128"/>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050"/>
              <a:t/>
            </a:r>
            <a:br>
              <a:rPr lang="en-US" altLang="en-US" sz="1050"/>
            </a:br>
            <a:fld id="{E51A67EB-D2E0-42B0-ABE4-A600445E7B67}" type="slidenum">
              <a:rPr lang="en-US" altLang="en-US" sz="1050"/>
              <a:pPr>
                <a:spcBef>
                  <a:spcPct val="0"/>
                </a:spcBef>
                <a:buFontTx/>
                <a:buNone/>
              </a:pPr>
              <a:t>17</a:t>
            </a:fld>
            <a:endParaRPr lang="en-US" altLang="en-US" sz="1050"/>
          </a:p>
        </p:txBody>
      </p:sp>
      <p:sp>
        <p:nvSpPr>
          <p:cNvPr id="112662" name="TextBox 24">
            <a:extLst>
              <a:ext uri="{FF2B5EF4-FFF2-40B4-BE49-F238E27FC236}">
                <a16:creationId xmlns:a16="http://schemas.microsoft.com/office/drawing/2014/main" xmlns="" id="{C3F8CB80-A03C-49FE-8CBF-65B8C759D627}"/>
              </a:ext>
            </a:extLst>
          </p:cNvPr>
          <p:cNvSpPr txBox="1">
            <a:spLocks noChangeArrowheads="1"/>
          </p:cNvSpPr>
          <p:nvPr/>
        </p:nvSpPr>
        <p:spPr bwMode="auto">
          <a:xfrm>
            <a:off x="5175387" y="2426032"/>
            <a:ext cx="186781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500" b="1" dirty="0">
                <a:solidFill>
                  <a:srgbClr val="0000FF"/>
                </a:solidFill>
                <a:latin typeface="Times New Roman" panose="02020603050405020304" pitchFamily="18" charset="0"/>
                <a:cs typeface="Times New Roman" panose="02020603050405020304" pitchFamily="18" charset="0"/>
              </a:rPr>
              <a:t>Clustering matches  </a:t>
            </a:r>
          </a:p>
        </p:txBody>
      </p:sp>
      <p:sp>
        <p:nvSpPr>
          <p:cNvPr id="112663" name="TextBox 19">
            <a:extLst>
              <a:ext uri="{FF2B5EF4-FFF2-40B4-BE49-F238E27FC236}">
                <a16:creationId xmlns:a16="http://schemas.microsoft.com/office/drawing/2014/main" xmlns="" id="{6DE4B32A-F774-46A2-9439-658849656C9C}"/>
              </a:ext>
            </a:extLst>
          </p:cNvPr>
          <p:cNvSpPr txBox="1">
            <a:spLocks noChangeArrowheads="1"/>
          </p:cNvSpPr>
          <p:nvPr/>
        </p:nvSpPr>
        <p:spPr bwMode="auto">
          <a:xfrm>
            <a:off x="7204473" y="482641"/>
            <a:ext cx="723275" cy="300082"/>
          </a:xfrm>
          <a:prstGeom prst="rect">
            <a:avLst/>
          </a:prstGeom>
          <a:solidFill>
            <a:srgbClr val="FFFFFF"/>
          </a:solidFill>
          <a:ln w="9525">
            <a:solidFill>
              <a:srgbClr val="0000FF"/>
            </a:solidFill>
            <a:miter lim="800000"/>
            <a:headEnd/>
            <a:tailEnd/>
          </a:ln>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350" b="1">
                <a:solidFill>
                  <a:srgbClr val="0000FF"/>
                </a:solidFill>
                <a:latin typeface="Times New Roman" panose="02020603050405020304" pitchFamily="18" charset="0"/>
                <a:cs typeface="Times New Roman" panose="02020603050405020304" pitchFamily="18" charset="0"/>
              </a:rPr>
              <a:t>Models</a:t>
            </a:r>
          </a:p>
        </p:txBody>
      </p:sp>
      <p:sp>
        <p:nvSpPr>
          <p:cNvPr id="112665" name="TextBox 19">
            <a:extLst>
              <a:ext uri="{FF2B5EF4-FFF2-40B4-BE49-F238E27FC236}">
                <a16:creationId xmlns:a16="http://schemas.microsoft.com/office/drawing/2014/main" xmlns="" id="{C5316958-282B-48F8-BA0C-32675B8B7A35}"/>
              </a:ext>
            </a:extLst>
          </p:cNvPr>
          <p:cNvSpPr txBox="1">
            <a:spLocks noChangeArrowheads="1"/>
          </p:cNvSpPr>
          <p:nvPr/>
        </p:nvSpPr>
        <p:spPr bwMode="auto">
          <a:xfrm>
            <a:off x="2309812" y="1957826"/>
            <a:ext cx="1350050" cy="415498"/>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050" b="1">
                <a:solidFill>
                  <a:srgbClr val="0000FF"/>
                </a:solidFill>
              </a:rPr>
              <a:t>(Models) TVC, RD </a:t>
            </a:r>
          </a:p>
          <a:p>
            <a:pPr eaLnBrk="1" hangingPunct="1">
              <a:spcBef>
                <a:spcPct val="0"/>
              </a:spcBef>
              <a:buFontTx/>
              <a:buNone/>
            </a:pPr>
            <a:r>
              <a:rPr lang="en-US" altLang="en-US" sz="1050" b="1">
                <a:solidFill>
                  <a:srgbClr val="0000FF"/>
                </a:solidFill>
              </a:rPr>
              <a:t>SMOOTH, RD-P </a:t>
            </a:r>
          </a:p>
        </p:txBody>
      </p:sp>
      <p:pic>
        <p:nvPicPr>
          <p:cNvPr id="31" name="Picture 7" descr="Screen shot 2013-05-06 at 3.37.21 PM.png">
            <a:extLst>
              <a:ext uri="{FF2B5EF4-FFF2-40B4-BE49-F238E27FC236}">
                <a16:creationId xmlns:a16="http://schemas.microsoft.com/office/drawing/2014/main" xmlns="" id="{52FA4E62-9627-45ED-9F77-A2FB4826AE9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92788" y="2994324"/>
            <a:ext cx="3536156" cy="221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9" descr="Screen shot 2013-05-06 at 3.45.34 PM.png">
            <a:extLst>
              <a:ext uri="{FF2B5EF4-FFF2-40B4-BE49-F238E27FC236}">
                <a16:creationId xmlns:a16="http://schemas.microsoft.com/office/drawing/2014/main" xmlns="" id="{8BA83B1F-A156-4277-85A5-90930642EBFC}"/>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628943" y="2994324"/>
            <a:ext cx="3357563" cy="209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Oval 32">
            <a:extLst>
              <a:ext uri="{FF2B5EF4-FFF2-40B4-BE49-F238E27FC236}">
                <a16:creationId xmlns:a16="http://schemas.microsoft.com/office/drawing/2014/main" xmlns="" id="{54029808-0695-4458-A788-1BF1C09693EC}"/>
              </a:ext>
            </a:extLst>
          </p:cNvPr>
          <p:cNvSpPr>
            <a:spLocks noChangeArrowheads="1"/>
          </p:cNvSpPr>
          <p:nvPr/>
        </p:nvSpPr>
        <p:spPr bwMode="auto">
          <a:xfrm>
            <a:off x="1435687" y="3037187"/>
            <a:ext cx="457200" cy="400050"/>
          </a:xfrm>
          <a:prstGeom prst="ellipse">
            <a:avLst/>
          </a:prstGeom>
          <a:noFill/>
          <a:ln w="19050">
            <a:solidFill>
              <a:srgbClr val="0D0D0D"/>
            </a:solidFill>
            <a:prstDash val="dash"/>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en-US">
              <a:solidFill>
                <a:schemeClr val="lt1"/>
              </a:solidFill>
              <a:latin typeface="+mn-lt"/>
              <a:ea typeface="+mn-ea"/>
            </a:endParaRPr>
          </a:p>
        </p:txBody>
      </p:sp>
      <p:sp>
        <p:nvSpPr>
          <p:cNvPr id="34" name="Oval 33">
            <a:extLst>
              <a:ext uri="{FF2B5EF4-FFF2-40B4-BE49-F238E27FC236}">
                <a16:creationId xmlns:a16="http://schemas.microsoft.com/office/drawing/2014/main" xmlns="" id="{70450EA5-53F3-4073-ACE0-4E5B4A1D6B89}"/>
              </a:ext>
            </a:extLst>
          </p:cNvPr>
          <p:cNvSpPr>
            <a:spLocks noChangeArrowheads="1"/>
          </p:cNvSpPr>
          <p:nvPr/>
        </p:nvSpPr>
        <p:spPr bwMode="auto">
          <a:xfrm>
            <a:off x="2464387" y="3037187"/>
            <a:ext cx="457200" cy="400050"/>
          </a:xfrm>
          <a:prstGeom prst="ellipse">
            <a:avLst/>
          </a:prstGeom>
          <a:noFill/>
          <a:ln w="19050">
            <a:solidFill>
              <a:srgbClr val="0D0D0D"/>
            </a:solidFill>
            <a:prstDash val="dash"/>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en-US">
              <a:solidFill>
                <a:schemeClr val="lt1"/>
              </a:solidFill>
              <a:latin typeface="+mn-lt"/>
              <a:ea typeface="+mn-ea"/>
            </a:endParaRPr>
          </a:p>
        </p:txBody>
      </p:sp>
      <p:sp>
        <p:nvSpPr>
          <p:cNvPr id="36" name="Oval 35">
            <a:extLst>
              <a:ext uri="{FF2B5EF4-FFF2-40B4-BE49-F238E27FC236}">
                <a16:creationId xmlns:a16="http://schemas.microsoft.com/office/drawing/2014/main" xmlns="" id="{FA96AB9F-5B32-47E6-9DC9-616ADE02950F}"/>
              </a:ext>
            </a:extLst>
          </p:cNvPr>
          <p:cNvSpPr>
            <a:spLocks noChangeArrowheads="1"/>
          </p:cNvSpPr>
          <p:nvPr/>
        </p:nvSpPr>
        <p:spPr bwMode="auto">
          <a:xfrm>
            <a:off x="3550237" y="3037187"/>
            <a:ext cx="457200" cy="400050"/>
          </a:xfrm>
          <a:prstGeom prst="ellipse">
            <a:avLst/>
          </a:prstGeom>
          <a:noFill/>
          <a:ln w="19050">
            <a:solidFill>
              <a:srgbClr val="0D0D0D"/>
            </a:solidFill>
            <a:prstDash val="dash"/>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en-US">
              <a:solidFill>
                <a:schemeClr val="lt1"/>
              </a:solidFill>
              <a:latin typeface="+mn-lt"/>
              <a:ea typeface="+mn-ea"/>
            </a:endParaRPr>
          </a:p>
        </p:txBody>
      </p:sp>
      <p:sp>
        <p:nvSpPr>
          <p:cNvPr id="37" name="Oval 36">
            <a:extLst>
              <a:ext uri="{FF2B5EF4-FFF2-40B4-BE49-F238E27FC236}">
                <a16:creationId xmlns:a16="http://schemas.microsoft.com/office/drawing/2014/main" xmlns="" id="{48284718-CE8B-44FD-BC36-BAB70B4E9E40}"/>
              </a:ext>
            </a:extLst>
          </p:cNvPr>
          <p:cNvSpPr>
            <a:spLocks noChangeArrowheads="1"/>
          </p:cNvSpPr>
          <p:nvPr/>
        </p:nvSpPr>
        <p:spPr bwMode="auto">
          <a:xfrm>
            <a:off x="4921837" y="3151487"/>
            <a:ext cx="457200" cy="400050"/>
          </a:xfrm>
          <a:prstGeom prst="ellipse">
            <a:avLst/>
          </a:prstGeom>
          <a:noFill/>
          <a:ln w="19050">
            <a:solidFill>
              <a:srgbClr val="0D0D0D"/>
            </a:solidFill>
            <a:prstDash val="dash"/>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en-US">
              <a:solidFill>
                <a:schemeClr val="lt1"/>
              </a:solidFill>
              <a:latin typeface="+mn-lt"/>
              <a:ea typeface="+mn-ea"/>
            </a:endParaRPr>
          </a:p>
        </p:txBody>
      </p:sp>
      <p:sp>
        <p:nvSpPr>
          <p:cNvPr id="38" name="Oval 37">
            <a:extLst>
              <a:ext uri="{FF2B5EF4-FFF2-40B4-BE49-F238E27FC236}">
                <a16:creationId xmlns:a16="http://schemas.microsoft.com/office/drawing/2014/main" xmlns="" id="{C4DCCEB6-49B4-46D2-BD8F-B9629634EAA6}"/>
              </a:ext>
            </a:extLst>
          </p:cNvPr>
          <p:cNvSpPr>
            <a:spLocks noChangeArrowheads="1"/>
          </p:cNvSpPr>
          <p:nvPr/>
        </p:nvSpPr>
        <p:spPr bwMode="auto">
          <a:xfrm>
            <a:off x="6464887" y="3322937"/>
            <a:ext cx="514350" cy="400050"/>
          </a:xfrm>
          <a:prstGeom prst="ellipse">
            <a:avLst/>
          </a:prstGeom>
          <a:noFill/>
          <a:ln w="19050">
            <a:solidFill>
              <a:srgbClr val="0D0D0D"/>
            </a:solidFill>
            <a:prstDash val="dash"/>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en-US">
              <a:solidFill>
                <a:schemeClr val="lt1"/>
              </a:solidFill>
              <a:latin typeface="+mn-lt"/>
              <a:ea typeface="+mn-e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childTnLst>
                          </p:cTn>
                        </p:par>
                        <p:par>
                          <p:cTn id="9" fill="hold">
                            <p:stCondLst>
                              <p:cond delay="0"/>
                            </p:stCondLst>
                            <p:childTnLst>
                              <p:par>
                                <p:cTn id="10" presetID="23" presetClass="entr" presetSubtype="16" fill="hold" grpId="0" nodeType="afterEffect">
                                  <p:stCondLst>
                                    <p:cond delay="0"/>
                                  </p:stCondLst>
                                  <p:childTnLst>
                                    <p:set>
                                      <p:cBhvr>
                                        <p:cTn id="11" dur="1" fill="hold">
                                          <p:stCondLst>
                                            <p:cond delay="0"/>
                                          </p:stCondLst>
                                        </p:cTn>
                                        <p:tgtEl>
                                          <p:spTgt spid="33"/>
                                        </p:tgtEl>
                                        <p:attrNameLst>
                                          <p:attrName>style.visibility</p:attrName>
                                        </p:attrNameLst>
                                      </p:cBhvr>
                                      <p:to>
                                        <p:strVal val="visible"/>
                                      </p:to>
                                    </p:set>
                                    <p:anim calcmode="lin" valueType="num">
                                      <p:cBhvr>
                                        <p:cTn id="12" dur="500" fill="hold"/>
                                        <p:tgtEl>
                                          <p:spTgt spid="33"/>
                                        </p:tgtEl>
                                        <p:attrNameLst>
                                          <p:attrName>ppt_w</p:attrName>
                                        </p:attrNameLst>
                                      </p:cBhvr>
                                      <p:tavLst>
                                        <p:tav tm="0">
                                          <p:val>
                                            <p:fltVal val="0"/>
                                          </p:val>
                                        </p:tav>
                                        <p:tav tm="100000">
                                          <p:val>
                                            <p:strVal val="#ppt_w"/>
                                          </p:val>
                                        </p:tav>
                                      </p:tavLst>
                                    </p:anim>
                                    <p:anim calcmode="lin" valueType="num">
                                      <p:cBhvr>
                                        <p:cTn id="13" dur="500" fill="hold"/>
                                        <p:tgtEl>
                                          <p:spTgt spid="33"/>
                                        </p:tgtEl>
                                        <p:attrNameLst>
                                          <p:attrName>ppt_h</p:attrName>
                                        </p:attrNameLst>
                                      </p:cBhvr>
                                      <p:tavLst>
                                        <p:tav tm="0">
                                          <p:val>
                                            <p:fltVal val="0"/>
                                          </p:val>
                                        </p:tav>
                                        <p:tav tm="100000">
                                          <p:val>
                                            <p:strVal val="#ppt_h"/>
                                          </p:val>
                                        </p:tav>
                                      </p:tavLst>
                                    </p:anim>
                                  </p:childTnLst>
                                </p:cTn>
                              </p:par>
                              <p:par>
                                <p:cTn id="14" presetID="23" presetClass="entr" presetSubtype="16" fill="hold" grpId="0" nodeType="withEffect">
                                  <p:stCondLst>
                                    <p:cond delay="0"/>
                                  </p:stCondLst>
                                  <p:childTnLst>
                                    <p:set>
                                      <p:cBhvr>
                                        <p:cTn id="15" dur="1" fill="hold">
                                          <p:stCondLst>
                                            <p:cond delay="0"/>
                                          </p:stCondLst>
                                        </p:cTn>
                                        <p:tgtEl>
                                          <p:spTgt spid="36"/>
                                        </p:tgtEl>
                                        <p:attrNameLst>
                                          <p:attrName>style.visibility</p:attrName>
                                        </p:attrNameLst>
                                      </p:cBhvr>
                                      <p:to>
                                        <p:strVal val="visible"/>
                                      </p:to>
                                    </p:set>
                                    <p:anim calcmode="lin" valueType="num">
                                      <p:cBhvr>
                                        <p:cTn id="16" dur="500" fill="hold"/>
                                        <p:tgtEl>
                                          <p:spTgt spid="36"/>
                                        </p:tgtEl>
                                        <p:attrNameLst>
                                          <p:attrName>ppt_w</p:attrName>
                                        </p:attrNameLst>
                                      </p:cBhvr>
                                      <p:tavLst>
                                        <p:tav tm="0">
                                          <p:val>
                                            <p:fltVal val="0"/>
                                          </p:val>
                                        </p:tav>
                                        <p:tav tm="100000">
                                          <p:val>
                                            <p:strVal val="#ppt_w"/>
                                          </p:val>
                                        </p:tav>
                                      </p:tavLst>
                                    </p:anim>
                                    <p:anim calcmode="lin" valueType="num">
                                      <p:cBhvr>
                                        <p:cTn id="17" dur="500" fill="hold"/>
                                        <p:tgtEl>
                                          <p:spTgt spid="36"/>
                                        </p:tgtEl>
                                        <p:attrNameLst>
                                          <p:attrName>ppt_h</p:attrName>
                                        </p:attrNameLst>
                                      </p:cBhvr>
                                      <p:tavLst>
                                        <p:tav tm="0">
                                          <p:val>
                                            <p:fltVal val="0"/>
                                          </p:val>
                                        </p:tav>
                                        <p:tav tm="100000">
                                          <p:val>
                                            <p:strVal val="#ppt_h"/>
                                          </p:val>
                                        </p:tav>
                                      </p:tavLst>
                                    </p:anim>
                                  </p:childTnLst>
                                </p:cTn>
                              </p:par>
                              <p:par>
                                <p:cTn id="18" presetID="23" presetClass="entr" presetSubtype="16" fill="hold" grpId="0" nodeType="withEffect">
                                  <p:stCondLst>
                                    <p:cond delay="0"/>
                                  </p:stCondLst>
                                  <p:childTnLst>
                                    <p:set>
                                      <p:cBhvr>
                                        <p:cTn id="19" dur="1" fill="hold">
                                          <p:stCondLst>
                                            <p:cond delay="0"/>
                                          </p:stCondLst>
                                        </p:cTn>
                                        <p:tgtEl>
                                          <p:spTgt spid="37"/>
                                        </p:tgtEl>
                                        <p:attrNameLst>
                                          <p:attrName>style.visibility</p:attrName>
                                        </p:attrNameLst>
                                      </p:cBhvr>
                                      <p:to>
                                        <p:strVal val="visible"/>
                                      </p:to>
                                    </p:set>
                                    <p:anim calcmode="lin" valueType="num">
                                      <p:cBhvr>
                                        <p:cTn id="20" dur="500" fill="hold"/>
                                        <p:tgtEl>
                                          <p:spTgt spid="37"/>
                                        </p:tgtEl>
                                        <p:attrNameLst>
                                          <p:attrName>ppt_w</p:attrName>
                                        </p:attrNameLst>
                                      </p:cBhvr>
                                      <p:tavLst>
                                        <p:tav tm="0">
                                          <p:val>
                                            <p:fltVal val="0"/>
                                          </p:val>
                                        </p:tav>
                                        <p:tav tm="100000">
                                          <p:val>
                                            <p:strVal val="#ppt_w"/>
                                          </p:val>
                                        </p:tav>
                                      </p:tavLst>
                                    </p:anim>
                                    <p:anim calcmode="lin" valueType="num">
                                      <p:cBhvr>
                                        <p:cTn id="21" dur="500" fill="hold"/>
                                        <p:tgtEl>
                                          <p:spTgt spid="37"/>
                                        </p:tgtEl>
                                        <p:attrNameLst>
                                          <p:attrName>ppt_h</p:attrName>
                                        </p:attrNameLst>
                                      </p:cBhvr>
                                      <p:tavLst>
                                        <p:tav tm="0">
                                          <p:val>
                                            <p:fltVal val="0"/>
                                          </p:val>
                                        </p:tav>
                                        <p:tav tm="100000">
                                          <p:val>
                                            <p:strVal val="#ppt_h"/>
                                          </p:val>
                                        </p:tav>
                                      </p:tavLst>
                                    </p:anim>
                                  </p:childTnLst>
                                </p:cTn>
                              </p:par>
                              <p:par>
                                <p:cTn id="22" presetID="23" presetClass="entr" presetSubtype="16" fill="hold" grpId="0" nodeType="withEffect">
                                  <p:stCondLst>
                                    <p:cond delay="0"/>
                                  </p:stCondLst>
                                  <p:childTnLst>
                                    <p:set>
                                      <p:cBhvr>
                                        <p:cTn id="23" dur="1" fill="hold">
                                          <p:stCondLst>
                                            <p:cond delay="0"/>
                                          </p:stCondLst>
                                        </p:cTn>
                                        <p:tgtEl>
                                          <p:spTgt spid="34"/>
                                        </p:tgtEl>
                                        <p:attrNameLst>
                                          <p:attrName>style.visibility</p:attrName>
                                        </p:attrNameLst>
                                      </p:cBhvr>
                                      <p:to>
                                        <p:strVal val="visible"/>
                                      </p:to>
                                    </p:set>
                                    <p:anim calcmode="lin" valueType="num">
                                      <p:cBhvr>
                                        <p:cTn id="24" dur="500" fill="hold"/>
                                        <p:tgtEl>
                                          <p:spTgt spid="34"/>
                                        </p:tgtEl>
                                        <p:attrNameLst>
                                          <p:attrName>ppt_w</p:attrName>
                                        </p:attrNameLst>
                                      </p:cBhvr>
                                      <p:tavLst>
                                        <p:tav tm="0">
                                          <p:val>
                                            <p:fltVal val="0"/>
                                          </p:val>
                                        </p:tav>
                                        <p:tav tm="100000">
                                          <p:val>
                                            <p:strVal val="#ppt_w"/>
                                          </p:val>
                                        </p:tav>
                                      </p:tavLst>
                                    </p:anim>
                                    <p:anim calcmode="lin" valueType="num">
                                      <p:cBhvr>
                                        <p:cTn id="25" dur="500" fill="hold"/>
                                        <p:tgtEl>
                                          <p:spTgt spid="34"/>
                                        </p:tgtEl>
                                        <p:attrNameLst>
                                          <p:attrName>ppt_h</p:attrName>
                                        </p:attrNameLst>
                                      </p:cBhvr>
                                      <p:tavLst>
                                        <p:tav tm="0">
                                          <p:val>
                                            <p:fltVal val="0"/>
                                          </p:val>
                                        </p:tav>
                                        <p:tav tm="100000">
                                          <p:val>
                                            <p:strVal val="#ppt_h"/>
                                          </p:val>
                                        </p:tav>
                                      </p:tavLst>
                                    </p:anim>
                                  </p:childTnLst>
                                </p:cTn>
                              </p:par>
                              <p:par>
                                <p:cTn id="26" presetID="23" presetClass="entr" presetSubtype="16" fill="hold" grpId="0" nodeType="with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p:cTn id="28" dur="500" fill="hold"/>
                                        <p:tgtEl>
                                          <p:spTgt spid="38"/>
                                        </p:tgtEl>
                                        <p:attrNameLst>
                                          <p:attrName>ppt_w</p:attrName>
                                        </p:attrNameLst>
                                      </p:cBhvr>
                                      <p:tavLst>
                                        <p:tav tm="0">
                                          <p:val>
                                            <p:fltVal val="0"/>
                                          </p:val>
                                        </p:tav>
                                        <p:tav tm="100000">
                                          <p:val>
                                            <p:strVal val="#ppt_w"/>
                                          </p:val>
                                        </p:tav>
                                      </p:tavLst>
                                    </p:anim>
                                    <p:anim calcmode="lin" valueType="num">
                                      <p:cBhvr>
                                        <p:cTn id="29" dur="500" fill="hold"/>
                                        <p:tgtEl>
                                          <p:spTgt spid="3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6" grpId="0" animBg="1"/>
      <p:bldP spid="37" grpId="0" animBg="1"/>
      <p:bldP spid="3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xmlns="" id="{DDAF0500-E871-4000-80E0-DB209CEB49D4}"/>
              </a:ext>
            </a:extLst>
          </p:cNvPr>
          <p:cNvSpPr>
            <a:spLocks noGrp="1"/>
          </p:cNvSpPr>
          <p:nvPr>
            <p:ph type="sldNum" sz="quarter" idx="11"/>
          </p:nvPr>
        </p:nvSpPr>
        <p:spPr/>
        <p:txBody>
          <a:bodyPr/>
          <a:lstStyle/>
          <a:p>
            <a:fld id="{694FADCD-22F2-4A14-A571-6ACF405E65FD}" type="slidenum">
              <a:rPr lang="en-US" smtClean="0"/>
              <a:t>18</a:t>
            </a:fld>
            <a:endParaRPr lang="en-US"/>
          </a:p>
        </p:txBody>
      </p:sp>
      <p:graphicFrame>
        <p:nvGraphicFramePr>
          <p:cNvPr id="13" name="Chart 12">
            <a:extLst>
              <a:ext uri="{FF2B5EF4-FFF2-40B4-BE49-F238E27FC236}">
                <a16:creationId xmlns:a16="http://schemas.microsoft.com/office/drawing/2014/main" xmlns="" id="{2CA31C18-F117-4F94-9D10-08C531A9E725}"/>
              </a:ext>
            </a:extLst>
          </p:cNvPr>
          <p:cNvGraphicFramePr>
            <a:graphicFrameLocks/>
          </p:cNvGraphicFramePr>
          <p:nvPr>
            <p:extLst>
              <p:ext uri="{D42A27DB-BD31-4B8C-83A1-F6EECF244321}">
                <p14:modId xmlns:p14="http://schemas.microsoft.com/office/powerpoint/2010/main" val="4179345034"/>
              </p:ext>
            </p:extLst>
          </p:nvPr>
        </p:nvGraphicFramePr>
        <p:xfrm>
          <a:off x="256223" y="434340"/>
          <a:ext cx="8631556" cy="4709160"/>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angle 1">
            <a:extLst>
              <a:ext uri="{FF2B5EF4-FFF2-40B4-BE49-F238E27FC236}">
                <a16:creationId xmlns:a16="http://schemas.microsoft.com/office/drawing/2014/main" xmlns="" id="{9C05559C-1262-454B-BBF0-4A49CC8392D3}"/>
              </a:ext>
            </a:extLst>
          </p:cNvPr>
          <p:cNvSpPr/>
          <p:nvPr/>
        </p:nvSpPr>
        <p:spPr>
          <a:xfrm>
            <a:off x="256223" y="725936"/>
            <a:ext cx="1300351" cy="27920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xmlns="" id="{A9DEBFD5-2CBE-43CC-ABBC-E2F4D3286B4A}"/>
              </a:ext>
            </a:extLst>
          </p:cNvPr>
          <p:cNvSpPr/>
          <p:nvPr/>
        </p:nvSpPr>
        <p:spPr>
          <a:xfrm>
            <a:off x="256223" y="1514062"/>
            <a:ext cx="1300351" cy="27920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xmlns="" id="{81097BB8-8231-4F2D-BE28-3960DE016255}"/>
              </a:ext>
            </a:extLst>
          </p:cNvPr>
          <p:cNvSpPr/>
          <p:nvPr/>
        </p:nvSpPr>
        <p:spPr>
          <a:xfrm>
            <a:off x="321537" y="2261449"/>
            <a:ext cx="1402760" cy="27920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xmlns="" id="{856A217E-2749-49C1-90E9-16630DA306D4}"/>
              </a:ext>
            </a:extLst>
          </p:cNvPr>
          <p:cNvSpPr/>
          <p:nvPr/>
        </p:nvSpPr>
        <p:spPr>
          <a:xfrm>
            <a:off x="321537" y="3008836"/>
            <a:ext cx="1402760" cy="27920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xmlns="" id="{356E95C4-595A-4E77-8820-819F9BDC703A}"/>
              </a:ext>
            </a:extLst>
          </p:cNvPr>
          <p:cNvSpPr/>
          <p:nvPr/>
        </p:nvSpPr>
        <p:spPr>
          <a:xfrm>
            <a:off x="321537" y="3792540"/>
            <a:ext cx="1402760" cy="27920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83D57701-384D-422E-AA3B-2EE95DCB704E}"/>
              </a:ext>
            </a:extLst>
          </p:cNvPr>
          <p:cNvSpPr/>
          <p:nvPr/>
        </p:nvSpPr>
        <p:spPr>
          <a:xfrm>
            <a:off x="326896" y="4593056"/>
            <a:ext cx="1624367" cy="27920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4983584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13">
                                            <p:graphicEl>
                                              <a:chart seriesIdx="-3" categoryIdx="-3" bldStep="gridLegend"/>
                                            </p:graphicEl>
                                          </p:spTgt>
                                        </p:tgtEl>
                                        <p:attrNameLst>
                                          <p:attrName>style.visibility</p:attrName>
                                        </p:attrNameLst>
                                      </p:cBhvr>
                                      <p:to>
                                        <p:strVal val="visible"/>
                                      </p:to>
                                    </p:set>
                                    <p:anim calcmode="lin" valueType="num">
                                      <p:cBhvr>
                                        <p:cTn id="7" dur="500" fill="hold"/>
                                        <p:tgtEl>
                                          <p:spTgt spid="13">
                                            <p:graphicEl>
                                              <a:chart seriesIdx="-3" categoryIdx="-3" bldStep="gridLegend"/>
                                            </p:graphicEl>
                                          </p:spTgt>
                                        </p:tgtEl>
                                        <p:attrNameLst>
                                          <p:attrName>ppt_w</p:attrName>
                                        </p:attrNameLst>
                                      </p:cBhvr>
                                      <p:tavLst>
                                        <p:tav tm="0">
                                          <p:val>
                                            <p:strVal val="#ppt_w+.3"/>
                                          </p:val>
                                        </p:tav>
                                        <p:tav tm="100000">
                                          <p:val>
                                            <p:strVal val="#ppt_w"/>
                                          </p:val>
                                        </p:tav>
                                      </p:tavLst>
                                    </p:anim>
                                    <p:anim calcmode="lin" valueType="num">
                                      <p:cBhvr>
                                        <p:cTn id="8" dur="500" fill="hold"/>
                                        <p:tgtEl>
                                          <p:spTgt spid="13">
                                            <p:graphicEl>
                                              <a:chart seriesIdx="-3" categoryIdx="-3" bldStep="gridLegend"/>
                                            </p:graphicEl>
                                          </p:spTgt>
                                        </p:tgtEl>
                                        <p:attrNameLst>
                                          <p:attrName>ppt_h</p:attrName>
                                        </p:attrNameLst>
                                      </p:cBhvr>
                                      <p:tavLst>
                                        <p:tav tm="0">
                                          <p:val>
                                            <p:strVal val="#ppt_h"/>
                                          </p:val>
                                        </p:tav>
                                        <p:tav tm="100000">
                                          <p:val>
                                            <p:strVal val="#ppt_h"/>
                                          </p:val>
                                        </p:tav>
                                      </p:tavLst>
                                    </p:anim>
                                    <p:animEffect transition="in" filter="fade">
                                      <p:cBhvr>
                                        <p:cTn id="9" dur="500"/>
                                        <p:tgtEl>
                                          <p:spTgt spid="13">
                                            <p:graphicEl>
                                              <a:chart seriesIdx="-3" categoryIdx="-3" bldStep="gridLegend"/>
                                            </p:graphicEl>
                                          </p:spTgt>
                                        </p:tgtEl>
                                      </p:cBhvr>
                                    </p:animEffect>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13">
                                            <p:graphicEl>
                                              <a:chart seriesIdx="0" categoryIdx="-4" bldStep="series"/>
                                            </p:graphicEl>
                                          </p:spTgt>
                                        </p:tgtEl>
                                        <p:attrNameLst>
                                          <p:attrName>style.visibility</p:attrName>
                                        </p:attrNameLst>
                                      </p:cBhvr>
                                      <p:to>
                                        <p:strVal val="visible"/>
                                      </p:to>
                                    </p:set>
                                    <p:anim calcmode="lin" valueType="num">
                                      <p:cBhvr>
                                        <p:cTn id="14" dur="500" fill="hold"/>
                                        <p:tgtEl>
                                          <p:spTgt spid="13">
                                            <p:graphicEl>
                                              <a:chart seriesIdx="0" categoryIdx="-4" bldStep="series"/>
                                            </p:graphicEl>
                                          </p:spTgt>
                                        </p:tgtEl>
                                        <p:attrNameLst>
                                          <p:attrName>ppt_w</p:attrName>
                                        </p:attrNameLst>
                                      </p:cBhvr>
                                      <p:tavLst>
                                        <p:tav tm="0">
                                          <p:val>
                                            <p:strVal val="#ppt_w+.3"/>
                                          </p:val>
                                        </p:tav>
                                        <p:tav tm="100000">
                                          <p:val>
                                            <p:strVal val="#ppt_w"/>
                                          </p:val>
                                        </p:tav>
                                      </p:tavLst>
                                    </p:anim>
                                    <p:anim calcmode="lin" valueType="num">
                                      <p:cBhvr>
                                        <p:cTn id="15" dur="500" fill="hold"/>
                                        <p:tgtEl>
                                          <p:spTgt spid="13">
                                            <p:graphicEl>
                                              <a:chart seriesIdx="0" categoryIdx="-4" bldStep="series"/>
                                            </p:graphicEl>
                                          </p:spTgt>
                                        </p:tgtEl>
                                        <p:attrNameLst>
                                          <p:attrName>ppt_h</p:attrName>
                                        </p:attrNameLst>
                                      </p:cBhvr>
                                      <p:tavLst>
                                        <p:tav tm="0">
                                          <p:val>
                                            <p:strVal val="#ppt_h"/>
                                          </p:val>
                                        </p:tav>
                                        <p:tav tm="100000">
                                          <p:val>
                                            <p:strVal val="#ppt_h"/>
                                          </p:val>
                                        </p:tav>
                                      </p:tavLst>
                                    </p:anim>
                                    <p:animEffect transition="in" filter="fade">
                                      <p:cBhvr>
                                        <p:cTn id="16" dur="500"/>
                                        <p:tgtEl>
                                          <p:spTgt spid="13">
                                            <p:graphicEl>
                                              <a:chart seriesIdx="0" categoryIdx="-4" bldStep="series"/>
                                            </p:graphicEl>
                                          </p:spTgt>
                                        </p:tgtEl>
                                      </p:cBhvr>
                                    </p:animEffect>
                                  </p:childTnLst>
                                </p:cTn>
                              </p:par>
                            </p:childTnLst>
                          </p:cTn>
                        </p:par>
                        <p:par>
                          <p:cTn id="17" fill="hold">
                            <p:stCondLst>
                              <p:cond delay="500"/>
                            </p:stCondLst>
                            <p:childTnLst>
                              <p:par>
                                <p:cTn id="18" presetID="1" presetClass="exit" presetSubtype="0" fill="hold" grpId="0" nodeType="afterEffect">
                                  <p:stCondLst>
                                    <p:cond delay="0"/>
                                  </p:stCondLst>
                                  <p:childTnLst>
                                    <p:set>
                                      <p:cBhvr>
                                        <p:cTn id="19" dur="1" fill="hold">
                                          <p:stCondLst>
                                            <p:cond delay="0"/>
                                          </p:stCondLst>
                                        </p:cTn>
                                        <p:tgtEl>
                                          <p:spTgt spid="2"/>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50" presetClass="entr" presetSubtype="0" decel="100000" fill="hold" grpId="0" nodeType="clickEffect">
                                  <p:stCondLst>
                                    <p:cond delay="0"/>
                                  </p:stCondLst>
                                  <p:childTnLst>
                                    <p:set>
                                      <p:cBhvr>
                                        <p:cTn id="23" dur="1" fill="hold">
                                          <p:stCondLst>
                                            <p:cond delay="0"/>
                                          </p:stCondLst>
                                        </p:cTn>
                                        <p:tgtEl>
                                          <p:spTgt spid="13">
                                            <p:graphicEl>
                                              <a:chart seriesIdx="1" categoryIdx="-4" bldStep="series"/>
                                            </p:graphicEl>
                                          </p:spTgt>
                                        </p:tgtEl>
                                        <p:attrNameLst>
                                          <p:attrName>style.visibility</p:attrName>
                                        </p:attrNameLst>
                                      </p:cBhvr>
                                      <p:to>
                                        <p:strVal val="visible"/>
                                      </p:to>
                                    </p:set>
                                    <p:anim calcmode="lin" valueType="num">
                                      <p:cBhvr>
                                        <p:cTn id="24" dur="500" fill="hold"/>
                                        <p:tgtEl>
                                          <p:spTgt spid="13">
                                            <p:graphicEl>
                                              <a:chart seriesIdx="1" categoryIdx="-4" bldStep="series"/>
                                            </p:graphicEl>
                                          </p:spTgt>
                                        </p:tgtEl>
                                        <p:attrNameLst>
                                          <p:attrName>ppt_w</p:attrName>
                                        </p:attrNameLst>
                                      </p:cBhvr>
                                      <p:tavLst>
                                        <p:tav tm="0">
                                          <p:val>
                                            <p:strVal val="#ppt_w+.3"/>
                                          </p:val>
                                        </p:tav>
                                        <p:tav tm="100000">
                                          <p:val>
                                            <p:strVal val="#ppt_w"/>
                                          </p:val>
                                        </p:tav>
                                      </p:tavLst>
                                    </p:anim>
                                    <p:anim calcmode="lin" valueType="num">
                                      <p:cBhvr>
                                        <p:cTn id="25" dur="500" fill="hold"/>
                                        <p:tgtEl>
                                          <p:spTgt spid="13">
                                            <p:graphicEl>
                                              <a:chart seriesIdx="1" categoryIdx="-4" bldStep="series"/>
                                            </p:graphicEl>
                                          </p:spTgt>
                                        </p:tgtEl>
                                        <p:attrNameLst>
                                          <p:attrName>ppt_h</p:attrName>
                                        </p:attrNameLst>
                                      </p:cBhvr>
                                      <p:tavLst>
                                        <p:tav tm="0">
                                          <p:val>
                                            <p:strVal val="#ppt_h"/>
                                          </p:val>
                                        </p:tav>
                                        <p:tav tm="100000">
                                          <p:val>
                                            <p:strVal val="#ppt_h"/>
                                          </p:val>
                                        </p:tav>
                                      </p:tavLst>
                                    </p:anim>
                                    <p:animEffect transition="in" filter="fade">
                                      <p:cBhvr>
                                        <p:cTn id="26" dur="500"/>
                                        <p:tgtEl>
                                          <p:spTgt spid="13">
                                            <p:graphicEl>
                                              <a:chart seriesIdx="1" categoryIdx="-4" bldStep="series"/>
                                            </p:graphicEl>
                                          </p:spTgt>
                                        </p:tgtEl>
                                      </p:cBhvr>
                                    </p:animEffect>
                                  </p:childTnLst>
                                </p:cTn>
                              </p:par>
                            </p:childTnLst>
                          </p:cTn>
                        </p:par>
                        <p:par>
                          <p:cTn id="27" fill="hold">
                            <p:stCondLst>
                              <p:cond delay="500"/>
                            </p:stCondLst>
                            <p:childTnLst>
                              <p:par>
                                <p:cTn id="28" presetID="1" presetClass="exit" presetSubtype="0" fill="hold" grpId="0" nodeType="afterEffect">
                                  <p:stCondLst>
                                    <p:cond delay="0"/>
                                  </p:stCondLst>
                                  <p:childTnLst>
                                    <p:set>
                                      <p:cBhvr>
                                        <p:cTn id="29" dur="1" fill="hold">
                                          <p:stCondLst>
                                            <p:cond delay="0"/>
                                          </p:stCondLst>
                                        </p:cTn>
                                        <p:tgtEl>
                                          <p:spTgt spid="5"/>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50" presetClass="entr" presetSubtype="0" decel="100000" fill="hold" grpId="0" nodeType="clickEffect">
                                  <p:stCondLst>
                                    <p:cond delay="0"/>
                                  </p:stCondLst>
                                  <p:childTnLst>
                                    <p:set>
                                      <p:cBhvr>
                                        <p:cTn id="33" dur="1" fill="hold">
                                          <p:stCondLst>
                                            <p:cond delay="0"/>
                                          </p:stCondLst>
                                        </p:cTn>
                                        <p:tgtEl>
                                          <p:spTgt spid="13">
                                            <p:graphicEl>
                                              <a:chart seriesIdx="2" categoryIdx="-4" bldStep="series"/>
                                            </p:graphicEl>
                                          </p:spTgt>
                                        </p:tgtEl>
                                        <p:attrNameLst>
                                          <p:attrName>style.visibility</p:attrName>
                                        </p:attrNameLst>
                                      </p:cBhvr>
                                      <p:to>
                                        <p:strVal val="visible"/>
                                      </p:to>
                                    </p:set>
                                    <p:anim calcmode="lin" valueType="num">
                                      <p:cBhvr>
                                        <p:cTn id="34" dur="500" fill="hold"/>
                                        <p:tgtEl>
                                          <p:spTgt spid="13">
                                            <p:graphicEl>
                                              <a:chart seriesIdx="2" categoryIdx="-4" bldStep="series"/>
                                            </p:graphicEl>
                                          </p:spTgt>
                                        </p:tgtEl>
                                        <p:attrNameLst>
                                          <p:attrName>ppt_w</p:attrName>
                                        </p:attrNameLst>
                                      </p:cBhvr>
                                      <p:tavLst>
                                        <p:tav tm="0">
                                          <p:val>
                                            <p:strVal val="#ppt_w+.3"/>
                                          </p:val>
                                        </p:tav>
                                        <p:tav tm="100000">
                                          <p:val>
                                            <p:strVal val="#ppt_w"/>
                                          </p:val>
                                        </p:tav>
                                      </p:tavLst>
                                    </p:anim>
                                    <p:anim calcmode="lin" valueType="num">
                                      <p:cBhvr>
                                        <p:cTn id="35" dur="500" fill="hold"/>
                                        <p:tgtEl>
                                          <p:spTgt spid="13">
                                            <p:graphicEl>
                                              <a:chart seriesIdx="2" categoryIdx="-4" bldStep="series"/>
                                            </p:graphicEl>
                                          </p:spTgt>
                                        </p:tgtEl>
                                        <p:attrNameLst>
                                          <p:attrName>ppt_h</p:attrName>
                                        </p:attrNameLst>
                                      </p:cBhvr>
                                      <p:tavLst>
                                        <p:tav tm="0">
                                          <p:val>
                                            <p:strVal val="#ppt_h"/>
                                          </p:val>
                                        </p:tav>
                                        <p:tav tm="100000">
                                          <p:val>
                                            <p:strVal val="#ppt_h"/>
                                          </p:val>
                                        </p:tav>
                                      </p:tavLst>
                                    </p:anim>
                                    <p:animEffect transition="in" filter="fade">
                                      <p:cBhvr>
                                        <p:cTn id="36" dur="500"/>
                                        <p:tgtEl>
                                          <p:spTgt spid="13">
                                            <p:graphicEl>
                                              <a:chart seriesIdx="2" categoryIdx="-4" bldStep="series"/>
                                            </p:graphicEl>
                                          </p:spTgt>
                                        </p:tgtEl>
                                      </p:cBhvr>
                                    </p:animEffect>
                                  </p:childTnLst>
                                </p:cTn>
                              </p:par>
                            </p:childTnLst>
                          </p:cTn>
                        </p:par>
                        <p:par>
                          <p:cTn id="37" fill="hold">
                            <p:stCondLst>
                              <p:cond delay="500"/>
                            </p:stCondLst>
                            <p:childTnLst>
                              <p:par>
                                <p:cTn id="38" presetID="1" presetClass="exit" presetSubtype="0" fill="hold" grpId="0" nodeType="afterEffect">
                                  <p:stCondLst>
                                    <p:cond delay="0"/>
                                  </p:stCondLst>
                                  <p:childTnLst>
                                    <p:set>
                                      <p:cBhvr>
                                        <p:cTn id="39" dur="1" fill="hold">
                                          <p:stCondLst>
                                            <p:cond delay="0"/>
                                          </p:stCondLst>
                                        </p:cTn>
                                        <p:tgtEl>
                                          <p:spTgt spid="6"/>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50" presetClass="entr" presetSubtype="0" decel="100000" fill="hold" grpId="0" nodeType="clickEffect">
                                  <p:stCondLst>
                                    <p:cond delay="0"/>
                                  </p:stCondLst>
                                  <p:childTnLst>
                                    <p:set>
                                      <p:cBhvr>
                                        <p:cTn id="43" dur="1" fill="hold">
                                          <p:stCondLst>
                                            <p:cond delay="0"/>
                                          </p:stCondLst>
                                        </p:cTn>
                                        <p:tgtEl>
                                          <p:spTgt spid="13">
                                            <p:graphicEl>
                                              <a:chart seriesIdx="3" categoryIdx="-4" bldStep="series"/>
                                            </p:graphicEl>
                                          </p:spTgt>
                                        </p:tgtEl>
                                        <p:attrNameLst>
                                          <p:attrName>style.visibility</p:attrName>
                                        </p:attrNameLst>
                                      </p:cBhvr>
                                      <p:to>
                                        <p:strVal val="visible"/>
                                      </p:to>
                                    </p:set>
                                    <p:anim calcmode="lin" valueType="num">
                                      <p:cBhvr>
                                        <p:cTn id="44" dur="500" fill="hold"/>
                                        <p:tgtEl>
                                          <p:spTgt spid="13">
                                            <p:graphicEl>
                                              <a:chart seriesIdx="3" categoryIdx="-4" bldStep="series"/>
                                            </p:graphicEl>
                                          </p:spTgt>
                                        </p:tgtEl>
                                        <p:attrNameLst>
                                          <p:attrName>ppt_w</p:attrName>
                                        </p:attrNameLst>
                                      </p:cBhvr>
                                      <p:tavLst>
                                        <p:tav tm="0">
                                          <p:val>
                                            <p:strVal val="#ppt_w+.3"/>
                                          </p:val>
                                        </p:tav>
                                        <p:tav tm="100000">
                                          <p:val>
                                            <p:strVal val="#ppt_w"/>
                                          </p:val>
                                        </p:tav>
                                      </p:tavLst>
                                    </p:anim>
                                    <p:anim calcmode="lin" valueType="num">
                                      <p:cBhvr>
                                        <p:cTn id="45" dur="500" fill="hold"/>
                                        <p:tgtEl>
                                          <p:spTgt spid="13">
                                            <p:graphicEl>
                                              <a:chart seriesIdx="3" categoryIdx="-4" bldStep="series"/>
                                            </p:graphicEl>
                                          </p:spTgt>
                                        </p:tgtEl>
                                        <p:attrNameLst>
                                          <p:attrName>ppt_h</p:attrName>
                                        </p:attrNameLst>
                                      </p:cBhvr>
                                      <p:tavLst>
                                        <p:tav tm="0">
                                          <p:val>
                                            <p:strVal val="#ppt_h"/>
                                          </p:val>
                                        </p:tav>
                                        <p:tav tm="100000">
                                          <p:val>
                                            <p:strVal val="#ppt_h"/>
                                          </p:val>
                                        </p:tav>
                                      </p:tavLst>
                                    </p:anim>
                                    <p:animEffect transition="in" filter="fade">
                                      <p:cBhvr>
                                        <p:cTn id="46" dur="500"/>
                                        <p:tgtEl>
                                          <p:spTgt spid="13">
                                            <p:graphicEl>
                                              <a:chart seriesIdx="3" categoryIdx="-4" bldStep="series"/>
                                            </p:graphicEl>
                                          </p:spTgt>
                                        </p:tgtEl>
                                      </p:cBhvr>
                                    </p:animEffect>
                                  </p:childTnLst>
                                </p:cTn>
                              </p:par>
                            </p:childTnLst>
                          </p:cTn>
                        </p:par>
                        <p:par>
                          <p:cTn id="47" fill="hold">
                            <p:stCondLst>
                              <p:cond delay="500"/>
                            </p:stCondLst>
                            <p:childTnLst>
                              <p:par>
                                <p:cTn id="48" presetID="1" presetClass="exit" presetSubtype="0" fill="hold" grpId="0" nodeType="afterEffect">
                                  <p:stCondLst>
                                    <p:cond delay="0"/>
                                  </p:stCondLst>
                                  <p:childTnLst>
                                    <p:set>
                                      <p:cBhvr>
                                        <p:cTn id="49" dur="1" fill="hold">
                                          <p:stCondLst>
                                            <p:cond delay="0"/>
                                          </p:stCondLst>
                                        </p:cTn>
                                        <p:tgtEl>
                                          <p:spTgt spid="7"/>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50" presetClass="entr" presetSubtype="0" decel="100000" fill="hold" grpId="0" nodeType="clickEffect">
                                  <p:stCondLst>
                                    <p:cond delay="0"/>
                                  </p:stCondLst>
                                  <p:childTnLst>
                                    <p:set>
                                      <p:cBhvr>
                                        <p:cTn id="53" dur="1" fill="hold">
                                          <p:stCondLst>
                                            <p:cond delay="0"/>
                                          </p:stCondLst>
                                        </p:cTn>
                                        <p:tgtEl>
                                          <p:spTgt spid="13">
                                            <p:graphicEl>
                                              <a:chart seriesIdx="4" categoryIdx="-4" bldStep="series"/>
                                            </p:graphicEl>
                                          </p:spTgt>
                                        </p:tgtEl>
                                        <p:attrNameLst>
                                          <p:attrName>style.visibility</p:attrName>
                                        </p:attrNameLst>
                                      </p:cBhvr>
                                      <p:to>
                                        <p:strVal val="visible"/>
                                      </p:to>
                                    </p:set>
                                    <p:anim calcmode="lin" valueType="num">
                                      <p:cBhvr>
                                        <p:cTn id="54" dur="500" fill="hold"/>
                                        <p:tgtEl>
                                          <p:spTgt spid="13">
                                            <p:graphicEl>
                                              <a:chart seriesIdx="4" categoryIdx="-4" bldStep="series"/>
                                            </p:graphicEl>
                                          </p:spTgt>
                                        </p:tgtEl>
                                        <p:attrNameLst>
                                          <p:attrName>ppt_w</p:attrName>
                                        </p:attrNameLst>
                                      </p:cBhvr>
                                      <p:tavLst>
                                        <p:tav tm="0">
                                          <p:val>
                                            <p:strVal val="#ppt_w+.3"/>
                                          </p:val>
                                        </p:tav>
                                        <p:tav tm="100000">
                                          <p:val>
                                            <p:strVal val="#ppt_w"/>
                                          </p:val>
                                        </p:tav>
                                      </p:tavLst>
                                    </p:anim>
                                    <p:anim calcmode="lin" valueType="num">
                                      <p:cBhvr>
                                        <p:cTn id="55" dur="500" fill="hold"/>
                                        <p:tgtEl>
                                          <p:spTgt spid="13">
                                            <p:graphicEl>
                                              <a:chart seriesIdx="4" categoryIdx="-4" bldStep="series"/>
                                            </p:graphicEl>
                                          </p:spTgt>
                                        </p:tgtEl>
                                        <p:attrNameLst>
                                          <p:attrName>ppt_h</p:attrName>
                                        </p:attrNameLst>
                                      </p:cBhvr>
                                      <p:tavLst>
                                        <p:tav tm="0">
                                          <p:val>
                                            <p:strVal val="#ppt_h"/>
                                          </p:val>
                                        </p:tav>
                                        <p:tav tm="100000">
                                          <p:val>
                                            <p:strVal val="#ppt_h"/>
                                          </p:val>
                                        </p:tav>
                                      </p:tavLst>
                                    </p:anim>
                                    <p:animEffect transition="in" filter="fade">
                                      <p:cBhvr>
                                        <p:cTn id="56" dur="500"/>
                                        <p:tgtEl>
                                          <p:spTgt spid="13">
                                            <p:graphicEl>
                                              <a:chart seriesIdx="4" categoryIdx="-4" bldStep="series"/>
                                            </p:graphicEl>
                                          </p:spTgt>
                                        </p:tgtEl>
                                      </p:cBhvr>
                                    </p:animEffect>
                                  </p:childTnLst>
                                </p:cTn>
                              </p:par>
                            </p:childTnLst>
                          </p:cTn>
                        </p:par>
                        <p:par>
                          <p:cTn id="57" fill="hold">
                            <p:stCondLst>
                              <p:cond delay="500"/>
                            </p:stCondLst>
                            <p:childTnLst>
                              <p:par>
                                <p:cTn id="58" presetID="1" presetClass="exit" presetSubtype="0" fill="hold" grpId="0" nodeType="afterEffect">
                                  <p:stCondLst>
                                    <p:cond delay="0"/>
                                  </p:stCondLst>
                                  <p:childTnLst>
                                    <p:set>
                                      <p:cBhvr>
                                        <p:cTn id="59" dur="1" fill="hold">
                                          <p:stCondLst>
                                            <p:cond delay="0"/>
                                          </p:stCondLst>
                                        </p:cTn>
                                        <p:tgtEl>
                                          <p:spTgt spid="9"/>
                                        </p:tgtEl>
                                        <p:attrNameLst>
                                          <p:attrName>style.visibility</p:attrName>
                                        </p:attrNameLst>
                                      </p:cBhvr>
                                      <p:to>
                                        <p:strVal val="hidden"/>
                                      </p:to>
                                    </p:set>
                                  </p:childTnLst>
                                </p:cTn>
                              </p:par>
                            </p:childTnLst>
                          </p:cTn>
                        </p:par>
                      </p:childTnLst>
                    </p:cTn>
                  </p:par>
                  <p:par>
                    <p:cTn id="60" fill="hold">
                      <p:stCondLst>
                        <p:cond delay="indefinite"/>
                      </p:stCondLst>
                      <p:childTnLst>
                        <p:par>
                          <p:cTn id="61" fill="hold">
                            <p:stCondLst>
                              <p:cond delay="0"/>
                            </p:stCondLst>
                            <p:childTnLst>
                              <p:par>
                                <p:cTn id="62" presetID="50" presetClass="entr" presetSubtype="0" decel="100000" fill="hold" grpId="0" nodeType="clickEffect">
                                  <p:stCondLst>
                                    <p:cond delay="0"/>
                                  </p:stCondLst>
                                  <p:childTnLst>
                                    <p:set>
                                      <p:cBhvr>
                                        <p:cTn id="63" dur="1" fill="hold">
                                          <p:stCondLst>
                                            <p:cond delay="0"/>
                                          </p:stCondLst>
                                        </p:cTn>
                                        <p:tgtEl>
                                          <p:spTgt spid="13">
                                            <p:graphicEl>
                                              <a:chart seriesIdx="5" categoryIdx="-4" bldStep="series"/>
                                            </p:graphicEl>
                                          </p:spTgt>
                                        </p:tgtEl>
                                        <p:attrNameLst>
                                          <p:attrName>style.visibility</p:attrName>
                                        </p:attrNameLst>
                                      </p:cBhvr>
                                      <p:to>
                                        <p:strVal val="visible"/>
                                      </p:to>
                                    </p:set>
                                    <p:anim calcmode="lin" valueType="num">
                                      <p:cBhvr>
                                        <p:cTn id="64" dur="500" fill="hold"/>
                                        <p:tgtEl>
                                          <p:spTgt spid="13">
                                            <p:graphicEl>
                                              <a:chart seriesIdx="5" categoryIdx="-4" bldStep="series"/>
                                            </p:graphicEl>
                                          </p:spTgt>
                                        </p:tgtEl>
                                        <p:attrNameLst>
                                          <p:attrName>ppt_w</p:attrName>
                                        </p:attrNameLst>
                                      </p:cBhvr>
                                      <p:tavLst>
                                        <p:tav tm="0">
                                          <p:val>
                                            <p:strVal val="#ppt_w+.3"/>
                                          </p:val>
                                        </p:tav>
                                        <p:tav tm="100000">
                                          <p:val>
                                            <p:strVal val="#ppt_w"/>
                                          </p:val>
                                        </p:tav>
                                      </p:tavLst>
                                    </p:anim>
                                    <p:anim calcmode="lin" valueType="num">
                                      <p:cBhvr>
                                        <p:cTn id="65" dur="500" fill="hold"/>
                                        <p:tgtEl>
                                          <p:spTgt spid="13">
                                            <p:graphicEl>
                                              <a:chart seriesIdx="5" categoryIdx="-4" bldStep="series"/>
                                            </p:graphicEl>
                                          </p:spTgt>
                                        </p:tgtEl>
                                        <p:attrNameLst>
                                          <p:attrName>ppt_h</p:attrName>
                                        </p:attrNameLst>
                                      </p:cBhvr>
                                      <p:tavLst>
                                        <p:tav tm="0">
                                          <p:val>
                                            <p:strVal val="#ppt_h"/>
                                          </p:val>
                                        </p:tav>
                                        <p:tav tm="100000">
                                          <p:val>
                                            <p:strVal val="#ppt_h"/>
                                          </p:val>
                                        </p:tav>
                                      </p:tavLst>
                                    </p:anim>
                                    <p:animEffect transition="in" filter="fade">
                                      <p:cBhvr>
                                        <p:cTn id="66" dur="500"/>
                                        <p:tgtEl>
                                          <p:spTgt spid="13">
                                            <p:graphicEl>
                                              <a:chart seriesIdx="5" categoryIdx="-4" bldStep="series"/>
                                            </p:graphicEl>
                                          </p:spTgt>
                                        </p:tgtEl>
                                      </p:cBhvr>
                                    </p:animEffect>
                                  </p:childTnLst>
                                </p:cTn>
                              </p:par>
                            </p:childTnLst>
                          </p:cTn>
                        </p:par>
                        <p:par>
                          <p:cTn id="67" fill="hold">
                            <p:stCondLst>
                              <p:cond delay="500"/>
                            </p:stCondLst>
                            <p:childTnLst>
                              <p:par>
                                <p:cTn id="68" presetID="1" presetClass="exit" presetSubtype="0" fill="hold" grpId="0" nodeType="afterEffect">
                                  <p:stCondLst>
                                    <p:cond delay="0"/>
                                  </p:stCondLst>
                                  <p:childTnLst>
                                    <p:set>
                                      <p:cBhvr>
                                        <p:cTn id="69"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uiExpand="1">
        <p:bldSub>
          <a:bldChart bld="series"/>
        </p:bldSub>
      </p:bldGraphic>
      <p:bldP spid="2" grpId="0" animBg="1"/>
      <p:bldP spid="5" grpId="0" animBg="1"/>
      <p:bldP spid="6" grpId="0" animBg="1"/>
      <p:bldP spid="7" grpId="0" animBg="1"/>
      <p:bldP spid="9" grpId="0" animBg="1"/>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xmlns="" id="{E8162B25-DF7F-469E-BD10-11A493DD7622}"/>
              </a:ext>
            </a:extLst>
          </p:cNvPr>
          <p:cNvSpPr>
            <a:spLocks noGrp="1"/>
          </p:cNvSpPr>
          <p:nvPr>
            <p:ph type="sldNum" sz="quarter" idx="11"/>
          </p:nvPr>
        </p:nvSpPr>
        <p:spPr/>
        <p:txBody>
          <a:bodyPr/>
          <a:lstStyle/>
          <a:p>
            <a:fld id="{694FADCD-22F2-4A14-A571-6ACF405E65FD}" type="slidenum">
              <a:rPr lang="en-US" smtClean="0"/>
              <a:t>19</a:t>
            </a:fld>
            <a:endParaRPr lang="en-US"/>
          </a:p>
        </p:txBody>
      </p:sp>
      <p:sp>
        <p:nvSpPr>
          <p:cNvPr id="12" name="Title 6">
            <a:extLst>
              <a:ext uri="{FF2B5EF4-FFF2-40B4-BE49-F238E27FC236}">
                <a16:creationId xmlns:a16="http://schemas.microsoft.com/office/drawing/2014/main" xmlns="" id="{2CAEA620-FD1D-4897-88E6-0AF33DE03009}"/>
              </a:ext>
            </a:extLst>
          </p:cNvPr>
          <p:cNvSpPr txBox="1">
            <a:spLocks/>
          </p:cNvSpPr>
          <p:nvPr/>
        </p:nvSpPr>
        <p:spPr bwMode="auto">
          <a:xfrm>
            <a:off x="289958" y="893855"/>
            <a:ext cx="7556500" cy="8370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3600" b="0" kern="1200">
                <a:solidFill>
                  <a:schemeClr val="accent1"/>
                </a:solidFill>
                <a:latin typeface="+mj-lt"/>
                <a:ea typeface="MS PGothic" panose="020B0600070205080204" pitchFamily="34" charset="-128"/>
                <a:cs typeface="Gentona Book"/>
              </a:defRPr>
            </a:lvl1pPr>
            <a:lvl2pPr algn="l" rtl="0" eaLnBrk="0" fontAlgn="base" hangingPunct="0">
              <a:spcBef>
                <a:spcPct val="0"/>
              </a:spcBef>
              <a:spcAft>
                <a:spcPct val="0"/>
              </a:spcAft>
              <a:defRPr sz="3600">
                <a:solidFill>
                  <a:schemeClr val="bg1"/>
                </a:solidFill>
                <a:latin typeface="Rockwell" charset="0"/>
                <a:ea typeface="MS PGothic" panose="020B0600070205080204" pitchFamily="34" charset="-128"/>
                <a:cs typeface="MS PGothic" charset="0"/>
              </a:defRPr>
            </a:lvl2pPr>
            <a:lvl3pPr algn="l" rtl="0" eaLnBrk="0" fontAlgn="base" hangingPunct="0">
              <a:spcBef>
                <a:spcPct val="0"/>
              </a:spcBef>
              <a:spcAft>
                <a:spcPct val="0"/>
              </a:spcAft>
              <a:defRPr sz="3600">
                <a:solidFill>
                  <a:schemeClr val="bg1"/>
                </a:solidFill>
                <a:latin typeface="Rockwell" charset="0"/>
                <a:ea typeface="MS PGothic" panose="020B0600070205080204" pitchFamily="34" charset="-128"/>
                <a:cs typeface="MS PGothic" charset="0"/>
              </a:defRPr>
            </a:lvl3pPr>
            <a:lvl4pPr algn="l" rtl="0" eaLnBrk="0" fontAlgn="base" hangingPunct="0">
              <a:spcBef>
                <a:spcPct val="0"/>
              </a:spcBef>
              <a:spcAft>
                <a:spcPct val="0"/>
              </a:spcAft>
              <a:defRPr sz="3600">
                <a:solidFill>
                  <a:schemeClr val="bg1"/>
                </a:solidFill>
                <a:latin typeface="Rockwell" charset="0"/>
                <a:ea typeface="MS PGothic" panose="020B0600070205080204" pitchFamily="34" charset="-128"/>
                <a:cs typeface="MS PGothic" charset="0"/>
              </a:defRPr>
            </a:lvl4pPr>
            <a:lvl5pPr algn="l" rtl="0" eaLnBrk="0" fontAlgn="base" hangingPunct="0">
              <a:spcBef>
                <a:spcPct val="0"/>
              </a:spcBef>
              <a:spcAft>
                <a:spcPct val="0"/>
              </a:spcAft>
              <a:defRPr sz="3600">
                <a:solidFill>
                  <a:schemeClr val="bg1"/>
                </a:solidFill>
                <a:latin typeface="Rockwell" charset="0"/>
                <a:ea typeface="MS PGothic" panose="020B0600070205080204" pitchFamily="34" charset="-128"/>
                <a:cs typeface="MS PGothic" charset="0"/>
              </a:defRPr>
            </a:lvl5pPr>
            <a:lvl6pPr marL="457200" algn="l" rtl="0" fontAlgn="base">
              <a:spcBef>
                <a:spcPct val="0"/>
              </a:spcBef>
              <a:spcAft>
                <a:spcPct val="0"/>
              </a:spcAft>
              <a:defRPr sz="3600">
                <a:solidFill>
                  <a:schemeClr val="accent2"/>
                </a:solidFill>
                <a:latin typeface="Rockwell" charset="0"/>
                <a:ea typeface="ＭＳ Ｐゴシック" charset="0"/>
                <a:cs typeface="ＭＳ Ｐゴシック" charset="0"/>
              </a:defRPr>
            </a:lvl6pPr>
            <a:lvl7pPr marL="914400" algn="l" rtl="0" fontAlgn="base">
              <a:spcBef>
                <a:spcPct val="0"/>
              </a:spcBef>
              <a:spcAft>
                <a:spcPct val="0"/>
              </a:spcAft>
              <a:defRPr sz="3600">
                <a:solidFill>
                  <a:schemeClr val="accent2"/>
                </a:solidFill>
                <a:latin typeface="Rockwell" charset="0"/>
                <a:ea typeface="ＭＳ Ｐゴシック" charset="0"/>
                <a:cs typeface="ＭＳ Ｐゴシック" charset="0"/>
              </a:defRPr>
            </a:lvl7pPr>
            <a:lvl8pPr marL="1371600" algn="l" rtl="0" fontAlgn="base">
              <a:spcBef>
                <a:spcPct val="0"/>
              </a:spcBef>
              <a:spcAft>
                <a:spcPct val="0"/>
              </a:spcAft>
              <a:defRPr sz="3600">
                <a:solidFill>
                  <a:schemeClr val="accent2"/>
                </a:solidFill>
                <a:latin typeface="Rockwell" charset="0"/>
                <a:ea typeface="ＭＳ Ｐゴシック" charset="0"/>
                <a:cs typeface="ＭＳ Ｐゴシック" charset="0"/>
              </a:defRPr>
            </a:lvl8pPr>
            <a:lvl9pPr marL="1828800" algn="l" rtl="0" fontAlgn="base">
              <a:spcBef>
                <a:spcPct val="0"/>
              </a:spcBef>
              <a:spcAft>
                <a:spcPct val="0"/>
              </a:spcAft>
              <a:defRPr sz="3600">
                <a:solidFill>
                  <a:schemeClr val="accent2"/>
                </a:solidFill>
                <a:latin typeface="Rockwell" charset="0"/>
                <a:ea typeface="ＭＳ Ｐゴシック" charset="0"/>
                <a:cs typeface="ＭＳ Ｐゴシック" charset="0"/>
              </a:defRPr>
            </a:lvl9pPr>
          </a:lstStyle>
          <a:p>
            <a:pPr defTabSz="914378"/>
            <a:r>
              <a:rPr lang="en-US" dirty="0"/>
              <a:t>Framework</a:t>
            </a:r>
          </a:p>
        </p:txBody>
      </p:sp>
      <p:pic>
        <p:nvPicPr>
          <p:cNvPr id="14" name="Picture 13" descr="Screen Shot 2017-08-04 at 10.03.31 AM.png">
            <a:extLst>
              <a:ext uri="{FF2B5EF4-FFF2-40B4-BE49-F238E27FC236}">
                <a16:creationId xmlns:a16="http://schemas.microsoft.com/office/drawing/2014/main" xmlns="" id="{BC7C98DE-D26A-4626-9E53-2BF84A371911}"/>
              </a:ext>
            </a:extLst>
          </p:cNvPr>
          <p:cNvPicPr>
            <a:picLocks noChangeAspect="1"/>
          </p:cNvPicPr>
          <p:nvPr/>
        </p:nvPicPr>
        <p:blipFill>
          <a:blip r:embed="rId3"/>
          <a:stretch>
            <a:fillRect/>
          </a:stretch>
        </p:blipFill>
        <p:spPr>
          <a:xfrm>
            <a:off x="3845949" y="1013077"/>
            <a:ext cx="4988378" cy="3754189"/>
          </a:xfrm>
          <a:prstGeom prst="rect">
            <a:avLst/>
          </a:prstGeom>
        </p:spPr>
      </p:pic>
      <p:sp>
        <p:nvSpPr>
          <p:cNvPr id="16" name="Rectangle 15">
            <a:extLst>
              <a:ext uri="{FF2B5EF4-FFF2-40B4-BE49-F238E27FC236}">
                <a16:creationId xmlns:a16="http://schemas.microsoft.com/office/drawing/2014/main" xmlns="" id="{08575D0F-BA68-4BA7-AA1B-4313F59D3DAC}"/>
              </a:ext>
            </a:extLst>
          </p:cNvPr>
          <p:cNvSpPr/>
          <p:nvPr/>
        </p:nvSpPr>
        <p:spPr>
          <a:xfrm>
            <a:off x="4210466" y="644746"/>
            <a:ext cx="4494969" cy="307777"/>
          </a:xfrm>
          <a:prstGeom prst="rect">
            <a:avLst/>
          </a:prstGeom>
        </p:spPr>
        <p:txBody>
          <a:bodyPr wrap="square">
            <a:spAutoFit/>
          </a:bodyPr>
          <a:lstStyle/>
          <a:p>
            <a:r>
              <a:rPr lang="en-US" sz="1400" b="1" i="1" dirty="0" err="1">
                <a:solidFill>
                  <a:srgbClr val="FF0000"/>
                </a:solidFill>
                <a:latin typeface="Times New Roman"/>
                <a:cs typeface="Times New Roman"/>
              </a:rPr>
              <a:t>FLAMeS</a:t>
            </a:r>
            <a:r>
              <a:rPr lang="en-US" sz="1100" i="1" dirty="0">
                <a:latin typeface="Times New Roman"/>
                <a:cs typeface="Times New Roman"/>
              </a:rPr>
              <a:t> </a:t>
            </a:r>
            <a:r>
              <a:rPr lang="en-US" sz="1100" dirty="0">
                <a:latin typeface="Times New Roman"/>
                <a:cs typeface="Times New Roman"/>
              </a:rPr>
              <a:t>(</a:t>
            </a:r>
            <a:r>
              <a:rPr lang="en-US" sz="1100" b="1" i="1" dirty="0">
                <a:solidFill>
                  <a:srgbClr val="FF0000"/>
                </a:solidFill>
                <a:latin typeface="Times New Roman"/>
                <a:cs typeface="Times New Roman"/>
              </a:rPr>
              <a:t>F</a:t>
            </a:r>
            <a:r>
              <a:rPr lang="en-US" sz="1100" dirty="0">
                <a:latin typeface="Times New Roman"/>
                <a:cs typeface="Times New Roman"/>
              </a:rPr>
              <a:t>ramework for </a:t>
            </a:r>
            <a:r>
              <a:rPr lang="en-US" sz="1100" b="1" i="1" dirty="0">
                <a:solidFill>
                  <a:srgbClr val="FF0000"/>
                </a:solidFill>
                <a:latin typeface="Times New Roman"/>
                <a:cs typeface="Times New Roman"/>
              </a:rPr>
              <a:t>L</a:t>
            </a:r>
            <a:r>
              <a:rPr lang="en-US" sz="1100" dirty="0">
                <a:latin typeface="Times New Roman"/>
                <a:cs typeface="Times New Roman"/>
              </a:rPr>
              <a:t>arge-scale </a:t>
            </a:r>
            <a:r>
              <a:rPr lang="en-US" sz="1100" b="1" i="1" dirty="0">
                <a:solidFill>
                  <a:srgbClr val="FF0000"/>
                </a:solidFill>
                <a:latin typeface="Times New Roman"/>
                <a:cs typeface="Times New Roman"/>
              </a:rPr>
              <a:t>A</a:t>
            </a:r>
            <a:r>
              <a:rPr lang="en-US" sz="1100" dirty="0">
                <a:latin typeface="Times New Roman"/>
                <a:cs typeface="Times New Roman"/>
              </a:rPr>
              <a:t>nalysis of the </a:t>
            </a:r>
            <a:r>
              <a:rPr lang="en-US" sz="1100" b="1" i="1" dirty="0">
                <a:solidFill>
                  <a:srgbClr val="FF0000"/>
                </a:solidFill>
                <a:latin typeface="Times New Roman"/>
                <a:cs typeface="Times New Roman"/>
              </a:rPr>
              <a:t>M</a:t>
            </a:r>
            <a:r>
              <a:rPr lang="en-US" sz="1100" dirty="0">
                <a:latin typeface="Times New Roman"/>
                <a:cs typeface="Times New Roman"/>
              </a:rPr>
              <a:t>obil</a:t>
            </a:r>
            <a:r>
              <a:rPr lang="en-US" sz="1100" b="1" i="1" dirty="0">
                <a:solidFill>
                  <a:srgbClr val="FF0000"/>
                </a:solidFill>
                <a:latin typeface="Times New Roman"/>
                <a:cs typeface="Times New Roman"/>
              </a:rPr>
              <a:t>e</a:t>
            </a:r>
            <a:r>
              <a:rPr lang="en-US" sz="1100" dirty="0">
                <a:latin typeface="Times New Roman"/>
                <a:cs typeface="Times New Roman"/>
              </a:rPr>
              <a:t> </a:t>
            </a:r>
            <a:r>
              <a:rPr lang="en-US" sz="1100" b="1" i="1" dirty="0">
                <a:solidFill>
                  <a:srgbClr val="FF0000"/>
                </a:solidFill>
                <a:latin typeface="Times New Roman"/>
                <a:cs typeface="Times New Roman"/>
              </a:rPr>
              <a:t>S</a:t>
            </a:r>
            <a:r>
              <a:rPr lang="en-US" sz="1100" dirty="0">
                <a:latin typeface="Times New Roman"/>
                <a:cs typeface="Times New Roman"/>
              </a:rPr>
              <a:t>ociety)</a:t>
            </a:r>
          </a:p>
        </p:txBody>
      </p:sp>
      <p:sp>
        <p:nvSpPr>
          <p:cNvPr id="2" name="Arrow: Right 1">
            <a:extLst>
              <a:ext uri="{FF2B5EF4-FFF2-40B4-BE49-F238E27FC236}">
                <a16:creationId xmlns:a16="http://schemas.microsoft.com/office/drawing/2014/main" xmlns="" id="{3549BB0C-0163-42FD-9198-FC89927AF00F}"/>
              </a:ext>
            </a:extLst>
          </p:cNvPr>
          <p:cNvSpPr/>
          <p:nvPr/>
        </p:nvSpPr>
        <p:spPr>
          <a:xfrm>
            <a:off x="117764" y="1850086"/>
            <a:ext cx="3748965" cy="749877"/>
          </a:xfrm>
          <a:prstGeom prst="rightArrow">
            <a:avLst/>
          </a:prstGeom>
          <a:noFill/>
          <a:ln w="1270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en-US" sz="1200">
                <a:solidFill>
                  <a:srgbClr val="00B050"/>
                </a:solidFill>
              </a:rPr>
              <a:t>Goal I) </a:t>
            </a:r>
            <a:r>
              <a:rPr lang="en-US" sz="1200">
                <a:solidFill>
                  <a:srgbClr val="00529B"/>
                </a:solidFill>
              </a:rPr>
              <a:t>Get device type, time and space features</a:t>
            </a:r>
          </a:p>
        </p:txBody>
      </p:sp>
      <p:sp>
        <p:nvSpPr>
          <p:cNvPr id="9" name="Arrow: Right 8">
            <a:extLst>
              <a:ext uri="{FF2B5EF4-FFF2-40B4-BE49-F238E27FC236}">
                <a16:creationId xmlns:a16="http://schemas.microsoft.com/office/drawing/2014/main" xmlns="" id="{271C1327-B945-43A3-9FE5-C7539A7F020F}"/>
              </a:ext>
            </a:extLst>
          </p:cNvPr>
          <p:cNvSpPr/>
          <p:nvPr/>
        </p:nvSpPr>
        <p:spPr>
          <a:xfrm>
            <a:off x="117763" y="2892057"/>
            <a:ext cx="3728184" cy="811932"/>
          </a:xfrm>
          <a:prstGeom prst="rightArrow">
            <a:avLst/>
          </a:prstGeom>
          <a:noFill/>
          <a:ln w="1270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en-US" sz="1200">
                <a:solidFill>
                  <a:srgbClr val="FF9933"/>
                </a:solidFill>
              </a:rPr>
              <a:t>Goal II) </a:t>
            </a:r>
            <a:r>
              <a:rPr lang="en-US" sz="1200">
                <a:solidFill>
                  <a:srgbClr val="00529B"/>
                </a:solidFill>
              </a:rPr>
              <a:t>Analyze relationships</a:t>
            </a:r>
          </a:p>
        </p:txBody>
      </p:sp>
      <p:sp>
        <p:nvSpPr>
          <p:cNvPr id="10" name="Arrow: Right 9">
            <a:extLst>
              <a:ext uri="{FF2B5EF4-FFF2-40B4-BE49-F238E27FC236}">
                <a16:creationId xmlns:a16="http://schemas.microsoft.com/office/drawing/2014/main" xmlns="" id="{C8ED6C22-7BD7-4763-B2E5-351C4FB84347}"/>
              </a:ext>
            </a:extLst>
          </p:cNvPr>
          <p:cNvSpPr/>
          <p:nvPr/>
        </p:nvSpPr>
        <p:spPr>
          <a:xfrm>
            <a:off x="117764" y="3996085"/>
            <a:ext cx="3728184" cy="751579"/>
          </a:xfrm>
          <a:prstGeom prst="rightArrow">
            <a:avLst/>
          </a:prstGeom>
          <a:noFill/>
          <a:ln w="1270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en-US" sz="1200">
                <a:solidFill>
                  <a:srgbClr val="FF0000"/>
                </a:solidFill>
              </a:rPr>
              <a:t>Goal III) </a:t>
            </a:r>
            <a:r>
              <a:rPr lang="en-US" sz="1200">
                <a:solidFill>
                  <a:srgbClr val="00529B"/>
                </a:solidFill>
              </a:rPr>
              <a:t>Quantify the value of integrated model</a:t>
            </a:r>
          </a:p>
        </p:txBody>
      </p:sp>
      <p:sp>
        <p:nvSpPr>
          <p:cNvPr id="3" name="TextBox 2">
            <a:extLst>
              <a:ext uri="{FF2B5EF4-FFF2-40B4-BE49-F238E27FC236}">
                <a16:creationId xmlns:a16="http://schemas.microsoft.com/office/drawing/2014/main" xmlns="" id="{60FB0A83-8302-4EF6-A50B-CCA403CCEDA9}"/>
              </a:ext>
            </a:extLst>
          </p:cNvPr>
          <p:cNvSpPr txBox="1"/>
          <p:nvPr/>
        </p:nvSpPr>
        <p:spPr>
          <a:xfrm>
            <a:off x="289957" y="1520993"/>
            <a:ext cx="2906900" cy="461665"/>
          </a:xfrm>
          <a:prstGeom prst="rect">
            <a:avLst/>
          </a:prstGeom>
          <a:noFill/>
        </p:spPr>
        <p:txBody>
          <a:bodyPr wrap="square" rtlCol="0">
            <a:spAutoFit/>
          </a:bodyPr>
          <a:lstStyle/>
          <a:p>
            <a:r>
              <a:rPr lang="en-US" sz="1200" b="1" dirty="0">
                <a:solidFill>
                  <a:srgbClr val="00529B"/>
                </a:solidFill>
              </a:rPr>
              <a:t>Multi-sourced</a:t>
            </a:r>
            <a:r>
              <a:rPr lang="en-US" sz="1200" dirty="0">
                <a:solidFill>
                  <a:srgbClr val="00529B"/>
                </a:solidFill>
              </a:rPr>
              <a:t> data, </a:t>
            </a:r>
            <a:r>
              <a:rPr lang="en-US" sz="1200" b="1" dirty="0">
                <a:solidFill>
                  <a:srgbClr val="00529B"/>
                </a:solidFill>
              </a:rPr>
              <a:t>Modular</a:t>
            </a:r>
            <a:r>
              <a:rPr lang="en-US" sz="1200" dirty="0">
                <a:solidFill>
                  <a:srgbClr val="00529B"/>
                </a:solidFill>
              </a:rPr>
              <a:t> design, to address our goals of:</a:t>
            </a:r>
          </a:p>
        </p:txBody>
      </p:sp>
      <p:sp>
        <p:nvSpPr>
          <p:cNvPr id="4" name="TextBox 3">
            <a:extLst>
              <a:ext uri="{FF2B5EF4-FFF2-40B4-BE49-F238E27FC236}">
                <a16:creationId xmlns:a16="http://schemas.microsoft.com/office/drawing/2014/main" xmlns="" id="{D498EEB7-E9E3-4BC4-ACA1-14A95E55D407}"/>
              </a:ext>
            </a:extLst>
          </p:cNvPr>
          <p:cNvSpPr txBox="1"/>
          <p:nvPr/>
        </p:nvSpPr>
        <p:spPr>
          <a:xfrm>
            <a:off x="7272078" y="4441214"/>
            <a:ext cx="1287532" cy="230832"/>
          </a:xfrm>
          <a:prstGeom prst="rect">
            <a:avLst/>
          </a:prstGeom>
          <a:noFill/>
        </p:spPr>
        <p:txBody>
          <a:bodyPr wrap="none" rtlCol="0">
            <a:spAutoFit/>
          </a:bodyPr>
          <a:lstStyle/>
          <a:p>
            <a:r>
              <a:rPr lang="en-US" sz="900" dirty="0"/>
              <a:t>(Generative Models)</a:t>
            </a:r>
          </a:p>
        </p:txBody>
      </p:sp>
    </p:spTree>
    <p:extLst>
      <p:ext uri="{BB962C8B-B14F-4D97-AF65-F5344CB8AC3E}">
        <p14:creationId xmlns:p14="http://schemas.microsoft.com/office/powerpoint/2010/main" val="25403118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1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10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0" grpId="0" animBg="1"/>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ello-mobility-2-take-the-money-and-run-3.jpg"/>
          <p:cNvPicPr>
            <a:picLocks noChangeAspect="1"/>
          </p:cNvPicPr>
          <p:nvPr/>
        </p:nvPicPr>
        <p:blipFill>
          <a:blip r:embed="rId3"/>
          <a:stretch>
            <a:fillRect/>
          </a:stretch>
        </p:blipFill>
        <p:spPr>
          <a:xfrm>
            <a:off x="1259831" y="1183935"/>
            <a:ext cx="2571602" cy="1959316"/>
          </a:xfrm>
          <a:prstGeom prst="rect">
            <a:avLst/>
          </a:prstGeom>
        </p:spPr>
      </p:pic>
      <p:pic>
        <p:nvPicPr>
          <p:cNvPr id="5" name="Picture 4" descr="cello-mobility-4-take-the-money-and-run-woody-allen-cello-marching-band.jpg"/>
          <p:cNvPicPr>
            <a:picLocks noChangeAspect="1"/>
          </p:cNvPicPr>
          <p:nvPr/>
        </p:nvPicPr>
        <p:blipFill>
          <a:blip r:embed="rId4"/>
          <a:stretch>
            <a:fillRect/>
          </a:stretch>
        </p:blipFill>
        <p:spPr>
          <a:xfrm>
            <a:off x="3108059" y="1497531"/>
            <a:ext cx="3650156" cy="2788719"/>
          </a:xfrm>
          <a:prstGeom prst="rect">
            <a:avLst/>
          </a:prstGeom>
        </p:spPr>
      </p:pic>
      <p:pic>
        <p:nvPicPr>
          <p:cNvPr id="6" name="Picture 5" descr="cello-mobility-3-woody allen cello.jpg"/>
          <p:cNvPicPr>
            <a:picLocks noChangeAspect="1"/>
          </p:cNvPicPr>
          <p:nvPr/>
        </p:nvPicPr>
        <p:blipFill>
          <a:blip r:embed="rId5"/>
          <a:stretch>
            <a:fillRect/>
          </a:stretch>
        </p:blipFill>
        <p:spPr>
          <a:xfrm>
            <a:off x="5391640" y="2646762"/>
            <a:ext cx="2609362" cy="1982390"/>
          </a:xfrm>
          <a:prstGeom prst="rect">
            <a:avLst/>
          </a:prstGeom>
        </p:spPr>
      </p:pic>
      <p:sp>
        <p:nvSpPr>
          <p:cNvPr id="8" name="TextBox 7"/>
          <p:cNvSpPr txBox="1"/>
          <p:nvPr/>
        </p:nvSpPr>
        <p:spPr>
          <a:xfrm>
            <a:off x="1339752" y="3371852"/>
            <a:ext cx="1739900" cy="334707"/>
          </a:xfrm>
          <a:prstGeom prst="rect">
            <a:avLst/>
          </a:prstGeom>
          <a:noFill/>
        </p:spPr>
        <p:txBody>
          <a:bodyPr wrap="none" lIns="68580" tIns="34290" rIns="68580" bIns="34290" rtlCol="0">
            <a:spAutoFit/>
          </a:bodyPr>
          <a:lstStyle/>
          <a:p>
            <a:r>
              <a:rPr lang="en-US" sz="1725" b="1" i="1" dirty="0">
                <a:latin typeface="Times New Roman"/>
                <a:cs typeface="Times New Roman"/>
              </a:rPr>
              <a:t>Cello </a:t>
            </a:r>
            <a:r>
              <a:rPr lang="en-US" sz="1725" dirty="0">
                <a:latin typeface="Times New Roman"/>
                <a:cs typeface="Times New Roman"/>
              </a:rPr>
              <a:t>‘Mobility’!!</a:t>
            </a:r>
          </a:p>
        </p:txBody>
      </p:sp>
      <p:sp>
        <p:nvSpPr>
          <p:cNvPr id="9" name="Title 1"/>
          <p:cNvSpPr txBox="1">
            <a:spLocks/>
          </p:cNvSpPr>
          <p:nvPr/>
        </p:nvSpPr>
        <p:spPr bwMode="auto">
          <a:xfrm>
            <a:off x="397869" y="58739"/>
            <a:ext cx="7450521" cy="1655764"/>
          </a:xfrm>
          <a:prstGeom prst="rect">
            <a:avLst/>
          </a:prstGeom>
          <a:noFill/>
          <a:ln w="9525">
            <a:noFill/>
            <a:miter lim="800000"/>
            <a:headEnd/>
            <a:tailEnd/>
          </a:ln>
        </p:spPr>
        <p:txBody>
          <a:bodyPr vert="horz" wrap="square" lIns="68580" tIns="34290" rIns="68580" bIns="34290" numCol="1" anchor="ctr" anchorCtr="0" compatLnSpc="1">
            <a:prstTxWarp prst="textNoShape">
              <a:avLst/>
            </a:prstTxWarp>
            <a:noAutofit/>
          </a:bodyPr>
          <a:lstStyle/>
          <a:p>
            <a:pPr algn="ctr"/>
            <a:r>
              <a:rPr lang="en-US" sz="2475" i="1" u="sng" kern="0" dirty="0">
                <a:solidFill>
                  <a:srgbClr val="FF0000"/>
                </a:solidFill>
                <a:latin typeface="Times New Roman"/>
                <a:ea typeface="ＭＳ Ｐゴシック" charset="-128"/>
                <a:cs typeface="Times New Roman"/>
              </a:rPr>
              <a:t>Flutes </a:t>
            </a:r>
            <a:r>
              <a:rPr lang="en-US" sz="2475" u="sng" kern="0" dirty="0">
                <a:solidFill>
                  <a:srgbClr val="FF0000"/>
                </a:solidFill>
                <a:latin typeface="Times New Roman"/>
                <a:ea typeface="ＭＳ Ｐゴシック" charset="-128"/>
                <a:cs typeface="Times New Roman"/>
              </a:rPr>
              <a:t>vs </a:t>
            </a:r>
            <a:r>
              <a:rPr lang="en-US" sz="2475" i="1" u="sng" kern="0" dirty="0">
                <a:solidFill>
                  <a:srgbClr val="FF0000"/>
                </a:solidFill>
                <a:latin typeface="Times New Roman"/>
                <a:ea typeface="ＭＳ Ｐゴシック" charset="-128"/>
                <a:cs typeface="Times New Roman"/>
              </a:rPr>
              <a:t>Cellos</a:t>
            </a:r>
            <a:r>
              <a:rPr lang="en-US" sz="2475" u="sng" kern="0" dirty="0">
                <a:solidFill>
                  <a:srgbClr val="0000FF"/>
                </a:solidFill>
                <a:latin typeface="Times New Roman"/>
                <a:ea typeface="ＭＳ Ｐゴシック" charset="-128"/>
                <a:cs typeface="Times New Roman"/>
              </a:rPr>
              <a:t>: Analyzing </a:t>
            </a:r>
            <a:r>
              <a:rPr lang="en-US" sz="2475" u="sng" kern="0" dirty="0">
                <a:solidFill>
                  <a:srgbClr val="008000"/>
                </a:solidFill>
                <a:latin typeface="Times New Roman"/>
                <a:ea typeface="ＭＳ Ｐゴシック" charset="-128"/>
                <a:cs typeface="Times New Roman"/>
              </a:rPr>
              <a:t>Mobility –Traffic Correlations</a:t>
            </a:r>
            <a:r>
              <a:rPr lang="en-US" sz="2475" u="sng" kern="0" dirty="0">
                <a:solidFill>
                  <a:srgbClr val="0000FF"/>
                </a:solidFill>
                <a:latin typeface="Times New Roman"/>
                <a:ea typeface="ＭＳ Ｐゴシック" charset="-128"/>
                <a:cs typeface="Times New Roman"/>
              </a:rPr>
              <a:t> in Large WLAN Traces</a:t>
            </a:r>
            <a:r>
              <a:rPr lang="en-US" sz="2475" i="1" kern="0" dirty="0">
                <a:solidFill>
                  <a:schemeClr val="tx2"/>
                </a:solidFill>
                <a:latin typeface="Times New Roman"/>
                <a:ea typeface="ＭＳ Ｐゴシック" charset="-128"/>
                <a:cs typeface="Times New Roman"/>
              </a:rPr>
              <a:t/>
            </a:r>
            <a:br>
              <a:rPr lang="en-US" sz="2475" i="1" kern="0" dirty="0">
                <a:solidFill>
                  <a:schemeClr val="tx2"/>
                </a:solidFill>
                <a:latin typeface="Times New Roman"/>
                <a:ea typeface="ＭＳ Ｐゴシック" charset="-128"/>
                <a:cs typeface="Times New Roman"/>
              </a:rPr>
            </a:br>
            <a:endParaRPr lang="en-US" sz="2475" i="1" kern="0" dirty="0">
              <a:solidFill>
                <a:schemeClr val="tx2"/>
              </a:solidFill>
              <a:latin typeface="Times New Roman"/>
              <a:ea typeface="ＭＳ Ｐゴシック" charset="-128"/>
              <a:cs typeface="Times New Roman"/>
            </a:endParaRPr>
          </a:p>
        </p:txBody>
      </p:sp>
      <p:sp>
        <p:nvSpPr>
          <p:cNvPr id="10" name="Subtitle 2"/>
          <p:cNvSpPr txBox="1">
            <a:spLocks/>
          </p:cNvSpPr>
          <p:nvPr/>
        </p:nvSpPr>
        <p:spPr bwMode="auto">
          <a:xfrm>
            <a:off x="970241" y="4800600"/>
            <a:ext cx="7510644" cy="571500"/>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p>
            <a:pPr eaLnBrk="0" fontAlgn="base" hangingPunct="0">
              <a:spcBef>
                <a:spcPct val="20000"/>
              </a:spcBef>
              <a:spcAft>
                <a:spcPct val="0"/>
              </a:spcAft>
              <a:defRPr/>
            </a:pPr>
            <a:r>
              <a:rPr lang="en-US" sz="1200" kern="0" dirty="0">
                <a:latin typeface="Times New Roman"/>
                <a:ea typeface="ＭＳ Ｐゴシック" charset="-128"/>
                <a:cs typeface="Times New Roman"/>
              </a:rPr>
              <a:t>* B. </a:t>
            </a:r>
            <a:r>
              <a:rPr lang="en-US" sz="1200" kern="0" dirty="0" err="1">
                <a:latin typeface="Times New Roman"/>
                <a:ea typeface="ＭＳ Ｐゴシック" charset="-128"/>
                <a:cs typeface="Times New Roman"/>
              </a:rPr>
              <a:t>Alipour</a:t>
            </a:r>
            <a:r>
              <a:rPr lang="en-US" sz="1200" kern="0" dirty="0">
                <a:latin typeface="Times New Roman"/>
                <a:ea typeface="ＭＳ Ｐゴシック" charset="-128"/>
                <a:cs typeface="Times New Roman"/>
              </a:rPr>
              <a:t>, L. </a:t>
            </a:r>
            <a:r>
              <a:rPr lang="en-US" sz="1200" kern="0" dirty="0" err="1">
                <a:latin typeface="Times New Roman"/>
                <a:ea typeface="ＭＳ Ｐゴシック" charset="-128"/>
                <a:cs typeface="Times New Roman"/>
              </a:rPr>
              <a:t>Tonneto</a:t>
            </a:r>
            <a:r>
              <a:rPr lang="en-US" sz="1200" kern="0" dirty="0">
                <a:latin typeface="Times New Roman"/>
                <a:ea typeface="ＭＳ Ｐゴシック" charset="-128"/>
                <a:cs typeface="Times New Roman"/>
              </a:rPr>
              <a:t>, R. </a:t>
            </a:r>
            <a:r>
              <a:rPr lang="en-US" sz="1200" kern="0" dirty="0" err="1">
                <a:latin typeface="Times New Roman"/>
                <a:ea typeface="ＭＳ Ｐゴシック" charset="-128"/>
                <a:cs typeface="Times New Roman"/>
              </a:rPr>
              <a:t>Ketabi</a:t>
            </a:r>
            <a:r>
              <a:rPr lang="en-US" sz="1200" kern="0" dirty="0">
                <a:latin typeface="Times New Roman"/>
                <a:ea typeface="ＭＳ Ｐゴシック" charset="-128"/>
                <a:cs typeface="Times New Roman"/>
              </a:rPr>
              <a:t>, A. Ding, J. </a:t>
            </a:r>
            <a:r>
              <a:rPr lang="en-US" sz="1200" kern="0" dirty="0" err="1">
                <a:latin typeface="Times New Roman"/>
                <a:ea typeface="ＭＳ Ｐゴシック" charset="-128"/>
                <a:cs typeface="Times New Roman"/>
              </a:rPr>
              <a:t>Ott</a:t>
            </a:r>
            <a:r>
              <a:rPr lang="en-US" sz="1200" kern="0" dirty="0">
                <a:latin typeface="Times New Roman"/>
                <a:ea typeface="ＭＳ Ｐゴシック" charset="-128"/>
                <a:cs typeface="Times New Roman"/>
              </a:rPr>
              <a:t>, A. Helmy, </a:t>
            </a:r>
            <a:r>
              <a:rPr lang="en-US" sz="1200" i="1" kern="0" dirty="0">
                <a:latin typeface="Times New Roman"/>
                <a:ea typeface="ＭＳ Ｐゴシック" charset="-128"/>
                <a:cs typeface="Times New Roman"/>
              </a:rPr>
              <a:t>IEEE</a:t>
            </a:r>
            <a:r>
              <a:rPr lang="en-US" sz="1200" kern="0" dirty="0">
                <a:latin typeface="Times New Roman"/>
                <a:ea typeface="ＭＳ Ｐゴシック" charset="-128"/>
                <a:cs typeface="Times New Roman"/>
              </a:rPr>
              <a:t> </a:t>
            </a:r>
            <a:r>
              <a:rPr lang="en-US" sz="1200" i="1" kern="0" dirty="0">
                <a:latin typeface="Times New Roman"/>
                <a:ea typeface="ＭＳ Ｐゴシック" charset="-128"/>
                <a:cs typeface="Times New Roman"/>
              </a:rPr>
              <a:t>INFOCOM</a:t>
            </a:r>
            <a:r>
              <a:rPr lang="en-US" sz="1200" kern="0" dirty="0">
                <a:latin typeface="Times New Roman"/>
                <a:ea typeface="ＭＳ Ｐゴシック" charset="-128"/>
                <a:cs typeface="Times New Roman"/>
              </a:rPr>
              <a:t> 2018 (Best Presentation  in-session)</a:t>
            </a:r>
          </a:p>
        </p:txBody>
      </p:sp>
      <p:cxnSp>
        <p:nvCxnSpPr>
          <p:cNvPr id="12" name="Straight Connector 11"/>
          <p:cNvCxnSpPr>
            <a:cxnSpLocks/>
          </p:cNvCxnSpPr>
          <p:nvPr/>
        </p:nvCxnSpPr>
        <p:spPr>
          <a:xfrm>
            <a:off x="1060983" y="4800600"/>
            <a:ext cx="7119756" cy="0"/>
          </a:xfrm>
          <a:prstGeom prst="line">
            <a:avLst/>
          </a:prstGeom>
        </p:spPr>
        <p:style>
          <a:lnRef idx="2">
            <a:schemeClr val="accent1"/>
          </a:lnRef>
          <a:fillRef idx="0">
            <a:schemeClr val="accent1"/>
          </a:fillRef>
          <a:effectRef idx="1">
            <a:schemeClr val="accent1"/>
          </a:effectRef>
          <a:fontRef idx="minor">
            <a:schemeClr val="tx1"/>
          </a:fontRef>
        </p:style>
      </p:cxnSp>
      <p:sp>
        <p:nvSpPr>
          <p:cNvPr id="11" name="Rectangle 10">
            <a:extLst>
              <a:ext uri="{FF2B5EF4-FFF2-40B4-BE49-F238E27FC236}">
                <a16:creationId xmlns:a16="http://schemas.microsoft.com/office/drawing/2014/main" xmlns="" id="{1CBACEFC-A6CF-435B-AF91-AA4F483DB229}"/>
              </a:ext>
            </a:extLst>
          </p:cNvPr>
          <p:cNvSpPr/>
          <p:nvPr/>
        </p:nvSpPr>
        <p:spPr>
          <a:xfrm>
            <a:off x="954972" y="4523600"/>
            <a:ext cx="5448391" cy="276999"/>
          </a:xfrm>
          <a:prstGeom prst="rect">
            <a:avLst/>
          </a:prstGeom>
        </p:spPr>
        <p:txBody>
          <a:bodyPr wrap="square">
            <a:spAutoFit/>
          </a:bodyPr>
          <a:lstStyle/>
          <a:p>
            <a:r>
              <a:rPr lang="en-US" sz="1200" b="1" dirty="0">
                <a:solidFill>
                  <a:srgbClr val="00529B"/>
                </a:solidFill>
                <a:latin typeface="NimbusRomNo9L-Regu"/>
              </a:rPr>
              <a:t>* Prof. M. Ammar (</a:t>
            </a:r>
            <a:r>
              <a:rPr lang="en-US" sz="1200" b="1" dirty="0" err="1">
                <a:solidFill>
                  <a:srgbClr val="00529B"/>
                </a:solidFill>
                <a:latin typeface="NimbusRomNo9L-Regu"/>
              </a:rPr>
              <a:t>GATech</a:t>
            </a:r>
            <a:r>
              <a:rPr lang="en-US" sz="1200" b="1" dirty="0">
                <a:solidFill>
                  <a:srgbClr val="00529B"/>
                </a:solidFill>
                <a:latin typeface="NimbusRomNo9L-Regu"/>
              </a:rPr>
              <a:t>) suggested the term </a:t>
            </a:r>
            <a:r>
              <a:rPr lang="en-US" sz="1200" b="1" dirty="0">
                <a:solidFill>
                  <a:srgbClr val="00529B"/>
                </a:solidFill>
                <a:latin typeface="NimbusRomNo9L-ReguItal"/>
              </a:rPr>
              <a:t>’</a:t>
            </a:r>
            <a:r>
              <a:rPr lang="en-US" sz="1200" b="1" i="1" dirty="0">
                <a:solidFill>
                  <a:srgbClr val="00529B"/>
                </a:solidFill>
                <a:latin typeface="NimbusRomNo9L-ReguItal"/>
              </a:rPr>
              <a:t>Cello Mobility</a:t>
            </a:r>
            <a:r>
              <a:rPr lang="en-US" sz="1200" b="1" dirty="0">
                <a:solidFill>
                  <a:srgbClr val="00529B"/>
                </a:solidFill>
                <a:latin typeface="NimbusRomNo9L-ReguItal"/>
              </a:rPr>
              <a:t>’</a:t>
            </a:r>
            <a:endParaRPr lang="en-US" sz="1200" b="1" dirty="0">
              <a:solidFill>
                <a:srgbClr val="00529B"/>
              </a:solidFill>
            </a:endParaRPr>
          </a:p>
        </p:txBody>
      </p:sp>
      <p:pic>
        <p:nvPicPr>
          <p:cNvPr id="13" name="Picture 12" descr="A close up of a device&#10;&#10;Description generated with high confidence">
            <a:extLst>
              <a:ext uri="{FF2B5EF4-FFF2-40B4-BE49-F238E27FC236}">
                <a16:creationId xmlns:a16="http://schemas.microsoft.com/office/drawing/2014/main" xmlns="" id="{88133D9A-B7B2-4DF2-B7AF-16DD91D57C30}"/>
              </a:ext>
            </a:extLst>
          </p:cNvPr>
          <p:cNvPicPr>
            <a:picLocks noChangeAspect="1"/>
          </p:cNvPicPr>
          <p:nvPr/>
        </p:nvPicPr>
        <p:blipFill>
          <a:blip r:embed="rId6"/>
          <a:stretch>
            <a:fillRect/>
          </a:stretch>
        </p:blipFill>
        <p:spPr>
          <a:xfrm>
            <a:off x="119496" y="650777"/>
            <a:ext cx="1276535" cy="434819"/>
          </a:xfrm>
          <a:prstGeom prst="rect">
            <a:avLst/>
          </a:prstGeom>
        </p:spPr>
      </p:pic>
      <p:pic>
        <p:nvPicPr>
          <p:cNvPr id="14" name="Picture 13" descr="A close up of a instrument&#10;&#10;Description generated with high confidence">
            <a:extLst>
              <a:ext uri="{FF2B5EF4-FFF2-40B4-BE49-F238E27FC236}">
                <a16:creationId xmlns:a16="http://schemas.microsoft.com/office/drawing/2014/main" xmlns="" id="{13B3270E-692D-4B05-B3CE-26D5FBAA212A}"/>
              </a:ext>
            </a:extLst>
          </p:cNvPr>
          <p:cNvPicPr>
            <a:picLocks noChangeAspect="1"/>
          </p:cNvPicPr>
          <p:nvPr/>
        </p:nvPicPr>
        <p:blipFill>
          <a:blip r:embed="rId7"/>
          <a:stretch>
            <a:fillRect/>
          </a:stretch>
        </p:blipFill>
        <p:spPr>
          <a:xfrm>
            <a:off x="7809868" y="427349"/>
            <a:ext cx="498301" cy="996602"/>
          </a:xfrm>
          <a:prstGeom prst="rect">
            <a:avLst/>
          </a:prstGeom>
        </p:spPr>
      </p:pic>
      <p:pic>
        <p:nvPicPr>
          <p:cNvPr id="15" name="Picture 11" descr="A picture containing sky, sitting, athletic game, outdoor&#10;&#10;Description generated with high confidence">
            <a:extLst>
              <a:ext uri="{FF2B5EF4-FFF2-40B4-BE49-F238E27FC236}">
                <a16:creationId xmlns:a16="http://schemas.microsoft.com/office/drawing/2014/main" xmlns="" id="{0F0C81DA-4D73-4E2C-9C59-9ADB4A3671AE}"/>
              </a:ext>
            </a:extLst>
          </p:cNvPr>
          <p:cNvPicPr>
            <a:picLocks noChangeAspect="1"/>
          </p:cNvPicPr>
          <p:nvPr/>
        </p:nvPicPr>
        <p:blipFill>
          <a:blip r:embed="rId8"/>
          <a:stretch>
            <a:fillRect/>
          </a:stretch>
        </p:blipFill>
        <p:spPr>
          <a:xfrm>
            <a:off x="6677757" y="830957"/>
            <a:ext cx="930835" cy="350196"/>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xmlns="" id="{E8162B25-DF7F-469E-BD10-11A493DD7622}"/>
              </a:ext>
            </a:extLst>
          </p:cNvPr>
          <p:cNvSpPr>
            <a:spLocks noGrp="1"/>
          </p:cNvSpPr>
          <p:nvPr>
            <p:ph type="sldNum" sz="quarter" idx="11"/>
          </p:nvPr>
        </p:nvSpPr>
        <p:spPr/>
        <p:txBody>
          <a:bodyPr/>
          <a:lstStyle/>
          <a:p>
            <a:fld id="{694FADCD-22F2-4A14-A571-6ACF405E65FD}" type="slidenum">
              <a:rPr lang="en-US" smtClean="0"/>
              <a:t>21</a:t>
            </a:fld>
            <a:endParaRPr lang="en-US"/>
          </a:p>
        </p:txBody>
      </p:sp>
      <p:pic>
        <p:nvPicPr>
          <p:cNvPr id="14" name="Picture 13" descr="Screen Shot 2017-08-04 at 10.03.31 AM.png">
            <a:extLst>
              <a:ext uri="{FF2B5EF4-FFF2-40B4-BE49-F238E27FC236}">
                <a16:creationId xmlns:a16="http://schemas.microsoft.com/office/drawing/2014/main" xmlns="" id="{BC7C98DE-D26A-4626-9E53-2BF84A371911}"/>
              </a:ext>
            </a:extLst>
          </p:cNvPr>
          <p:cNvPicPr>
            <a:picLocks noChangeAspect="1"/>
          </p:cNvPicPr>
          <p:nvPr/>
        </p:nvPicPr>
        <p:blipFill>
          <a:blip r:embed="rId3"/>
          <a:stretch>
            <a:fillRect/>
          </a:stretch>
        </p:blipFill>
        <p:spPr>
          <a:xfrm>
            <a:off x="2046142" y="1169950"/>
            <a:ext cx="5051715" cy="3801856"/>
          </a:xfrm>
          <a:prstGeom prst="rect">
            <a:avLst/>
          </a:prstGeom>
        </p:spPr>
      </p:pic>
      <p:sp>
        <p:nvSpPr>
          <p:cNvPr id="16" name="Rectangle 15">
            <a:extLst>
              <a:ext uri="{FF2B5EF4-FFF2-40B4-BE49-F238E27FC236}">
                <a16:creationId xmlns:a16="http://schemas.microsoft.com/office/drawing/2014/main" xmlns="" id="{08575D0F-BA68-4BA7-AA1B-4313F59D3DAC}"/>
              </a:ext>
            </a:extLst>
          </p:cNvPr>
          <p:cNvSpPr/>
          <p:nvPr/>
        </p:nvSpPr>
        <p:spPr>
          <a:xfrm>
            <a:off x="3306760" y="708278"/>
            <a:ext cx="2710999" cy="369332"/>
          </a:xfrm>
          <a:prstGeom prst="rect">
            <a:avLst/>
          </a:prstGeom>
        </p:spPr>
        <p:txBody>
          <a:bodyPr wrap="none">
            <a:spAutoFit/>
          </a:bodyPr>
          <a:lstStyle/>
          <a:p>
            <a:pPr algn="ctr"/>
            <a:r>
              <a:rPr lang="en-US" i="1">
                <a:solidFill>
                  <a:srgbClr val="FF0000"/>
                </a:solidFill>
                <a:latin typeface="Times New Roman"/>
                <a:cs typeface="Times New Roman"/>
              </a:rPr>
              <a:t>FLAMeS</a:t>
            </a:r>
            <a:r>
              <a:rPr lang="en-US" i="1">
                <a:latin typeface="Times New Roman"/>
                <a:cs typeface="Times New Roman"/>
              </a:rPr>
              <a:t> </a:t>
            </a:r>
            <a:r>
              <a:rPr lang="en-US">
                <a:latin typeface="Times New Roman"/>
                <a:cs typeface="Times New Roman"/>
              </a:rPr>
              <a:t>System Overview</a:t>
            </a:r>
          </a:p>
        </p:txBody>
      </p:sp>
      <p:sp>
        <p:nvSpPr>
          <p:cNvPr id="6" name="Rectangle 5">
            <a:extLst>
              <a:ext uri="{FF2B5EF4-FFF2-40B4-BE49-F238E27FC236}">
                <a16:creationId xmlns:a16="http://schemas.microsoft.com/office/drawing/2014/main" xmlns="" id="{4318A877-0154-44AF-B38E-3796F95327B9}"/>
              </a:ext>
            </a:extLst>
          </p:cNvPr>
          <p:cNvSpPr/>
          <p:nvPr/>
        </p:nvSpPr>
        <p:spPr>
          <a:xfrm>
            <a:off x="2077810" y="2861974"/>
            <a:ext cx="4988378" cy="2062165"/>
          </a:xfrm>
          <a:prstGeom prst="rect">
            <a:avLst/>
          </a:prstGeom>
          <a:solidFill>
            <a:schemeClr val="bg1">
              <a:lumMod val="50000"/>
              <a:alpha val="65000"/>
            </a:schemeClr>
          </a:solidFill>
          <a:effectLst>
            <a:glow rad="228600">
              <a:schemeClr val="accent6">
                <a:satMod val="175000"/>
                <a:alpha val="40000"/>
              </a:schemeClr>
            </a:glow>
            <a:innerShdw blurRad="50800" dist="25400" dir="13500000">
              <a:srgbClr val="FFFFFF"/>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ight Brace 6">
            <a:extLst>
              <a:ext uri="{FF2B5EF4-FFF2-40B4-BE49-F238E27FC236}">
                <a16:creationId xmlns:a16="http://schemas.microsoft.com/office/drawing/2014/main" xmlns="" id="{2670527B-6194-4C1F-BC2D-9D4853A801C7}"/>
              </a:ext>
            </a:extLst>
          </p:cNvPr>
          <p:cNvSpPr/>
          <p:nvPr/>
        </p:nvSpPr>
        <p:spPr>
          <a:xfrm>
            <a:off x="7308273" y="1169950"/>
            <a:ext cx="180109" cy="1692024"/>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 name="TextBox 8">
            <a:extLst>
              <a:ext uri="{FF2B5EF4-FFF2-40B4-BE49-F238E27FC236}">
                <a16:creationId xmlns:a16="http://schemas.microsoft.com/office/drawing/2014/main" xmlns="" id="{C48FC591-1F03-4934-8E09-900AA6676A25}"/>
              </a:ext>
            </a:extLst>
          </p:cNvPr>
          <p:cNvSpPr txBox="1"/>
          <p:nvPr/>
        </p:nvSpPr>
        <p:spPr>
          <a:xfrm>
            <a:off x="7486651" y="1831296"/>
            <a:ext cx="1079142" cy="369332"/>
          </a:xfrm>
          <a:prstGeom prst="rect">
            <a:avLst/>
          </a:prstGeom>
          <a:noFill/>
        </p:spPr>
        <p:txBody>
          <a:bodyPr wrap="none" rtlCol="0">
            <a:spAutoFit/>
          </a:bodyPr>
          <a:lstStyle/>
          <a:p>
            <a:r>
              <a:rPr lang="en-US">
                <a:solidFill>
                  <a:srgbClr val="00529B"/>
                </a:solidFill>
              </a:rPr>
              <a:t>Datasets</a:t>
            </a:r>
          </a:p>
        </p:txBody>
      </p:sp>
      <p:sp>
        <p:nvSpPr>
          <p:cNvPr id="2" name="Rectangle 1">
            <a:extLst>
              <a:ext uri="{FF2B5EF4-FFF2-40B4-BE49-F238E27FC236}">
                <a16:creationId xmlns:a16="http://schemas.microsoft.com/office/drawing/2014/main" xmlns="" id="{8FECF680-0FEE-4657-9C2F-BD88193233E5}"/>
              </a:ext>
            </a:extLst>
          </p:cNvPr>
          <p:cNvSpPr/>
          <p:nvPr/>
        </p:nvSpPr>
        <p:spPr>
          <a:xfrm>
            <a:off x="2829161" y="2871735"/>
            <a:ext cx="3666199" cy="646331"/>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n-US" dirty="0">
                <a:solidFill>
                  <a:srgbClr val="00B050"/>
                </a:solidFill>
              </a:rPr>
              <a:t>Goal I) </a:t>
            </a:r>
            <a:r>
              <a:rPr lang="en-US" dirty="0">
                <a:solidFill>
                  <a:srgbClr val="00529B"/>
                </a:solidFill>
              </a:rPr>
              <a:t>Get device type, time and space features</a:t>
            </a:r>
          </a:p>
        </p:txBody>
      </p:sp>
    </p:spTree>
    <p:extLst>
      <p:ext uri="{BB962C8B-B14F-4D97-AF65-F5344CB8AC3E}">
        <p14:creationId xmlns:p14="http://schemas.microsoft.com/office/powerpoint/2010/main" val="34881380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anim calcmode="lin" valueType="num">
                                      <p:cBhvr>
                                        <p:cTn id="11" dur="1000" fill="hold"/>
                                        <p:tgtEl>
                                          <p:spTgt spid="2"/>
                                        </p:tgtEl>
                                        <p:attrNameLst>
                                          <p:attrName>ppt_x</p:attrName>
                                        </p:attrNameLst>
                                      </p:cBhvr>
                                      <p:tavLst>
                                        <p:tav tm="0">
                                          <p:val>
                                            <p:strVal val="#ppt_x"/>
                                          </p:val>
                                        </p:tav>
                                        <p:tav tm="100000">
                                          <p:val>
                                            <p:strVal val="#ppt_x"/>
                                          </p:val>
                                        </p:tav>
                                      </p:tavLst>
                                    </p:anim>
                                    <p:anim calcmode="lin" valueType="num">
                                      <p:cBhvr>
                                        <p:cTn id="12"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xmlns="" id="{7D55FAAF-4AA4-4CA4-B4CE-5D6B272534A5}"/>
              </a:ext>
            </a:extLst>
          </p:cNvPr>
          <p:cNvSpPr>
            <a:spLocks noGrp="1"/>
          </p:cNvSpPr>
          <p:nvPr>
            <p:ph sz="half" idx="2"/>
          </p:nvPr>
        </p:nvSpPr>
        <p:spPr>
          <a:xfrm>
            <a:off x="0" y="861336"/>
            <a:ext cx="3260386" cy="4257893"/>
          </a:xfrm>
        </p:spPr>
        <p:txBody>
          <a:bodyPr>
            <a:normAutofit fontScale="77500" lnSpcReduction="20000"/>
          </a:bodyPr>
          <a:lstStyle/>
          <a:p>
            <a:pPr marL="0" indent="0">
              <a:buNone/>
            </a:pPr>
            <a:r>
              <a:rPr lang="en-US" dirty="0"/>
              <a:t>I. Wireless/</a:t>
            </a:r>
            <a:r>
              <a:rPr lang="en-US" dirty="0" err="1"/>
              <a:t>WiFi</a:t>
            </a:r>
            <a:r>
              <a:rPr lang="en-US" dirty="0"/>
              <a:t> (</a:t>
            </a:r>
            <a:r>
              <a:rPr lang="en-US" i="1" dirty="0"/>
              <a:t>WLAN</a:t>
            </a:r>
            <a:r>
              <a:rPr lang="en-US" dirty="0"/>
              <a:t>)</a:t>
            </a:r>
          </a:p>
          <a:p>
            <a:pPr lvl="1"/>
            <a:r>
              <a:rPr lang="en-US" dirty="0">
                <a:solidFill>
                  <a:srgbClr val="FF0000"/>
                </a:solidFill>
              </a:rPr>
              <a:t>Association/auth. events: </a:t>
            </a:r>
          </a:p>
          <a:p>
            <a:pPr lvl="2"/>
            <a:r>
              <a:rPr lang="en-US" sz="1900" b="1" i="1" dirty="0"/>
              <a:t>555 M</a:t>
            </a:r>
            <a:r>
              <a:rPr lang="en-US" dirty="0"/>
              <a:t> records</a:t>
            </a:r>
          </a:p>
          <a:p>
            <a:pPr lvl="1"/>
            <a:r>
              <a:rPr lang="en-US" dirty="0" err="1">
                <a:solidFill>
                  <a:srgbClr val="FF0000"/>
                </a:solidFill>
              </a:rPr>
              <a:t>Spatio</a:t>
            </a:r>
            <a:r>
              <a:rPr lang="en-US" dirty="0">
                <a:solidFill>
                  <a:srgbClr val="FF0000"/>
                </a:solidFill>
              </a:rPr>
              <a:t>-temporal scale:</a:t>
            </a:r>
          </a:p>
          <a:p>
            <a:pPr lvl="2"/>
            <a:r>
              <a:rPr lang="en-US" dirty="0"/>
              <a:t>1760 access points (APs)</a:t>
            </a:r>
          </a:p>
          <a:p>
            <a:pPr lvl="2"/>
            <a:r>
              <a:rPr lang="en-US" dirty="0"/>
              <a:t>138 buildings, 2,000 acres</a:t>
            </a:r>
          </a:p>
          <a:p>
            <a:pPr lvl="2"/>
            <a:r>
              <a:rPr lang="en-US" sz="1900" dirty="0"/>
              <a:t>479</a:t>
            </a:r>
            <a:r>
              <a:rPr lang="en-US" dirty="0"/>
              <a:t> days in ‘11-’12</a:t>
            </a:r>
          </a:p>
          <a:p>
            <a:pPr lvl="2"/>
            <a:r>
              <a:rPr lang="en-US" sz="1900" dirty="0"/>
              <a:t>316k</a:t>
            </a:r>
            <a:r>
              <a:rPr lang="en-US" dirty="0"/>
              <a:t> devices</a:t>
            </a:r>
          </a:p>
          <a:p>
            <a:pPr lvl="1"/>
            <a:r>
              <a:rPr lang="en-US" dirty="0">
                <a:solidFill>
                  <a:srgbClr val="FF0000"/>
                </a:solidFill>
              </a:rPr>
              <a:t>Main entries:</a:t>
            </a:r>
          </a:p>
          <a:p>
            <a:pPr lvl="2"/>
            <a:r>
              <a:rPr lang="en-US" b="1" dirty="0"/>
              <a:t>user MAC &amp; IP address</a:t>
            </a:r>
            <a:endParaRPr lang="en-US" dirty="0"/>
          </a:p>
          <a:p>
            <a:pPr lvl="2"/>
            <a:r>
              <a:rPr lang="en-US" dirty="0"/>
              <a:t>AP Name &amp; assoc. times</a:t>
            </a:r>
          </a:p>
          <a:p>
            <a:pPr lvl="1"/>
            <a:endParaRPr lang="en-US" dirty="0">
              <a:solidFill>
                <a:srgbClr val="FF0000"/>
              </a:solidFill>
            </a:endParaRPr>
          </a:p>
          <a:p>
            <a:pPr lvl="1"/>
            <a:r>
              <a:rPr lang="en-US" dirty="0">
                <a:solidFill>
                  <a:srgbClr val="FF0000"/>
                </a:solidFill>
              </a:rPr>
              <a:t>Location information:</a:t>
            </a:r>
          </a:p>
          <a:p>
            <a:pPr lvl="2"/>
            <a:r>
              <a:rPr lang="en-US" dirty="0" err="1"/>
              <a:t>APName</a:t>
            </a:r>
            <a:r>
              <a:rPr lang="en-US" dirty="0"/>
              <a:t> embeds building, floor and room numbers</a:t>
            </a:r>
          </a:p>
          <a:p>
            <a:pPr lvl="2"/>
            <a:r>
              <a:rPr lang="en-US" dirty="0"/>
              <a:t>Google Maps API used to fetch latitude/longitude</a:t>
            </a:r>
            <a:endParaRPr lang="en-US" dirty="0">
              <a:solidFill>
                <a:srgbClr val="0055A2"/>
              </a:solidFill>
            </a:endParaRPr>
          </a:p>
        </p:txBody>
      </p:sp>
      <p:sp>
        <p:nvSpPr>
          <p:cNvPr id="7" name="Content Placeholder 6">
            <a:extLst>
              <a:ext uri="{FF2B5EF4-FFF2-40B4-BE49-F238E27FC236}">
                <a16:creationId xmlns:a16="http://schemas.microsoft.com/office/drawing/2014/main" xmlns="" id="{49C08593-9F34-4EA2-B199-87911AD5E16F}"/>
              </a:ext>
            </a:extLst>
          </p:cNvPr>
          <p:cNvSpPr>
            <a:spLocks noGrp="1"/>
          </p:cNvSpPr>
          <p:nvPr>
            <p:ph sz="quarter" idx="4"/>
          </p:nvPr>
        </p:nvSpPr>
        <p:spPr>
          <a:xfrm>
            <a:off x="2854229" y="802447"/>
            <a:ext cx="3267365" cy="4257892"/>
          </a:xfrm>
        </p:spPr>
        <p:txBody>
          <a:bodyPr>
            <a:normAutofit fontScale="77500" lnSpcReduction="20000"/>
          </a:bodyPr>
          <a:lstStyle/>
          <a:p>
            <a:pPr marL="0" indent="0">
              <a:spcBef>
                <a:spcPts val="0"/>
              </a:spcBef>
              <a:buNone/>
            </a:pPr>
            <a:r>
              <a:rPr lang="en-US" dirty="0"/>
              <a:t>II. Network Flows (</a:t>
            </a:r>
            <a:r>
              <a:rPr lang="en-US" i="1" dirty="0"/>
              <a:t>NetFlow</a:t>
            </a:r>
            <a:r>
              <a:rPr lang="en-US" dirty="0"/>
              <a:t>)</a:t>
            </a:r>
          </a:p>
          <a:p>
            <a:pPr lvl="1"/>
            <a:r>
              <a:rPr lang="en-US" dirty="0">
                <a:solidFill>
                  <a:srgbClr val="FF0000"/>
                </a:solidFill>
              </a:rPr>
              <a:t>Packet Header Records </a:t>
            </a:r>
          </a:p>
          <a:p>
            <a:pPr lvl="2"/>
            <a:r>
              <a:rPr lang="en-US" sz="1900" b="1" i="1" dirty="0"/>
              <a:t>76</a:t>
            </a:r>
            <a:r>
              <a:rPr lang="en-US" b="1" i="1" dirty="0"/>
              <a:t> </a:t>
            </a:r>
            <a:r>
              <a:rPr lang="en-US" sz="2000" b="1" i="1" dirty="0"/>
              <a:t>B</a:t>
            </a:r>
            <a:r>
              <a:rPr lang="en-US" b="1" i="1" dirty="0"/>
              <a:t>illion </a:t>
            </a:r>
            <a:r>
              <a:rPr lang="en-US" dirty="0"/>
              <a:t>records </a:t>
            </a:r>
          </a:p>
          <a:p>
            <a:pPr lvl="2"/>
            <a:r>
              <a:rPr lang="en-US" sz="1900" b="1" i="1" dirty="0"/>
              <a:t>30 TB</a:t>
            </a:r>
            <a:r>
              <a:rPr lang="en-US" i="1" dirty="0"/>
              <a:t> </a:t>
            </a:r>
            <a:r>
              <a:rPr lang="en-US" dirty="0"/>
              <a:t>in size</a:t>
            </a:r>
          </a:p>
          <a:p>
            <a:pPr lvl="1"/>
            <a:r>
              <a:rPr lang="en-US" dirty="0" err="1">
                <a:solidFill>
                  <a:srgbClr val="FF0000"/>
                </a:solidFill>
              </a:rPr>
              <a:t>Spatio</a:t>
            </a:r>
            <a:r>
              <a:rPr lang="en-US" dirty="0">
                <a:solidFill>
                  <a:srgbClr val="FF0000"/>
                </a:solidFill>
              </a:rPr>
              <a:t>-temporal scale:</a:t>
            </a:r>
            <a:endParaRPr lang="en-US" dirty="0"/>
          </a:p>
          <a:p>
            <a:pPr lvl="2"/>
            <a:r>
              <a:rPr lang="en-US" dirty="0"/>
              <a:t>Same WLAN area coverage </a:t>
            </a:r>
          </a:p>
          <a:p>
            <a:pPr lvl="2"/>
            <a:r>
              <a:rPr lang="en-US" dirty="0"/>
              <a:t>25 days in April ‘12</a:t>
            </a:r>
          </a:p>
          <a:p>
            <a:pPr lvl="2"/>
            <a:r>
              <a:rPr lang="en-US" dirty="0"/>
              <a:t>80k devices </a:t>
            </a:r>
          </a:p>
          <a:p>
            <a:pPr lvl="1"/>
            <a:r>
              <a:rPr lang="en-US" dirty="0">
                <a:solidFill>
                  <a:srgbClr val="FF0000"/>
                </a:solidFill>
              </a:rPr>
              <a:t>Main entries:</a:t>
            </a:r>
          </a:p>
          <a:p>
            <a:pPr lvl="2"/>
            <a:r>
              <a:rPr lang="en-US" dirty="0"/>
              <a:t>source/destination IP address   &amp; port numbers</a:t>
            </a:r>
          </a:p>
          <a:p>
            <a:pPr lvl="2"/>
            <a:r>
              <a:rPr lang="en-US" dirty="0"/>
              <a:t>packet/byte count, times, protocol, flow duration.</a:t>
            </a:r>
          </a:p>
          <a:p>
            <a:pPr lvl="2"/>
            <a:endParaRPr lang="en-US" dirty="0"/>
          </a:p>
          <a:p>
            <a:pPr lvl="2"/>
            <a:endParaRPr lang="en-US" dirty="0"/>
          </a:p>
          <a:p>
            <a:pPr lvl="2"/>
            <a:r>
              <a:rPr lang="en-US" dirty="0">
                <a:solidFill>
                  <a:srgbClr val="FF0000"/>
                </a:solidFill>
              </a:rPr>
              <a:t>Location information:</a:t>
            </a:r>
          </a:p>
          <a:p>
            <a:pPr lvl="3"/>
            <a:r>
              <a:rPr lang="en-US" dirty="0"/>
              <a:t>joined with WLAN trace</a:t>
            </a:r>
          </a:p>
        </p:txBody>
      </p:sp>
      <p:sp>
        <p:nvSpPr>
          <p:cNvPr id="4" name="Title 3">
            <a:extLst>
              <a:ext uri="{FF2B5EF4-FFF2-40B4-BE49-F238E27FC236}">
                <a16:creationId xmlns:a16="http://schemas.microsoft.com/office/drawing/2014/main" xmlns="" id="{25F012A1-8C9A-48E8-8DAE-1CA338BA00E3}"/>
              </a:ext>
            </a:extLst>
          </p:cNvPr>
          <p:cNvSpPr>
            <a:spLocks noGrp="1"/>
          </p:cNvSpPr>
          <p:nvPr>
            <p:ph type="title"/>
          </p:nvPr>
        </p:nvSpPr>
        <p:spPr>
          <a:xfrm>
            <a:off x="1511205" y="253727"/>
            <a:ext cx="6690474" cy="837009"/>
          </a:xfrm>
        </p:spPr>
        <p:txBody>
          <a:bodyPr>
            <a:normAutofit/>
          </a:bodyPr>
          <a:lstStyle/>
          <a:p>
            <a:r>
              <a:rPr lang="en-US" sz="2600" u="sng" dirty="0"/>
              <a:t>Multi-source Mobility Usage Datasets</a:t>
            </a:r>
          </a:p>
        </p:txBody>
      </p:sp>
      <p:sp>
        <p:nvSpPr>
          <p:cNvPr id="12" name="Content Placeholder 6">
            <a:extLst>
              <a:ext uri="{FF2B5EF4-FFF2-40B4-BE49-F238E27FC236}">
                <a16:creationId xmlns:a16="http://schemas.microsoft.com/office/drawing/2014/main" xmlns="" id="{A8ED8AB3-FE81-48D4-A26A-C5E3472A2BB9}"/>
              </a:ext>
            </a:extLst>
          </p:cNvPr>
          <p:cNvSpPr txBox="1">
            <a:spLocks/>
          </p:cNvSpPr>
          <p:nvPr/>
        </p:nvSpPr>
        <p:spPr bwMode="auto">
          <a:xfrm>
            <a:off x="6004314" y="808266"/>
            <a:ext cx="3139686" cy="40815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85000" lnSpcReduction="20000"/>
          </a:bodyPr>
          <a:lstStyle>
            <a:lvl1pPr marL="228600" indent="-228600" algn="l" rtl="0" eaLnBrk="0" fontAlgn="base" hangingPunct="0">
              <a:spcBef>
                <a:spcPts val="2000"/>
              </a:spcBef>
              <a:spcAft>
                <a:spcPct val="0"/>
              </a:spcAft>
              <a:buClr>
                <a:schemeClr val="accent3">
                  <a:lumMod val="60000"/>
                  <a:lumOff val="40000"/>
                </a:schemeClr>
              </a:buClr>
              <a:buSzPct val="75000"/>
              <a:buFont typeface="Wingdings" charset="2"/>
              <a:buChar char="n"/>
              <a:defRPr sz="1800" b="0" i="0" kern="1200">
                <a:solidFill>
                  <a:schemeClr val="accent1"/>
                </a:solidFill>
                <a:latin typeface="+mn-lt"/>
                <a:ea typeface="MS PGothic" panose="020B0600070205080204" pitchFamily="34" charset="-128"/>
                <a:cs typeface="Quadon Medium"/>
              </a:defRPr>
            </a:lvl1pPr>
            <a:lvl2pPr marL="457200" indent="-228600" algn="l" rtl="0" eaLnBrk="0" fontAlgn="base" hangingPunct="0">
              <a:spcBef>
                <a:spcPts val="600"/>
              </a:spcBef>
              <a:spcAft>
                <a:spcPct val="0"/>
              </a:spcAft>
              <a:buClr>
                <a:schemeClr val="accent3"/>
              </a:buClr>
              <a:buSzPct val="75000"/>
              <a:buFont typeface="Wingdings" charset="2"/>
              <a:buChar char="n"/>
              <a:defRPr sz="1800" kern="1200">
                <a:solidFill>
                  <a:schemeClr val="accent1"/>
                </a:solidFill>
                <a:latin typeface="+mn-lt"/>
                <a:ea typeface="MS PGothic" panose="020B0600070205080204" pitchFamily="34" charset="-128"/>
                <a:cs typeface="Quadon Medium"/>
              </a:defRPr>
            </a:lvl2pPr>
            <a:lvl3pPr marL="685800" indent="-228600" algn="l" rtl="0" eaLnBrk="0" fontAlgn="base" hangingPunct="0">
              <a:spcBef>
                <a:spcPts val="600"/>
              </a:spcBef>
              <a:spcAft>
                <a:spcPct val="0"/>
              </a:spcAft>
              <a:buClr>
                <a:schemeClr val="accent3">
                  <a:lumMod val="60000"/>
                  <a:lumOff val="40000"/>
                </a:schemeClr>
              </a:buClr>
              <a:buSzPct val="75000"/>
              <a:buFont typeface="Wingdings" charset="2"/>
              <a:buChar char="n"/>
              <a:defRPr sz="1800" kern="1200">
                <a:solidFill>
                  <a:schemeClr val="accent1"/>
                </a:solidFill>
                <a:latin typeface="+mn-lt"/>
                <a:ea typeface="MS PGothic" panose="020B0600070205080204" pitchFamily="34" charset="-128"/>
                <a:cs typeface="Quadon Medium"/>
              </a:defRPr>
            </a:lvl3pPr>
            <a:lvl4pPr marL="914400" indent="-228600" algn="l" rtl="0" eaLnBrk="0" fontAlgn="base" hangingPunct="0">
              <a:spcBef>
                <a:spcPts val="600"/>
              </a:spcBef>
              <a:spcAft>
                <a:spcPct val="0"/>
              </a:spcAft>
              <a:buClr>
                <a:schemeClr val="accent3"/>
              </a:buClr>
              <a:buSzPct val="75000"/>
              <a:buFont typeface="Wingdings" charset="2"/>
              <a:buChar char="n"/>
              <a:defRPr sz="1800" kern="1200">
                <a:solidFill>
                  <a:schemeClr val="accent1"/>
                </a:solidFill>
                <a:latin typeface="+mn-lt"/>
                <a:ea typeface="MS PGothic" panose="020B0600070205080204" pitchFamily="34" charset="-128"/>
                <a:cs typeface="Quadon Medium"/>
              </a:defRPr>
            </a:lvl4pPr>
            <a:lvl5pPr marL="1143000" indent="-228600" algn="l" rtl="0" eaLnBrk="0" fontAlgn="base" hangingPunct="0">
              <a:spcBef>
                <a:spcPts val="600"/>
              </a:spcBef>
              <a:spcAft>
                <a:spcPct val="0"/>
              </a:spcAft>
              <a:buClr>
                <a:schemeClr val="accent3">
                  <a:lumMod val="60000"/>
                  <a:lumOff val="40000"/>
                </a:schemeClr>
              </a:buClr>
              <a:buSzPct val="75000"/>
              <a:buFont typeface="Wingdings" charset="2"/>
              <a:buChar char="n"/>
              <a:defRPr sz="1800" kern="1200">
                <a:solidFill>
                  <a:schemeClr val="accent1"/>
                </a:solidFill>
                <a:latin typeface="+mn-lt"/>
                <a:ea typeface="MS PGothic" panose="020B0600070205080204" pitchFamily="34" charset="-128"/>
                <a:cs typeface="Quadon Medium"/>
              </a:defRPr>
            </a:lvl5pPr>
            <a:lvl6pPr marL="1377950"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600" kern="1200">
                <a:solidFill>
                  <a:schemeClr val="tx1">
                    <a:lumMod val="65000"/>
                    <a:lumOff val="35000"/>
                  </a:schemeClr>
                </a:solidFill>
                <a:latin typeface="+mn-lt"/>
                <a:ea typeface="+mn-ea"/>
                <a:cs typeface="+mn-cs"/>
              </a:defRPr>
            </a:lvl6pPr>
            <a:lvl7pPr marL="1603375" indent="-228600" algn="l" defTabSz="914400" rtl="0" eaLnBrk="1" latinLnBrk="0" hangingPunct="1">
              <a:spcBef>
                <a:spcPct val="20000"/>
              </a:spcBef>
              <a:buClr>
                <a:schemeClr val="accent1"/>
              </a:buClr>
              <a:buSzPct val="75000"/>
              <a:buFont typeface="Wingdings" pitchFamily="2" charset="2"/>
              <a:buChar char=""/>
              <a:defRPr lang="en-US" sz="1600" kern="1200" baseline="0">
                <a:solidFill>
                  <a:schemeClr val="tx1">
                    <a:lumMod val="65000"/>
                    <a:lumOff val="35000"/>
                  </a:schemeClr>
                </a:solidFill>
                <a:latin typeface="+mn-lt"/>
                <a:ea typeface="+mn-ea"/>
                <a:cs typeface="+mn-cs"/>
              </a:defRPr>
            </a:lvl7pPr>
            <a:lvl8pPr marL="1830388"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600" kern="1200" baseline="0">
                <a:solidFill>
                  <a:schemeClr val="tx1">
                    <a:lumMod val="65000"/>
                    <a:lumOff val="35000"/>
                  </a:schemeClr>
                </a:solidFill>
                <a:latin typeface="+mn-lt"/>
                <a:ea typeface="+mn-ea"/>
                <a:cs typeface="+mn-cs"/>
              </a:defRPr>
            </a:lvl8pPr>
            <a:lvl9pPr marL="2057400" indent="-228600" algn="l" defTabSz="914400" rtl="0" eaLnBrk="1" latinLnBrk="0" hangingPunct="1">
              <a:spcBef>
                <a:spcPct val="20000"/>
              </a:spcBef>
              <a:buClr>
                <a:schemeClr val="accent1"/>
              </a:buClr>
              <a:buSzPct val="75000"/>
              <a:buFont typeface="Wingdings" pitchFamily="2" charset="2"/>
              <a:buChar char=""/>
              <a:defRPr lang="en-US" sz="1600" kern="1200" baseline="0">
                <a:solidFill>
                  <a:schemeClr val="tx1">
                    <a:lumMod val="65000"/>
                    <a:lumOff val="35000"/>
                  </a:schemeClr>
                </a:solidFill>
                <a:latin typeface="+mn-lt"/>
                <a:ea typeface="+mn-ea"/>
                <a:cs typeface="+mn-cs"/>
              </a:defRPr>
            </a:lvl9pPr>
          </a:lstStyle>
          <a:p>
            <a:pPr marL="0" indent="0">
              <a:spcBef>
                <a:spcPts val="0"/>
              </a:spcBef>
              <a:buNone/>
            </a:pPr>
            <a:r>
              <a:rPr lang="en-US" dirty="0"/>
              <a:t>III. Auxiliary Sources</a:t>
            </a:r>
          </a:p>
          <a:p>
            <a:pPr lvl="1"/>
            <a:r>
              <a:rPr lang="en-US" dirty="0">
                <a:solidFill>
                  <a:srgbClr val="FF0000"/>
                </a:solidFill>
              </a:rPr>
              <a:t>Location &amp; Context</a:t>
            </a:r>
          </a:p>
          <a:p>
            <a:pPr lvl="2"/>
            <a:r>
              <a:rPr lang="en-US" dirty="0"/>
              <a:t>University buildings listing</a:t>
            </a:r>
          </a:p>
          <a:p>
            <a:pPr lvl="2"/>
            <a:r>
              <a:rPr lang="en-US" dirty="0"/>
              <a:t>Class schedules</a:t>
            </a:r>
          </a:p>
          <a:p>
            <a:pPr lvl="2"/>
            <a:r>
              <a:rPr lang="en-US" dirty="0"/>
              <a:t>Google Maps API</a:t>
            </a:r>
          </a:p>
          <a:p>
            <a:pPr lvl="2"/>
            <a:r>
              <a:rPr lang="en-US" dirty="0"/>
              <a:t>Crowd-sourced </a:t>
            </a:r>
            <a:r>
              <a:rPr lang="en-US" i="1" dirty="0"/>
              <a:t>wigle.net</a:t>
            </a:r>
            <a:r>
              <a:rPr lang="en-US" dirty="0"/>
              <a:t> data</a:t>
            </a:r>
          </a:p>
          <a:p>
            <a:pPr lvl="1"/>
            <a:r>
              <a:rPr lang="en-US" dirty="0">
                <a:solidFill>
                  <a:srgbClr val="FF0000"/>
                </a:solidFill>
              </a:rPr>
              <a:t>Device-type classification</a:t>
            </a:r>
          </a:p>
          <a:p>
            <a:pPr lvl="2"/>
            <a:r>
              <a:rPr lang="en-US" dirty="0"/>
              <a:t>Reverse DNS, website resolution</a:t>
            </a:r>
          </a:p>
          <a:p>
            <a:pPr lvl="2"/>
            <a:r>
              <a:rPr lang="en-US" dirty="0"/>
              <a:t>MAC OEM prefix list</a:t>
            </a:r>
          </a:p>
          <a:p>
            <a:pPr lvl="2"/>
            <a:r>
              <a:rPr lang="en-US" dirty="0"/>
              <a:t>Device type survey</a:t>
            </a:r>
          </a:p>
          <a:p>
            <a:pPr lvl="2"/>
            <a:r>
              <a:rPr lang="en-US" dirty="0">
                <a:solidFill>
                  <a:srgbClr val="0055A2"/>
                </a:solidFill>
              </a:rPr>
              <a:t>97% of devices in NetFlow labeled as ‘</a:t>
            </a:r>
            <a:r>
              <a:rPr lang="en-US" i="1" dirty="0">
                <a:solidFill>
                  <a:srgbClr val="0055A2"/>
                </a:solidFill>
              </a:rPr>
              <a:t>Flute’ </a:t>
            </a:r>
            <a:r>
              <a:rPr lang="en-US" dirty="0">
                <a:solidFill>
                  <a:srgbClr val="0055A2"/>
                </a:solidFill>
              </a:rPr>
              <a:t>or ‘</a:t>
            </a:r>
            <a:r>
              <a:rPr lang="en-US" i="1" dirty="0">
                <a:solidFill>
                  <a:srgbClr val="0055A2"/>
                </a:solidFill>
              </a:rPr>
              <a:t>Cello’</a:t>
            </a:r>
            <a:r>
              <a:rPr lang="en-US" dirty="0">
                <a:solidFill>
                  <a:srgbClr val="0055A2"/>
                </a:solidFill>
              </a:rPr>
              <a:t>! </a:t>
            </a:r>
            <a:endParaRPr lang="en-US" b="1" dirty="0">
              <a:solidFill>
                <a:srgbClr val="0055A2"/>
              </a:solidFill>
            </a:endParaRPr>
          </a:p>
          <a:p>
            <a:pPr lvl="2"/>
            <a:endParaRPr lang="en-US" b="1" dirty="0">
              <a:solidFill>
                <a:srgbClr val="00529B"/>
              </a:solidFill>
            </a:endParaRPr>
          </a:p>
        </p:txBody>
      </p:sp>
      <p:cxnSp>
        <p:nvCxnSpPr>
          <p:cNvPr id="14" name="Straight Connector 13">
            <a:extLst>
              <a:ext uri="{FF2B5EF4-FFF2-40B4-BE49-F238E27FC236}">
                <a16:creationId xmlns:a16="http://schemas.microsoft.com/office/drawing/2014/main" xmlns="" id="{3FDC3E05-6AB9-4675-9163-2B227FF7CF69}"/>
              </a:ext>
            </a:extLst>
          </p:cNvPr>
          <p:cNvCxnSpPr>
            <a:cxnSpLocks/>
          </p:cNvCxnSpPr>
          <p:nvPr/>
        </p:nvCxnSpPr>
        <p:spPr>
          <a:xfrm>
            <a:off x="3022406" y="1090736"/>
            <a:ext cx="0" cy="3799037"/>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xmlns="" id="{C8E0A483-DA20-4BD8-A8E5-429918AF42F2}"/>
              </a:ext>
            </a:extLst>
          </p:cNvPr>
          <p:cNvCxnSpPr>
            <a:cxnSpLocks/>
          </p:cNvCxnSpPr>
          <p:nvPr/>
        </p:nvCxnSpPr>
        <p:spPr>
          <a:xfrm>
            <a:off x="6127413" y="1090736"/>
            <a:ext cx="0" cy="3799037"/>
          </a:xfrm>
          <a:prstGeom prst="line">
            <a:avLst/>
          </a:prstGeom>
        </p:spPr>
        <p:style>
          <a:lnRef idx="2">
            <a:schemeClr val="accent1"/>
          </a:lnRef>
          <a:fillRef idx="0">
            <a:schemeClr val="accent1"/>
          </a:fillRef>
          <a:effectRef idx="1">
            <a:schemeClr val="accent1"/>
          </a:effectRef>
          <a:fontRef idx="minor">
            <a:schemeClr val="tx1"/>
          </a:fontRef>
        </p:style>
      </p:cxnSp>
      <p:graphicFrame>
        <p:nvGraphicFramePr>
          <p:cNvPr id="2" name="Table 2">
            <a:extLst>
              <a:ext uri="{FF2B5EF4-FFF2-40B4-BE49-F238E27FC236}">
                <a16:creationId xmlns:a16="http://schemas.microsoft.com/office/drawing/2014/main" xmlns="" id="{EA88CE4B-4C6B-469D-A7D2-487F564B2128}"/>
              </a:ext>
            </a:extLst>
          </p:cNvPr>
          <p:cNvGraphicFramePr>
            <a:graphicFrameLocks noGrp="1"/>
          </p:cNvGraphicFramePr>
          <p:nvPr>
            <p:extLst>
              <p:ext uri="{D42A27DB-BD31-4B8C-83A1-F6EECF244321}">
                <p14:modId xmlns:p14="http://schemas.microsoft.com/office/powerpoint/2010/main" val="3361544999"/>
              </p:ext>
            </p:extLst>
          </p:nvPr>
        </p:nvGraphicFramePr>
        <p:xfrm>
          <a:off x="255430" y="3586288"/>
          <a:ext cx="2679724" cy="302850"/>
        </p:xfrm>
        <a:graphic>
          <a:graphicData uri="http://schemas.openxmlformats.org/drawingml/2006/table">
            <a:tbl>
              <a:tblPr firstRow="1" bandRow="1">
                <a:tableStyleId>{5C22544A-7EE6-4342-B048-85BDC9FD1C3A}</a:tableStyleId>
              </a:tblPr>
              <a:tblGrid>
                <a:gridCol w="711974">
                  <a:extLst>
                    <a:ext uri="{9D8B030D-6E8A-4147-A177-3AD203B41FA5}">
                      <a16:colId xmlns:a16="http://schemas.microsoft.com/office/drawing/2014/main" xmlns="" val="1704861159"/>
                    </a:ext>
                  </a:extLst>
                </a:gridCol>
                <a:gridCol w="443639">
                  <a:extLst>
                    <a:ext uri="{9D8B030D-6E8A-4147-A177-3AD203B41FA5}">
                      <a16:colId xmlns:a16="http://schemas.microsoft.com/office/drawing/2014/main" xmlns="" val="3504485653"/>
                    </a:ext>
                  </a:extLst>
                </a:gridCol>
                <a:gridCol w="435861">
                  <a:extLst>
                    <a:ext uri="{9D8B030D-6E8A-4147-A177-3AD203B41FA5}">
                      <a16:colId xmlns:a16="http://schemas.microsoft.com/office/drawing/2014/main" xmlns="" val="4204376240"/>
                    </a:ext>
                  </a:extLst>
                </a:gridCol>
                <a:gridCol w="580213">
                  <a:extLst>
                    <a:ext uri="{9D8B030D-6E8A-4147-A177-3AD203B41FA5}">
                      <a16:colId xmlns:a16="http://schemas.microsoft.com/office/drawing/2014/main" xmlns="" val="123228336"/>
                    </a:ext>
                  </a:extLst>
                </a:gridCol>
                <a:gridCol w="508037">
                  <a:extLst>
                    <a:ext uri="{9D8B030D-6E8A-4147-A177-3AD203B41FA5}">
                      <a16:colId xmlns:a16="http://schemas.microsoft.com/office/drawing/2014/main" xmlns="" val="1076590561"/>
                    </a:ext>
                  </a:extLst>
                </a:gridCol>
              </a:tblGrid>
              <a:tr h="302850">
                <a:tc>
                  <a:txBody>
                    <a:bodyPr/>
                    <a:lstStyle/>
                    <a:p>
                      <a:pPr algn="ctr"/>
                      <a:r>
                        <a:rPr lang="en-US" sz="1200" dirty="0"/>
                        <a:t>MAC</a:t>
                      </a:r>
                    </a:p>
                  </a:txBody>
                  <a:tcPr/>
                </a:tc>
                <a:tc>
                  <a:txBody>
                    <a:bodyPr/>
                    <a:lstStyle/>
                    <a:p>
                      <a:pPr algn="ctr"/>
                      <a:r>
                        <a:rPr lang="en-US" sz="1200" dirty="0"/>
                        <a:t>IP</a:t>
                      </a:r>
                    </a:p>
                  </a:txBody>
                  <a:tcPr/>
                </a:tc>
                <a:tc>
                  <a:txBody>
                    <a:bodyPr/>
                    <a:lstStyle/>
                    <a:p>
                      <a:pPr algn="ctr"/>
                      <a:r>
                        <a:rPr lang="en-US" sz="1200" dirty="0"/>
                        <a:t>AP </a:t>
                      </a:r>
                    </a:p>
                  </a:txBody>
                  <a:tcPr/>
                </a:tc>
                <a:tc>
                  <a:txBody>
                    <a:bodyPr/>
                    <a:lstStyle/>
                    <a:p>
                      <a:pPr algn="ctr"/>
                      <a:r>
                        <a:rPr lang="en-US" sz="1200" dirty="0"/>
                        <a:t>Start</a:t>
                      </a:r>
                    </a:p>
                  </a:txBody>
                  <a:tcPr/>
                </a:tc>
                <a:tc>
                  <a:txBody>
                    <a:bodyPr/>
                    <a:lstStyle/>
                    <a:p>
                      <a:pPr algn="ctr"/>
                      <a:r>
                        <a:rPr lang="en-US" sz="1200" dirty="0"/>
                        <a:t>End </a:t>
                      </a:r>
                    </a:p>
                  </a:txBody>
                  <a:tcPr/>
                </a:tc>
                <a:extLst>
                  <a:ext uri="{0D108BD9-81ED-4DB2-BD59-A6C34878D82A}">
                    <a16:rowId xmlns:a16="http://schemas.microsoft.com/office/drawing/2014/main" xmlns="" val="2949650436"/>
                  </a:ext>
                </a:extLst>
              </a:tr>
            </a:tbl>
          </a:graphicData>
        </a:graphic>
      </p:graphicFrame>
      <p:graphicFrame>
        <p:nvGraphicFramePr>
          <p:cNvPr id="3" name="Table 2">
            <a:extLst>
              <a:ext uri="{FF2B5EF4-FFF2-40B4-BE49-F238E27FC236}">
                <a16:creationId xmlns:a16="http://schemas.microsoft.com/office/drawing/2014/main" xmlns="" id="{CC231213-1811-4318-9938-2F1CD0EC4650}"/>
              </a:ext>
            </a:extLst>
          </p:cNvPr>
          <p:cNvGraphicFramePr>
            <a:graphicFrameLocks noGrp="1"/>
          </p:cNvGraphicFramePr>
          <p:nvPr>
            <p:extLst>
              <p:ext uri="{D42A27DB-BD31-4B8C-83A1-F6EECF244321}">
                <p14:modId xmlns:p14="http://schemas.microsoft.com/office/powerpoint/2010/main" val="1675925277"/>
              </p:ext>
            </p:extLst>
          </p:nvPr>
        </p:nvGraphicFramePr>
        <p:xfrm>
          <a:off x="3066322" y="3911623"/>
          <a:ext cx="3011355" cy="457200"/>
        </p:xfrm>
        <a:graphic>
          <a:graphicData uri="http://schemas.openxmlformats.org/drawingml/2006/table">
            <a:tbl>
              <a:tblPr firstRow="1" bandRow="1">
                <a:tableStyleId>{5C22544A-7EE6-4342-B048-85BDC9FD1C3A}</a:tableStyleId>
              </a:tblPr>
              <a:tblGrid>
                <a:gridCol w="738892">
                  <a:extLst>
                    <a:ext uri="{9D8B030D-6E8A-4147-A177-3AD203B41FA5}">
                      <a16:colId xmlns:a16="http://schemas.microsoft.com/office/drawing/2014/main" xmlns="" val="1704861159"/>
                    </a:ext>
                  </a:extLst>
                </a:gridCol>
                <a:gridCol w="758245">
                  <a:extLst>
                    <a:ext uri="{9D8B030D-6E8A-4147-A177-3AD203B41FA5}">
                      <a16:colId xmlns:a16="http://schemas.microsoft.com/office/drawing/2014/main" xmlns="" val="3504485653"/>
                    </a:ext>
                  </a:extLst>
                </a:gridCol>
                <a:gridCol w="532822">
                  <a:extLst>
                    <a:ext uri="{9D8B030D-6E8A-4147-A177-3AD203B41FA5}">
                      <a16:colId xmlns:a16="http://schemas.microsoft.com/office/drawing/2014/main" xmlns="" val="4204376240"/>
                    </a:ext>
                  </a:extLst>
                </a:gridCol>
                <a:gridCol w="525990">
                  <a:extLst>
                    <a:ext uri="{9D8B030D-6E8A-4147-A177-3AD203B41FA5}">
                      <a16:colId xmlns:a16="http://schemas.microsoft.com/office/drawing/2014/main" xmlns="" val="123228336"/>
                    </a:ext>
                  </a:extLst>
                </a:gridCol>
                <a:gridCol w="455406">
                  <a:extLst>
                    <a:ext uri="{9D8B030D-6E8A-4147-A177-3AD203B41FA5}">
                      <a16:colId xmlns:a16="http://schemas.microsoft.com/office/drawing/2014/main" xmlns="" val="1076590561"/>
                    </a:ext>
                  </a:extLst>
                </a:gridCol>
              </a:tblGrid>
              <a:tr h="302850">
                <a:tc>
                  <a:txBody>
                    <a:bodyPr/>
                    <a:lstStyle/>
                    <a:p>
                      <a:pPr algn="ctr"/>
                      <a:r>
                        <a:rPr lang="en-US" sz="1200" dirty="0" err="1"/>
                        <a:t>Src</a:t>
                      </a:r>
                      <a:r>
                        <a:rPr lang="en-US" sz="1200" dirty="0"/>
                        <a:t> IP/port</a:t>
                      </a:r>
                    </a:p>
                  </a:txBody>
                  <a:tcPr/>
                </a:tc>
                <a:tc>
                  <a:txBody>
                    <a:bodyPr/>
                    <a:lstStyle/>
                    <a:p>
                      <a:pPr algn="ctr"/>
                      <a:r>
                        <a:rPr lang="en-US" sz="1200" dirty="0" err="1"/>
                        <a:t>Dst</a:t>
                      </a:r>
                      <a:r>
                        <a:rPr lang="en-US" sz="1200" dirty="0"/>
                        <a:t> IP/port</a:t>
                      </a:r>
                    </a:p>
                  </a:txBody>
                  <a:tcPr/>
                </a:tc>
                <a:tc>
                  <a:txBody>
                    <a:bodyPr/>
                    <a:lstStyle/>
                    <a:p>
                      <a:pPr algn="ctr"/>
                      <a:r>
                        <a:rPr lang="en-US" sz="1200" dirty="0"/>
                        <a:t>Pkts</a:t>
                      </a:r>
                    </a:p>
                  </a:txBody>
                  <a:tcPr/>
                </a:tc>
                <a:tc>
                  <a:txBody>
                    <a:bodyPr/>
                    <a:lstStyle/>
                    <a:p>
                      <a:pPr algn="ctr"/>
                      <a:r>
                        <a:rPr lang="en-US" sz="1100" dirty="0"/>
                        <a:t>Start</a:t>
                      </a:r>
                    </a:p>
                  </a:txBody>
                  <a:tcPr/>
                </a:tc>
                <a:tc>
                  <a:txBody>
                    <a:bodyPr/>
                    <a:lstStyle/>
                    <a:p>
                      <a:pPr algn="ctr"/>
                      <a:r>
                        <a:rPr lang="en-US" sz="1100" dirty="0"/>
                        <a:t>End </a:t>
                      </a:r>
                    </a:p>
                  </a:txBody>
                  <a:tcPr/>
                </a:tc>
                <a:extLst>
                  <a:ext uri="{0D108BD9-81ED-4DB2-BD59-A6C34878D82A}">
                    <a16:rowId xmlns:a16="http://schemas.microsoft.com/office/drawing/2014/main" xmlns="" val="2949650436"/>
                  </a:ext>
                </a:extLst>
              </a:tr>
            </a:tbl>
          </a:graphicData>
        </a:graphic>
      </p:graphicFrame>
    </p:spTree>
    <p:extLst>
      <p:ext uri="{BB962C8B-B14F-4D97-AF65-F5344CB8AC3E}">
        <p14:creationId xmlns:p14="http://schemas.microsoft.com/office/powerpoint/2010/main" val="40282027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500"/>
                                        <p:tgtEl>
                                          <p:spTgt spid="5">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500"/>
                                        <p:tgtEl>
                                          <p:spTgt spid="5">
                                            <p:txEl>
                                              <p:pRg st="1" end="1"/>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animEffect transition="in" filter="fade">
                                      <p:cBhvr>
                                        <p:cTn id="20" dur="500"/>
                                        <p:tgtEl>
                                          <p:spTgt spid="5">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Effect transition="in" filter="fade">
                                      <p:cBhvr>
                                        <p:cTn id="23" dur="500"/>
                                        <p:tgtEl>
                                          <p:spTgt spid="5">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
                                            <p:txEl>
                                              <p:pRg st="5" end="5"/>
                                            </p:txEl>
                                          </p:spTgt>
                                        </p:tgtEl>
                                        <p:attrNameLst>
                                          <p:attrName>style.visibility</p:attrName>
                                        </p:attrNameLst>
                                      </p:cBhvr>
                                      <p:to>
                                        <p:strVal val="visible"/>
                                      </p:to>
                                    </p:set>
                                    <p:animEffect transition="in" filter="fade">
                                      <p:cBhvr>
                                        <p:cTn id="26" dur="500"/>
                                        <p:tgtEl>
                                          <p:spTgt spid="5">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
                                            <p:txEl>
                                              <p:pRg st="6" end="6"/>
                                            </p:txEl>
                                          </p:spTgt>
                                        </p:tgtEl>
                                        <p:attrNameLst>
                                          <p:attrName>style.visibility</p:attrName>
                                        </p:attrNameLst>
                                      </p:cBhvr>
                                      <p:to>
                                        <p:strVal val="visible"/>
                                      </p:to>
                                    </p:set>
                                    <p:animEffect transition="in" filter="fade">
                                      <p:cBhvr>
                                        <p:cTn id="29" dur="500"/>
                                        <p:tgtEl>
                                          <p:spTgt spid="5">
                                            <p:txEl>
                                              <p:pRg st="6" end="6"/>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5">
                                            <p:txEl>
                                              <p:pRg st="7" end="7"/>
                                            </p:txEl>
                                          </p:spTgt>
                                        </p:tgtEl>
                                        <p:attrNameLst>
                                          <p:attrName>style.visibility</p:attrName>
                                        </p:attrNameLst>
                                      </p:cBhvr>
                                      <p:to>
                                        <p:strVal val="visible"/>
                                      </p:to>
                                    </p:set>
                                    <p:animEffect transition="in" filter="fade">
                                      <p:cBhvr>
                                        <p:cTn id="32" dur="500"/>
                                        <p:tgtEl>
                                          <p:spTgt spid="5">
                                            <p:txEl>
                                              <p:pRg st="7" end="7"/>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animEffect transition="in" filter="fade">
                                      <p:cBhvr>
                                        <p:cTn id="35" dur="500"/>
                                        <p:tgtEl>
                                          <p:spTgt spid="5">
                                            <p:txEl>
                                              <p:pRg st="8" end="8"/>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5">
                                            <p:txEl>
                                              <p:pRg st="9" end="9"/>
                                            </p:txEl>
                                          </p:spTgt>
                                        </p:tgtEl>
                                        <p:attrNameLst>
                                          <p:attrName>style.visibility</p:attrName>
                                        </p:attrNameLst>
                                      </p:cBhvr>
                                      <p:to>
                                        <p:strVal val="visible"/>
                                      </p:to>
                                    </p:set>
                                    <p:animEffect transition="in" filter="fade">
                                      <p:cBhvr>
                                        <p:cTn id="38" dur="500"/>
                                        <p:tgtEl>
                                          <p:spTgt spid="5">
                                            <p:txEl>
                                              <p:pRg st="9" end="9"/>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5">
                                            <p:txEl>
                                              <p:pRg st="10" end="10"/>
                                            </p:txEl>
                                          </p:spTgt>
                                        </p:tgtEl>
                                        <p:attrNameLst>
                                          <p:attrName>style.visibility</p:attrName>
                                        </p:attrNameLst>
                                      </p:cBhvr>
                                      <p:to>
                                        <p:strVal val="visible"/>
                                      </p:to>
                                    </p:set>
                                    <p:animEffect transition="in" filter="fade">
                                      <p:cBhvr>
                                        <p:cTn id="41" dur="500"/>
                                        <p:tgtEl>
                                          <p:spTgt spid="5">
                                            <p:txEl>
                                              <p:pRg st="10" end="10"/>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5">
                                            <p:txEl>
                                              <p:pRg st="11" end="11"/>
                                            </p:txEl>
                                          </p:spTgt>
                                        </p:tgtEl>
                                        <p:attrNameLst>
                                          <p:attrName>style.visibility</p:attrName>
                                        </p:attrNameLst>
                                      </p:cBhvr>
                                      <p:to>
                                        <p:strVal val="visible"/>
                                      </p:to>
                                    </p:set>
                                    <p:animEffect transition="in" filter="fade">
                                      <p:cBhvr>
                                        <p:cTn id="44" dur="500"/>
                                        <p:tgtEl>
                                          <p:spTgt spid="5">
                                            <p:txEl>
                                              <p:pRg st="11" end="11"/>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
                                            <p:txEl>
                                              <p:pRg st="12" end="12"/>
                                            </p:txEl>
                                          </p:spTgt>
                                        </p:tgtEl>
                                        <p:attrNameLst>
                                          <p:attrName>style.visibility</p:attrName>
                                        </p:attrNameLst>
                                      </p:cBhvr>
                                      <p:to>
                                        <p:strVal val="visible"/>
                                      </p:to>
                                    </p:set>
                                    <p:animEffect transition="in" filter="fade">
                                      <p:cBhvr>
                                        <p:cTn id="47" dur="500"/>
                                        <p:tgtEl>
                                          <p:spTgt spid="5">
                                            <p:txEl>
                                              <p:pRg st="12" end="12"/>
                                            </p:tx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5">
                                            <p:txEl>
                                              <p:pRg st="13" end="13"/>
                                            </p:txEl>
                                          </p:spTgt>
                                        </p:tgtEl>
                                        <p:attrNameLst>
                                          <p:attrName>style.visibility</p:attrName>
                                        </p:attrNameLst>
                                      </p:cBhvr>
                                      <p:to>
                                        <p:strVal val="visible"/>
                                      </p:to>
                                    </p:set>
                                    <p:animEffect transition="in" filter="fade">
                                      <p:cBhvr>
                                        <p:cTn id="50" dur="500"/>
                                        <p:tgtEl>
                                          <p:spTgt spid="5">
                                            <p:txEl>
                                              <p:pRg st="13" end="13"/>
                                            </p:txEl>
                                          </p:spTgt>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5">
                                            <p:txEl>
                                              <p:pRg st="14" end="14"/>
                                            </p:txEl>
                                          </p:spTgt>
                                        </p:tgtEl>
                                        <p:attrNameLst>
                                          <p:attrName>style.visibility</p:attrName>
                                        </p:attrNameLst>
                                      </p:cBhvr>
                                      <p:to>
                                        <p:strVal val="visible"/>
                                      </p:to>
                                    </p:set>
                                    <p:animEffect transition="in" filter="fade">
                                      <p:cBhvr>
                                        <p:cTn id="53" dur="500"/>
                                        <p:tgtEl>
                                          <p:spTgt spid="5">
                                            <p:txEl>
                                              <p:pRg st="14" end="14"/>
                                            </p:txEl>
                                          </p:spTgt>
                                        </p:tgtEl>
                                      </p:cBhvr>
                                    </p:animEffect>
                                  </p:childTnLst>
                                </p:cTn>
                              </p:par>
                              <p:par>
                                <p:cTn id="54" presetID="22" presetClass="entr" presetSubtype="8" fill="hold" nodeType="withEffect">
                                  <p:stCondLst>
                                    <p:cond delay="0"/>
                                  </p:stCondLst>
                                  <p:childTnLst>
                                    <p:set>
                                      <p:cBhvr>
                                        <p:cTn id="55" dur="1" fill="hold">
                                          <p:stCondLst>
                                            <p:cond delay="0"/>
                                          </p:stCondLst>
                                        </p:cTn>
                                        <p:tgtEl>
                                          <p:spTgt spid="2"/>
                                        </p:tgtEl>
                                        <p:attrNameLst>
                                          <p:attrName>style.visibility</p:attrName>
                                        </p:attrNameLst>
                                      </p:cBhvr>
                                      <p:to>
                                        <p:strVal val="visible"/>
                                      </p:to>
                                    </p:set>
                                    <p:animEffect transition="in" filter="wipe(left)">
                                      <p:cBhvr>
                                        <p:cTn id="56" dur="500"/>
                                        <p:tgtEl>
                                          <p:spTgt spid="2"/>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fade">
                                      <p:cBhvr>
                                        <p:cTn id="61" dur="500"/>
                                        <p:tgtEl>
                                          <p:spTgt spid="15"/>
                                        </p:tgtEl>
                                      </p:cBhvr>
                                    </p:animEffect>
                                  </p:childTnLst>
                                </p:cTn>
                              </p:par>
                            </p:childTnLst>
                          </p:cTn>
                        </p:par>
                        <p:par>
                          <p:cTn id="62" fill="hold">
                            <p:stCondLst>
                              <p:cond delay="500"/>
                            </p:stCondLst>
                            <p:childTnLst>
                              <p:par>
                                <p:cTn id="63" presetID="10" presetClass="entr" presetSubtype="0" fill="hold" grpId="0" nodeType="afterEffect">
                                  <p:stCondLst>
                                    <p:cond delay="0"/>
                                  </p:stCondLst>
                                  <p:childTnLst>
                                    <p:set>
                                      <p:cBhvr>
                                        <p:cTn id="64" dur="1" fill="hold">
                                          <p:stCondLst>
                                            <p:cond delay="0"/>
                                          </p:stCondLst>
                                        </p:cTn>
                                        <p:tgtEl>
                                          <p:spTgt spid="7">
                                            <p:txEl>
                                              <p:pRg st="0" end="0"/>
                                            </p:txEl>
                                          </p:spTgt>
                                        </p:tgtEl>
                                        <p:attrNameLst>
                                          <p:attrName>style.visibility</p:attrName>
                                        </p:attrNameLst>
                                      </p:cBhvr>
                                      <p:to>
                                        <p:strVal val="visible"/>
                                      </p:to>
                                    </p:set>
                                    <p:animEffect transition="in" filter="fade">
                                      <p:cBhvr>
                                        <p:cTn id="65" dur="500"/>
                                        <p:tgtEl>
                                          <p:spTgt spid="7">
                                            <p:txEl>
                                              <p:pRg st="0" end="0"/>
                                            </p:txEl>
                                          </p:spTgt>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7">
                                            <p:txEl>
                                              <p:pRg st="1" end="1"/>
                                            </p:txEl>
                                          </p:spTgt>
                                        </p:tgtEl>
                                        <p:attrNameLst>
                                          <p:attrName>style.visibility</p:attrName>
                                        </p:attrNameLst>
                                      </p:cBhvr>
                                      <p:to>
                                        <p:strVal val="visible"/>
                                      </p:to>
                                    </p:set>
                                    <p:animEffect transition="in" filter="fade">
                                      <p:cBhvr>
                                        <p:cTn id="68" dur="500"/>
                                        <p:tgtEl>
                                          <p:spTgt spid="7">
                                            <p:txEl>
                                              <p:pRg st="1" end="1"/>
                                            </p:txEl>
                                          </p:spTgt>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7">
                                            <p:txEl>
                                              <p:pRg st="2" end="2"/>
                                            </p:txEl>
                                          </p:spTgt>
                                        </p:tgtEl>
                                        <p:attrNameLst>
                                          <p:attrName>style.visibility</p:attrName>
                                        </p:attrNameLst>
                                      </p:cBhvr>
                                      <p:to>
                                        <p:strVal val="visible"/>
                                      </p:to>
                                    </p:set>
                                    <p:animEffect transition="in" filter="fade">
                                      <p:cBhvr>
                                        <p:cTn id="71" dur="500"/>
                                        <p:tgtEl>
                                          <p:spTgt spid="7">
                                            <p:txEl>
                                              <p:pRg st="2" end="2"/>
                                            </p:txEl>
                                          </p:spTgt>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7">
                                            <p:txEl>
                                              <p:pRg st="3" end="3"/>
                                            </p:txEl>
                                          </p:spTgt>
                                        </p:tgtEl>
                                        <p:attrNameLst>
                                          <p:attrName>style.visibility</p:attrName>
                                        </p:attrNameLst>
                                      </p:cBhvr>
                                      <p:to>
                                        <p:strVal val="visible"/>
                                      </p:to>
                                    </p:set>
                                    <p:animEffect transition="in" filter="fade">
                                      <p:cBhvr>
                                        <p:cTn id="74" dur="500"/>
                                        <p:tgtEl>
                                          <p:spTgt spid="7">
                                            <p:txEl>
                                              <p:pRg st="3" end="3"/>
                                            </p:txEl>
                                          </p:spTgt>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7">
                                            <p:txEl>
                                              <p:pRg st="4" end="4"/>
                                            </p:txEl>
                                          </p:spTgt>
                                        </p:tgtEl>
                                        <p:attrNameLst>
                                          <p:attrName>style.visibility</p:attrName>
                                        </p:attrNameLst>
                                      </p:cBhvr>
                                      <p:to>
                                        <p:strVal val="visible"/>
                                      </p:to>
                                    </p:set>
                                    <p:animEffect transition="in" filter="fade">
                                      <p:cBhvr>
                                        <p:cTn id="77" dur="500"/>
                                        <p:tgtEl>
                                          <p:spTgt spid="7">
                                            <p:txEl>
                                              <p:pRg st="4" end="4"/>
                                            </p:txEl>
                                          </p:spTgt>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7">
                                            <p:txEl>
                                              <p:pRg st="5" end="5"/>
                                            </p:txEl>
                                          </p:spTgt>
                                        </p:tgtEl>
                                        <p:attrNameLst>
                                          <p:attrName>style.visibility</p:attrName>
                                        </p:attrNameLst>
                                      </p:cBhvr>
                                      <p:to>
                                        <p:strVal val="visible"/>
                                      </p:to>
                                    </p:set>
                                    <p:animEffect transition="in" filter="fade">
                                      <p:cBhvr>
                                        <p:cTn id="80" dur="500"/>
                                        <p:tgtEl>
                                          <p:spTgt spid="7">
                                            <p:txEl>
                                              <p:pRg st="5" end="5"/>
                                            </p:txEl>
                                          </p:spTgt>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7">
                                            <p:txEl>
                                              <p:pRg st="6" end="6"/>
                                            </p:txEl>
                                          </p:spTgt>
                                        </p:tgtEl>
                                        <p:attrNameLst>
                                          <p:attrName>style.visibility</p:attrName>
                                        </p:attrNameLst>
                                      </p:cBhvr>
                                      <p:to>
                                        <p:strVal val="visible"/>
                                      </p:to>
                                    </p:set>
                                    <p:animEffect transition="in" filter="fade">
                                      <p:cBhvr>
                                        <p:cTn id="83" dur="500"/>
                                        <p:tgtEl>
                                          <p:spTgt spid="7">
                                            <p:txEl>
                                              <p:pRg st="6" end="6"/>
                                            </p:txEl>
                                          </p:spTgt>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7">
                                            <p:txEl>
                                              <p:pRg st="7" end="7"/>
                                            </p:txEl>
                                          </p:spTgt>
                                        </p:tgtEl>
                                        <p:attrNameLst>
                                          <p:attrName>style.visibility</p:attrName>
                                        </p:attrNameLst>
                                      </p:cBhvr>
                                      <p:to>
                                        <p:strVal val="visible"/>
                                      </p:to>
                                    </p:set>
                                    <p:animEffect transition="in" filter="fade">
                                      <p:cBhvr>
                                        <p:cTn id="86" dur="500"/>
                                        <p:tgtEl>
                                          <p:spTgt spid="7">
                                            <p:txEl>
                                              <p:pRg st="7" end="7"/>
                                            </p:txEl>
                                          </p:spTgt>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7">
                                            <p:txEl>
                                              <p:pRg st="8" end="8"/>
                                            </p:txEl>
                                          </p:spTgt>
                                        </p:tgtEl>
                                        <p:attrNameLst>
                                          <p:attrName>style.visibility</p:attrName>
                                        </p:attrNameLst>
                                      </p:cBhvr>
                                      <p:to>
                                        <p:strVal val="visible"/>
                                      </p:to>
                                    </p:set>
                                    <p:animEffect transition="in" filter="fade">
                                      <p:cBhvr>
                                        <p:cTn id="89" dur="500"/>
                                        <p:tgtEl>
                                          <p:spTgt spid="7">
                                            <p:txEl>
                                              <p:pRg st="8" end="8"/>
                                            </p:txEl>
                                          </p:spTgt>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7">
                                            <p:txEl>
                                              <p:pRg st="9" end="9"/>
                                            </p:txEl>
                                          </p:spTgt>
                                        </p:tgtEl>
                                        <p:attrNameLst>
                                          <p:attrName>style.visibility</p:attrName>
                                        </p:attrNameLst>
                                      </p:cBhvr>
                                      <p:to>
                                        <p:strVal val="visible"/>
                                      </p:to>
                                    </p:set>
                                    <p:animEffect transition="in" filter="fade">
                                      <p:cBhvr>
                                        <p:cTn id="92" dur="500"/>
                                        <p:tgtEl>
                                          <p:spTgt spid="7">
                                            <p:txEl>
                                              <p:pRg st="9" end="9"/>
                                            </p:txEl>
                                          </p:spTgt>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7">
                                            <p:txEl>
                                              <p:pRg st="10" end="10"/>
                                            </p:txEl>
                                          </p:spTgt>
                                        </p:tgtEl>
                                        <p:attrNameLst>
                                          <p:attrName>style.visibility</p:attrName>
                                        </p:attrNameLst>
                                      </p:cBhvr>
                                      <p:to>
                                        <p:strVal val="visible"/>
                                      </p:to>
                                    </p:set>
                                    <p:animEffect transition="in" filter="fade">
                                      <p:cBhvr>
                                        <p:cTn id="95" dur="500"/>
                                        <p:tgtEl>
                                          <p:spTgt spid="7">
                                            <p:txEl>
                                              <p:pRg st="10" end="10"/>
                                            </p:txEl>
                                          </p:spTgt>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7">
                                            <p:txEl>
                                              <p:pRg st="11" end="11"/>
                                            </p:txEl>
                                          </p:spTgt>
                                        </p:tgtEl>
                                        <p:attrNameLst>
                                          <p:attrName>style.visibility</p:attrName>
                                        </p:attrNameLst>
                                      </p:cBhvr>
                                      <p:to>
                                        <p:strVal val="visible"/>
                                      </p:to>
                                    </p:set>
                                    <p:animEffect transition="in" filter="fade">
                                      <p:cBhvr>
                                        <p:cTn id="98" dur="500"/>
                                        <p:tgtEl>
                                          <p:spTgt spid="7">
                                            <p:txEl>
                                              <p:pRg st="11" end="11"/>
                                            </p:txEl>
                                          </p:spTgt>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7">
                                            <p:txEl>
                                              <p:pRg st="12" end="12"/>
                                            </p:txEl>
                                          </p:spTgt>
                                        </p:tgtEl>
                                        <p:attrNameLst>
                                          <p:attrName>style.visibility</p:attrName>
                                        </p:attrNameLst>
                                      </p:cBhvr>
                                      <p:to>
                                        <p:strVal val="visible"/>
                                      </p:to>
                                    </p:set>
                                    <p:animEffect transition="in" filter="fade">
                                      <p:cBhvr>
                                        <p:cTn id="101" dur="500"/>
                                        <p:tgtEl>
                                          <p:spTgt spid="7">
                                            <p:txEl>
                                              <p:pRg st="12" end="12"/>
                                            </p:txEl>
                                          </p:spTgt>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7">
                                            <p:txEl>
                                              <p:pRg st="13" end="13"/>
                                            </p:txEl>
                                          </p:spTgt>
                                        </p:tgtEl>
                                        <p:attrNameLst>
                                          <p:attrName>style.visibility</p:attrName>
                                        </p:attrNameLst>
                                      </p:cBhvr>
                                      <p:to>
                                        <p:strVal val="visible"/>
                                      </p:to>
                                    </p:set>
                                    <p:animEffect transition="in" filter="fade">
                                      <p:cBhvr>
                                        <p:cTn id="104" dur="500"/>
                                        <p:tgtEl>
                                          <p:spTgt spid="7">
                                            <p:txEl>
                                              <p:pRg st="13" end="13"/>
                                            </p:txEl>
                                          </p:spTgt>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7">
                                            <p:txEl>
                                              <p:pRg st="14" end="14"/>
                                            </p:txEl>
                                          </p:spTgt>
                                        </p:tgtEl>
                                        <p:attrNameLst>
                                          <p:attrName>style.visibility</p:attrName>
                                        </p:attrNameLst>
                                      </p:cBhvr>
                                      <p:to>
                                        <p:strVal val="visible"/>
                                      </p:to>
                                    </p:set>
                                    <p:animEffect transition="in" filter="fade">
                                      <p:cBhvr>
                                        <p:cTn id="107" dur="500"/>
                                        <p:tgtEl>
                                          <p:spTgt spid="7">
                                            <p:txEl>
                                              <p:pRg st="14" end="14"/>
                                            </p:txEl>
                                          </p:spTgt>
                                        </p:tgtEl>
                                      </p:cBhvr>
                                    </p:animEffect>
                                  </p:childTnLst>
                                </p:cTn>
                              </p:par>
                              <p:par>
                                <p:cTn id="108" presetID="22" presetClass="entr" presetSubtype="8" fill="hold" nodeType="withEffect">
                                  <p:stCondLst>
                                    <p:cond delay="0"/>
                                  </p:stCondLst>
                                  <p:childTnLst>
                                    <p:set>
                                      <p:cBhvr>
                                        <p:cTn id="109" dur="1" fill="hold">
                                          <p:stCondLst>
                                            <p:cond delay="0"/>
                                          </p:stCondLst>
                                        </p:cTn>
                                        <p:tgtEl>
                                          <p:spTgt spid="3"/>
                                        </p:tgtEl>
                                        <p:attrNameLst>
                                          <p:attrName>style.visibility</p:attrName>
                                        </p:attrNameLst>
                                      </p:cBhvr>
                                      <p:to>
                                        <p:strVal val="visible"/>
                                      </p:to>
                                    </p:set>
                                    <p:animEffect transition="in" filter="wipe(left)">
                                      <p:cBhvr>
                                        <p:cTn id="110" dur="500"/>
                                        <p:tgtEl>
                                          <p:spTgt spid="3"/>
                                        </p:tgtEl>
                                      </p:cBhvr>
                                    </p:animEffect>
                                  </p:childTnLst>
                                </p:cTn>
                              </p:par>
                            </p:childTnLst>
                          </p:cTn>
                        </p:par>
                      </p:childTnLst>
                    </p:cTn>
                  </p:par>
                  <p:par>
                    <p:cTn id="111" fill="hold">
                      <p:stCondLst>
                        <p:cond delay="indefinite"/>
                      </p:stCondLst>
                      <p:childTnLst>
                        <p:par>
                          <p:cTn id="112" fill="hold">
                            <p:stCondLst>
                              <p:cond delay="0"/>
                            </p:stCondLst>
                            <p:childTnLst>
                              <p:par>
                                <p:cTn id="113" presetID="10" presetClass="entr" presetSubtype="0" fill="hold" grpId="0" nodeType="clickEffect">
                                  <p:stCondLst>
                                    <p:cond delay="0"/>
                                  </p:stCondLst>
                                  <p:childTnLst>
                                    <p:set>
                                      <p:cBhvr>
                                        <p:cTn id="114" dur="1" fill="hold">
                                          <p:stCondLst>
                                            <p:cond delay="0"/>
                                          </p:stCondLst>
                                        </p:cTn>
                                        <p:tgtEl>
                                          <p:spTgt spid="12"/>
                                        </p:tgtEl>
                                        <p:attrNameLst>
                                          <p:attrName>style.visibility</p:attrName>
                                        </p:attrNameLst>
                                      </p:cBhvr>
                                      <p:to>
                                        <p:strVal val="visible"/>
                                      </p:to>
                                    </p:set>
                                    <p:animEffect transition="in" filter="fade">
                                      <p:cBhvr>
                                        <p:cTn id="1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7" grpId="0" uiExpand="1" build="p"/>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xmlns="" id="{E8162B25-DF7F-469E-BD10-11A493DD7622}"/>
              </a:ext>
            </a:extLst>
          </p:cNvPr>
          <p:cNvSpPr>
            <a:spLocks noGrp="1"/>
          </p:cNvSpPr>
          <p:nvPr>
            <p:ph type="sldNum" sz="quarter" idx="11"/>
          </p:nvPr>
        </p:nvSpPr>
        <p:spPr/>
        <p:txBody>
          <a:bodyPr/>
          <a:lstStyle/>
          <a:p>
            <a:fld id="{694FADCD-22F2-4A14-A571-6ACF405E65FD}" type="slidenum">
              <a:rPr lang="en-US" smtClean="0"/>
              <a:t>23</a:t>
            </a:fld>
            <a:endParaRPr lang="en-US"/>
          </a:p>
        </p:txBody>
      </p:sp>
      <p:pic>
        <p:nvPicPr>
          <p:cNvPr id="14" name="Picture 13" descr="Screen Shot 2017-08-04 at 10.03.31 AM.png">
            <a:extLst>
              <a:ext uri="{FF2B5EF4-FFF2-40B4-BE49-F238E27FC236}">
                <a16:creationId xmlns:a16="http://schemas.microsoft.com/office/drawing/2014/main" xmlns="" id="{BC7C98DE-D26A-4626-9E53-2BF84A371911}"/>
              </a:ext>
            </a:extLst>
          </p:cNvPr>
          <p:cNvPicPr>
            <a:picLocks noChangeAspect="1"/>
          </p:cNvPicPr>
          <p:nvPr/>
        </p:nvPicPr>
        <p:blipFill>
          <a:blip r:embed="rId3"/>
          <a:stretch>
            <a:fillRect/>
          </a:stretch>
        </p:blipFill>
        <p:spPr>
          <a:xfrm>
            <a:off x="2231573" y="1169950"/>
            <a:ext cx="4988378" cy="3754189"/>
          </a:xfrm>
          <a:prstGeom prst="rect">
            <a:avLst/>
          </a:prstGeom>
        </p:spPr>
      </p:pic>
      <p:sp>
        <p:nvSpPr>
          <p:cNvPr id="16" name="Rectangle 15">
            <a:extLst>
              <a:ext uri="{FF2B5EF4-FFF2-40B4-BE49-F238E27FC236}">
                <a16:creationId xmlns:a16="http://schemas.microsoft.com/office/drawing/2014/main" xmlns="" id="{08575D0F-BA68-4BA7-AA1B-4313F59D3DAC}"/>
              </a:ext>
            </a:extLst>
          </p:cNvPr>
          <p:cNvSpPr/>
          <p:nvPr/>
        </p:nvSpPr>
        <p:spPr>
          <a:xfrm>
            <a:off x="3306762" y="708278"/>
            <a:ext cx="2710999" cy="369332"/>
          </a:xfrm>
          <a:prstGeom prst="rect">
            <a:avLst/>
          </a:prstGeom>
        </p:spPr>
        <p:txBody>
          <a:bodyPr wrap="none">
            <a:spAutoFit/>
          </a:bodyPr>
          <a:lstStyle/>
          <a:p>
            <a:pPr algn="ctr"/>
            <a:r>
              <a:rPr lang="en-US" i="1">
                <a:solidFill>
                  <a:srgbClr val="FF0000"/>
                </a:solidFill>
                <a:latin typeface="Times New Roman"/>
                <a:cs typeface="Times New Roman"/>
              </a:rPr>
              <a:t>FLAMeS</a:t>
            </a:r>
            <a:r>
              <a:rPr lang="en-US" i="1">
                <a:latin typeface="Times New Roman"/>
                <a:cs typeface="Times New Roman"/>
              </a:rPr>
              <a:t> </a:t>
            </a:r>
            <a:r>
              <a:rPr lang="en-US">
                <a:latin typeface="Times New Roman"/>
                <a:cs typeface="Times New Roman"/>
              </a:rPr>
              <a:t>System Overview</a:t>
            </a:r>
          </a:p>
        </p:txBody>
      </p:sp>
      <p:sp>
        <p:nvSpPr>
          <p:cNvPr id="6" name="Rectangle 5">
            <a:extLst>
              <a:ext uri="{FF2B5EF4-FFF2-40B4-BE49-F238E27FC236}">
                <a16:creationId xmlns:a16="http://schemas.microsoft.com/office/drawing/2014/main" xmlns="" id="{4318A877-0154-44AF-B38E-3796F95327B9}"/>
              </a:ext>
            </a:extLst>
          </p:cNvPr>
          <p:cNvSpPr/>
          <p:nvPr/>
        </p:nvSpPr>
        <p:spPr>
          <a:xfrm>
            <a:off x="2247322" y="1169951"/>
            <a:ext cx="4988378" cy="1691014"/>
          </a:xfrm>
          <a:prstGeom prst="rect">
            <a:avLst/>
          </a:prstGeom>
          <a:solidFill>
            <a:schemeClr val="bg1">
              <a:lumMod val="50000"/>
              <a:alpha val="65000"/>
            </a:schemeClr>
          </a:solidFill>
          <a:effectLst>
            <a:glow rad="228600">
              <a:schemeClr val="accent6">
                <a:satMod val="175000"/>
                <a:alpha val="40000"/>
              </a:schemeClr>
            </a:glow>
            <a:outerShdw blurRad="50800" dist="38100" dir="16200000"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ight Brace 6">
            <a:extLst>
              <a:ext uri="{FF2B5EF4-FFF2-40B4-BE49-F238E27FC236}">
                <a16:creationId xmlns:a16="http://schemas.microsoft.com/office/drawing/2014/main" xmlns="" id="{2670527B-6194-4C1F-BC2D-9D4853A801C7}"/>
              </a:ext>
            </a:extLst>
          </p:cNvPr>
          <p:cNvSpPr/>
          <p:nvPr/>
        </p:nvSpPr>
        <p:spPr>
          <a:xfrm rot="10800000">
            <a:off x="2067211" y="2889316"/>
            <a:ext cx="180109" cy="1130156"/>
          </a:xfrm>
          <a:prstGeom prst="rightBrace">
            <a:avLst>
              <a:gd name="adj1" fmla="val 9098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 name="TextBox 8">
            <a:extLst>
              <a:ext uri="{FF2B5EF4-FFF2-40B4-BE49-F238E27FC236}">
                <a16:creationId xmlns:a16="http://schemas.microsoft.com/office/drawing/2014/main" xmlns="" id="{C48FC591-1F03-4934-8E09-900AA6676A25}"/>
              </a:ext>
            </a:extLst>
          </p:cNvPr>
          <p:cNvSpPr txBox="1"/>
          <p:nvPr/>
        </p:nvSpPr>
        <p:spPr>
          <a:xfrm>
            <a:off x="127592" y="2846959"/>
            <a:ext cx="1952686" cy="1754326"/>
          </a:xfrm>
          <a:prstGeom prst="rect">
            <a:avLst/>
          </a:prstGeom>
          <a:noFill/>
        </p:spPr>
        <p:txBody>
          <a:bodyPr wrap="square" rtlCol="0">
            <a:spAutoFit/>
          </a:bodyPr>
          <a:lstStyle/>
          <a:p>
            <a:r>
              <a:rPr lang="en-US">
                <a:solidFill>
                  <a:srgbClr val="00529B"/>
                </a:solidFill>
              </a:rPr>
              <a:t>Data cube, </a:t>
            </a:r>
            <a:r>
              <a:rPr lang="en-US" b="1">
                <a:solidFill>
                  <a:srgbClr val="00529B"/>
                </a:solidFill>
              </a:rPr>
              <a:t>traffic/mobility </a:t>
            </a:r>
            <a:r>
              <a:rPr lang="en-US">
                <a:solidFill>
                  <a:srgbClr val="00529B"/>
                </a:solidFill>
              </a:rPr>
              <a:t>analyzed </a:t>
            </a:r>
            <a:r>
              <a:rPr lang="en-US" b="1">
                <a:solidFill>
                  <a:srgbClr val="00529B"/>
                </a:solidFill>
              </a:rPr>
              <a:t>temporally</a:t>
            </a:r>
            <a:r>
              <a:rPr lang="en-US">
                <a:solidFill>
                  <a:srgbClr val="00529B"/>
                </a:solidFill>
              </a:rPr>
              <a:t>, </a:t>
            </a:r>
            <a:r>
              <a:rPr lang="en-US" b="1">
                <a:solidFill>
                  <a:srgbClr val="00529B"/>
                </a:solidFill>
              </a:rPr>
              <a:t>spatially</a:t>
            </a:r>
            <a:r>
              <a:rPr lang="en-US">
                <a:solidFill>
                  <a:srgbClr val="00529B"/>
                </a:solidFill>
              </a:rPr>
              <a:t>, and </a:t>
            </a:r>
            <a:r>
              <a:rPr lang="en-US" b="1">
                <a:solidFill>
                  <a:srgbClr val="00529B"/>
                </a:solidFill>
              </a:rPr>
              <a:t>per device type</a:t>
            </a:r>
          </a:p>
        </p:txBody>
      </p:sp>
      <p:sp>
        <p:nvSpPr>
          <p:cNvPr id="10" name="Rectangle 9">
            <a:extLst>
              <a:ext uri="{FF2B5EF4-FFF2-40B4-BE49-F238E27FC236}">
                <a16:creationId xmlns:a16="http://schemas.microsoft.com/office/drawing/2014/main" xmlns="" id="{FFFC0DC3-CB98-4137-AB07-8CC7894B8A75}"/>
              </a:ext>
            </a:extLst>
          </p:cNvPr>
          <p:cNvSpPr/>
          <p:nvPr/>
        </p:nvSpPr>
        <p:spPr>
          <a:xfrm>
            <a:off x="4989600" y="3297382"/>
            <a:ext cx="2246099" cy="782782"/>
          </a:xfrm>
          <a:prstGeom prst="rect">
            <a:avLst/>
          </a:prstGeom>
          <a:solidFill>
            <a:schemeClr val="bg1">
              <a:lumMod val="50000"/>
              <a:alpha val="65000"/>
            </a:schemeClr>
          </a:solidFill>
          <a:effectLst>
            <a:glow rad="228600">
              <a:schemeClr val="accent6">
                <a:satMod val="175000"/>
                <a:alpha val="40000"/>
              </a:schemeClr>
            </a:glow>
            <a:outerShdw blurRad="50800" dist="38100" algn="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xmlns="" id="{D641FEEF-14DD-4074-A3F8-038EB12B8FFF}"/>
              </a:ext>
            </a:extLst>
          </p:cNvPr>
          <p:cNvSpPr/>
          <p:nvPr/>
        </p:nvSpPr>
        <p:spPr>
          <a:xfrm>
            <a:off x="2254245" y="4080163"/>
            <a:ext cx="4981453" cy="843975"/>
          </a:xfrm>
          <a:prstGeom prst="rect">
            <a:avLst/>
          </a:prstGeom>
          <a:solidFill>
            <a:schemeClr val="bg1">
              <a:lumMod val="50000"/>
              <a:alpha val="65000"/>
            </a:schemeClr>
          </a:solidFill>
          <a:effectLst>
            <a:glow rad="228600">
              <a:schemeClr val="accent6">
                <a:satMod val="175000"/>
                <a:alpha val="40000"/>
              </a:schemeClr>
            </a:glow>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xmlns="" id="{8FECF680-0FEE-4657-9C2F-BD88193233E5}"/>
              </a:ext>
            </a:extLst>
          </p:cNvPr>
          <p:cNvSpPr/>
          <p:nvPr/>
        </p:nvSpPr>
        <p:spPr>
          <a:xfrm>
            <a:off x="2384344" y="2189606"/>
            <a:ext cx="4682836" cy="646331"/>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n-US" dirty="0">
                <a:solidFill>
                  <a:srgbClr val="FF9933"/>
                </a:solidFill>
              </a:rPr>
              <a:t>Goal II) </a:t>
            </a:r>
            <a:r>
              <a:rPr lang="en-US" dirty="0">
                <a:solidFill>
                  <a:srgbClr val="00529B"/>
                </a:solidFill>
              </a:rPr>
              <a:t>Analyze relationships/correlations of this data cube</a:t>
            </a:r>
          </a:p>
        </p:txBody>
      </p:sp>
    </p:spTree>
    <p:extLst>
      <p:ext uri="{BB962C8B-B14F-4D97-AF65-F5344CB8AC3E}">
        <p14:creationId xmlns:p14="http://schemas.microsoft.com/office/powerpoint/2010/main" val="39033306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checkerboard(across)">
                                      <p:cBhvr>
                                        <p:cTn id="10" dur="500"/>
                                        <p:tgtEl>
                                          <p:spTgt spid="10"/>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checkerboard(across)">
                                      <p:cBhvr>
                                        <p:cTn id="13" dur="5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childTnLst>
                          </p:cTn>
                        </p:par>
                        <p:par>
                          <p:cTn id="20" fill="hold">
                            <p:stCondLst>
                              <p:cond delay="500"/>
                            </p:stCondLst>
                            <p:childTnLst>
                              <p:par>
                                <p:cTn id="21" presetID="5" presetClass="entr" presetSubtype="10"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checkerboard(across)">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p:bldP spid="10" grpId="0" animBg="1"/>
      <p:bldP spid="11" grpId="0" animBg="1"/>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2E2FCB52-2542-485A-BC76-9D321BC44A07}"/>
              </a:ext>
            </a:extLst>
          </p:cNvPr>
          <p:cNvSpPr>
            <a:spLocks noGrp="1"/>
          </p:cNvSpPr>
          <p:nvPr>
            <p:ph type="sldNum" sz="quarter" idx="10"/>
          </p:nvPr>
        </p:nvSpPr>
        <p:spPr/>
        <p:txBody>
          <a:bodyPr/>
          <a:lstStyle/>
          <a:p>
            <a:fld id="{694FADCD-22F2-4A14-A571-6ACF405E65FD}" type="slidenum">
              <a:rPr lang="en-US" smtClean="0"/>
              <a:t>24</a:t>
            </a:fld>
            <a:endParaRPr lang="en-US" dirty="0"/>
          </a:p>
        </p:txBody>
      </p:sp>
      <p:sp>
        <p:nvSpPr>
          <p:cNvPr id="2" name="Rectangle 1">
            <a:extLst>
              <a:ext uri="{FF2B5EF4-FFF2-40B4-BE49-F238E27FC236}">
                <a16:creationId xmlns:a16="http://schemas.microsoft.com/office/drawing/2014/main" xmlns="" id="{1C046458-A419-4DCE-AC27-2FB0A732A773}"/>
              </a:ext>
            </a:extLst>
          </p:cNvPr>
          <p:cNvSpPr/>
          <p:nvPr/>
        </p:nvSpPr>
        <p:spPr>
          <a:xfrm>
            <a:off x="6423750" y="2859460"/>
            <a:ext cx="2720250" cy="1323439"/>
          </a:xfrm>
          <a:prstGeom prst="rect">
            <a:avLst/>
          </a:prstGeom>
        </p:spPr>
        <p:txBody>
          <a:bodyPr wrap="square">
            <a:spAutoFit/>
          </a:bodyPr>
          <a:lstStyle/>
          <a:p>
            <a:r>
              <a:rPr lang="en-US" sz="1600" dirty="0">
                <a:solidFill>
                  <a:schemeClr val="tx2">
                    <a:lumMod val="75000"/>
                    <a:lumOff val="25000"/>
                  </a:schemeClr>
                </a:solidFill>
              </a:rPr>
              <a:t>Time series for 25 days of </a:t>
            </a:r>
            <a:r>
              <a:rPr lang="en-US" sz="1600" b="1" dirty="0">
                <a:solidFill>
                  <a:schemeClr val="tx2">
                    <a:lumMod val="75000"/>
                    <a:lumOff val="25000"/>
                  </a:schemeClr>
                </a:solidFill>
              </a:rPr>
              <a:t>combined WLAN-NetFlow </a:t>
            </a:r>
            <a:r>
              <a:rPr lang="en-US" sz="1600" dirty="0">
                <a:solidFill>
                  <a:schemeClr val="tx2">
                    <a:lumMod val="75000"/>
                    <a:lumOff val="25000"/>
                  </a:schemeClr>
                </a:solidFill>
              </a:rPr>
              <a:t>traces after preprocessing and sanitation of datasets</a:t>
            </a:r>
          </a:p>
        </p:txBody>
      </p:sp>
      <p:pic>
        <p:nvPicPr>
          <p:cNvPr id="3" name="Picture 2" descr="A close up of a map&#10;&#10;Description generated with high confidence">
            <a:extLst>
              <a:ext uri="{FF2B5EF4-FFF2-40B4-BE49-F238E27FC236}">
                <a16:creationId xmlns:a16="http://schemas.microsoft.com/office/drawing/2014/main" xmlns="" id="{C0BFBE20-1E85-4004-A164-F3F75AA615D3}"/>
              </a:ext>
            </a:extLst>
          </p:cNvPr>
          <p:cNvPicPr>
            <a:picLocks noChangeAspect="1"/>
          </p:cNvPicPr>
          <p:nvPr/>
        </p:nvPicPr>
        <p:blipFill>
          <a:blip r:embed="rId3"/>
          <a:stretch>
            <a:fillRect/>
          </a:stretch>
        </p:blipFill>
        <p:spPr>
          <a:xfrm>
            <a:off x="6062440" y="434147"/>
            <a:ext cx="3081560" cy="2027245"/>
          </a:xfrm>
          <a:prstGeom prst="rect">
            <a:avLst/>
          </a:prstGeom>
        </p:spPr>
      </p:pic>
      <p:pic>
        <p:nvPicPr>
          <p:cNvPr id="6" name="Content Placeholder 5" descr="A picture containing building&#10;&#10;Description generated with high confidence">
            <a:extLst>
              <a:ext uri="{FF2B5EF4-FFF2-40B4-BE49-F238E27FC236}">
                <a16:creationId xmlns:a16="http://schemas.microsoft.com/office/drawing/2014/main" xmlns="" id="{F223BA20-5F40-4D26-92E7-A69AD790D04A}"/>
              </a:ext>
            </a:extLst>
          </p:cNvPr>
          <p:cNvPicPr>
            <a:picLocks noGrp="1" noChangeAspect="1"/>
          </p:cNvPicPr>
          <p:nvPr>
            <p:ph idx="1"/>
          </p:nvPr>
        </p:nvPicPr>
        <p:blipFill>
          <a:blip r:embed="rId4"/>
          <a:stretch>
            <a:fillRect/>
          </a:stretch>
        </p:blipFill>
        <p:spPr>
          <a:xfrm>
            <a:off x="87461" y="704106"/>
            <a:ext cx="6286952" cy="4224717"/>
          </a:xfrm>
          <a:solidFill>
            <a:schemeClr val="bg1">
              <a:lumMod val="85000"/>
            </a:schemeClr>
          </a:solidFill>
        </p:spPr>
      </p:pic>
    </p:spTree>
    <p:extLst>
      <p:ext uri="{BB962C8B-B14F-4D97-AF65-F5344CB8AC3E}">
        <p14:creationId xmlns:p14="http://schemas.microsoft.com/office/powerpoint/2010/main" val="22911529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xmlns="" id="{8D9A00DC-BA8F-4A0F-BDD0-E2C74DCD2E27}"/>
              </a:ext>
            </a:extLst>
          </p:cNvPr>
          <p:cNvGrpSpPr/>
          <p:nvPr/>
        </p:nvGrpSpPr>
        <p:grpSpPr>
          <a:xfrm>
            <a:off x="4387670" y="297900"/>
            <a:ext cx="3779111" cy="4126697"/>
            <a:chOff x="4387670" y="297900"/>
            <a:chExt cx="3779111" cy="4126697"/>
          </a:xfrm>
        </p:grpSpPr>
        <p:pic>
          <p:nvPicPr>
            <p:cNvPr id="29" name="Picture 28" descr="Screen Shot 2017-08-04 at 11.11.33 AM.png">
              <a:extLst>
                <a:ext uri="{FF2B5EF4-FFF2-40B4-BE49-F238E27FC236}">
                  <a16:creationId xmlns:a16="http://schemas.microsoft.com/office/drawing/2014/main" xmlns="" id="{CDD7F687-E1A1-406C-A89C-C561B0D702F0}"/>
                </a:ext>
              </a:extLst>
            </p:cNvPr>
            <p:cNvPicPr>
              <a:picLocks noChangeAspect="1"/>
            </p:cNvPicPr>
            <p:nvPr/>
          </p:nvPicPr>
          <p:blipFill rotWithShape="1">
            <a:blip r:embed="rId3"/>
            <a:srcRect l="73631" t="17298" r="10326"/>
            <a:stretch/>
          </p:blipFill>
          <p:spPr>
            <a:xfrm>
              <a:off x="5314033" y="718903"/>
              <a:ext cx="998817" cy="3705694"/>
            </a:xfrm>
            <a:prstGeom prst="rect">
              <a:avLst/>
            </a:prstGeom>
            <a:solidFill>
              <a:schemeClr val="tx1"/>
            </a:solidFill>
          </p:spPr>
        </p:pic>
        <p:pic>
          <p:nvPicPr>
            <p:cNvPr id="30" name="Picture 29" descr="Screen Shot 2017-08-04 at 11.11.33 AM.png">
              <a:extLst>
                <a:ext uri="{FF2B5EF4-FFF2-40B4-BE49-F238E27FC236}">
                  <a16:creationId xmlns:a16="http://schemas.microsoft.com/office/drawing/2014/main" xmlns="" id="{CBA7B12D-FCA6-498A-B846-086C01331F14}"/>
                </a:ext>
              </a:extLst>
            </p:cNvPr>
            <p:cNvPicPr>
              <a:picLocks noChangeAspect="1"/>
            </p:cNvPicPr>
            <p:nvPr/>
          </p:nvPicPr>
          <p:blipFill rotWithShape="1">
            <a:blip r:embed="rId3"/>
            <a:srcRect l="10929" t="23361" r="81034"/>
            <a:stretch/>
          </p:blipFill>
          <p:spPr>
            <a:xfrm>
              <a:off x="6342276" y="1001128"/>
              <a:ext cx="400046" cy="3423469"/>
            </a:xfrm>
            <a:prstGeom prst="rect">
              <a:avLst/>
            </a:prstGeom>
            <a:solidFill>
              <a:schemeClr val="tx1"/>
            </a:solidFill>
          </p:spPr>
        </p:pic>
        <p:sp>
          <p:nvSpPr>
            <p:cNvPr id="31" name="Rectangle 30">
              <a:extLst>
                <a:ext uri="{FF2B5EF4-FFF2-40B4-BE49-F238E27FC236}">
                  <a16:creationId xmlns:a16="http://schemas.microsoft.com/office/drawing/2014/main" xmlns="" id="{7B3A459C-8931-4A5E-8E55-8658C669BF31}"/>
                </a:ext>
              </a:extLst>
            </p:cNvPr>
            <p:cNvSpPr/>
            <p:nvPr/>
          </p:nvSpPr>
          <p:spPr>
            <a:xfrm>
              <a:off x="6717773" y="1060932"/>
              <a:ext cx="1042273" cy="206488"/>
            </a:xfrm>
            <a:prstGeom prst="rect">
              <a:avLst/>
            </a:prstGeom>
          </p:spPr>
          <p:txBody>
            <a:bodyPr wrap="none">
              <a:spAutoFit/>
            </a:bodyPr>
            <a:lstStyle/>
            <a:p>
              <a:r>
                <a:rPr lang="en-US" sz="1000" b="1">
                  <a:latin typeface="NimbusRomNo9L-Regu"/>
                </a:rPr>
                <a:t>Total flow bytes</a:t>
              </a:r>
              <a:endParaRPr lang="en-US" sz="1000" b="1"/>
            </a:p>
          </p:txBody>
        </p:sp>
        <p:sp>
          <p:nvSpPr>
            <p:cNvPr id="32" name="Rectangle 31">
              <a:extLst>
                <a:ext uri="{FF2B5EF4-FFF2-40B4-BE49-F238E27FC236}">
                  <a16:creationId xmlns:a16="http://schemas.microsoft.com/office/drawing/2014/main" xmlns="" id="{BCF66821-648B-47C1-87B1-3B0D3A571C49}"/>
                </a:ext>
              </a:extLst>
            </p:cNvPr>
            <p:cNvSpPr/>
            <p:nvPr/>
          </p:nvSpPr>
          <p:spPr>
            <a:xfrm>
              <a:off x="6746989" y="1347524"/>
              <a:ext cx="1002197" cy="206488"/>
            </a:xfrm>
            <a:prstGeom prst="rect">
              <a:avLst/>
            </a:prstGeom>
          </p:spPr>
          <p:txBody>
            <a:bodyPr wrap="none">
              <a:spAutoFit/>
            </a:bodyPr>
            <a:lstStyle/>
            <a:p>
              <a:r>
                <a:rPr lang="en-US" sz="1000" b="1" dirty="0">
                  <a:latin typeface="NimbusRomNo9L-Regu"/>
                </a:rPr>
                <a:t>Avg. flow bytes</a:t>
              </a:r>
              <a:endParaRPr lang="en-US" sz="1000" b="1" dirty="0"/>
            </a:p>
          </p:txBody>
        </p:sp>
        <p:sp>
          <p:nvSpPr>
            <p:cNvPr id="33" name="Rectangle 32">
              <a:extLst>
                <a:ext uri="{FF2B5EF4-FFF2-40B4-BE49-F238E27FC236}">
                  <a16:creationId xmlns:a16="http://schemas.microsoft.com/office/drawing/2014/main" xmlns="" id="{50C48E5A-AE2E-41F2-A46E-620A81A93217}"/>
                </a:ext>
              </a:extLst>
            </p:cNvPr>
            <p:cNvSpPr/>
            <p:nvPr/>
          </p:nvSpPr>
          <p:spPr>
            <a:xfrm>
              <a:off x="6745016" y="1653153"/>
              <a:ext cx="978153" cy="206488"/>
            </a:xfrm>
            <a:prstGeom prst="rect">
              <a:avLst/>
            </a:prstGeom>
          </p:spPr>
          <p:txBody>
            <a:bodyPr wrap="none">
              <a:spAutoFit/>
            </a:bodyPr>
            <a:lstStyle/>
            <a:p>
              <a:r>
                <a:rPr lang="en-US" sz="1000" b="1">
                  <a:latin typeface="NimbusRomNo9L-Regu"/>
                </a:rPr>
                <a:t>Std. flow bytes</a:t>
              </a:r>
              <a:endParaRPr lang="en-US" sz="1000" b="1"/>
            </a:p>
          </p:txBody>
        </p:sp>
        <p:sp>
          <p:nvSpPr>
            <p:cNvPr id="34" name="Rectangle 33">
              <a:extLst>
                <a:ext uri="{FF2B5EF4-FFF2-40B4-BE49-F238E27FC236}">
                  <a16:creationId xmlns:a16="http://schemas.microsoft.com/office/drawing/2014/main" xmlns="" id="{E8B13FFA-96B4-4C0F-A310-2058F595858E}"/>
                </a:ext>
              </a:extLst>
            </p:cNvPr>
            <p:cNvSpPr/>
            <p:nvPr/>
          </p:nvSpPr>
          <p:spPr>
            <a:xfrm>
              <a:off x="6741982" y="1958783"/>
              <a:ext cx="1077539" cy="206488"/>
            </a:xfrm>
            <a:prstGeom prst="rect">
              <a:avLst/>
            </a:prstGeom>
          </p:spPr>
          <p:txBody>
            <a:bodyPr wrap="none">
              <a:spAutoFit/>
            </a:bodyPr>
            <a:lstStyle/>
            <a:p>
              <a:r>
                <a:rPr lang="en-US" sz="1000" b="1">
                  <a:latin typeface="NimbusRomNo9L-Regu"/>
                </a:rPr>
                <a:t>Total active time</a:t>
              </a:r>
              <a:endParaRPr lang="en-US" sz="1000" b="1"/>
            </a:p>
          </p:txBody>
        </p:sp>
        <p:sp>
          <p:nvSpPr>
            <p:cNvPr id="35" name="Rectangle 34">
              <a:extLst>
                <a:ext uri="{FF2B5EF4-FFF2-40B4-BE49-F238E27FC236}">
                  <a16:creationId xmlns:a16="http://schemas.microsoft.com/office/drawing/2014/main" xmlns="" id="{197AFA45-7B36-468B-8797-A843EBCE3C64}"/>
                </a:ext>
              </a:extLst>
            </p:cNvPr>
            <p:cNvSpPr/>
            <p:nvPr/>
          </p:nvSpPr>
          <p:spPr>
            <a:xfrm>
              <a:off x="6724212" y="2253407"/>
              <a:ext cx="1037463" cy="206488"/>
            </a:xfrm>
            <a:prstGeom prst="rect">
              <a:avLst/>
            </a:prstGeom>
          </p:spPr>
          <p:txBody>
            <a:bodyPr wrap="none">
              <a:spAutoFit/>
            </a:bodyPr>
            <a:lstStyle/>
            <a:p>
              <a:r>
                <a:rPr lang="en-US" sz="1000" b="1">
                  <a:latin typeface="NimbusRomNo9L-Regu"/>
                </a:rPr>
                <a:t>Avg. active time</a:t>
              </a:r>
              <a:endParaRPr lang="en-US" sz="1000" b="1"/>
            </a:p>
          </p:txBody>
        </p:sp>
        <p:sp>
          <p:nvSpPr>
            <p:cNvPr id="36" name="Rectangle 35">
              <a:extLst>
                <a:ext uri="{FF2B5EF4-FFF2-40B4-BE49-F238E27FC236}">
                  <a16:creationId xmlns:a16="http://schemas.microsoft.com/office/drawing/2014/main" xmlns="" id="{A05DA7B3-0B7B-4C5C-8017-9EEB30AD6E6E}"/>
                </a:ext>
              </a:extLst>
            </p:cNvPr>
            <p:cNvSpPr/>
            <p:nvPr/>
          </p:nvSpPr>
          <p:spPr>
            <a:xfrm>
              <a:off x="6724212" y="2583136"/>
              <a:ext cx="1056700" cy="206488"/>
            </a:xfrm>
            <a:prstGeom prst="rect">
              <a:avLst/>
            </a:prstGeom>
          </p:spPr>
          <p:txBody>
            <a:bodyPr wrap="none">
              <a:spAutoFit/>
            </a:bodyPr>
            <a:lstStyle/>
            <a:p>
              <a:r>
                <a:rPr lang="en-US" sz="1000" b="1">
                  <a:latin typeface="NimbusRomNo9L-Regu"/>
                </a:rPr>
                <a:t>Total flow count</a:t>
              </a:r>
              <a:endParaRPr lang="en-US" sz="1000" b="1"/>
            </a:p>
          </p:txBody>
        </p:sp>
        <p:sp>
          <p:nvSpPr>
            <p:cNvPr id="37" name="Rectangle 36">
              <a:extLst>
                <a:ext uri="{FF2B5EF4-FFF2-40B4-BE49-F238E27FC236}">
                  <a16:creationId xmlns:a16="http://schemas.microsoft.com/office/drawing/2014/main" xmlns="" id="{F83CDB31-2C3B-4438-8E65-250B7833F8A2}"/>
                </a:ext>
              </a:extLst>
            </p:cNvPr>
            <p:cNvSpPr/>
            <p:nvPr/>
          </p:nvSpPr>
          <p:spPr>
            <a:xfrm>
              <a:off x="6760470" y="2889095"/>
              <a:ext cx="1043876" cy="206488"/>
            </a:xfrm>
            <a:prstGeom prst="rect">
              <a:avLst/>
            </a:prstGeom>
          </p:spPr>
          <p:txBody>
            <a:bodyPr wrap="none">
              <a:spAutoFit/>
            </a:bodyPr>
            <a:lstStyle/>
            <a:p>
              <a:r>
                <a:rPr lang="en-US" sz="1000" b="1">
                  <a:latin typeface="NimbusRomNo9L-Regu"/>
                </a:rPr>
                <a:t>Std. flow counts</a:t>
              </a:r>
              <a:endParaRPr lang="en-US" sz="1000" b="1"/>
            </a:p>
          </p:txBody>
        </p:sp>
        <p:sp>
          <p:nvSpPr>
            <p:cNvPr id="38" name="Rectangle 37">
              <a:extLst>
                <a:ext uri="{FF2B5EF4-FFF2-40B4-BE49-F238E27FC236}">
                  <a16:creationId xmlns:a16="http://schemas.microsoft.com/office/drawing/2014/main" xmlns="" id="{F6BCF58A-9523-443F-8200-F5458C8986D1}"/>
                </a:ext>
              </a:extLst>
            </p:cNvPr>
            <p:cNvSpPr/>
            <p:nvPr/>
          </p:nvSpPr>
          <p:spPr>
            <a:xfrm>
              <a:off x="6741983" y="3221774"/>
              <a:ext cx="1424798" cy="206488"/>
            </a:xfrm>
            <a:prstGeom prst="rect">
              <a:avLst/>
            </a:prstGeom>
          </p:spPr>
          <p:txBody>
            <a:bodyPr wrap="square">
              <a:spAutoFit/>
            </a:bodyPr>
            <a:lstStyle/>
            <a:p>
              <a:r>
                <a:rPr lang="en-US" sz="1000" b="1" dirty="0">
                  <a:latin typeface="NimbusRomNo9L-Regu"/>
                </a:rPr>
                <a:t>UDP bytes / total bytes</a:t>
              </a:r>
              <a:endParaRPr lang="en-US" sz="1000" b="1" dirty="0"/>
            </a:p>
          </p:txBody>
        </p:sp>
        <p:sp>
          <p:nvSpPr>
            <p:cNvPr id="39" name="Rectangle 38">
              <a:extLst>
                <a:ext uri="{FF2B5EF4-FFF2-40B4-BE49-F238E27FC236}">
                  <a16:creationId xmlns:a16="http://schemas.microsoft.com/office/drawing/2014/main" xmlns="" id="{1DBCA361-D1D2-4C72-BA57-2BCCEF48B9D5}"/>
                </a:ext>
              </a:extLst>
            </p:cNvPr>
            <p:cNvSpPr/>
            <p:nvPr/>
          </p:nvSpPr>
          <p:spPr>
            <a:xfrm>
              <a:off x="6741983" y="3478745"/>
              <a:ext cx="1424798" cy="206488"/>
            </a:xfrm>
            <a:prstGeom prst="rect">
              <a:avLst/>
            </a:prstGeom>
          </p:spPr>
          <p:txBody>
            <a:bodyPr wrap="square">
              <a:spAutoFit/>
            </a:bodyPr>
            <a:lstStyle/>
            <a:p>
              <a:r>
                <a:rPr lang="en-US" sz="1000" b="1">
                  <a:latin typeface="NimbusRomNo9L-Regu"/>
                </a:rPr>
                <a:t>UDP flows / total flows</a:t>
              </a:r>
              <a:endParaRPr lang="en-US" sz="1000" b="1"/>
            </a:p>
          </p:txBody>
        </p:sp>
        <p:sp>
          <p:nvSpPr>
            <p:cNvPr id="40" name="Rectangle 39">
              <a:extLst>
                <a:ext uri="{FF2B5EF4-FFF2-40B4-BE49-F238E27FC236}">
                  <a16:creationId xmlns:a16="http://schemas.microsoft.com/office/drawing/2014/main" xmlns="" id="{6FF3E9AF-D9E3-468C-ACF0-7F47CD79AC52}"/>
                </a:ext>
              </a:extLst>
            </p:cNvPr>
            <p:cNvSpPr/>
            <p:nvPr/>
          </p:nvSpPr>
          <p:spPr>
            <a:xfrm>
              <a:off x="6737419" y="3760685"/>
              <a:ext cx="620683" cy="206488"/>
            </a:xfrm>
            <a:prstGeom prst="rect">
              <a:avLst/>
            </a:prstGeom>
          </p:spPr>
          <p:txBody>
            <a:bodyPr wrap="none">
              <a:spAutoFit/>
            </a:bodyPr>
            <a:lstStyle/>
            <a:p>
              <a:r>
                <a:rPr lang="en-US" sz="1000" b="1">
                  <a:latin typeface="NimbusRomNo9L-Regu"/>
                </a:rPr>
                <a:t>Avg. IAT</a:t>
              </a:r>
              <a:endParaRPr lang="en-US" sz="1000" b="1"/>
            </a:p>
          </p:txBody>
        </p:sp>
        <p:sp>
          <p:nvSpPr>
            <p:cNvPr id="41" name="Rectangle 40">
              <a:extLst>
                <a:ext uri="{FF2B5EF4-FFF2-40B4-BE49-F238E27FC236}">
                  <a16:creationId xmlns:a16="http://schemas.microsoft.com/office/drawing/2014/main" xmlns="" id="{0EC6A580-5171-44B9-8328-7824DFC7EA1D}"/>
                </a:ext>
              </a:extLst>
            </p:cNvPr>
            <p:cNvSpPr/>
            <p:nvPr/>
          </p:nvSpPr>
          <p:spPr>
            <a:xfrm>
              <a:off x="6737420" y="4066644"/>
              <a:ext cx="596638" cy="206488"/>
            </a:xfrm>
            <a:prstGeom prst="rect">
              <a:avLst/>
            </a:prstGeom>
          </p:spPr>
          <p:txBody>
            <a:bodyPr wrap="none">
              <a:spAutoFit/>
            </a:bodyPr>
            <a:lstStyle/>
            <a:p>
              <a:r>
                <a:rPr lang="en-US" sz="1000" b="1">
                  <a:latin typeface="NimbusRomNo9L-Regu"/>
                </a:rPr>
                <a:t>Std. IAT</a:t>
              </a:r>
              <a:endParaRPr lang="en-US" sz="1000" b="1"/>
            </a:p>
          </p:txBody>
        </p:sp>
        <p:sp>
          <p:nvSpPr>
            <p:cNvPr id="43" name="TextBox 42">
              <a:extLst>
                <a:ext uri="{FF2B5EF4-FFF2-40B4-BE49-F238E27FC236}">
                  <a16:creationId xmlns:a16="http://schemas.microsoft.com/office/drawing/2014/main" xmlns="" id="{DA192A13-E440-4513-B1A3-290116321CA4}"/>
                </a:ext>
              </a:extLst>
            </p:cNvPr>
            <p:cNvSpPr txBox="1"/>
            <p:nvPr/>
          </p:nvSpPr>
          <p:spPr>
            <a:xfrm>
              <a:off x="5129271" y="297900"/>
              <a:ext cx="3037510" cy="461665"/>
            </a:xfrm>
            <a:prstGeom prst="rect">
              <a:avLst/>
            </a:prstGeom>
            <a:noFill/>
          </p:spPr>
          <p:txBody>
            <a:bodyPr wrap="square" rtlCol="0">
              <a:spAutoFit/>
            </a:bodyPr>
            <a:lstStyle/>
            <a:p>
              <a:r>
                <a:rPr lang="en-US" sz="2400" b="1" i="1" u="sng" dirty="0">
                  <a:solidFill>
                    <a:srgbClr val="00529B"/>
                  </a:solidFill>
                  <a:latin typeface="Times New Roman"/>
                  <a:cs typeface="Times New Roman"/>
                </a:rPr>
                <a:t>Traffic </a:t>
              </a:r>
              <a:r>
                <a:rPr lang="en-US" sz="2400" u="sng" dirty="0">
                  <a:solidFill>
                    <a:srgbClr val="00529B"/>
                  </a:solidFill>
                  <a:latin typeface="Times New Roman"/>
                  <a:cs typeface="Times New Roman"/>
                </a:rPr>
                <a:t>Features</a:t>
              </a:r>
            </a:p>
          </p:txBody>
        </p:sp>
        <p:cxnSp>
          <p:nvCxnSpPr>
            <p:cNvPr id="44" name="Straight Arrow Connector 43">
              <a:extLst>
                <a:ext uri="{FF2B5EF4-FFF2-40B4-BE49-F238E27FC236}">
                  <a16:creationId xmlns:a16="http://schemas.microsoft.com/office/drawing/2014/main" xmlns="" id="{6E7063A8-AB78-41CA-909A-5D16D29B1C8C}"/>
                </a:ext>
              </a:extLst>
            </p:cNvPr>
            <p:cNvCxnSpPr>
              <a:cxnSpLocks/>
            </p:cNvCxnSpPr>
            <p:nvPr/>
          </p:nvCxnSpPr>
          <p:spPr>
            <a:xfrm>
              <a:off x="5070619" y="1088137"/>
              <a:ext cx="234871" cy="0"/>
            </a:xfrm>
            <a:prstGeom prst="straightConnector1">
              <a:avLst/>
            </a:prstGeom>
            <a:ln>
              <a:solidFill>
                <a:schemeClr val="tx1"/>
              </a:solidFill>
              <a:prstDash val="solid"/>
              <a:tailEnd type="stealth" w="med" len="med"/>
            </a:ln>
          </p:spPr>
          <p:style>
            <a:lnRef idx="2">
              <a:schemeClr val="accent1"/>
            </a:lnRef>
            <a:fillRef idx="0">
              <a:schemeClr val="accent1"/>
            </a:fillRef>
            <a:effectRef idx="1">
              <a:schemeClr val="accent1"/>
            </a:effectRef>
            <a:fontRef idx="minor">
              <a:schemeClr val="tx1"/>
            </a:fontRef>
          </p:style>
        </p:cxnSp>
        <p:sp>
          <p:nvSpPr>
            <p:cNvPr id="46" name="TextBox 45">
              <a:extLst>
                <a:ext uri="{FF2B5EF4-FFF2-40B4-BE49-F238E27FC236}">
                  <a16:creationId xmlns:a16="http://schemas.microsoft.com/office/drawing/2014/main" xmlns="" id="{38B3436A-CC26-40F4-A7C3-7713419FA98F}"/>
                </a:ext>
              </a:extLst>
            </p:cNvPr>
            <p:cNvSpPr txBox="1"/>
            <p:nvPr/>
          </p:nvSpPr>
          <p:spPr>
            <a:xfrm>
              <a:off x="4393085" y="959403"/>
              <a:ext cx="748870" cy="215163"/>
            </a:xfrm>
            <a:prstGeom prst="rect">
              <a:avLst/>
            </a:prstGeom>
            <a:noFill/>
          </p:spPr>
          <p:txBody>
            <a:bodyPr wrap="none" rtlCol="0">
              <a:spAutoFit/>
            </a:bodyPr>
            <a:lstStyle/>
            <a:p>
              <a:r>
                <a:rPr lang="en-US" sz="1000" dirty="0"/>
                <a:t>Weekday</a:t>
              </a:r>
            </a:p>
          </p:txBody>
        </p:sp>
        <p:sp>
          <p:nvSpPr>
            <p:cNvPr id="47" name="TextBox 46">
              <a:extLst>
                <a:ext uri="{FF2B5EF4-FFF2-40B4-BE49-F238E27FC236}">
                  <a16:creationId xmlns:a16="http://schemas.microsoft.com/office/drawing/2014/main" xmlns="" id="{0F88E2C7-1EFF-467A-8D56-4DCD3B14A4F2}"/>
                </a:ext>
              </a:extLst>
            </p:cNvPr>
            <p:cNvSpPr txBox="1"/>
            <p:nvPr/>
          </p:nvSpPr>
          <p:spPr>
            <a:xfrm>
              <a:off x="4387670" y="1160615"/>
              <a:ext cx="756833" cy="215163"/>
            </a:xfrm>
            <a:prstGeom prst="rect">
              <a:avLst/>
            </a:prstGeom>
            <a:noFill/>
          </p:spPr>
          <p:txBody>
            <a:bodyPr wrap="none" rtlCol="0">
              <a:spAutoFit/>
            </a:bodyPr>
            <a:lstStyle/>
            <a:p>
              <a:r>
                <a:rPr lang="en-US" sz="1000" dirty="0">
                  <a:solidFill>
                    <a:srgbClr val="FF0000"/>
                  </a:solidFill>
                </a:rPr>
                <a:t>Weekend</a:t>
              </a:r>
            </a:p>
          </p:txBody>
        </p:sp>
        <p:cxnSp>
          <p:nvCxnSpPr>
            <p:cNvPr id="49" name="Straight Arrow Connector 48">
              <a:extLst>
                <a:ext uri="{FF2B5EF4-FFF2-40B4-BE49-F238E27FC236}">
                  <a16:creationId xmlns:a16="http://schemas.microsoft.com/office/drawing/2014/main" xmlns="" id="{EB7E42A1-01FE-44F1-90B0-E4B3E7586A00}"/>
                </a:ext>
              </a:extLst>
            </p:cNvPr>
            <p:cNvCxnSpPr>
              <a:cxnSpLocks/>
            </p:cNvCxnSpPr>
            <p:nvPr/>
          </p:nvCxnSpPr>
          <p:spPr>
            <a:xfrm>
              <a:off x="5079162" y="1291550"/>
              <a:ext cx="234871" cy="0"/>
            </a:xfrm>
            <a:prstGeom prst="straightConnector1">
              <a:avLst/>
            </a:prstGeom>
            <a:ln>
              <a:solidFill>
                <a:srgbClr val="FF0000"/>
              </a:solidFill>
              <a:prstDash val="solid"/>
              <a:tailEnd type="stealth" w="med" len="med"/>
            </a:ln>
          </p:spPr>
          <p:style>
            <a:lnRef idx="2">
              <a:schemeClr val="accent1"/>
            </a:lnRef>
            <a:fillRef idx="0">
              <a:schemeClr val="accent1"/>
            </a:fillRef>
            <a:effectRef idx="1">
              <a:schemeClr val="accent1"/>
            </a:effectRef>
            <a:fontRef idx="minor">
              <a:schemeClr val="tx1"/>
            </a:fontRef>
          </p:style>
        </p:cxnSp>
      </p:grpSp>
      <p:sp>
        <p:nvSpPr>
          <p:cNvPr id="24" name="TextBox 23">
            <a:extLst>
              <a:ext uri="{FF2B5EF4-FFF2-40B4-BE49-F238E27FC236}">
                <a16:creationId xmlns:a16="http://schemas.microsoft.com/office/drawing/2014/main" xmlns="" id="{27355DFE-C086-4371-88E6-8CD6C0BDCB26}"/>
              </a:ext>
            </a:extLst>
          </p:cNvPr>
          <p:cNvSpPr txBox="1"/>
          <p:nvPr/>
        </p:nvSpPr>
        <p:spPr>
          <a:xfrm>
            <a:off x="647286" y="251249"/>
            <a:ext cx="3037510" cy="461665"/>
          </a:xfrm>
          <a:prstGeom prst="rect">
            <a:avLst/>
          </a:prstGeom>
          <a:noFill/>
        </p:spPr>
        <p:txBody>
          <a:bodyPr wrap="square" rtlCol="0">
            <a:spAutoFit/>
          </a:bodyPr>
          <a:lstStyle/>
          <a:p>
            <a:r>
              <a:rPr lang="en-US" sz="2400" b="1" i="1" u="sng" dirty="0">
                <a:solidFill>
                  <a:srgbClr val="00529B"/>
                </a:solidFill>
                <a:latin typeface="Times New Roman"/>
                <a:cs typeface="Times New Roman"/>
              </a:rPr>
              <a:t>Mobility </a:t>
            </a:r>
            <a:r>
              <a:rPr lang="en-US" sz="2400" u="sng" dirty="0">
                <a:solidFill>
                  <a:srgbClr val="00529B"/>
                </a:solidFill>
                <a:latin typeface="Times New Roman"/>
                <a:cs typeface="Times New Roman"/>
              </a:rPr>
              <a:t>Features</a:t>
            </a:r>
          </a:p>
        </p:txBody>
      </p:sp>
      <p:pic>
        <p:nvPicPr>
          <p:cNvPr id="3" name="Picture 2" descr="Screen Shot 2017-08-04 at 11.02.59 AM.png"/>
          <p:cNvPicPr>
            <a:picLocks noChangeAspect="1"/>
          </p:cNvPicPr>
          <p:nvPr/>
        </p:nvPicPr>
        <p:blipFill rotWithShape="1">
          <a:blip r:embed="rId4"/>
          <a:srcRect l="75726" t="28199"/>
          <a:stretch/>
        </p:blipFill>
        <p:spPr>
          <a:xfrm>
            <a:off x="591446" y="696606"/>
            <a:ext cx="1558484" cy="3705693"/>
          </a:xfrm>
          <a:prstGeom prst="rect">
            <a:avLst/>
          </a:prstGeom>
        </p:spPr>
      </p:pic>
      <p:pic>
        <p:nvPicPr>
          <p:cNvPr id="23" name="Picture 22" descr="Screen Shot 2017-08-04 at 11.02.59 AM.png">
            <a:extLst>
              <a:ext uri="{FF2B5EF4-FFF2-40B4-BE49-F238E27FC236}">
                <a16:creationId xmlns:a16="http://schemas.microsoft.com/office/drawing/2014/main" xmlns="" id="{3C5139B4-17DE-4C9C-B11B-BAFA4AD9F37B}"/>
              </a:ext>
            </a:extLst>
          </p:cNvPr>
          <p:cNvPicPr>
            <a:picLocks noChangeAspect="1"/>
          </p:cNvPicPr>
          <p:nvPr/>
        </p:nvPicPr>
        <p:blipFill rotWithShape="1">
          <a:blip r:embed="rId4"/>
          <a:srcRect t="36232" r="86953"/>
          <a:stretch/>
        </p:blipFill>
        <p:spPr>
          <a:xfrm>
            <a:off x="2149930" y="1110318"/>
            <a:ext cx="628381" cy="3291982"/>
          </a:xfrm>
          <a:prstGeom prst="rect">
            <a:avLst/>
          </a:prstGeom>
        </p:spPr>
      </p:pic>
      <p:sp>
        <p:nvSpPr>
          <p:cNvPr id="5" name="Rectangle 4">
            <a:extLst>
              <a:ext uri="{FF2B5EF4-FFF2-40B4-BE49-F238E27FC236}">
                <a16:creationId xmlns:a16="http://schemas.microsoft.com/office/drawing/2014/main" xmlns="" id="{CF2C1907-DF73-4264-A436-7B424E1F3A27}"/>
              </a:ext>
            </a:extLst>
          </p:cNvPr>
          <p:cNvSpPr/>
          <p:nvPr/>
        </p:nvSpPr>
        <p:spPr>
          <a:xfrm>
            <a:off x="2715895" y="1178458"/>
            <a:ext cx="1612093" cy="215163"/>
          </a:xfrm>
          <a:prstGeom prst="rect">
            <a:avLst/>
          </a:prstGeom>
        </p:spPr>
        <p:txBody>
          <a:bodyPr wrap="square">
            <a:spAutoFit/>
          </a:bodyPr>
          <a:lstStyle/>
          <a:p>
            <a:r>
              <a:rPr lang="en-US" sz="1000" dirty="0"/>
              <a:t>maximum jump [m]</a:t>
            </a:r>
          </a:p>
        </p:txBody>
      </p:sp>
      <p:sp>
        <p:nvSpPr>
          <p:cNvPr id="7" name="Rectangle 6">
            <a:extLst>
              <a:ext uri="{FF2B5EF4-FFF2-40B4-BE49-F238E27FC236}">
                <a16:creationId xmlns:a16="http://schemas.microsoft.com/office/drawing/2014/main" xmlns="" id="{33804C45-BCCF-4ABF-944C-F7D1F9E15C8E}"/>
              </a:ext>
            </a:extLst>
          </p:cNvPr>
          <p:cNvSpPr/>
          <p:nvPr/>
        </p:nvSpPr>
        <p:spPr>
          <a:xfrm>
            <a:off x="2715895" y="1583411"/>
            <a:ext cx="1272855" cy="215163"/>
          </a:xfrm>
          <a:prstGeom prst="rect">
            <a:avLst/>
          </a:prstGeom>
        </p:spPr>
        <p:txBody>
          <a:bodyPr wrap="square">
            <a:spAutoFit/>
          </a:bodyPr>
          <a:lstStyle/>
          <a:p>
            <a:r>
              <a:rPr lang="en-US" sz="1000" dirty="0"/>
              <a:t>diameter [m] </a:t>
            </a:r>
          </a:p>
        </p:txBody>
      </p:sp>
      <p:sp>
        <p:nvSpPr>
          <p:cNvPr id="11" name="Rectangle 10">
            <a:extLst>
              <a:ext uri="{FF2B5EF4-FFF2-40B4-BE49-F238E27FC236}">
                <a16:creationId xmlns:a16="http://schemas.microsoft.com/office/drawing/2014/main" xmlns="" id="{8D4AD4E4-845D-4ABD-8754-FBE66C1CF221}"/>
              </a:ext>
            </a:extLst>
          </p:cNvPr>
          <p:cNvSpPr/>
          <p:nvPr/>
        </p:nvSpPr>
        <p:spPr>
          <a:xfrm>
            <a:off x="2715896" y="1974137"/>
            <a:ext cx="1975220" cy="215163"/>
          </a:xfrm>
          <a:prstGeom prst="rect">
            <a:avLst/>
          </a:prstGeom>
        </p:spPr>
        <p:txBody>
          <a:bodyPr wrap="square">
            <a:spAutoFit/>
          </a:bodyPr>
          <a:lstStyle/>
          <a:p>
            <a:r>
              <a:rPr lang="en-US" sz="1000" dirty="0"/>
              <a:t>total trajectory length [m]</a:t>
            </a:r>
          </a:p>
        </p:txBody>
      </p:sp>
      <p:sp>
        <p:nvSpPr>
          <p:cNvPr id="13" name="Rectangle 12">
            <a:extLst>
              <a:ext uri="{FF2B5EF4-FFF2-40B4-BE49-F238E27FC236}">
                <a16:creationId xmlns:a16="http://schemas.microsoft.com/office/drawing/2014/main" xmlns="" id="{E4076F1B-1011-4E43-9017-ABB65C1AC556}"/>
              </a:ext>
            </a:extLst>
          </p:cNvPr>
          <p:cNvSpPr/>
          <p:nvPr/>
        </p:nvSpPr>
        <p:spPr>
          <a:xfrm>
            <a:off x="2686947" y="2301605"/>
            <a:ext cx="1505527" cy="349641"/>
          </a:xfrm>
          <a:prstGeom prst="rect">
            <a:avLst/>
          </a:prstGeom>
        </p:spPr>
        <p:txBody>
          <a:bodyPr wrap="square">
            <a:spAutoFit/>
          </a:bodyPr>
          <a:lstStyle/>
          <a:p>
            <a:endParaRPr lang="en-US" sz="1000" dirty="0"/>
          </a:p>
          <a:p>
            <a:r>
              <a:rPr lang="en-US" sz="1000" dirty="0"/>
              <a:t>radius of gyration [m] </a:t>
            </a:r>
          </a:p>
        </p:txBody>
      </p:sp>
      <p:sp>
        <p:nvSpPr>
          <p:cNvPr id="25" name="Rectangle 24">
            <a:extLst>
              <a:ext uri="{FF2B5EF4-FFF2-40B4-BE49-F238E27FC236}">
                <a16:creationId xmlns:a16="http://schemas.microsoft.com/office/drawing/2014/main" xmlns="" id="{75DAF887-1C89-418D-AE8C-B6119CC9F8DB}"/>
              </a:ext>
            </a:extLst>
          </p:cNvPr>
          <p:cNvSpPr/>
          <p:nvPr/>
        </p:nvSpPr>
        <p:spPr>
          <a:xfrm>
            <a:off x="2742088" y="2766684"/>
            <a:ext cx="1585018" cy="215163"/>
          </a:xfrm>
          <a:prstGeom prst="rect">
            <a:avLst/>
          </a:prstGeom>
        </p:spPr>
        <p:txBody>
          <a:bodyPr wrap="square">
            <a:spAutoFit/>
          </a:bodyPr>
          <a:lstStyle/>
          <a:p>
            <a:r>
              <a:rPr lang="en-US" sz="1000" dirty="0"/>
              <a:t>no. </a:t>
            </a:r>
            <a:r>
              <a:rPr lang="en-US" sz="1000" dirty="0" err="1"/>
              <a:t>uniq</a:t>
            </a:r>
            <a:r>
              <a:rPr lang="en-US" sz="1000" dirty="0"/>
              <a:t>. buildings</a:t>
            </a:r>
          </a:p>
        </p:txBody>
      </p:sp>
      <p:sp>
        <p:nvSpPr>
          <p:cNvPr id="26" name="Rectangle 25">
            <a:extLst>
              <a:ext uri="{FF2B5EF4-FFF2-40B4-BE49-F238E27FC236}">
                <a16:creationId xmlns:a16="http://schemas.microsoft.com/office/drawing/2014/main" xmlns="" id="{B28F23FF-DAC0-47C3-B3F9-D1161851F727}"/>
              </a:ext>
            </a:extLst>
          </p:cNvPr>
          <p:cNvSpPr/>
          <p:nvPr/>
        </p:nvSpPr>
        <p:spPr>
          <a:xfrm>
            <a:off x="2742088" y="3190393"/>
            <a:ext cx="1276041" cy="215163"/>
          </a:xfrm>
          <a:prstGeom prst="rect">
            <a:avLst/>
          </a:prstGeom>
        </p:spPr>
        <p:txBody>
          <a:bodyPr wrap="square">
            <a:spAutoFit/>
          </a:bodyPr>
          <a:lstStyle/>
          <a:p>
            <a:r>
              <a:rPr lang="en-US" sz="1000" dirty="0"/>
              <a:t>no. </a:t>
            </a:r>
            <a:r>
              <a:rPr lang="en-US" sz="1000" dirty="0" err="1"/>
              <a:t>uniq</a:t>
            </a:r>
            <a:r>
              <a:rPr lang="en-US" sz="1000" dirty="0"/>
              <a:t>. APs</a:t>
            </a:r>
          </a:p>
        </p:txBody>
      </p:sp>
      <p:sp>
        <p:nvSpPr>
          <p:cNvPr id="27" name="Rectangle 26">
            <a:extLst>
              <a:ext uri="{FF2B5EF4-FFF2-40B4-BE49-F238E27FC236}">
                <a16:creationId xmlns:a16="http://schemas.microsoft.com/office/drawing/2014/main" xmlns="" id="{E03F32E6-8266-41EE-9580-F9A9A612ED9F}"/>
              </a:ext>
            </a:extLst>
          </p:cNvPr>
          <p:cNvSpPr/>
          <p:nvPr/>
        </p:nvSpPr>
        <p:spPr>
          <a:xfrm>
            <a:off x="2667034" y="3726360"/>
            <a:ext cx="2193321" cy="215163"/>
          </a:xfrm>
          <a:prstGeom prst="rect">
            <a:avLst/>
          </a:prstGeom>
        </p:spPr>
        <p:txBody>
          <a:bodyPr wrap="square">
            <a:spAutoFit/>
          </a:bodyPr>
          <a:lstStyle/>
          <a:p>
            <a:r>
              <a:rPr lang="en-US" sz="1000" dirty="0"/>
              <a:t>time spent at preferred </a:t>
            </a:r>
            <a:r>
              <a:rPr lang="en-US" sz="1000" dirty="0" err="1"/>
              <a:t>bldg</a:t>
            </a:r>
            <a:r>
              <a:rPr lang="en-US" sz="1000" dirty="0"/>
              <a:t> [min]</a:t>
            </a:r>
          </a:p>
        </p:txBody>
      </p:sp>
      <p:sp>
        <p:nvSpPr>
          <p:cNvPr id="28" name="Rectangle 27">
            <a:extLst>
              <a:ext uri="{FF2B5EF4-FFF2-40B4-BE49-F238E27FC236}">
                <a16:creationId xmlns:a16="http://schemas.microsoft.com/office/drawing/2014/main" xmlns="" id="{FFB72100-4453-419A-AA38-2BB4198861B8}"/>
              </a:ext>
            </a:extLst>
          </p:cNvPr>
          <p:cNvSpPr/>
          <p:nvPr/>
        </p:nvSpPr>
        <p:spPr>
          <a:xfrm>
            <a:off x="2693457" y="4012385"/>
            <a:ext cx="2139903" cy="215163"/>
          </a:xfrm>
          <a:prstGeom prst="rect">
            <a:avLst/>
          </a:prstGeom>
        </p:spPr>
        <p:txBody>
          <a:bodyPr wrap="square">
            <a:spAutoFit/>
          </a:bodyPr>
          <a:lstStyle/>
          <a:p>
            <a:r>
              <a:rPr lang="en-US" sz="1000" dirty="0"/>
              <a:t>total session time at each </a:t>
            </a:r>
            <a:r>
              <a:rPr lang="en-US" sz="1000" dirty="0" err="1"/>
              <a:t>bldg</a:t>
            </a:r>
            <a:r>
              <a:rPr lang="en-US" sz="1000" dirty="0"/>
              <a:t> [s]</a:t>
            </a:r>
          </a:p>
        </p:txBody>
      </p:sp>
      <p:sp>
        <p:nvSpPr>
          <p:cNvPr id="12" name="Rectangle 11">
            <a:extLst>
              <a:ext uri="{FF2B5EF4-FFF2-40B4-BE49-F238E27FC236}">
                <a16:creationId xmlns:a16="http://schemas.microsoft.com/office/drawing/2014/main" xmlns="" id="{4A804654-259F-42B7-9F25-79736B44C46B}"/>
              </a:ext>
            </a:extLst>
          </p:cNvPr>
          <p:cNvSpPr/>
          <p:nvPr/>
        </p:nvSpPr>
        <p:spPr>
          <a:xfrm>
            <a:off x="1401845" y="1111943"/>
            <a:ext cx="640665" cy="1232510"/>
          </a:xfrm>
          <a:prstGeom prst="rect">
            <a:avLst/>
          </a:prstGeom>
          <a:noFill/>
          <a:ln w="571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0" name="Straight Arrow Connector 19">
            <a:extLst>
              <a:ext uri="{FF2B5EF4-FFF2-40B4-BE49-F238E27FC236}">
                <a16:creationId xmlns:a16="http://schemas.microsoft.com/office/drawing/2014/main" xmlns="" id="{9E16C571-44CF-4801-9986-C3AB332BF9B3}"/>
              </a:ext>
            </a:extLst>
          </p:cNvPr>
          <p:cNvCxnSpPr>
            <a:cxnSpLocks/>
          </p:cNvCxnSpPr>
          <p:nvPr/>
        </p:nvCxnSpPr>
        <p:spPr>
          <a:xfrm flipH="1" flipV="1">
            <a:off x="1874780" y="2352803"/>
            <a:ext cx="111303" cy="2042484"/>
          </a:xfrm>
          <a:prstGeom prst="straightConnector1">
            <a:avLst/>
          </a:prstGeom>
          <a:ln>
            <a:headEnd type="arrow" w="med" len="med"/>
            <a:tailEnd type="arrow" w="med" len="med"/>
          </a:ln>
        </p:spPr>
        <p:style>
          <a:lnRef idx="3">
            <a:schemeClr val="accent6"/>
          </a:lnRef>
          <a:fillRef idx="0">
            <a:schemeClr val="accent6"/>
          </a:fillRef>
          <a:effectRef idx="2">
            <a:schemeClr val="accent6"/>
          </a:effectRef>
          <a:fontRef idx="minor">
            <a:schemeClr val="tx1"/>
          </a:fontRef>
        </p:style>
      </p:cxnSp>
      <p:sp>
        <p:nvSpPr>
          <p:cNvPr id="42" name="Rectangle 41">
            <a:extLst>
              <a:ext uri="{FF2B5EF4-FFF2-40B4-BE49-F238E27FC236}">
                <a16:creationId xmlns:a16="http://schemas.microsoft.com/office/drawing/2014/main" xmlns="" id="{C0499978-7840-476E-8F23-F8323F6501F4}"/>
              </a:ext>
            </a:extLst>
          </p:cNvPr>
          <p:cNvSpPr/>
          <p:nvPr/>
        </p:nvSpPr>
        <p:spPr>
          <a:xfrm>
            <a:off x="5670359" y="1020299"/>
            <a:ext cx="644825" cy="910136"/>
          </a:xfrm>
          <a:prstGeom prst="rect">
            <a:avLst/>
          </a:prstGeom>
          <a:noFill/>
          <a:ln w="571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b="1"/>
          </a:p>
        </p:txBody>
      </p:sp>
      <p:sp>
        <p:nvSpPr>
          <p:cNvPr id="4" name="TextBox 3">
            <a:extLst>
              <a:ext uri="{FF2B5EF4-FFF2-40B4-BE49-F238E27FC236}">
                <a16:creationId xmlns:a16="http://schemas.microsoft.com/office/drawing/2014/main" xmlns="" id="{19C62B16-56B4-224F-A7D5-FCF4AAAD4344}"/>
              </a:ext>
            </a:extLst>
          </p:cNvPr>
          <p:cNvSpPr txBox="1"/>
          <p:nvPr/>
        </p:nvSpPr>
        <p:spPr>
          <a:xfrm>
            <a:off x="429188" y="4486862"/>
            <a:ext cx="4417715" cy="584775"/>
          </a:xfrm>
          <a:prstGeom prst="rect">
            <a:avLst/>
          </a:prstGeom>
          <a:noFill/>
          <a:ln>
            <a:solidFill>
              <a:srgbClr val="FF0000"/>
            </a:solidFill>
          </a:ln>
        </p:spPr>
        <p:txBody>
          <a:bodyPr wrap="square" rtlCol="0">
            <a:spAutoFit/>
          </a:bodyPr>
          <a:lstStyle/>
          <a:p>
            <a:pPr algn="ctr"/>
            <a:r>
              <a:rPr lang="en-US" sz="1600" b="1" dirty="0">
                <a:solidFill>
                  <a:srgbClr val="FF0000"/>
                </a:solidFill>
              </a:rPr>
              <a:t>Up to 3 orders of magnitude difference between </a:t>
            </a:r>
            <a:r>
              <a:rPr lang="en-US" sz="1600" b="1" i="1" dirty="0">
                <a:solidFill>
                  <a:srgbClr val="FF0000"/>
                </a:solidFill>
              </a:rPr>
              <a:t>Cellos</a:t>
            </a:r>
            <a:r>
              <a:rPr lang="en-US" sz="1600" b="1" dirty="0">
                <a:solidFill>
                  <a:srgbClr val="FF0000"/>
                </a:solidFill>
              </a:rPr>
              <a:t> and </a:t>
            </a:r>
            <a:r>
              <a:rPr lang="en-US" sz="1600" b="1" i="1" dirty="0">
                <a:solidFill>
                  <a:srgbClr val="FF0000"/>
                </a:solidFill>
              </a:rPr>
              <a:t>Flutes</a:t>
            </a:r>
          </a:p>
        </p:txBody>
      </p:sp>
      <p:sp>
        <p:nvSpPr>
          <p:cNvPr id="48" name="TextBox 47">
            <a:extLst>
              <a:ext uri="{FF2B5EF4-FFF2-40B4-BE49-F238E27FC236}">
                <a16:creationId xmlns:a16="http://schemas.microsoft.com/office/drawing/2014/main" xmlns="" id="{1CD79EFE-2CC9-4A5B-87AB-DF560880DA95}"/>
              </a:ext>
            </a:extLst>
          </p:cNvPr>
          <p:cNvSpPr txBox="1"/>
          <p:nvPr/>
        </p:nvSpPr>
        <p:spPr>
          <a:xfrm>
            <a:off x="5017654" y="4488041"/>
            <a:ext cx="3902816" cy="584775"/>
          </a:xfrm>
          <a:prstGeom prst="rect">
            <a:avLst/>
          </a:prstGeom>
          <a:noFill/>
          <a:ln>
            <a:solidFill>
              <a:srgbClr val="FF0000"/>
            </a:solidFill>
          </a:ln>
        </p:spPr>
        <p:txBody>
          <a:bodyPr wrap="square" rtlCol="0">
            <a:spAutoFit/>
          </a:bodyPr>
          <a:lstStyle/>
          <a:p>
            <a:pPr algn="ctr"/>
            <a:r>
              <a:rPr lang="en-US" sz="1600" b="1" dirty="0">
                <a:solidFill>
                  <a:srgbClr val="FF0000"/>
                </a:solidFill>
              </a:rPr>
              <a:t>Up to 2 orders of magnitude difference between </a:t>
            </a:r>
            <a:r>
              <a:rPr lang="en-US" sz="1600" b="1" i="1" dirty="0">
                <a:solidFill>
                  <a:srgbClr val="FF0000"/>
                </a:solidFill>
              </a:rPr>
              <a:t>Cellos</a:t>
            </a:r>
            <a:r>
              <a:rPr lang="en-US" sz="1600" b="1" dirty="0">
                <a:solidFill>
                  <a:srgbClr val="FF0000"/>
                </a:solidFill>
              </a:rPr>
              <a:t> and </a:t>
            </a:r>
            <a:r>
              <a:rPr lang="en-US" sz="1600" b="1" i="1" dirty="0">
                <a:solidFill>
                  <a:srgbClr val="FF0000"/>
                </a:solidFill>
              </a:rPr>
              <a:t>Flutes</a:t>
            </a:r>
          </a:p>
        </p:txBody>
      </p:sp>
      <p:sp>
        <p:nvSpPr>
          <p:cNvPr id="50" name="Rectangle 49">
            <a:extLst>
              <a:ext uri="{FF2B5EF4-FFF2-40B4-BE49-F238E27FC236}">
                <a16:creationId xmlns:a16="http://schemas.microsoft.com/office/drawing/2014/main" xmlns="" id="{E9477A08-DADB-4489-80BC-781CDEA0A212}"/>
              </a:ext>
            </a:extLst>
          </p:cNvPr>
          <p:cNvSpPr/>
          <p:nvPr/>
        </p:nvSpPr>
        <p:spPr>
          <a:xfrm>
            <a:off x="2042626" y="4422993"/>
            <a:ext cx="5790103" cy="64633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en-US" dirty="0">
                <a:solidFill>
                  <a:schemeClr val="bg1"/>
                </a:solidFill>
              </a:rPr>
              <a:t>Most studies use </a:t>
            </a:r>
            <a:r>
              <a:rPr lang="en-US" b="1" dirty="0">
                <a:solidFill>
                  <a:schemeClr val="bg1"/>
                </a:solidFill>
              </a:rPr>
              <a:t>pre-smartphone datasets</a:t>
            </a:r>
            <a:r>
              <a:rPr lang="en-US" dirty="0">
                <a:solidFill>
                  <a:schemeClr val="bg1"/>
                </a:solidFill>
              </a:rPr>
              <a:t>, this motivates re-visiting many of the papers in this field!</a:t>
            </a:r>
          </a:p>
        </p:txBody>
      </p:sp>
      <p:cxnSp>
        <p:nvCxnSpPr>
          <p:cNvPr id="51" name="Straight Arrow Connector 50">
            <a:extLst>
              <a:ext uri="{FF2B5EF4-FFF2-40B4-BE49-F238E27FC236}">
                <a16:creationId xmlns:a16="http://schemas.microsoft.com/office/drawing/2014/main" xmlns="" id="{F1C86D62-44BC-4FE5-942A-1BAA8FF0FE9A}"/>
              </a:ext>
            </a:extLst>
          </p:cNvPr>
          <p:cNvCxnSpPr>
            <a:cxnSpLocks/>
          </p:cNvCxnSpPr>
          <p:nvPr/>
        </p:nvCxnSpPr>
        <p:spPr>
          <a:xfrm flipH="1" flipV="1">
            <a:off x="6040121" y="1958783"/>
            <a:ext cx="164998" cy="2481734"/>
          </a:xfrm>
          <a:prstGeom prst="straightConnector1">
            <a:avLst/>
          </a:prstGeom>
          <a:ln>
            <a:headEnd type="arrow" w="med" len="med"/>
            <a:tailEnd type="arrow" w="med" len="med"/>
          </a:ln>
        </p:spPr>
        <p:style>
          <a:lnRef idx="3">
            <a:schemeClr val="accent6"/>
          </a:lnRef>
          <a:fillRef idx="0">
            <a:schemeClr val="accent6"/>
          </a:fillRef>
          <a:effectRef idx="2">
            <a:schemeClr val="accent6"/>
          </a:effectRef>
          <a:fontRef idx="minor">
            <a:schemeClr val="tx1"/>
          </a:fontRef>
        </p:style>
      </p:cxnSp>
      <p:cxnSp>
        <p:nvCxnSpPr>
          <p:cNvPr id="52" name="Straight Arrow Connector 51">
            <a:extLst>
              <a:ext uri="{FF2B5EF4-FFF2-40B4-BE49-F238E27FC236}">
                <a16:creationId xmlns:a16="http://schemas.microsoft.com/office/drawing/2014/main" xmlns="" id="{C5D8EF52-5E55-4DE5-9A13-F5138622A18C}"/>
              </a:ext>
            </a:extLst>
          </p:cNvPr>
          <p:cNvCxnSpPr>
            <a:cxnSpLocks/>
          </p:cNvCxnSpPr>
          <p:nvPr/>
        </p:nvCxnSpPr>
        <p:spPr>
          <a:xfrm>
            <a:off x="362913" y="1186850"/>
            <a:ext cx="234871" cy="0"/>
          </a:xfrm>
          <a:prstGeom prst="straightConnector1">
            <a:avLst/>
          </a:prstGeom>
          <a:ln>
            <a:solidFill>
              <a:schemeClr val="tx1"/>
            </a:solidFill>
            <a:prstDash val="solid"/>
            <a:tailEnd type="stealth" w="med" len="med"/>
          </a:ln>
        </p:spPr>
        <p:style>
          <a:lnRef idx="2">
            <a:schemeClr val="accent1"/>
          </a:lnRef>
          <a:fillRef idx="0">
            <a:schemeClr val="accent1"/>
          </a:fillRef>
          <a:effectRef idx="1">
            <a:schemeClr val="accent1"/>
          </a:effectRef>
          <a:fontRef idx="minor">
            <a:schemeClr val="tx1"/>
          </a:fontRef>
        </p:style>
      </p:cxnSp>
      <p:sp>
        <p:nvSpPr>
          <p:cNvPr id="53" name="TextBox 52">
            <a:extLst>
              <a:ext uri="{FF2B5EF4-FFF2-40B4-BE49-F238E27FC236}">
                <a16:creationId xmlns:a16="http://schemas.microsoft.com/office/drawing/2014/main" xmlns="" id="{9762BAEE-3AAE-45EB-B668-AE09951CAB63}"/>
              </a:ext>
            </a:extLst>
          </p:cNvPr>
          <p:cNvSpPr txBox="1"/>
          <p:nvPr/>
        </p:nvSpPr>
        <p:spPr>
          <a:xfrm>
            <a:off x="38614" y="827798"/>
            <a:ext cx="534121" cy="400110"/>
          </a:xfrm>
          <a:prstGeom prst="rect">
            <a:avLst/>
          </a:prstGeom>
          <a:noFill/>
        </p:spPr>
        <p:txBody>
          <a:bodyPr wrap="none" rtlCol="0">
            <a:spAutoFit/>
          </a:bodyPr>
          <a:lstStyle/>
          <a:p>
            <a:r>
              <a:rPr lang="en-US" sz="1000" dirty="0"/>
              <a:t>Week</a:t>
            </a:r>
          </a:p>
          <a:p>
            <a:r>
              <a:rPr lang="en-US" sz="1000" dirty="0"/>
              <a:t>day</a:t>
            </a:r>
          </a:p>
        </p:txBody>
      </p:sp>
      <p:sp>
        <p:nvSpPr>
          <p:cNvPr id="54" name="TextBox 53">
            <a:extLst>
              <a:ext uri="{FF2B5EF4-FFF2-40B4-BE49-F238E27FC236}">
                <a16:creationId xmlns:a16="http://schemas.microsoft.com/office/drawing/2014/main" xmlns="" id="{2C285787-4DD0-4FC6-B40A-FB6BE405CB44}"/>
              </a:ext>
            </a:extLst>
          </p:cNvPr>
          <p:cNvSpPr txBox="1"/>
          <p:nvPr/>
        </p:nvSpPr>
        <p:spPr>
          <a:xfrm>
            <a:off x="41533" y="1238640"/>
            <a:ext cx="534121" cy="400110"/>
          </a:xfrm>
          <a:prstGeom prst="rect">
            <a:avLst/>
          </a:prstGeom>
          <a:noFill/>
        </p:spPr>
        <p:txBody>
          <a:bodyPr wrap="none" rtlCol="0">
            <a:spAutoFit/>
          </a:bodyPr>
          <a:lstStyle/>
          <a:p>
            <a:r>
              <a:rPr lang="en-US" sz="1000" dirty="0">
                <a:solidFill>
                  <a:srgbClr val="FF0000"/>
                </a:solidFill>
              </a:rPr>
              <a:t>Week</a:t>
            </a:r>
          </a:p>
          <a:p>
            <a:r>
              <a:rPr lang="en-US" sz="1000" dirty="0">
                <a:solidFill>
                  <a:srgbClr val="FF0000"/>
                </a:solidFill>
              </a:rPr>
              <a:t>end</a:t>
            </a:r>
          </a:p>
        </p:txBody>
      </p:sp>
      <p:cxnSp>
        <p:nvCxnSpPr>
          <p:cNvPr id="55" name="Straight Arrow Connector 54">
            <a:extLst>
              <a:ext uri="{FF2B5EF4-FFF2-40B4-BE49-F238E27FC236}">
                <a16:creationId xmlns:a16="http://schemas.microsoft.com/office/drawing/2014/main" xmlns="" id="{2A89C552-43F6-4755-9F41-7BF780C3A599}"/>
              </a:ext>
            </a:extLst>
          </p:cNvPr>
          <p:cNvCxnSpPr>
            <a:cxnSpLocks/>
          </p:cNvCxnSpPr>
          <p:nvPr/>
        </p:nvCxnSpPr>
        <p:spPr>
          <a:xfrm>
            <a:off x="362913" y="1438695"/>
            <a:ext cx="234871" cy="0"/>
          </a:xfrm>
          <a:prstGeom prst="straightConnector1">
            <a:avLst/>
          </a:prstGeom>
          <a:ln>
            <a:solidFill>
              <a:srgbClr val="FF0000"/>
            </a:solidFill>
            <a:prstDash val="solid"/>
            <a:tailEnd type="stealth" w="med" len="med"/>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xmlns="" id="{3502C107-777F-4CCD-9BA9-FDF56E7D0902}"/>
              </a:ext>
            </a:extLst>
          </p:cNvPr>
          <p:cNvSpPr txBox="1"/>
          <p:nvPr/>
        </p:nvSpPr>
        <p:spPr>
          <a:xfrm>
            <a:off x="2198528" y="651626"/>
            <a:ext cx="1853392" cy="307777"/>
          </a:xfrm>
          <a:prstGeom prst="rect">
            <a:avLst/>
          </a:prstGeom>
          <a:noFill/>
        </p:spPr>
        <p:txBody>
          <a:bodyPr wrap="none" rtlCol="0">
            <a:spAutoFit/>
          </a:bodyPr>
          <a:lstStyle/>
          <a:p>
            <a:r>
              <a:rPr lang="en-US" sz="1400" dirty="0"/>
              <a:t>(C/F=Cellos/Flutes)</a:t>
            </a:r>
          </a:p>
        </p:txBody>
      </p:sp>
    </p:spTree>
    <p:extLst>
      <p:ext uri="{BB962C8B-B14F-4D97-AF65-F5344CB8AC3E}">
        <p14:creationId xmlns:p14="http://schemas.microsoft.com/office/powerpoint/2010/main" val="23723406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up)">
                                      <p:cBhvr>
                                        <p:cTn id="12" dur="250"/>
                                        <p:tgtEl>
                                          <p:spTgt spid="12"/>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wipe(up)">
                                      <p:cBhvr>
                                        <p:cTn id="15" dur="250"/>
                                        <p:tgtEl>
                                          <p:spTgt spid="42"/>
                                        </p:tgtEl>
                                      </p:cBhvr>
                                    </p:animEffect>
                                  </p:childTnLst>
                                </p:cTn>
                              </p:par>
                            </p:childTnLst>
                          </p:cTn>
                        </p:par>
                        <p:par>
                          <p:cTn id="16" fill="hold">
                            <p:stCondLst>
                              <p:cond delay="250"/>
                            </p:stCondLst>
                            <p:childTnLst>
                              <p:par>
                                <p:cTn id="17" presetID="22" presetClass="entr" presetSubtype="1"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up)">
                                      <p:cBhvr>
                                        <p:cTn id="19" dur="250"/>
                                        <p:tgtEl>
                                          <p:spTgt spid="20"/>
                                        </p:tgtEl>
                                      </p:cBhvr>
                                    </p:animEffect>
                                  </p:childTnLst>
                                </p:cTn>
                              </p:par>
                              <p:par>
                                <p:cTn id="20" presetID="22" presetClass="entr" presetSubtype="1" fill="hold" nodeType="with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wipe(up)">
                                      <p:cBhvr>
                                        <p:cTn id="22" dur="250"/>
                                        <p:tgtEl>
                                          <p:spTgt spid="51"/>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up)">
                                      <p:cBhvr>
                                        <p:cTn id="25" dur="250"/>
                                        <p:tgtEl>
                                          <p:spTgt spid="4"/>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48"/>
                                        </p:tgtEl>
                                        <p:attrNameLst>
                                          <p:attrName>style.visibility</p:attrName>
                                        </p:attrNameLst>
                                      </p:cBhvr>
                                      <p:to>
                                        <p:strVal val="visible"/>
                                      </p:to>
                                    </p:set>
                                    <p:animEffect transition="in" filter="wipe(up)">
                                      <p:cBhvr>
                                        <p:cTn id="28" dur="250"/>
                                        <p:tgtEl>
                                          <p:spTgt spid="48"/>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50"/>
                                        </p:tgtEl>
                                        <p:attrNameLst>
                                          <p:attrName>style.visibility</p:attrName>
                                        </p:attrNameLst>
                                      </p:cBhvr>
                                      <p:to>
                                        <p:strVal val="visible"/>
                                      </p:to>
                                    </p:set>
                                    <p:anim calcmode="lin" valueType="num">
                                      <p:cBhvr additive="base">
                                        <p:cTn id="33" dur="500" fill="hold"/>
                                        <p:tgtEl>
                                          <p:spTgt spid="50"/>
                                        </p:tgtEl>
                                        <p:attrNameLst>
                                          <p:attrName>ppt_x</p:attrName>
                                        </p:attrNameLst>
                                      </p:cBhvr>
                                      <p:tavLst>
                                        <p:tav tm="0">
                                          <p:val>
                                            <p:strVal val="#ppt_x"/>
                                          </p:val>
                                        </p:tav>
                                        <p:tav tm="100000">
                                          <p:val>
                                            <p:strVal val="#ppt_x"/>
                                          </p:val>
                                        </p:tav>
                                      </p:tavLst>
                                    </p:anim>
                                    <p:anim calcmode="lin" valueType="num">
                                      <p:cBhvr additive="base">
                                        <p:cTn id="34"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42" grpId="0" animBg="1"/>
      <p:bldP spid="4" grpId="0" animBg="1"/>
      <p:bldP spid="48" grpId="0" animBg="1"/>
      <p:bldP spid="5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7-06-02 at 3.57.33 PM.png"/>
          <p:cNvPicPr>
            <a:picLocks noChangeAspect="1"/>
          </p:cNvPicPr>
          <p:nvPr/>
        </p:nvPicPr>
        <p:blipFill>
          <a:blip r:embed="rId3"/>
          <a:stretch>
            <a:fillRect/>
          </a:stretch>
        </p:blipFill>
        <p:spPr>
          <a:xfrm>
            <a:off x="1143000" y="1250250"/>
            <a:ext cx="6858000" cy="3195962"/>
          </a:xfrm>
          <a:prstGeom prst="rect">
            <a:avLst/>
          </a:prstGeom>
        </p:spPr>
      </p:pic>
      <p:sp>
        <p:nvSpPr>
          <p:cNvPr id="5" name="TextBox 4"/>
          <p:cNvSpPr txBox="1"/>
          <p:nvPr/>
        </p:nvSpPr>
        <p:spPr>
          <a:xfrm>
            <a:off x="1481109" y="921152"/>
            <a:ext cx="2964439" cy="369332"/>
          </a:xfrm>
          <a:prstGeom prst="rect">
            <a:avLst/>
          </a:prstGeom>
          <a:noFill/>
        </p:spPr>
        <p:txBody>
          <a:bodyPr wrap="square" rtlCol="0">
            <a:spAutoFit/>
          </a:bodyPr>
          <a:lstStyle/>
          <a:p>
            <a:pPr algn="ctr"/>
            <a:r>
              <a:rPr lang="en-US" b="1" dirty="0">
                <a:latin typeface="Times New Roman"/>
                <a:cs typeface="Times New Roman"/>
              </a:rPr>
              <a:t>Flute - Weekday</a:t>
            </a:r>
          </a:p>
        </p:txBody>
      </p:sp>
      <p:sp>
        <p:nvSpPr>
          <p:cNvPr id="6" name="TextBox 5"/>
          <p:cNvSpPr txBox="1"/>
          <p:nvPr/>
        </p:nvSpPr>
        <p:spPr>
          <a:xfrm>
            <a:off x="1512334" y="4335979"/>
            <a:ext cx="2931881" cy="369332"/>
          </a:xfrm>
          <a:prstGeom prst="rect">
            <a:avLst/>
          </a:prstGeom>
          <a:noFill/>
        </p:spPr>
        <p:txBody>
          <a:bodyPr wrap="square" rtlCol="0">
            <a:spAutoFit/>
          </a:bodyPr>
          <a:lstStyle/>
          <a:p>
            <a:pPr algn="ctr"/>
            <a:r>
              <a:rPr lang="en-US" b="1">
                <a:latin typeface="Times New Roman"/>
                <a:cs typeface="Times New Roman"/>
              </a:rPr>
              <a:t>Flute - Weekend</a:t>
            </a:r>
          </a:p>
        </p:txBody>
      </p:sp>
      <p:sp>
        <p:nvSpPr>
          <p:cNvPr id="7" name="TextBox 6"/>
          <p:cNvSpPr txBox="1"/>
          <p:nvPr/>
        </p:nvSpPr>
        <p:spPr>
          <a:xfrm>
            <a:off x="4572001" y="960001"/>
            <a:ext cx="2931881" cy="369332"/>
          </a:xfrm>
          <a:prstGeom prst="rect">
            <a:avLst/>
          </a:prstGeom>
          <a:noFill/>
        </p:spPr>
        <p:txBody>
          <a:bodyPr wrap="square" rtlCol="0">
            <a:spAutoFit/>
          </a:bodyPr>
          <a:lstStyle/>
          <a:p>
            <a:pPr algn="ctr"/>
            <a:r>
              <a:rPr lang="en-US" b="1" dirty="0">
                <a:latin typeface="Times New Roman"/>
                <a:cs typeface="Times New Roman"/>
              </a:rPr>
              <a:t>Cello - Weekday</a:t>
            </a:r>
          </a:p>
        </p:txBody>
      </p:sp>
      <p:sp>
        <p:nvSpPr>
          <p:cNvPr id="8" name="TextBox 7"/>
          <p:cNvSpPr txBox="1"/>
          <p:nvPr/>
        </p:nvSpPr>
        <p:spPr>
          <a:xfrm>
            <a:off x="4572001" y="4322122"/>
            <a:ext cx="2931881" cy="369332"/>
          </a:xfrm>
          <a:prstGeom prst="rect">
            <a:avLst/>
          </a:prstGeom>
          <a:noFill/>
        </p:spPr>
        <p:txBody>
          <a:bodyPr wrap="square" rtlCol="0">
            <a:spAutoFit/>
          </a:bodyPr>
          <a:lstStyle/>
          <a:p>
            <a:pPr algn="ctr"/>
            <a:r>
              <a:rPr lang="en-US" b="1">
                <a:latin typeface="Times New Roman"/>
                <a:cs typeface="Times New Roman"/>
              </a:rPr>
              <a:t>Cello - Weekend</a:t>
            </a:r>
          </a:p>
        </p:txBody>
      </p:sp>
      <p:sp>
        <p:nvSpPr>
          <p:cNvPr id="9" name="TextBox 8"/>
          <p:cNvSpPr txBox="1"/>
          <p:nvPr/>
        </p:nvSpPr>
        <p:spPr>
          <a:xfrm>
            <a:off x="0" y="4069159"/>
            <a:ext cx="860044" cy="369332"/>
          </a:xfrm>
          <a:prstGeom prst="rect">
            <a:avLst/>
          </a:prstGeom>
          <a:noFill/>
        </p:spPr>
        <p:txBody>
          <a:bodyPr wrap="none" rtlCol="0">
            <a:spAutoFit/>
          </a:bodyPr>
          <a:lstStyle/>
          <a:p>
            <a:r>
              <a:rPr lang="en-US" b="1" dirty="0">
                <a:solidFill>
                  <a:srgbClr val="00529B"/>
                </a:solidFill>
                <a:latin typeface="Times New Roman"/>
                <a:cs typeface="Times New Roman"/>
              </a:rPr>
              <a:t>Traffic</a:t>
            </a:r>
          </a:p>
        </p:txBody>
      </p:sp>
      <p:sp>
        <p:nvSpPr>
          <p:cNvPr id="16" name="TextBox 15"/>
          <p:cNvSpPr txBox="1"/>
          <p:nvPr/>
        </p:nvSpPr>
        <p:spPr>
          <a:xfrm>
            <a:off x="-50106" y="1843286"/>
            <a:ext cx="1031051" cy="369332"/>
          </a:xfrm>
          <a:prstGeom prst="rect">
            <a:avLst/>
          </a:prstGeom>
          <a:noFill/>
        </p:spPr>
        <p:txBody>
          <a:bodyPr wrap="none" rtlCol="0">
            <a:spAutoFit/>
          </a:bodyPr>
          <a:lstStyle/>
          <a:p>
            <a:r>
              <a:rPr lang="en-US" b="1" dirty="0">
                <a:solidFill>
                  <a:srgbClr val="00529B"/>
                </a:solidFill>
                <a:latin typeface="Times New Roman"/>
                <a:cs typeface="Times New Roman"/>
              </a:rPr>
              <a:t>Mobility</a:t>
            </a:r>
          </a:p>
        </p:txBody>
      </p:sp>
      <p:sp>
        <p:nvSpPr>
          <p:cNvPr id="12" name="Oval 11"/>
          <p:cNvSpPr/>
          <p:nvPr/>
        </p:nvSpPr>
        <p:spPr>
          <a:xfrm>
            <a:off x="5314950" y="2320628"/>
            <a:ext cx="342900" cy="342900"/>
          </a:xfrm>
          <a:prstGeom prst="ellipse">
            <a:avLst/>
          </a:prstGeom>
          <a:noFill/>
          <a:ln w="25400">
            <a:solidFill>
              <a:srgbClr val="0000FF"/>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12"/>
          <p:cNvSpPr/>
          <p:nvPr/>
        </p:nvSpPr>
        <p:spPr>
          <a:xfrm>
            <a:off x="2228850" y="2320628"/>
            <a:ext cx="342900" cy="342900"/>
          </a:xfrm>
          <a:prstGeom prst="ellipse">
            <a:avLst/>
          </a:prstGeom>
          <a:noFill/>
          <a:ln w="25400">
            <a:solidFill>
              <a:srgbClr val="0000FF"/>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Oval 13"/>
          <p:cNvSpPr/>
          <p:nvPr/>
        </p:nvSpPr>
        <p:spPr>
          <a:xfrm>
            <a:off x="2228850" y="3806528"/>
            <a:ext cx="342900" cy="342900"/>
          </a:xfrm>
          <a:prstGeom prst="ellipse">
            <a:avLst/>
          </a:prstGeom>
          <a:noFill/>
          <a:ln w="25400">
            <a:solidFill>
              <a:srgbClr val="0000FF"/>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p:cNvSpPr/>
          <p:nvPr/>
        </p:nvSpPr>
        <p:spPr>
          <a:xfrm>
            <a:off x="5314950" y="3806528"/>
            <a:ext cx="342900" cy="342900"/>
          </a:xfrm>
          <a:prstGeom prst="ellipse">
            <a:avLst/>
          </a:prstGeom>
          <a:noFill/>
          <a:ln w="25400">
            <a:solidFill>
              <a:srgbClr val="0000FF"/>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p:nvPr/>
        </p:nvSpPr>
        <p:spPr>
          <a:xfrm>
            <a:off x="5829300" y="1234778"/>
            <a:ext cx="342900" cy="342900"/>
          </a:xfrm>
          <a:prstGeom prst="ellipse">
            <a:avLst/>
          </a:prstGeom>
          <a:noFill/>
          <a:ln w="25400">
            <a:solidFill>
              <a:srgbClr val="0000FF"/>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p:cNvSpPr/>
          <p:nvPr/>
        </p:nvSpPr>
        <p:spPr>
          <a:xfrm>
            <a:off x="2743200" y="1234778"/>
            <a:ext cx="342900" cy="342900"/>
          </a:xfrm>
          <a:prstGeom prst="ellipse">
            <a:avLst/>
          </a:prstGeom>
          <a:noFill/>
          <a:ln w="25400">
            <a:solidFill>
              <a:srgbClr val="0000FF"/>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itle 2">
            <a:extLst>
              <a:ext uri="{FF2B5EF4-FFF2-40B4-BE49-F238E27FC236}">
                <a16:creationId xmlns:a16="http://schemas.microsoft.com/office/drawing/2014/main" xmlns="" id="{A15B900D-067A-47D4-8520-3AE882646333}"/>
              </a:ext>
            </a:extLst>
          </p:cNvPr>
          <p:cNvSpPr txBox="1">
            <a:spLocks/>
          </p:cNvSpPr>
          <p:nvPr/>
        </p:nvSpPr>
        <p:spPr>
          <a:xfrm>
            <a:off x="465419" y="439299"/>
            <a:ext cx="8225394" cy="574727"/>
          </a:xfrm>
          <a:prstGeom prst="rect">
            <a:avLst/>
          </a:prstGeom>
        </p:spPr>
        <p:txBody>
          <a:bodyPr/>
          <a:lstStyle>
            <a:lvl1pPr algn="l" rtl="0" eaLnBrk="0" fontAlgn="base" hangingPunct="0">
              <a:spcBef>
                <a:spcPct val="0"/>
              </a:spcBef>
              <a:spcAft>
                <a:spcPct val="0"/>
              </a:spcAft>
              <a:defRPr sz="3600" b="0" kern="1200">
                <a:solidFill>
                  <a:schemeClr val="accent1"/>
                </a:solidFill>
                <a:latin typeface="Gentona Book"/>
                <a:ea typeface="MS PGothic" panose="020B0600070205080204" pitchFamily="34" charset="-128"/>
                <a:cs typeface="Gentona Book"/>
              </a:defRPr>
            </a:lvl1pPr>
            <a:lvl2pPr algn="l" rtl="0" eaLnBrk="0" fontAlgn="base" hangingPunct="0">
              <a:spcBef>
                <a:spcPct val="0"/>
              </a:spcBef>
              <a:spcAft>
                <a:spcPct val="0"/>
              </a:spcAft>
              <a:defRPr sz="3600">
                <a:solidFill>
                  <a:schemeClr val="bg1"/>
                </a:solidFill>
                <a:latin typeface="Rockwell" charset="0"/>
                <a:ea typeface="MS PGothic" panose="020B0600070205080204" pitchFamily="34" charset="-128"/>
                <a:cs typeface="MS PGothic" charset="0"/>
              </a:defRPr>
            </a:lvl2pPr>
            <a:lvl3pPr algn="l" rtl="0" eaLnBrk="0" fontAlgn="base" hangingPunct="0">
              <a:spcBef>
                <a:spcPct val="0"/>
              </a:spcBef>
              <a:spcAft>
                <a:spcPct val="0"/>
              </a:spcAft>
              <a:defRPr sz="3600">
                <a:solidFill>
                  <a:schemeClr val="bg1"/>
                </a:solidFill>
                <a:latin typeface="Rockwell" charset="0"/>
                <a:ea typeface="MS PGothic" panose="020B0600070205080204" pitchFamily="34" charset="-128"/>
                <a:cs typeface="MS PGothic" charset="0"/>
              </a:defRPr>
            </a:lvl3pPr>
            <a:lvl4pPr algn="l" rtl="0" eaLnBrk="0" fontAlgn="base" hangingPunct="0">
              <a:spcBef>
                <a:spcPct val="0"/>
              </a:spcBef>
              <a:spcAft>
                <a:spcPct val="0"/>
              </a:spcAft>
              <a:defRPr sz="3600">
                <a:solidFill>
                  <a:schemeClr val="bg1"/>
                </a:solidFill>
                <a:latin typeface="Rockwell" charset="0"/>
                <a:ea typeface="MS PGothic" panose="020B0600070205080204" pitchFamily="34" charset="-128"/>
                <a:cs typeface="MS PGothic" charset="0"/>
              </a:defRPr>
            </a:lvl4pPr>
            <a:lvl5pPr algn="l" rtl="0" eaLnBrk="0" fontAlgn="base" hangingPunct="0">
              <a:spcBef>
                <a:spcPct val="0"/>
              </a:spcBef>
              <a:spcAft>
                <a:spcPct val="0"/>
              </a:spcAft>
              <a:defRPr sz="3600">
                <a:solidFill>
                  <a:schemeClr val="bg1"/>
                </a:solidFill>
                <a:latin typeface="Rockwell" charset="0"/>
                <a:ea typeface="MS PGothic" panose="020B0600070205080204" pitchFamily="34" charset="-128"/>
                <a:cs typeface="MS PGothic" charset="0"/>
              </a:defRPr>
            </a:lvl5pPr>
            <a:lvl6pPr marL="457200" algn="l" rtl="0" fontAlgn="base">
              <a:spcBef>
                <a:spcPct val="0"/>
              </a:spcBef>
              <a:spcAft>
                <a:spcPct val="0"/>
              </a:spcAft>
              <a:defRPr sz="3600">
                <a:solidFill>
                  <a:schemeClr val="accent2"/>
                </a:solidFill>
                <a:latin typeface="Rockwell" charset="0"/>
                <a:ea typeface="ＭＳ Ｐゴシック" charset="0"/>
                <a:cs typeface="ＭＳ Ｐゴシック" charset="0"/>
              </a:defRPr>
            </a:lvl6pPr>
            <a:lvl7pPr marL="914400" algn="l" rtl="0" fontAlgn="base">
              <a:spcBef>
                <a:spcPct val="0"/>
              </a:spcBef>
              <a:spcAft>
                <a:spcPct val="0"/>
              </a:spcAft>
              <a:defRPr sz="3600">
                <a:solidFill>
                  <a:schemeClr val="accent2"/>
                </a:solidFill>
                <a:latin typeface="Rockwell" charset="0"/>
                <a:ea typeface="ＭＳ Ｐゴシック" charset="0"/>
                <a:cs typeface="ＭＳ Ｐゴシック" charset="0"/>
              </a:defRPr>
            </a:lvl7pPr>
            <a:lvl8pPr marL="1371600" algn="l" rtl="0" fontAlgn="base">
              <a:spcBef>
                <a:spcPct val="0"/>
              </a:spcBef>
              <a:spcAft>
                <a:spcPct val="0"/>
              </a:spcAft>
              <a:defRPr sz="3600">
                <a:solidFill>
                  <a:schemeClr val="accent2"/>
                </a:solidFill>
                <a:latin typeface="Rockwell" charset="0"/>
                <a:ea typeface="ＭＳ Ｐゴシック" charset="0"/>
                <a:cs typeface="ＭＳ Ｐゴシック" charset="0"/>
              </a:defRPr>
            </a:lvl8pPr>
            <a:lvl9pPr marL="1828800" algn="l" rtl="0" fontAlgn="base">
              <a:spcBef>
                <a:spcPct val="0"/>
              </a:spcBef>
              <a:spcAft>
                <a:spcPct val="0"/>
              </a:spcAft>
              <a:defRPr sz="3600">
                <a:solidFill>
                  <a:schemeClr val="accent2"/>
                </a:solidFill>
                <a:latin typeface="Rockwell" charset="0"/>
                <a:ea typeface="ＭＳ Ｐゴシック" charset="0"/>
                <a:cs typeface="ＭＳ Ｐゴシック" charset="0"/>
              </a:defRPr>
            </a:lvl9pPr>
          </a:lstStyle>
          <a:p>
            <a:pPr defTabSz="914378"/>
            <a:r>
              <a:rPr lang="en-US" sz="2400" u="sng" dirty="0"/>
              <a:t>Feature engineering : </a:t>
            </a:r>
            <a:r>
              <a:rPr lang="en-US" sz="2400" b="1" u="sng" dirty="0"/>
              <a:t>Mobility-Traffic</a:t>
            </a:r>
            <a:r>
              <a:rPr lang="en-US" sz="2400" u="sng" dirty="0"/>
              <a:t> Cross-dimension</a:t>
            </a:r>
          </a:p>
        </p:txBody>
      </p:sp>
      <p:sp>
        <p:nvSpPr>
          <p:cNvPr id="4" name="Slide Number Placeholder 3">
            <a:extLst>
              <a:ext uri="{FF2B5EF4-FFF2-40B4-BE49-F238E27FC236}">
                <a16:creationId xmlns:a16="http://schemas.microsoft.com/office/drawing/2014/main" xmlns="" id="{DACD7730-C9B5-4D4E-88B9-53203A32D965}"/>
              </a:ext>
            </a:extLst>
          </p:cNvPr>
          <p:cNvSpPr>
            <a:spLocks noGrp="1"/>
          </p:cNvSpPr>
          <p:nvPr>
            <p:ph type="sldNum" sz="quarter" idx="12"/>
          </p:nvPr>
        </p:nvSpPr>
        <p:spPr/>
        <p:txBody>
          <a:bodyPr/>
          <a:lstStyle/>
          <a:p>
            <a:fld id="{697111F4-4D00-6348-9A0D-A09E7A0863DE}" type="slidenum">
              <a:rPr lang="en-US" smtClean="0"/>
              <a:pPr/>
              <a:t>26</a:t>
            </a:fld>
            <a:endParaRPr lang="en-US" dirty="0"/>
          </a:p>
        </p:txBody>
      </p:sp>
      <p:sp>
        <p:nvSpPr>
          <p:cNvPr id="10" name="Left Brace 9">
            <a:extLst>
              <a:ext uri="{FF2B5EF4-FFF2-40B4-BE49-F238E27FC236}">
                <a16:creationId xmlns:a16="http://schemas.microsoft.com/office/drawing/2014/main" xmlns="" id="{C232ED1F-459E-49DD-A93B-2BBCA6D3FA73}"/>
              </a:ext>
            </a:extLst>
          </p:cNvPr>
          <p:cNvSpPr/>
          <p:nvPr/>
        </p:nvSpPr>
        <p:spPr>
          <a:xfrm>
            <a:off x="890095" y="1406228"/>
            <a:ext cx="273687" cy="1257300"/>
          </a:xfrm>
          <a:prstGeom prst="leftBrace">
            <a:avLst>
              <a:gd name="adj1" fmla="val 114848"/>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9" name="Straight Arrow Connector 18">
            <a:extLst>
              <a:ext uri="{FF2B5EF4-FFF2-40B4-BE49-F238E27FC236}">
                <a16:creationId xmlns:a16="http://schemas.microsoft.com/office/drawing/2014/main" xmlns="" id="{94772E05-769E-4E9C-BB27-BEC9292B6ED3}"/>
              </a:ext>
            </a:extLst>
          </p:cNvPr>
          <p:cNvCxnSpPr>
            <a:stCxn id="9" idx="3"/>
          </p:cNvCxnSpPr>
          <p:nvPr/>
        </p:nvCxnSpPr>
        <p:spPr>
          <a:xfrm flipV="1">
            <a:off x="860044" y="4246420"/>
            <a:ext cx="555250" cy="7405"/>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30" name="Straight Arrow Connector 29">
            <a:extLst>
              <a:ext uri="{FF2B5EF4-FFF2-40B4-BE49-F238E27FC236}">
                <a16:creationId xmlns:a16="http://schemas.microsoft.com/office/drawing/2014/main" xmlns="" id="{6B9E9ED0-B721-49B1-A65D-427FB16BAE43}"/>
              </a:ext>
            </a:extLst>
          </p:cNvPr>
          <p:cNvCxnSpPr/>
          <p:nvPr/>
        </p:nvCxnSpPr>
        <p:spPr>
          <a:xfrm>
            <a:off x="2578478" y="3986194"/>
            <a:ext cx="2743200" cy="0"/>
          </a:xfrm>
          <a:prstGeom prst="straightConnector1">
            <a:avLst/>
          </a:prstGeom>
          <a:ln>
            <a:headEnd type="triangle"/>
            <a:tailEnd type="triangle"/>
          </a:ln>
        </p:spPr>
        <p:style>
          <a:lnRef idx="3">
            <a:schemeClr val="accent1"/>
          </a:lnRef>
          <a:fillRef idx="0">
            <a:schemeClr val="accent1"/>
          </a:fillRef>
          <a:effectRef idx="2">
            <a:schemeClr val="accent1"/>
          </a:effectRef>
          <a:fontRef idx="minor">
            <a:schemeClr val="tx1"/>
          </a:fontRef>
        </p:style>
      </p:cxnSp>
      <p:sp>
        <p:nvSpPr>
          <p:cNvPr id="31" name="Oval 30">
            <a:extLst>
              <a:ext uri="{FF2B5EF4-FFF2-40B4-BE49-F238E27FC236}">
                <a16:creationId xmlns:a16="http://schemas.microsoft.com/office/drawing/2014/main" xmlns="" id="{A60F5991-F86A-4B48-8E6A-80D970274458}"/>
              </a:ext>
            </a:extLst>
          </p:cNvPr>
          <p:cNvSpPr/>
          <p:nvPr/>
        </p:nvSpPr>
        <p:spPr>
          <a:xfrm>
            <a:off x="5314950" y="3281792"/>
            <a:ext cx="342900" cy="342900"/>
          </a:xfrm>
          <a:prstGeom prst="ellipse">
            <a:avLst/>
          </a:prstGeom>
          <a:noFill/>
          <a:ln w="25400">
            <a:solidFill>
              <a:srgbClr val="0000FF"/>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xmlns="" id="{529F1B7B-B363-4EBE-90E2-8896238CC380}"/>
              </a:ext>
            </a:extLst>
          </p:cNvPr>
          <p:cNvSpPr/>
          <p:nvPr/>
        </p:nvSpPr>
        <p:spPr>
          <a:xfrm>
            <a:off x="2228850" y="3290935"/>
            <a:ext cx="342900" cy="342900"/>
          </a:xfrm>
          <a:prstGeom prst="ellipse">
            <a:avLst/>
          </a:prstGeom>
          <a:noFill/>
          <a:ln w="25400">
            <a:solidFill>
              <a:srgbClr val="0000FF"/>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4" name="Straight Arrow Connector 33">
            <a:extLst>
              <a:ext uri="{FF2B5EF4-FFF2-40B4-BE49-F238E27FC236}">
                <a16:creationId xmlns:a16="http://schemas.microsoft.com/office/drawing/2014/main" xmlns="" id="{48D67958-4B79-468C-8182-AC0DDF624F69}"/>
              </a:ext>
            </a:extLst>
          </p:cNvPr>
          <p:cNvCxnSpPr>
            <a:cxnSpLocks/>
          </p:cNvCxnSpPr>
          <p:nvPr/>
        </p:nvCxnSpPr>
        <p:spPr>
          <a:xfrm>
            <a:off x="5486400" y="1843286"/>
            <a:ext cx="0" cy="1226398"/>
          </a:xfrm>
          <a:prstGeom prst="straightConnector1">
            <a:avLst/>
          </a:prstGeom>
          <a:ln>
            <a:headEnd type="triangle"/>
            <a:tailEnd type="triangle"/>
          </a:ln>
        </p:spPr>
        <p:style>
          <a:lnRef idx="3">
            <a:schemeClr val="accent1"/>
          </a:lnRef>
          <a:fillRef idx="0">
            <a:schemeClr val="accent1"/>
          </a:fillRef>
          <a:effectRef idx="2">
            <a:schemeClr val="accent1"/>
          </a:effectRef>
          <a:fontRef idx="minor">
            <a:schemeClr val="tx1"/>
          </a:fontRef>
        </p:style>
      </p:cxnSp>
      <p:sp>
        <p:nvSpPr>
          <p:cNvPr id="37" name="Oval 36">
            <a:extLst>
              <a:ext uri="{FF2B5EF4-FFF2-40B4-BE49-F238E27FC236}">
                <a16:creationId xmlns:a16="http://schemas.microsoft.com/office/drawing/2014/main" xmlns="" id="{015EF0B2-0740-46A6-A7C0-31C63F519871}"/>
              </a:ext>
            </a:extLst>
          </p:cNvPr>
          <p:cNvSpPr/>
          <p:nvPr/>
        </p:nvSpPr>
        <p:spPr>
          <a:xfrm>
            <a:off x="5314950" y="3009037"/>
            <a:ext cx="342900" cy="342900"/>
          </a:xfrm>
          <a:prstGeom prst="ellipse">
            <a:avLst/>
          </a:prstGeom>
          <a:noFill/>
          <a:ln w="25400">
            <a:solidFill>
              <a:srgbClr val="0000FF"/>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xmlns="" id="{2924ACA2-7656-4DE6-B9B0-06468E0B709D}"/>
              </a:ext>
            </a:extLst>
          </p:cNvPr>
          <p:cNvSpPr/>
          <p:nvPr/>
        </p:nvSpPr>
        <p:spPr>
          <a:xfrm>
            <a:off x="5321678" y="1534725"/>
            <a:ext cx="342900" cy="342900"/>
          </a:xfrm>
          <a:prstGeom prst="ellipse">
            <a:avLst/>
          </a:prstGeom>
          <a:noFill/>
          <a:ln w="25400">
            <a:solidFill>
              <a:srgbClr val="0000FF"/>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6" name="Straight Arrow Connector 25">
            <a:extLst>
              <a:ext uri="{FF2B5EF4-FFF2-40B4-BE49-F238E27FC236}">
                <a16:creationId xmlns:a16="http://schemas.microsoft.com/office/drawing/2014/main" xmlns="" id="{7318C6AC-6DE7-42B7-AB07-9EE605A3CB15}"/>
              </a:ext>
            </a:extLst>
          </p:cNvPr>
          <p:cNvCxnSpPr/>
          <p:nvPr/>
        </p:nvCxnSpPr>
        <p:spPr>
          <a:xfrm>
            <a:off x="3086100" y="1406228"/>
            <a:ext cx="2743200" cy="0"/>
          </a:xfrm>
          <a:prstGeom prst="straightConnector1">
            <a:avLst/>
          </a:prstGeom>
          <a:ln>
            <a:headEnd type="triangle"/>
            <a:tailEnd type="triangle"/>
          </a:ln>
        </p:spPr>
        <p:style>
          <a:lnRef idx="3">
            <a:schemeClr val="accent1"/>
          </a:lnRef>
          <a:fillRef idx="0">
            <a:schemeClr val="accent1"/>
          </a:fillRef>
          <a:effectRef idx="2">
            <a:schemeClr val="accent1"/>
          </a:effectRef>
          <a:fontRef idx="minor">
            <a:schemeClr val="tx1"/>
          </a:fontRef>
        </p:style>
      </p:cxnSp>
      <p:sp>
        <p:nvSpPr>
          <p:cNvPr id="28" name="Rectangle 27">
            <a:extLst>
              <a:ext uri="{FF2B5EF4-FFF2-40B4-BE49-F238E27FC236}">
                <a16:creationId xmlns:a16="http://schemas.microsoft.com/office/drawing/2014/main" xmlns="" id="{7D297041-3613-4C0C-B792-9236A2200DB9}"/>
              </a:ext>
            </a:extLst>
          </p:cNvPr>
          <p:cNvSpPr/>
          <p:nvPr/>
        </p:nvSpPr>
        <p:spPr>
          <a:xfrm>
            <a:off x="1978698" y="4632761"/>
            <a:ext cx="5186606" cy="369332"/>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en-US" dirty="0">
                <a:solidFill>
                  <a:schemeClr val="bg1"/>
                </a:solidFill>
              </a:rPr>
              <a:t>No existing model captures these correlations!</a:t>
            </a:r>
          </a:p>
        </p:txBody>
      </p:sp>
    </p:spTree>
    <p:extLst>
      <p:ext uri="{BB962C8B-B14F-4D97-AF65-F5344CB8AC3E}">
        <p14:creationId xmlns:p14="http://schemas.microsoft.com/office/powerpoint/2010/main" val="25650127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250"/>
                                        <p:tgtEl>
                                          <p:spTgt spid="18"/>
                                        </p:tgtEl>
                                      </p:cBhvr>
                                    </p:animEffect>
                                  </p:childTnLst>
                                  <p:subTnLst>
                                    <p:animClr clrSpc="rgb" dir="cw">
                                      <p:cBhvr override="childStyle">
                                        <p:cTn dur="1" fill="hold" display="0" masterRel="nextClick" afterEffect="1"/>
                                        <p:tgtEl>
                                          <p:spTgt spid="18"/>
                                        </p:tgtEl>
                                        <p:attrNameLst>
                                          <p:attrName>ppt_c</p:attrName>
                                        </p:attrNameLst>
                                      </p:cBhvr>
                                      <p:to>
                                        <a:schemeClr val="bg2"/>
                                      </p:to>
                                    </p:animClr>
                                  </p:subTnLst>
                                </p:cTn>
                              </p:par>
                              <p:par>
                                <p:cTn id="8" presetID="22" presetClass="entr" presetSubtype="4"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down)">
                                      <p:cBhvr>
                                        <p:cTn id="10" dur="750"/>
                                        <p:tgtEl>
                                          <p:spTgt spid="13"/>
                                        </p:tgtEl>
                                      </p:cBhvr>
                                    </p:animEffect>
                                  </p:childTnLst>
                                  <p:subTnLst>
                                    <p:animClr clrSpc="rgb" dir="cw">
                                      <p:cBhvr override="childStyle">
                                        <p:cTn dur="1" fill="hold" display="0" masterRel="nextClick" afterEffect="1"/>
                                        <p:tgtEl>
                                          <p:spTgt spid="13"/>
                                        </p:tgtEl>
                                        <p:attrNameLst>
                                          <p:attrName>ppt_c</p:attrName>
                                        </p:attrNameLst>
                                      </p:cBhvr>
                                      <p:to>
                                        <a:schemeClr val="bg2"/>
                                      </p:to>
                                    </p:animClr>
                                  </p:subTnLst>
                                </p:cTn>
                              </p:par>
                              <p:par>
                                <p:cTn id="11" presetID="22" presetClass="entr" presetSubtype="4"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down)">
                                      <p:cBhvr>
                                        <p:cTn id="13" dur="750"/>
                                        <p:tgtEl>
                                          <p:spTgt spid="14"/>
                                        </p:tgtEl>
                                      </p:cBhvr>
                                    </p:animEffect>
                                  </p:childTnLst>
                                  <p:subTnLst>
                                    <p:animClr clrSpc="rgb" dir="cw">
                                      <p:cBhvr override="childStyle">
                                        <p:cTn dur="1" fill="hold" display="0" masterRel="nextClick" afterEffect="1"/>
                                        <p:tgtEl>
                                          <p:spTgt spid="14"/>
                                        </p:tgtEl>
                                        <p:attrNameLst>
                                          <p:attrName>ppt_c</p:attrName>
                                        </p:attrNameLst>
                                      </p:cBhvr>
                                      <p:to>
                                        <a:schemeClr val="bg2"/>
                                      </p:to>
                                    </p:animClr>
                                  </p:subTnLst>
                                </p:cTn>
                              </p:par>
                              <p:par>
                                <p:cTn id="14" presetID="22" presetClass="entr" presetSubtype="4"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down)">
                                      <p:cBhvr>
                                        <p:cTn id="16" dur="750"/>
                                        <p:tgtEl>
                                          <p:spTgt spid="15"/>
                                        </p:tgtEl>
                                      </p:cBhvr>
                                    </p:animEffect>
                                  </p:childTnLst>
                                  <p:subTnLst>
                                    <p:animClr clrSpc="rgb" dir="cw">
                                      <p:cBhvr override="childStyle">
                                        <p:cTn dur="1" fill="hold" display="0" masterRel="nextClick" afterEffect="1"/>
                                        <p:tgtEl>
                                          <p:spTgt spid="15"/>
                                        </p:tgtEl>
                                        <p:attrNameLst>
                                          <p:attrName>ppt_c</p:attrName>
                                        </p:attrNameLst>
                                      </p:cBhvr>
                                      <p:to>
                                        <a:schemeClr val="bg2"/>
                                      </p:to>
                                    </p:animClr>
                                  </p:subTnLst>
                                </p:cTn>
                              </p:par>
                              <p:par>
                                <p:cTn id="17" presetID="22" presetClass="entr" presetSubtype="4"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down)">
                                      <p:cBhvr>
                                        <p:cTn id="19" dur="750"/>
                                        <p:tgtEl>
                                          <p:spTgt spid="12"/>
                                        </p:tgtEl>
                                      </p:cBhvr>
                                    </p:animEffect>
                                  </p:childTnLst>
                                  <p:subTnLst>
                                    <p:animClr clrSpc="rgb" dir="cw">
                                      <p:cBhvr override="childStyle">
                                        <p:cTn dur="1" fill="hold" display="0" masterRel="nextClick" afterEffect="1"/>
                                        <p:tgtEl>
                                          <p:spTgt spid="12"/>
                                        </p:tgtEl>
                                        <p:attrNameLst>
                                          <p:attrName>ppt_c</p:attrName>
                                        </p:attrNameLst>
                                      </p:cBhvr>
                                      <p:to>
                                        <a:schemeClr val="bg2"/>
                                      </p:to>
                                    </p:animClr>
                                  </p:subTnLst>
                                </p:cTn>
                              </p:par>
                              <p:par>
                                <p:cTn id="20" presetID="22" presetClass="entr" presetSubtype="4"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down)">
                                      <p:cBhvr>
                                        <p:cTn id="22" dur="750"/>
                                        <p:tgtEl>
                                          <p:spTgt spid="17"/>
                                        </p:tgtEl>
                                      </p:cBhvr>
                                    </p:animEffect>
                                  </p:childTnLst>
                                  <p:subTnLst>
                                    <p:animClr clrSpc="rgb" dir="cw">
                                      <p:cBhvr override="childStyle">
                                        <p:cTn dur="1" fill="hold" display="0" masterRel="nextClick" afterEffect="1"/>
                                        <p:tgtEl>
                                          <p:spTgt spid="17"/>
                                        </p:tgtEl>
                                        <p:attrNameLst>
                                          <p:attrName>ppt_c</p:attrName>
                                        </p:attrNameLst>
                                      </p:cBhvr>
                                      <p:to>
                                        <a:schemeClr val="bg2"/>
                                      </p:to>
                                    </p:animClr>
                                  </p:subTnLst>
                                </p:cTn>
                              </p:par>
                              <p:par>
                                <p:cTn id="23" presetID="21" presetClass="entr" presetSubtype="1"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wheel(1)">
                                      <p:cBhvr>
                                        <p:cTn id="25" dur="750"/>
                                        <p:tgtEl>
                                          <p:spTgt spid="33"/>
                                        </p:tgtEl>
                                      </p:cBhvr>
                                    </p:animEffect>
                                  </p:childTnLst>
                                  <p:subTnLst>
                                    <p:animClr clrSpc="rgb" dir="cw">
                                      <p:cBhvr override="childStyle">
                                        <p:cTn dur="1" fill="hold" display="0" masterRel="nextClick" afterEffect="1"/>
                                        <p:tgtEl>
                                          <p:spTgt spid="33"/>
                                        </p:tgtEl>
                                        <p:attrNameLst>
                                          <p:attrName>ppt_c</p:attrName>
                                        </p:attrNameLst>
                                      </p:cBhvr>
                                      <p:to>
                                        <a:schemeClr val="bg2"/>
                                      </p:to>
                                    </p:animClr>
                                  </p:subTnLst>
                                </p:cTn>
                              </p:par>
                            </p:childTnLst>
                          </p:cTn>
                        </p:par>
                        <p:par>
                          <p:cTn id="26" fill="hold">
                            <p:stCondLst>
                              <p:cond delay="750"/>
                            </p:stCondLst>
                            <p:childTnLst>
                              <p:par>
                                <p:cTn id="27" presetID="16" presetClass="entr" presetSubtype="21" fill="hold" nodeType="after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barn(inVertical)">
                                      <p:cBhvr>
                                        <p:cTn id="29" dur="750"/>
                                        <p:tgtEl>
                                          <p:spTgt spid="30"/>
                                        </p:tgtEl>
                                      </p:cBhvr>
                                    </p:animEffect>
                                  </p:childTnLst>
                                </p:cTn>
                              </p:par>
                              <p:par>
                                <p:cTn id="30" presetID="21" presetClass="entr" presetSubtype="1" fill="hold" grpId="0" nodeType="with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heel(1)">
                                      <p:cBhvr>
                                        <p:cTn id="32" dur="750"/>
                                        <p:tgtEl>
                                          <p:spTgt spid="31"/>
                                        </p:tgtEl>
                                      </p:cBhvr>
                                    </p:animEffect>
                                  </p:childTnLst>
                                </p:cTn>
                              </p:par>
                              <p:par>
                                <p:cTn id="33" presetID="16" presetClass="entr" presetSubtype="21" fill="hold" nodeType="with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barn(inVertical)">
                                      <p:cBhvr>
                                        <p:cTn id="35" dur="750"/>
                                        <p:tgtEl>
                                          <p:spTgt spid="34"/>
                                        </p:tgtEl>
                                      </p:cBhvr>
                                    </p:animEffect>
                                  </p:childTnLst>
                                </p:cTn>
                              </p:par>
                              <p:par>
                                <p:cTn id="36" presetID="21" presetClass="entr" presetSubtype="1" fill="hold" grpId="0" nodeType="withEffect">
                                  <p:stCondLst>
                                    <p:cond delay="0"/>
                                  </p:stCondLst>
                                  <p:childTnLst>
                                    <p:set>
                                      <p:cBhvr>
                                        <p:cTn id="37" dur="1" fill="hold">
                                          <p:stCondLst>
                                            <p:cond delay="0"/>
                                          </p:stCondLst>
                                        </p:cTn>
                                        <p:tgtEl>
                                          <p:spTgt spid="37"/>
                                        </p:tgtEl>
                                        <p:attrNameLst>
                                          <p:attrName>style.visibility</p:attrName>
                                        </p:attrNameLst>
                                      </p:cBhvr>
                                      <p:to>
                                        <p:strVal val="visible"/>
                                      </p:to>
                                    </p:set>
                                    <p:animEffect transition="in" filter="wheel(1)">
                                      <p:cBhvr>
                                        <p:cTn id="38" dur="750"/>
                                        <p:tgtEl>
                                          <p:spTgt spid="37"/>
                                        </p:tgtEl>
                                      </p:cBhvr>
                                    </p:animEffect>
                                  </p:childTnLst>
                                </p:cTn>
                              </p:par>
                              <p:par>
                                <p:cTn id="39" presetID="21" presetClass="entr" presetSubtype="1" fill="hold" grpId="0" nodeType="with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wheel(1)">
                                      <p:cBhvr>
                                        <p:cTn id="41" dur="750"/>
                                        <p:tgtEl>
                                          <p:spTgt spid="38"/>
                                        </p:tgtEl>
                                      </p:cBhvr>
                                    </p:animEffect>
                                  </p:childTnLst>
                                </p:cTn>
                              </p:par>
                              <p:par>
                                <p:cTn id="42" presetID="16" presetClass="entr" presetSubtype="21" fill="hold" nodeType="with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barn(inVertical)">
                                      <p:cBhvr>
                                        <p:cTn id="44" dur="750"/>
                                        <p:tgtEl>
                                          <p:spTgt spid="26"/>
                                        </p:tgtEl>
                                      </p:cBhvr>
                                    </p:animEffect>
                                  </p:childTnLst>
                                </p:cTn>
                              </p:par>
                              <p:par>
                                <p:cTn id="45" presetID="2" presetClass="entr" presetSubtype="4"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additive="base">
                                        <p:cTn id="47" dur="750" fill="hold"/>
                                        <p:tgtEl>
                                          <p:spTgt spid="28"/>
                                        </p:tgtEl>
                                        <p:attrNameLst>
                                          <p:attrName>ppt_x</p:attrName>
                                        </p:attrNameLst>
                                      </p:cBhvr>
                                      <p:tavLst>
                                        <p:tav tm="0">
                                          <p:val>
                                            <p:strVal val="#ppt_x"/>
                                          </p:val>
                                        </p:tav>
                                        <p:tav tm="100000">
                                          <p:val>
                                            <p:strVal val="#ppt_x"/>
                                          </p:val>
                                        </p:tav>
                                      </p:tavLst>
                                    </p:anim>
                                    <p:anim calcmode="lin" valueType="num">
                                      <p:cBhvr additive="base">
                                        <p:cTn id="48" dur="75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7" grpId="0" animBg="1"/>
      <p:bldP spid="18" grpId="0" animBg="1"/>
      <p:bldP spid="31" grpId="0" animBg="1"/>
      <p:bldP spid="33" grpId="0" animBg="1"/>
      <p:bldP spid="37" grpId="0" animBg="1"/>
      <p:bldP spid="38" grpId="0" animBg="1"/>
      <p:bldP spid="2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64580" y="357472"/>
            <a:ext cx="8225394" cy="574727"/>
          </a:xfrm>
        </p:spPr>
        <p:txBody>
          <a:bodyPr/>
          <a:lstStyle/>
          <a:p>
            <a:r>
              <a:rPr lang="en-US" sz="2400" u="sng" dirty="0"/>
              <a:t>Modeling Insights: Accuracy Improvement</a:t>
            </a:r>
          </a:p>
        </p:txBody>
      </p:sp>
      <p:sp>
        <p:nvSpPr>
          <p:cNvPr id="4" name="Slide Number Placeholder 3"/>
          <p:cNvSpPr>
            <a:spLocks noGrp="1"/>
          </p:cNvSpPr>
          <p:nvPr>
            <p:ph type="sldNum" sz="quarter" idx="10"/>
          </p:nvPr>
        </p:nvSpPr>
        <p:spPr>
          <a:xfrm>
            <a:off x="6502984" y="4907298"/>
            <a:ext cx="2057400" cy="274637"/>
          </a:xfrm>
        </p:spPr>
        <p:txBody>
          <a:bodyPr/>
          <a:lstStyle/>
          <a:p>
            <a:fld id="{694FADCD-22F2-4A14-A571-6ACF405E65FD}" type="slidenum">
              <a:rPr lang="en-US" smtClean="0"/>
              <a:t>27</a:t>
            </a:fld>
            <a:endParaRPr lang="en-US" dirty="0"/>
          </a:p>
        </p:txBody>
      </p:sp>
      <p:sp>
        <p:nvSpPr>
          <p:cNvPr id="9" name="Content Placeholder 1">
            <a:extLst>
              <a:ext uri="{FF2B5EF4-FFF2-40B4-BE49-F238E27FC236}">
                <a16:creationId xmlns:a16="http://schemas.microsoft.com/office/drawing/2014/main" xmlns="" id="{1DBAFD15-5774-47AB-B170-B18B237D9300}"/>
              </a:ext>
            </a:extLst>
          </p:cNvPr>
          <p:cNvSpPr txBox="1">
            <a:spLocks/>
          </p:cNvSpPr>
          <p:nvPr/>
        </p:nvSpPr>
        <p:spPr bwMode="auto">
          <a:xfrm>
            <a:off x="157348" y="864648"/>
            <a:ext cx="8829304" cy="41605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spcBef>
                <a:spcPts val="2000"/>
              </a:spcBef>
              <a:spcAft>
                <a:spcPct val="0"/>
              </a:spcAft>
              <a:buClr>
                <a:schemeClr val="accent3">
                  <a:lumMod val="60000"/>
                  <a:lumOff val="40000"/>
                </a:schemeClr>
              </a:buClr>
              <a:buSzPct val="75000"/>
              <a:buFont typeface="Wingdings" charset="2"/>
              <a:buChar char="n"/>
              <a:defRPr sz="2000" kern="1200">
                <a:solidFill>
                  <a:schemeClr val="accent1"/>
                </a:solidFill>
                <a:latin typeface="+mn-lt"/>
                <a:ea typeface="MS PGothic" panose="020B0600070205080204" pitchFamily="34" charset="-128"/>
                <a:cs typeface="Quadon Medium"/>
              </a:defRPr>
            </a:lvl1pPr>
            <a:lvl2pPr marL="457200" indent="-228600" algn="l" rtl="0" eaLnBrk="0" fontAlgn="base" hangingPunct="0">
              <a:spcBef>
                <a:spcPts val="600"/>
              </a:spcBef>
              <a:spcAft>
                <a:spcPct val="0"/>
              </a:spcAft>
              <a:buClr>
                <a:schemeClr val="accent3"/>
              </a:buClr>
              <a:buSzPct val="75000"/>
              <a:buFont typeface="Wingdings" charset="2"/>
              <a:buChar char="n"/>
              <a:defRPr kern="1200">
                <a:solidFill>
                  <a:schemeClr val="accent1"/>
                </a:solidFill>
                <a:latin typeface="+mn-lt"/>
                <a:ea typeface="MS PGothic" panose="020B0600070205080204" pitchFamily="34" charset="-128"/>
                <a:cs typeface="Quadon Medium"/>
              </a:defRPr>
            </a:lvl2pPr>
            <a:lvl3pPr marL="685800" indent="-228600" algn="l" rtl="0" eaLnBrk="0" fontAlgn="base" hangingPunct="0">
              <a:spcBef>
                <a:spcPts val="600"/>
              </a:spcBef>
              <a:spcAft>
                <a:spcPct val="0"/>
              </a:spcAft>
              <a:buClr>
                <a:schemeClr val="accent3">
                  <a:lumMod val="60000"/>
                  <a:lumOff val="40000"/>
                </a:schemeClr>
              </a:buClr>
              <a:buSzPct val="75000"/>
              <a:buFont typeface="Wingdings" charset="2"/>
              <a:buChar char="n"/>
              <a:defRPr kern="1200">
                <a:solidFill>
                  <a:schemeClr val="accent1"/>
                </a:solidFill>
                <a:latin typeface="+mn-lt"/>
                <a:ea typeface="MS PGothic" panose="020B0600070205080204" pitchFamily="34" charset="-128"/>
                <a:cs typeface="Quadon Medium"/>
              </a:defRPr>
            </a:lvl3pPr>
            <a:lvl4pPr marL="914400" indent="-228600" algn="l" rtl="0" eaLnBrk="0" fontAlgn="base" hangingPunct="0">
              <a:spcBef>
                <a:spcPts val="600"/>
              </a:spcBef>
              <a:spcAft>
                <a:spcPct val="0"/>
              </a:spcAft>
              <a:buClr>
                <a:schemeClr val="accent3"/>
              </a:buClr>
              <a:buSzPct val="75000"/>
              <a:buFont typeface="Wingdings" charset="2"/>
              <a:buChar char="n"/>
              <a:defRPr kern="1200">
                <a:solidFill>
                  <a:schemeClr val="accent1"/>
                </a:solidFill>
                <a:latin typeface="+mn-lt"/>
                <a:ea typeface="MS PGothic" panose="020B0600070205080204" pitchFamily="34" charset="-128"/>
                <a:cs typeface="Quadon Medium"/>
              </a:defRPr>
            </a:lvl4pPr>
            <a:lvl5pPr marL="1143000" indent="-228600" algn="l" rtl="0" eaLnBrk="0" fontAlgn="base" hangingPunct="0">
              <a:spcBef>
                <a:spcPts val="600"/>
              </a:spcBef>
              <a:spcAft>
                <a:spcPct val="0"/>
              </a:spcAft>
              <a:buClr>
                <a:schemeClr val="accent3">
                  <a:lumMod val="60000"/>
                  <a:lumOff val="40000"/>
                </a:schemeClr>
              </a:buClr>
              <a:buSzPct val="75000"/>
              <a:buFont typeface="Wingdings" charset="2"/>
              <a:buChar char="n"/>
              <a:defRPr kern="1200">
                <a:solidFill>
                  <a:schemeClr val="accent1"/>
                </a:solidFill>
                <a:latin typeface="+mn-lt"/>
                <a:ea typeface="MS PGothic" panose="020B0600070205080204" pitchFamily="34" charset="-128"/>
                <a:cs typeface="Quadon Medium"/>
              </a:defRPr>
            </a:lvl5pPr>
            <a:lvl6pPr marL="1377950"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dirty="0" smtClean="0">
                <a:solidFill>
                  <a:schemeClr val="tx1">
                    <a:lumMod val="65000"/>
                    <a:lumOff val="35000"/>
                  </a:schemeClr>
                </a:solidFill>
                <a:latin typeface="+mn-lt"/>
                <a:ea typeface="+mn-ea"/>
                <a:cs typeface="+mn-cs"/>
              </a:defRPr>
            </a:lvl6pPr>
            <a:lvl7pPr marL="1603375" indent="-228600" algn="l" defTabSz="914400" rtl="0" eaLnBrk="1" latinLnBrk="0" hangingPunct="1">
              <a:spcBef>
                <a:spcPct val="20000"/>
              </a:spcBef>
              <a:buClr>
                <a:schemeClr val="accent1"/>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7pPr>
            <a:lvl8pPr marL="1830388"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8pPr>
            <a:lvl9pPr marL="2057400" indent="-228600" algn="l" defTabSz="914400" rtl="0" eaLnBrk="1" latinLnBrk="0" hangingPunct="1">
              <a:spcBef>
                <a:spcPct val="20000"/>
              </a:spcBef>
              <a:buClr>
                <a:schemeClr val="accent1"/>
              </a:buClr>
              <a:buSzPct val="75000"/>
              <a:buFont typeface="Wingdings" pitchFamily="2" charset="2"/>
              <a:buChar char=""/>
              <a:defRPr lang="en-US" sz="1800" kern="1200" baseline="0" dirty="0">
                <a:solidFill>
                  <a:schemeClr val="tx1">
                    <a:lumMod val="65000"/>
                    <a:lumOff val="35000"/>
                  </a:schemeClr>
                </a:solidFill>
                <a:latin typeface="+mn-lt"/>
                <a:ea typeface="+mn-ea"/>
                <a:cs typeface="+mn-cs"/>
              </a:defRPr>
            </a:lvl9pPr>
          </a:lstStyle>
          <a:p>
            <a:pPr defTabSz="914378">
              <a:spcBef>
                <a:spcPts val="0"/>
              </a:spcBef>
            </a:pPr>
            <a:r>
              <a:rPr lang="en-US" b="1" i="1" dirty="0">
                <a:solidFill>
                  <a:srgbClr val="FF0000"/>
                </a:solidFill>
              </a:rPr>
              <a:t>Q.</a:t>
            </a:r>
            <a:r>
              <a:rPr lang="en-US" dirty="0">
                <a:solidFill>
                  <a:srgbClr val="FF0000"/>
                </a:solidFill>
              </a:rPr>
              <a:t> </a:t>
            </a:r>
            <a:r>
              <a:rPr lang="en-US" dirty="0">
                <a:solidFill>
                  <a:srgbClr val="00529B"/>
                </a:solidFill>
              </a:rPr>
              <a:t>What is the </a:t>
            </a:r>
            <a:r>
              <a:rPr lang="en-US" b="1" dirty="0">
                <a:solidFill>
                  <a:srgbClr val="00529B"/>
                </a:solidFill>
              </a:rPr>
              <a:t>utility</a:t>
            </a:r>
            <a:r>
              <a:rPr lang="en-US" dirty="0">
                <a:solidFill>
                  <a:srgbClr val="00529B"/>
                </a:solidFill>
              </a:rPr>
              <a:t> of an integrated model?</a:t>
            </a:r>
            <a:endParaRPr lang="en-US" dirty="0"/>
          </a:p>
          <a:p>
            <a:pPr defTabSz="914378">
              <a:spcBef>
                <a:spcPts val="0"/>
              </a:spcBef>
            </a:pPr>
            <a:r>
              <a:rPr lang="en-US" dirty="0"/>
              <a:t>Can we </a:t>
            </a:r>
            <a:r>
              <a:rPr lang="en-US" b="1" dirty="0"/>
              <a:t>classify devices </a:t>
            </a:r>
            <a:r>
              <a:rPr lang="en-US" dirty="0"/>
              <a:t>using their mobility and/or traffic features?</a:t>
            </a:r>
          </a:p>
          <a:p>
            <a:pPr defTabSz="914378">
              <a:spcBef>
                <a:spcPts val="0"/>
              </a:spcBef>
            </a:pPr>
            <a:endParaRPr lang="en-US" dirty="0"/>
          </a:p>
          <a:p>
            <a:pPr defTabSz="914378">
              <a:spcBef>
                <a:spcPts val="0"/>
              </a:spcBef>
            </a:pPr>
            <a:endParaRPr lang="en-US" dirty="0"/>
          </a:p>
          <a:p>
            <a:pPr defTabSz="914378">
              <a:spcBef>
                <a:spcPts val="0"/>
              </a:spcBef>
            </a:pPr>
            <a:endParaRPr lang="en-US" dirty="0"/>
          </a:p>
          <a:p>
            <a:pPr defTabSz="914378">
              <a:spcBef>
                <a:spcPts val="0"/>
              </a:spcBef>
            </a:pPr>
            <a:endParaRPr lang="en-US" dirty="0"/>
          </a:p>
          <a:p>
            <a:pPr defTabSz="914378">
              <a:spcBef>
                <a:spcPts val="0"/>
              </a:spcBef>
            </a:pPr>
            <a:endParaRPr lang="en-US" dirty="0"/>
          </a:p>
          <a:p>
            <a:pPr defTabSz="914378">
              <a:spcBef>
                <a:spcPts val="0"/>
              </a:spcBef>
            </a:pPr>
            <a:endParaRPr lang="en-US" dirty="0"/>
          </a:p>
          <a:p>
            <a:pPr defTabSz="914378">
              <a:spcBef>
                <a:spcPts val="0"/>
              </a:spcBef>
            </a:pPr>
            <a:endParaRPr lang="en-US" dirty="0"/>
          </a:p>
          <a:p>
            <a:pPr defTabSz="914378">
              <a:spcBef>
                <a:spcPts val="0"/>
              </a:spcBef>
            </a:pPr>
            <a:endParaRPr lang="en-US" dirty="0"/>
          </a:p>
          <a:p>
            <a:pPr defTabSz="914378">
              <a:spcBef>
                <a:spcPts val="0"/>
              </a:spcBef>
            </a:pPr>
            <a:endParaRPr lang="en-US" dirty="0"/>
          </a:p>
          <a:p>
            <a:pPr defTabSz="914378">
              <a:spcBef>
                <a:spcPts val="0"/>
              </a:spcBef>
            </a:pPr>
            <a:r>
              <a:rPr lang="en-US" dirty="0"/>
              <a:t>Generative Modeling Benefits Significantly from combined features</a:t>
            </a:r>
          </a:p>
          <a:p>
            <a:pPr lvl="1" defTabSz="914378">
              <a:spcBef>
                <a:spcPts val="0"/>
              </a:spcBef>
            </a:pPr>
            <a:r>
              <a:rPr lang="en-US" sz="1600" dirty="0"/>
              <a:t>Gaussian Mixture Model (GMM): </a:t>
            </a:r>
            <a:r>
              <a:rPr lang="en-US" dirty="0"/>
              <a:t>84% , </a:t>
            </a:r>
            <a:r>
              <a:rPr lang="en-US" sz="1600" dirty="0"/>
              <a:t>Variational Auto Encoder (VAE): </a:t>
            </a:r>
            <a:r>
              <a:rPr lang="en-US" dirty="0"/>
              <a:t>92% </a:t>
            </a:r>
            <a:r>
              <a:rPr lang="en-US" sz="1200" dirty="0"/>
              <a:t>(accuracy)</a:t>
            </a:r>
          </a:p>
        </p:txBody>
      </p:sp>
      <p:graphicFrame>
        <p:nvGraphicFramePr>
          <p:cNvPr id="7" name="Chart 6">
            <a:extLst>
              <a:ext uri="{FF2B5EF4-FFF2-40B4-BE49-F238E27FC236}">
                <a16:creationId xmlns:a16="http://schemas.microsoft.com/office/drawing/2014/main" xmlns="" id="{813160C0-5B93-4597-B074-B5D4F2A33744}"/>
              </a:ext>
            </a:extLst>
          </p:cNvPr>
          <p:cNvGraphicFramePr>
            <a:graphicFrameLocks/>
          </p:cNvGraphicFramePr>
          <p:nvPr>
            <p:extLst>
              <p:ext uri="{D42A27DB-BD31-4B8C-83A1-F6EECF244321}">
                <p14:modId xmlns:p14="http://schemas.microsoft.com/office/powerpoint/2010/main" val="3981735640"/>
              </p:ext>
            </p:extLst>
          </p:nvPr>
        </p:nvGraphicFramePr>
        <p:xfrm>
          <a:off x="73080" y="1490859"/>
          <a:ext cx="6581776" cy="2445977"/>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xmlns="" id="{07ADB282-A745-426D-A5F2-F17368FFE363}"/>
              </a:ext>
            </a:extLst>
          </p:cNvPr>
          <p:cNvSpPr txBox="1"/>
          <p:nvPr/>
        </p:nvSpPr>
        <p:spPr>
          <a:xfrm>
            <a:off x="1815867" y="3686924"/>
            <a:ext cx="1127130" cy="338554"/>
          </a:xfrm>
          <a:prstGeom prst="rect">
            <a:avLst/>
          </a:prstGeom>
          <a:noFill/>
        </p:spPr>
        <p:txBody>
          <a:bodyPr wrap="square" rtlCol="0">
            <a:spAutoFit/>
          </a:bodyPr>
          <a:lstStyle/>
          <a:p>
            <a:r>
              <a:rPr lang="en-US" sz="1600" dirty="0">
                <a:solidFill>
                  <a:srgbClr val="00529B"/>
                </a:solidFill>
              </a:rPr>
              <a:t>Mobility</a:t>
            </a:r>
          </a:p>
        </p:txBody>
      </p:sp>
      <p:sp>
        <p:nvSpPr>
          <p:cNvPr id="14" name="TextBox 13">
            <a:extLst>
              <a:ext uri="{FF2B5EF4-FFF2-40B4-BE49-F238E27FC236}">
                <a16:creationId xmlns:a16="http://schemas.microsoft.com/office/drawing/2014/main" xmlns="" id="{50D4F87E-4666-4615-979E-81FF16E4A2AC}"/>
              </a:ext>
            </a:extLst>
          </p:cNvPr>
          <p:cNvSpPr txBox="1"/>
          <p:nvPr/>
        </p:nvSpPr>
        <p:spPr>
          <a:xfrm>
            <a:off x="2802634" y="3700654"/>
            <a:ext cx="865924" cy="338554"/>
          </a:xfrm>
          <a:prstGeom prst="rect">
            <a:avLst/>
          </a:prstGeom>
          <a:noFill/>
        </p:spPr>
        <p:txBody>
          <a:bodyPr wrap="square" rtlCol="0">
            <a:spAutoFit/>
          </a:bodyPr>
          <a:lstStyle/>
          <a:p>
            <a:r>
              <a:rPr lang="en-US" sz="1600" dirty="0">
                <a:solidFill>
                  <a:srgbClr val="00529B"/>
                </a:solidFill>
              </a:rPr>
              <a:t>Traffic</a:t>
            </a:r>
          </a:p>
        </p:txBody>
      </p:sp>
      <p:sp>
        <p:nvSpPr>
          <p:cNvPr id="22" name="TextBox 21">
            <a:extLst>
              <a:ext uri="{FF2B5EF4-FFF2-40B4-BE49-F238E27FC236}">
                <a16:creationId xmlns:a16="http://schemas.microsoft.com/office/drawing/2014/main" xmlns="" id="{CFEF89DB-202E-43A0-B74D-70F93E8D5DC1}"/>
              </a:ext>
            </a:extLst>
          </p:cNvPr>
          <p:cNvSpPr txBox="1"/>
          <p:nvPr/>
        </p:nvSpPr>
        <p:spPr>
          <a:xfrm>
            <a:off x="3581913" y="3713437"/>
            <a:ext cx="1495364" cy="338554"/>
          </a:xfrm>
          <a:prstGeom prst="rect">
            <a:avLst/>
          </a:prstGeom>
          <a:noFill/>
        </p:spPr>
        <p:txBody>
          <a:bodyPr wrap="square" rtlCol="0">
            <a:spAutoFit/>
          </a:bodyPr>
          <a:lstStyle/>
          <a:p>
            <a:r>
              <a:rPr lang="en-US" sz="1600" dirty="0">
                <a:solidFill>
                  <a:srgbClr val="00529B"/>
                </a:solidFill>
              </a:rPr>
              <a:t>Combined</a:t>
            </a:r>
          </a:p>
        </p:txBody>
      </p:sp>
      <p:sp>
        <p:nvSpPr>
          <p:cNvPr id="27" name="TextBox 26">
            <a:extLst>
              <a:ext uri="{FF2B5EF4-FFF2-40B4-BE49-F238E27FC236}">
                <a16:creationId xmlns:a16="http://schemas.microsoft.com/office/drawing/2014/main" xmlns="" id="{1FE370F2-F156-4A90-9510-0DFF0EBFC5E7}"/>
              </a:ext>
            </a:extLst>
          </p:cNvPr>
          <p:cNvSpPr txBox="1"/>
          <p:nvPr/>
        </p:nvSpPr>
        <p:spPr>
          <a:xfrm>
            <a:off x="4092679" y="3715717"/>
            <a:ext cx="2410305" cy="584775"/>
          </a:xfrm>
          <a:prstGeom prst="rect">
            <a:avLst/>
          </a:prstGeom>
          <a:noFill/>
        </p:spPr>
        <p:txBody>
          <a:bodyPr wrap="square" rtlCol="0">
            <a:spAutoFit/>
          </a:bodyPr>
          <a:lstStyle/>
          <a:p>
            <a:pPr algn="ctr"/>
            <a:r>
              <a:rPr lang="en-US" sz="1600" dirty="0">
                <a:solidFill>
                  <a:srgbClr val="00529B"/>
                </a:solidFill>
              </a:rPr>
              <a:t>Combined (weekday/weekend)</a:t>
            </a:r>
          </a:p>
        </p:txBody>
      </p:sp>
      <p:sp>
        <p:nvSpPr>
          <p:cNvPr id="2" name="TextBox 1">
            <a:extLst>
              <a:ext uri="{FF2B5EF4-FFF2-40B4-BE49-F238E27FC236}">
                <a16:creationId xmlns:a16="http://schemas.microsoft.com/office/drawing/2014/main" xmlns="" id="{CF4C3268-B8F7-4124-8F9A-885D08557EBA}"/>
              </a:ext>
            </a:extLst>
          </p:cNvPr>
          <p:cNvSpPr txBox="1"/>
          <p:nvPr/>
        </p:nvSpPr>
        <p:spPr>
          <a:xfrm>
            <a:off x="6800068" y="2652998"/>
            <a:ext cx="2214464" cy="846386"/>
          </a:xfrm>
          <a:prstGeom prst="rect">
            <a:avLst/>
          </a:prstGeom>
          <a:noFill/>
        </p:spPr>
        <p:txBody>
          <a:bodyPr wrap="square" rtlCol="0">
            <a:spAutoFit/>
          </a:bodyPr>
          <a:lstStyle/>
          <a:p>
            <a:r>
              <a:rPr lang="en-US" dirty="0">
                <a:solidFill>
                  <a:srgbClr val="FF0000"/>
                </a:solidFill>
              </a:rPr>
              <a:t>Significant </a:t>
            </a:r>
            <a:r>
              <a:rPr lang="en-US" i="1" dirty="0">
                <a:solidFill>
                  <a:srgbClr val="FF0000"/>
                </a:solidFill>
              </a:rPr>
              <a:t>boost in accuracy! </a:t>
            </a:r>
            <a:r>
              <a:rPr lang="en-US" sz="1300" i="1" dirty="0">
                <a:solidFill>
                  <a:srgbClr val="FF0000"/>
                </a:solidFill>
              </a:rPr>
              <a:t>(despite increase in dimensionality)</a:t>
            </a:r>
            <a:endParaRPr lang="en-US" sz="1300" dirty="0">
              <a:solidFill>
                <a:srgbClr val="FF0000"/>
              </a:solidFill>
            </a:endParaRPr>
          </a:p>
        </p:txBody>
      </p:sp>
      <p:sp>
        <p:nvSpPr>
          <p:cNvPr id="10" name="Rectangle 9">
            <a:extLst>
              <a:ext uri="{FF2B5EF4-FFF2-40B4-BE49-F238E27FC236}">
                <a16:creationId xmlns:a16="http://schemas.microsoft.com/office/drawing/2014/main" xmlns="" id="{851D7136-618E-48C1-B62E-72CB210D6707}"/>
              </a:ext>
            </a:extLst>
          </p:cNvPr>
          <p:cNvSpPr/>
          <p:nvPr/>
        </p:nvSpPr>
        <p:spPr>
          <a:xfrm>
            <a:off x="5896296" y="2039362"/>
            <a:ext cx="820132" cy="169717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a:p>
        </p:txBody>
      </p:sp>
      <p:cxnSp>
        <p:nvCxnSpPr>
          <p:cNvPr id="33" name="Straight Arrow Connector 32">
            <a:extLst>
              <a:ext uri="{FF2B5EF4-FFF2-40B4-BE49-F238E27FC236}">
                <a16:creationId xmlns:a16="http://schemas.microsoft.com/office/drawing/2014/main" xmlns="" id="{16822F06-5FD5-4BA5-BC59-A5A7A67712C2}"/>
              </a:ext>
            </a:extLst>
          </p:cNvPr>
          <p:cNvCxnSpPr>
            <a:cxnSpLocks/>
            <a:endCxn id="10" idx="0"/>
          </p:cNvCxnSpPr>
          <p:nvPr/>
        </p:nvCxnSpPr>
        <p:spPr>
          <a:xfrm flipV="1">
            <a:off x="2313364" y="2039362"/>
            <a:ext cx="3992998" cy="1112790"/>
          </a:xfrm>
          <a:prstGeom prst="straightConnector1">
            <a:avLst/>
          </a:prstGeom>
          <a:ln>
            <a:tailEnd type="triangle"/>
          </a:ln>
          <a:effectLst>
            <a:outerShdw blurRad="50800" dist="38100" dir="5400000" algn="t"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sp>
        <p:nvSpPr>
          <p:cNvPr id="12" name="TextBox 11">
            <a:extLst>
              <a:ext uri="{FF2B5EF4-FFF2-40B4-BE49-F238E27FC236}">
                <a16:creationId xmlns:a16="http://schemas.microsoft.com/office/drawing/2014/main" xmlns="" id="{5F643514-C366-4D73-8EF3-786EE0B422FD}"/>
              </a:ext>
            </a:extLst>
          </p:cNvPr>
          <p:cNvSpPr txBox="1"/>
          <p:nvPr/>
        </p:nvSpPr>
        <p:spPr>
          <a:xfrm>
            <a:off x="6145724" y="1688280"/>
            <a:ext cx="434734" cy="369332"/>
          </a:xfrm>
          <a:prstGeom prst="rect">
            <a:avLst/>
          </a:prstGeom>
          <a:noFill/>
        </p:spPr>
        <p:txBody>
          <a:bodyPr wrap="none" rtlCol="0">
            <a:spAutoFit/>
          </a:bodyPr>
          <a:lstStyle/>
          <a:p>
            <a:r>
              <a:rPr lang="en-US" dirty="0">
                <a:solidFill>
                  <a:srgbClr val="C00000"/>
                </a:solidFill>
              </a:rPr>
              <a:t>91</a:t>
            </a:r>
          </a:p>
        </p:txBody>
      </p:sp>
      <p:sp>
        <p:nvSpPr>
          <p:cNvPr id="25" name="TextBox 24">
            <a:extLst>
              <a:ext uri="{FF2B5EF4-FFF2-40B4-BE49-F238E27FC236}">
                <a16:creationId xmlns:a16="http://schemas.microsoft.com/office/drawing/2014/main" xmlns="" id="{C5C17C05-2E3D-4372-9DBB-3F3DD7874C74}"/>
              </a:ext>
            </a:extLst>
          </p:cNvPr>
          <p:cNvSpPr txBox="1"/>
          <p:nvPr/>
        </p:nvSpPr>
        <p:spPr>
          <a:xfrm>
            <a:off x="5896296" y="3736533"/>
            <a:ext cx="1985685" cy="338554"/>
          </a:xfrm>
          <a:prstGeom prst="rect">
            <a:avLst/>
          </a:prstGeom>
          <a:noFill/>
        </p:spPr>
        <p:txBody>
          <a:bodyPr wrap="square" rtlCol="0">
            <a:spAutoFit/>
          </a:bodyPr>
          <a:lstStyle/>
          <a:p>
            <a:r>
              <a:rPr lang="en-US" sz="1600" b="1" dirty="0">
                <a:solidFill>
                  <a:srgbClr val="00529B"/>
                </a:solidFill>
              </a:rPr>
              <a:t>+ Predictability </a:t>
            </a:r>
            <a:endParaRPr lang="en-US" sz="1600" dirty="0">
              <a:solidFill>
                <a:srgbClr val="00529B"/>
              </a:solidFill>
            </a:endParaRPr>
          </a:p>
        </p:txBody>
      </p:sp>
      <p:sp>
        <p:nvSpPr>
          <p:cNvPr id="5" name="TextBox 4">
            <a:extLst>
              <a:ext uri="{FF2B5EF4-FFF2-40B4-BE49-F238E27FC236}">
                <a16:creationId xmlns:a16="http://schemas.microsoft.com/office/drawing/2014/main" xmlns="" id="{B11FA839-89E3-4798-99D3-2B6476E7E82C}"/>
              </a:ext>
            </a:extLst>
          </p:cNvPr>
          <p:cNvSpPr txBox="1"/>
          <p:nvPr/>
        </p:nvSpPr>
        <p:spPr>
          <a:xfrm>
            <a:off x="1440749" y="3909520"/>
            <a:ext cx="2551852" cy="369332"/>
          </a:xfrm>
          <a:prstGeom prst="rect">
            <a:avLst/>
          </a:prstGeom>
          <a:noFill/>
        </p:spPr>
        <p:txBody>
          <a:bodyPr wrap="none" rtlCol="0">
            <a:spAutoFit/>
          </a:bodyPr>
          <a:lstStyle/>
          <a:p>
            <a:r>
              <a:rPr lang="en-US" dirty="0"/>
              <a:t>Classification Features</a:t>
            </a:r>
          </a:p>
        </p:txBody>
      </p:sp>
      <p:sp>
        <p:nvSpPr>
          <p:cNvPr id="8" name="Arrow: Right 7">
            <a:hlinkClick r:id="rId4" action="ppaction://hlinksldjump"/>
            <a:extLst>
              <a:ext uri="{FF2B5EF4-FFF2-40B4-BE49-F238E27FC236}">
                <a16:creationId xmlns:a16="http://schemas.microsoft.com/office/drawing/2014/main" xmlns="" id="{72ABD572-4CDC-4AB1-8A7F-EFDBE195D3C6}"/>
              </a:ext>
            </a:extLst>
          </p:cNvPr>
          <p:cNvSpPr/>
          <p:nvPr/>
        </p:nvSpPr>
        <p:spPr>
          <a:xfrm>
            <a:off x="8430322" y="3936836"/>
            <a:ext cx="365698" cy="274637"/>
          </a:xfrm>
          <a:prstGeom prst="rightArrow">
            <a:avLst/>
          </a:prstGeom>
          <a:gradFill>
            <a:gsLst>
              <a:gs pos="0">
                <a:schemeClr val="bg1">
                  <a:lumMod val="85000"/>
                </a:schemeClr>
              </a:gs>
              <a:gs pos="100000">
                <a:schemeClr val="accent1">
                  <a:tint val="70000"/>
                  <a:shade val="100000"/>
                  <a:alpha val="100000"/>
                  <a:satMod val="200000"/>
                  <a:lumMod val="100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656274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graphicEl>
                                              <a:chart seriesIdx="0" categoryIdx="-4" bldStep="series"/>
                                            </p:graphicEl>
                                          </p:spTgt>
                                        </p:tgtEl>
                                        <p:attrNameLst>
                                          <p:attrName>style.visibility</p:attrName>
                                        </p:attrNameLst>
                                      </p:cBhvr>
                                      <p:to>
                                        <p:strVal val="visible"/>
                                      </p:to>
                                    </p:set>
                                    <p:animEffect transition="in" filter="wipe(down)">
                                      <p:cBhvr>
                                        <p:cTn id="7" dur="250"/>
                                        <p:tgtEl>
                                          <p:spTgt spid="7">
                                            <p:graphicEl>
                                              <a:chart seriesIdx="0" categoryIdx="-4" bldStep="series"/>
                                            </p:graphicEl>
                                          </p:spTgt>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250"/>
                                        <p:tgtEl>
                                          <p:spTgt spid="6"/>
                                        </p:tgtEl>
                                      </p:cBhvr>
                                    </p:animEffect>
                                    <p:anim calcmode="lin" valueType="num">
                                      <p:cBhvr>
                                        <p:cTn id="11" dur="250" fill="hold"/>
                                        <p:tgtEl>
                                          <p:spTgt spid="6"/>
                                        </p:tgtEl>
                                        <p:attrNameLst>
                                          <p:attrName>ppt_x</p:attrName>
                                        </p:attrNameLst>
                                      </p:cBhvr>
                                      <p:tavLst>
                                        <p:tav tm="0">
                                          <p:val>
                                            <p:strVal val="#ppt_x"/>
                                          </p:val>
                                        </p:tav>
                                        <p:tav tm="100000">
                                          <p:val>
                                            <p:strVal val="#ppt_x"/>
                                          </p:val>
                                        </p:tav>
                                      </p:tavLst>
                                    </p:anim>
                                    <p:anim calcmode="lin" valueType="num">
                                      <p:cBhvr>
                                        <p:cTn id="12" dur="250" fill="hold"/>
                                        <p:tgtEl>
                                          <p:spTgt spid="6"/>
                                        </p:tgtEl>
                                        <p:attrNameLst>
                                          <p:attrName>ppt_y</p:attrName>
                                        </p:attrNameLst>
                                      </p:cBhvr>
                                      <p:tavLst>
                                        <p:tav tm="0">
                                          <p:val>
                                            <p:strVal val="#ppt_y+.1"/>
                                          </p:val>
                                        </p:tav>
                                        <p:tav tm="100000">
                                          <p:val>
                                            <p:strVal val="#ppt_y"/>
                                          </p:val>
                                        </p:tav>
                                      </p:tavLst>
                                    </p:anim>
                                  </p:childTnLst>
                                </p:cTn>
                              </p:par>
                            </p:childTnLst>
                          </p:cTn>
                        </p:par>
                        <p:par>
                          <p:cTn id="13" fill="hold">
                            <p:stCondLst>
                              <p:cond delay="250"/>
                            </p:stCondLst>
                            <p:childTnLst>
                              <p:par>
                                <p:cTn id="14" presetID="22" presetClass="entr" presetSubtype="4" fill="hold" grpId="0" nodeType="afterEffect">
                                  <p:stCondLst>
                                    <p:cond delay="0"/>
                                  </p:stCondLst>
                                  <p:childTnLst>
                                    <p:set>
                                      <p:cBhvr>
                                        <p:cTn id="15" dur="1" fill="hold">
                                          <p:stCondLst>
                                            <p:cond delay="0"/>
                                          </p:stCondLst>
                                        </p:cTn>
                                        <p:tgtEl>
                                          <p:spTgt spid="7">
                                            <p:graphicEl>
                                              <a:chart seriesIdx="1" categoryIdx="-4" bldStep="series"/>
                                            </p:graphicEl>
                                          </p:spTgt>
                                        </p:tgtEl>
                                        <p:attrNameLst>
                                          <p:attrName>style.visibility</p:attrName>
                                        </p:attrNameLst>
                                      </p:cBhvr>
                                      <p:to>
                                        <p:strVal val="visible"/>
                                      </p:to>
                                    </p:set>
                                    <p:animEffect transition="in" filter="wipe(down)">
                                      <p:cBhvr>
                                        <p:cTn id="16" dur="250"/>
                                        <p:tgtEl>
                                          <p:spTgt spid="7">
                                            <p:graphicEl>
                                              <a:chart seriesIdx="1" categoryIdx="-4" bldStep="series"/>
                                            </p:graphicEl>
                                          </p:spTgt>
                                        </p:tgtEl>
                                      </p:cBhvr>
                                    </p:animEffect>
                                  </p:childTnLst>
                                </p:cTn>
                              </p:par>
                              <p:par>
                                <p:cTn id="17" presetID="42"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250"/>
                                        <p:tgtEl>
                                          <p:spTgt spid="14"/>
                                        </p:tgtEl>
                                      </p:cBhvr>
                                    </p:animEffect>
                                    <p:anim calcmode="lin" valueType="num">
                                      <p:cBhvr>
                                        <p:cTn id="20" dur="250" fill="hold"/>
                                        <p:tgtEl>
                                          <p:spTgt spid="14"/>
                                        </p:tgtEl>
                                        <p:attrNameLst>
                                          <p:attrName>ppt_x</p:attrName>
                                        </p:attrNameLst>
                                      </p:cBhvr>
                                      <p:tavLst>
                                        <p:tav tm="0">
                                          <p:val>
                                            <p:strVal val="#ppt_x"/>
                                          </p:val>
                                        </p:tav>
                                        <p:tav tm="100000">
                                          <p:val>
                                            <p:strVal val="#ppt_x"/>
                                          </p:val>
                                        </p:tav>
                                      </p:tavLst>
                                    </p:anim>
                                    <p:anim calcmode="lin" valueType="num">
                                      <p:cBhvr>
                                        <p:cTn id="21" dur="250" fill="hold"/>
                                        <p:tgtEl>
                                          <p:spTgt spid="14"/>
                                        </p:tgtEl>
                                        <p:attrNameLst>
                                          <p:attrName>ppt_y</p:attrName>
                                        </p:attrNameLst>
                                      </p:cBhvr>
                                      <p:tavLst>
                                        <p:tav tm="0">
                                          <p:val>
                                            <p:strVal val="#ppt_y+.1"/>
                                          </p:val>
                                        </p:tav>
                                        <p:tav tm="100000">
                                          <p:val>
                                            <p:strVal val="#ppt_y"/>
                                          </p:val>
                                        </p:tav>
                                      </p:tavLst>
                                    </p:anim>
                                  </p:childTnLst>
                                </p:cTn>
                              </p:par>
                            </p:childTnLst>
                          </p:cTn>
                        </p:par>
                        <p:par>
                          <p:cTn id="22" fill="hold">
                            <p:stCondLst>
                              <p:cond delay="500"/>
                            </p:stCondLst>
                            <p:childTnLst>
                              <p:par>
                                <p:cTn id="23" presetID="22" presetClass="entr" presetSubtype="4" fill="hold" grpId="0" nodeType="afterEffect">
                                  <p:stCondLst>
                                    <p:cond delay="0"/>
                                  </p:stCondLst>
                                  <p:childTnLst>
                                    <p:set>
                                      <p:cBhvr>
                                        <p:cTn id="24" dur="1" fill="hold">
                                          <p:stCondLst>
                                            <p:cond delay="0"/>
                                          </p:stCondLst>
                                        </p:cTn>
                                        <p:tgtEl>
                                          <p:spTgt spid="7">
                                            <p:graphicEl>
                                              <a:chart seriesIdx="2" categoryIdx="-4" bldStep="series"/>
                                            </p:graphicEl>
                                          </p:spTgt>
                                        </p:tgtEl>
                                        <p:attrNameLst>
                                          <p:attrName>style.visibility</p:attrName>
                                        </p:attrNameLst>
                                      </p:cBhvr>
                                      <p:to>
                                        <p:strVal val="visible"/>
                                      </p:to>
                                    </p:set>
                                    <p:animEffect transition="in" filter="wipe(down)">
                                      <p:cBhvr>
                                        <p:cTn id="25" dur="250"/>
                                        <p:tgtEl>
                                          <p:spTgt spid="7">
                                            <p:graphicEl>
                                              <a:chart seriesIdx="2" categoryIdx="-4" bldStep="series"/>
                                            </p:graphicEl>
                                          </p:spTgt>
                                        </p:tgtEl>
                                      </p:cBhvr>
                                    </p:animEffect>
                                  </p:childTnLst>
                                </p:cTn>
                              </p:par>
                              <p:par>
                                <p:cTn id="26" presetID="42" presetClass="entr" presetSubtype="0"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250"/>
                                        <p:tgtEl>
                                          <p:spTgt spid="22"/>
                                        </p:tgtEl>
                                      </p:cBhvr>
                                    </p:animEffect>
                                    <p:anim calcmode="lin" valueType="num">
                                      <p:cBhvr>
                                        <p:cTn id="29" dur="250" fill="hold"/>
                                        <p:tgtEl>
                                          <p:spTgt spid="22"/>
                                        </p:tgtEl>
                                        <p:attrNameLst>
                                          <p:attrName>ppt_x</p:attrName>
                                        </p:attrNameLst>
                                      </p:cBhvr>
                                      <p:tavLst>
                                        <p:tav tm="0">
                                          <p:val>
                                            <p:strVal val="#ppt_x"/>
                                          </p:val>
                                        </p:tav>
                                        <p:tav tm="100000">
                                          <p:val>
                                            <p:strVal val="#ppt_x"/>
                                          </p:val>
                                        </p:tav>
                                      </p:tavLst>
                                    </p:anim>
                                    <p:anim calcmode="lin" valueType="num">
                                      <p:cBhvr>
                                        <p:cTn id="30" dur="250" fill="hold"/>
                                        <p:tgtEl>
                                          <p:spTgt spid="22"/>
                                        </p:tgtEl>
                                        <p:attrNameLst>
                                          <p:attrName>ppt_y</p:attrName>
                                        </p:attrNameLst>
                                      </p:cBhvr>
                                      <p:tavLst>
                                        <p:tav tm="0">
                                          <p:val>
                                            <p:strVal val="#ppt_y+.1"/>
                                          </p:val>
                                        </p:tav>
                                        <p:tav tm="100000">
                                          <p:val>
                                            <p:strVal val="#ppt_y"/>
                                          </p:val>
                                        </p:tav>
                                      </p:tavLst>
                                    </p:anim>
                                  </p:childTnLst>
                                </p:cTn>
                              </p:par>
                            </p:childTnLst>
                          </p:cTn>
                        </p:par>
                        <p:par>
                          <p:cTn id="31" fill="hold">
                            <p:stCondLst>
                              <p:cond delay="750"/>
                            </p:stCondLst>
                            <p:childTnLst>
                              <p:par>
                                <p:cTn id="32" presetID="22" presetClass="entr" presetSubtype="4" fill="hold" grpId="0" nodeType="afterEffect">
                                  <p:stCondLst>
                                    <p:cond delay="0"/>
                                  </p:stCondLst>
                                  <p:childTnLst>
                                    <p:set>
                                      <p:cBhvr>
                                        <p:cTn id="33" dur="1" fill="hold">
                                          <p:stCondLst>
                                            <p:cond delay="0"/>
                                          </p:stCondLst>
                                        </p:cTn>
                                        <p:tgtEl>
                                          <p:spTgt spid="7">
                                            <p:graphicEl>
                                              <a:chart seriesIdx="3" categoryIdx="-4" bldStep="series"/>
                                            </p:graphicEl>
                                          </p:spTgt>
                                        </p:tgtEl>
                                        <p:attrNameLst>
                                          <p:attrName>style.visibility</p:attrName>
                                        </p:attrNameLst>
                                      </p:cBhvr>
                                      <p:to>
                                        <p:strVal val="visible"/>
                                      </p:to>
                                    </p:set>
                                    <p:animEffect transition="in" filter="wipe(down)">
                                      <p:cBhvr>
                                        <p:cTn id="34" dur="250"/>
                                        <p:tgtEl>
                                          <p:spTgt spid="7">
                                            <p:graphicEl>
                                              <a:chart seriesIdx="3" categoryIdx="-4" bldStep="series"/>
                                            </p:graphicEl>
                                          </p:spTgt>
                                        </p:tgtEl>
                                      </p:cBhvr>
                                    </p:animEffect>
                                  </p:childTnLst>
                                </p:cTn>
                              </p:par>
                              <p:par>
                                <p:cTn id="35" presetID="42" presetClass="entr" presetSubtype="0"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250"/>
                                        <p:tgtEl>
                                          <p:spTgt spid="27"/>
                                        </p:tgtEl>
                                      </p:cBhvr>
                                    </p:animEffect>
                                    <p:anim calcmode="lin" valueType="num">
                                      <p:cBhvr>
                                        <p:cTn id="38" dur="250" fill="hold"/>
                                        <p:tgtEl>
                                          <p:spTgt spid="27"/>
                                        </p:tgtEl>
                                        <p:attrNameLst>
                                          <p:attrName>ppt_x</p:attrName>
                                        </p:attrNameLst>
                                      </p:cBhvr>
                                      <p:tavLst>
                                        <p:tav tm="0">
                                          <p:val>
                                            <p:strVal val="#ppt_x"/>
                                          </p:val>
                                        </p:tav>
                                        <p:tav tm="100000">
                                          <p:val>
                                            <p:strVal val="#ppt_x"/>
                                          </p:val>
                                        </p:tav>
                                      </p:tavLst>
                                    </p:anim>
                                    <p:anim calcmode="lin" valueType="num">
                                      <p:cBhvr>
                                        <p:cTn id="39" dur="250" fill="hold"/>
                                        <p:tgtEl>
                                          <p:spTgt spid="27"/>
                                        </p:tgtEl>
                                        <p:attrNameLst>
                                          <p:attrName>ppt_y</p:attrName>
                                        </p:attrNameLst>
                                      </p:cBhvr>
                                      <p:tavLst>
                                        <p:tav tm="0">
                                          <p:val>
                                            <p:strVal val="#ppt_y+.1"/>
                                          </p:val>
                                        </p:tav>
                                        <p:tav tm="100000">
                                          <p:val>
                                            <p:strVal val="#ppt_y"/>
                                          </p:val>
                                        </p:tav>
                                      </p:tavLst>
                                    </p:anim>
                                  </p:childTnLst>
                                </p:cTn>
                              </p:par>
                            </p:childTnLst>
                          </p:cTn>
                        </p:par>
                        <p:par>
                          <p:cTn id="40" fill="hold">
                            <p:stCondLst>
                              <p:cond delay="1000"/>
                            </p:stCondLst>
                            <p:childTnLst>
                              <p:par>
                                <p:cTn id="41" presetID="42" presetClass="entr" presetSubtype="0"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250"/>
                                        <p:tgtEl>
                                          <p:spTgt spid="10"/>
                                        </p:tgtEl>
                                      </p:cBhvr>
                                    </p:animEffect>
                                    <p:anim calcmode="lin" valueType="num">
                                      <p:cBhvr>
                                        <p:cTn id="44" dur="250" fill="hold"/>
                                        <p:tgtEl>
                                          <p:spTgt spid="10"/>
                                        </p:tgtEl>
                                        <p:attrNameLst>
                                          <p:attrName>ppt_x</p:attrName>
                                        </p:attrNameLst>
                                      </p:cBhvr>
                                      <p:tavLst>
                                        <p:tav tm="0">
                                          <p:val>
                                            <p:strVal val="#ppt_x"/>
                                          </p:val>
                                        </p:tav>
                                        <p:tav tm="100000">
                                          <p:val>
                                            <p:strVal val="#ppt_x"/>
                                          </p:val>
                                        </p:tav>
                                      </p:tavLst>
                                    </p:anim>
                                    <p:anim calcmode="lin" valueType="num">
                                      <p:cBhvr>
                                        <p:cTn id="45" dur="250" fill="hold"/>
                                        <p:tgtEl>
                                          <p:spTgt spid="10"/>
                                        </p:tgtEl>
                                        <p:attrNameLst>
                                          <p:attrName>ppt_y</p:attrName>
                                        </p:attrNameLst>
                                      </p:cBhvr>
                                      <p:tavLst>
                                        <p:tav tm="0">
                                          <p:val>
                                            <p:strVal val="#ppt_y+.1"/>
                                          </p:val>
                                        </p:tav>
                                        <p:tav tm="100000">
                                          <p:val>
                                            <p:strVal val="#ppt_y"/>
                                          </p:val>
                                        </p:tav>
                                      </p:tavLst>
                                    </p:anim>
                                  </p:childTnLst>
                                </p:cTn>
                              </p:par>
                              <p:par>
                                <p:cTn id="46" presetID="22" presetClass="entr" presetSubtype="4"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ipe(down)">
                                      <p:cBhvr>
                                        <p:cTn id="48" dur="250"/>
                                        <p:tgtEl>
                                          <p:spTgt spid="12"/>
                                        </p:tgtEl>
                                      </p:cBhvr>
                                    </p:animEffect>
                                  </p:childTnLst>
                                </p:cTn>
                              </p:par>
                              <p:par>
                                <p:cTn id="49" presetID="16" presetClass="entr" presetSubtype="21"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barn(inVertical)">
                                      <p:cBhvr>
                                        <p:cTn id="51" dur="250"/>
                                        <p:tgtEl>
                                          <p:spTgt spid="25"/>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nodeType="click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wipe(down)">
                                      <p:cBhvr>
                                        <p:cTn id="56" dur="500"/>
                                        <p:tgtEl>
                                          <p:spTgt spid="33"/>
                                        </p:tgtEl>
                                      </p:cBhvr>
                                    </p:animEffect>
                                  </p:childTnLst>
                                </p:cTn>
                              </p:par>
                            </p:childTnLst>
                          </p:cTn>
                        </p:par>
                        <p:par>
                          <p:cTn id="57" fill="hold">
                            <p:stCondLst>
                              <p:cond delay="500"/>
                            </p:stCondLst>
                            <p:childTnLst>
                              <p:par>
                                <p:cTn id="58" presetID="22" presetClass="entr" presetSubtype="4" fill="hold" grpId="0" nodeType="afterEffect">
                                  <p:stCondLst>
                                    <p:cond delay="0"/>
                                  </p:stCondLst>
                                  <p:childTnLst>
                                    <p:set>
                                      <p:cBhvr>
                                        <p:cTn id="59" dur="1" fill="hold">
                                          <p:stCondLst>
                                            <p:cond delay="0"/>
                                          </p:stCondLst>
                                        </p:cTn>
                                        <p:tgtEl>
                                          <p:spTgt spid="2"/>
                                        </p:tgtEl>
                                        <p:attrNameLst>
                                          <p:attrName>style.visibility</p:attrName>
                                        </p:attrNameLst>
                                      </p:cBhvr>
                                      <p:to>
                                        <p:strVal val="visible"/>
                                      </p:to>
                                    </p:set>
                                    <p:animEffect transition="in" filter="wipe(down)">
                                      <p:cBhvr>
                                        <p:cTn id="60" dur="250"/>
                                        <p:tgtEl>
                                          <p:spTgt spid="2"/>
                                        </p:tgtEl>
                                      </p:cBhvr>
                                    </p:animEffec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9">
                                            <p:txEl>
                                              <p:pRg st="11" end="11"/>
                                            </p:txEl>
                                          </p:spTgt>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9">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uiExpand="1">
        <p:bldSub>
          <a:bldChart bld="series"/>
        </p:bldSub>
      </p:bldGraphic>
      <p:bldP spid="6" grpId="0"/>
      <p:bldP spid="14" grpId="0"/>
      <p:bldP spid="22" grpId="0"/>
      <p:bldP spid="27" grpId="0"/>
      <p:bldP spid="2" grpId="0"/>
      <p:bldP spid="10" grpId="0" animBg="1"/>
      <p:bldP spid="12" grpId="0"/>
      <p:bldP spid="2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xmlns="" id="{2BED3316-5706-474E-9B8A-76F049F46288}"/>
              </a:ext>
            </a:extLst>
          </p:cNvPr>
          <p:cNvSpPr>
            <a:spLocks noGrp="1"/>
          </p:cNvSpPr>
          <p:nvPr>
            <p:ph type="sldNum" sz="quarter" idx="10"/>
          </p:nvPr>
        </p:nvSpPr>
        <p:spPr/>
        <p:txBody>
          <a:bodyPr/>
          <a:lstStyle/>
          <a:p>
            <a:fld id="{694FADCD-22F2-4A14-A571-6ACF405E65FD}" type="slidenum">
              <a:rPr lang="en-US" smtClean="0"/>
              <a:pPr/>
              <a:t>28</a:t>
            </a:fld>
            <a:endParaRPr lang="en-US"/>
          </a:p>
        </p:txBody>
      </p:sp>
      <p:pic>
        <p:nvPicPr>
          <p:cNvPr id="5" name="Picture 3" descr="MIDAS-3.jpg">
            <a:extLst>
              <a:ext uri="{FF2B5EF4-FFF2-40B4-BE49-F238E27FC236}">
                <a16:creationId xmlns:a16="http://schemas.microsoft.com/office/drawing/2014/main" xmlns="" id="{D032081A-52AC-40E6-8FEF-D7440FBEB1C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99537" y="355365"/>
            <a:ext cx="5545026" cy="4591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5">
            <a:extLst>
              <a:ext uri="{FF2B5EF4-FFF2-40B4-BE49-F238E27FC236}">
                <a16:creationId xmlns:a16="http://schemas.microsoft.com/office/drawing/2014/main" xmlns="" id="{8151D3E1-075A-4932-9921-E2113B5AE1F3}"/>
              </a:ext>
            </a:extLst>
          </p:cNvPr>
          <p:cNvSpPr/>
          <p:nvPr/>
        </p:nvSpPr>
        <p:spPr>
          <a:xfrm rot="16200000">
            <a:off x="4989198" y="-526940"/>
            <a:ext cx="2599017" cy="4342710"/>
          </a:xfrm>
          <a:prstGeom prst="ellipse">
            <a:avLst/>
          </a:prstGeom>
          <a:solidFill>
            <a:schemeClr val="bg1">
              <a:lumMod val="85000"/>
              <a:alpha val="43000"/>
            </a:schemeClr>
          </a:solidFill>
          <a:ln w="44450">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xmlns="" id="{440DBFAE-893B-4BC9-B335-BBCAE746155A}"/>
              </a:ext>
            </a:extLst>
          </p:cNvPr>
          <p:cNvSpPr/>
          <p:nvPr/>
        </p:nvSpPr>
        <p:spPr>
          <a:xfrm rot="19965335">
            <a:off x="1934068" y="2304481"/>
            <a:ext cx="2955031" cy="2460879"/>
          </a:xfrm>
          <a:prstGeom prst="ellipse">
            <a:avLst/>
          </a:prstGeom>
          <a:solidFill>
            <a:schemeClr val="bg1">
              <a:lumMod val="75000"/>
              <a:alpha val="27000"/>
            </a:schemeClr>
          </a:solidFill>
          <a:ln w="44450">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xmlns="" id="{92EAFBE9-0916-4081-8C2D-89857B587D7F}"/>
              </a:ext>
            </a:extLst>
          </p:cNvPr>
          <p:cNvSpPr/>
          <p:nvPr/>
        </p:nvSpPr>
        <p:spPr>
          <a:xfrm rot="16200000">
            <a:off x="5668634" y="1919476"/>
            <a:ext cx="1637119" cy="3230237"/>
          </a:xfrm>
          <a:prstGeom prst="ellipse">
            <a:avLst/>
          </a:prstGeom>
          <a:noFill/>
          <a:ln w="44450">
            <a:solidFill>
              <a:schemeClr val="tx2">
                <a:lumMod val="75000"/>
                <a:lumOff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Arrow: Right 2">
            <a:hlinkClick r:id="rId4" action="ppaction://hlinksldjump"/>
            <a:extLst>
              <a:ext uri="{FF2B5EF4-FFF2-40B4-BE49-F238E27FC236}">
                <a16:creationId xmlns:a16="http://schemas.microsoft.com/office/drawing/2014/main" xmlns="" id="{B73601B6-E13D-4FD7-BACB-4C036151B000}"/>
              </a:ext>
            </a:extLst>
          </p:cNvPr>
          <p:cNvSpPr/>
          <p:nvPr/>
        </p:nvSpPr>
        <p:spPr>
          <a:xfrm>
            <a:off x="8430322" y="3936836"/>
            <a:ext cx="365698" cy="274637"/>
          </a:xfrm>
          <a:prstGeom prst="rightArrow">
            <a:avLst/>
          </a:prstGeom>
          <a:gradFill>
            <a:gsLst>
              <a:gs pos="0">
                <a:schemeClr val="bg1">
                  <a:lumMod val="85000"/>
                </a:schemeClr>
              </a:gs>
              <a:gs pos="100000">
                <a:schemeClr val="accent1">
                  <a:tint val="70000"/>
                  <a:shade val="100000"/>
                  <a:alpha val="100000"/>
                  <a:satMod val="200000"/>
                  <a:lumMod val="100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310817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 presetClass="entr" presetSubtype="1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checkerboard(across)">
                                      <p:cBhvr>
                                        <p:cTn id="13" dur="500"/>
                                        <p:tgtEl>
                                          <p:spTgt spid="7"/>
                                        </p:tgtEl>
                                      </p:cBhvr>
                                    </p:animEffect>
                                  </p:childTnLst>
                                </p:cTn>
                              </p:par>
                            </p:childTnLst>
                          </p:cTn>
                        </p:par>
                        <p:par>
                          <p:cTn id="14" fill="hold">
                            <p:stCondLst>
                              <p:cond delay="1000"/>
                            </p:stCondLst>
                            <p:childTnLst>
                              <p:par>
                                <p:cTn id="15" presetID="5" presetClass="entr" presetSubtype="1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checkerboard(across)">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heel(1)">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10BB6503-96F7-4577-9B95-8C2A8D03A7BE}"/>
              </a:ext>
            </a:extLst>
          </p:cNvPr>
          <p:cNvSpPr>
            <a:spLocks noGrp="1"/>
          </p:cNvSpPr>
          <p:nvPr>
            <p:ph idx="1"/>
          </p:nvPr>
        </p:nvSpPr>
        <p:spPr>
          <a:xfrm>
            <a:off x="299249" y="1520102"/>
            <a:ext cx="5843237" cy="3108722"/>
          </a:xfrm>
        </p:spPr>
        <p:txBody>
          <a:bodyPr/>
          <a:lstStyle/>
          <a:p>
            <a:r>
              <a:rPr lang="en-US" dirty="0"/>
              <a:t>Encounter definition: </a:t>
            </a:r>
          </a:p>
          <a:p>
            <a:pPr lvl="1"/>
            <a:r>
              <a:rPr lang="en-US" dirty="0"/>
              <a:t>Two user devices, at the </a:t>
            </a:r>
            <a:r>
              <a:rPr lang="en-US" b="1" dirty="0"/>
              <a:t>same AP (location proximity)</a:t>
            </a:r>
            <a:r>
              <a:rPr lang="en-US" dirty="0"/>
              <a:t>, with </a:t>
            </a:r>
            <a:r>
              <a:rPr lang="en-US" b="1" dirty="0"/>
              <a:t>overlapping</a:t>
            </a:r>
            <a:r>
              <a:rPr lang="en-US" dirty="0"/>
              <a:t> periods of </a:t>
            </a:r>
            <a:r>
              <a:rPr lang="en-US" b="1" dirty="0"/>
              <a:t>time</a:t>
            </a:r>
          </a:p>
          <a:p>
            <a:r>
              <a:rPr lang="en-US" b="1" dirty="0"/>
              <a:t>3 </a:t>
            </a:r>
            <a:r>
              <a:rPr lang="en-US" dirty="0"/>
              <a:t>types of encounters, based on device types:</a:t>
            </a:r>
          </a:p>
          <a:p>
            <a:pPr lvl="1"/>
            <a:r>
              <a:rPr lang="en-US" b="1" dirty="0"/>
              <a:t>Flute-Flute (FF)</a:t>
            </a:r>
          </a:p>
          <a:p>
            <a:pPr lvl="1"/>
            <a:r>
              <a:rPr lang="en-US" b="1" dirty="0"/>
              <a:t>Cello-Cello (CC)</a:t>
            </a:r>
          </a:p>
          <a:p>
            <a:pPr lvl="1"/>
            <a:r>
              <a:rPr lang="en-US" b="1" dirty="0"/>
              <a:t>Flute-Cello (FC)</a:t>
            </a:r>
          </a:p>
          <a:p>
            <a:pPr marL="0" indent="0">
              <a:buNone/>
            </a:pPr>
            <a:endParaRPr lang="en-US" b="1" dirty="0"/>
          </a:p>
        </p:txBody>
      </p:sp>
      <p:sp>
        <p:nvSpPr>
          <p:cNvPr id="3" name="Title 2">
            <a:extLst>
              <a:ext uri="{FF2B5EF4-FFF2-40B4-BE49-F238E27FC236}">
                <a16:creationId xmlns:a16="http://schemas.microsoft.com/office/drawing/2014/main" xmlns="" id="{7DBCE59E-D56F-4E2D-94FF-C849C8E845D2}"/>
              </a:ext>
            </a:extLst>
          </p:cNvPr>
          <p:cNvSpPr>
            <a:spLocks noGrp="1"/>
          </p:cNvSpPr>
          <p:nvPr>
            <p:ph type="title"/>
          </p:nvPr>
        </p:nvSpPr>
        <p:spPr>
          <a:xfrm>
            <a:off x="289957" y="783244"/>
            <a:ext cx="7556500" cy="837009"/>
          </a:xfrm>
        </p:spPr>
        <p:txBody>
          <a:bodyPr/>
          <a:lstStyle/>
          <a:p>
            <a:r>
              <a:rPr lang="en-US"/>
              <a:t>Mobility Encounters</a:t>
            </a:r>
          </a:p>
        </p:txBody>
      </p:sp>
      <p:sp>
        <p:nvSpPr>
          <p:cNvPr id="4" name="Slide Number Placeholder 3">
            <a:extLst>
              <a:ext uri="{FF2B5EF4-FFF2-40B4-BE49-F238E27FC236}">
                <a16:creationId xmlns:a16="http://schemas.microsoft.com/office/drawing/2014/main" xmlns="" id="{902C828E-E634-4665-B03F-81939801C0AD}"/>
              </a:ext>
            </a:extLst>
          </p:cNvPr>
          <p:cNvSpPr>
            <a:spLocks noGrp="1"/>
          </p:cNvSpPr>
          <p:nvPr>
            <p:ph type="sldNum" sz="quarter" idx="10"/>
          </p:nvPr>
        </p:nvSpPr>
        <p:spPr/>
        <p:txBody>
          <a:bodyPr/>
          <a:lstStyle/>
          <a:p>
            <a:fld id="{694FADCD-22F2-4A14-A571-6ACF405E65FD}" type="slidenum">
              <a:rPr lang="en-US" smtClean="0"/>
              <a:t>29</a:t>
            </a:fld>
            <a:endParaRPr lang="en-US"/>
          </a:p>
        </p:txBody>
      </p:sp>
      <p:sp>
        <p:nvSpPr>
          <p:cNvPr id="5" name="Flowchart: Connector 4">
            <a:extLst>
              <a:ext uri="{FF2B5EF4-FFF2-40B4-BE49-F238E27FC236}">
                <a16:creationId xmlns:a16="http://schemas.microsoft.com/office/drawing/2014/main" xmlns="" id="{317A9C58-CAE4-4008-8324-F613B6317475}"/>
              </a:ext>
            </a:extLst>
          </p:cNvPr>
          <p:cNvSpPr/>
          <p:nvPr/>
        </p:nvSpPr>
        <p:spPr>
          <a:xfrm>
            <a:off x="7060836" y="2236557"/>
            <a:ext cx="578999" cy="549759"/>
          </a:xfrm>
          <a:prstGeom prst="flowChartConnector">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a:ln w="0"/>
                <a:solidFill>
                  <a:schemeClr val="accent1"/>
                </a:solidFill>
                <a:effectLst>
                  <a:outerShdw blurRad="38100" dist="25400" dir="5400000" algn="ctr" rotWithShape="0">
                    <a:srgbClr val="6E747A">
                      <a:alpha val="43000"/>
                    </a:srgbClr>
                  </a:outerShdw>
                </a:effectLst>
              </a:rPr>
              <a:t>AP</a:t>
            </a:r>
          </a:p>
        </p:txBody>
      </p:sp>
      <p:sp>
        <p:nvSpPr>
          <p:cNvPr id="6" name="Oval 5">
            <a:extLst>
              <a:ext uri="{FF2B5EF4-FFF2-40B4-BE49-F238E27FC236}">
                <a16:creationId xmlns:a16="http://schemas.microsoft.com/office/drawing/2014/main" xmlns="" id="{08DC1735-9797-4B35-84C3-B11745F7E953}"/>
              </a:ext>
            </a:extLst>
          </p:cNvPr>
          <p:cNvSpPr/>
          <p:nvPr/>
        </p:nvSpPr>
        <p:spPr>
          <a:xfrm>
            <a:off x="6347489" y="1534605"/>
            <a:ext cx="2057400" cy="1951280"/>
          </a:xfrm>
          <a:prstGeom prst="ellipse">
            <a:avLst/>
          </a:prstGeom>
          <a:solidFill>
            <a:schemeClr val="accent1">
              <a:alpha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7" name="Smiley Face 6">
            <a:extLst>
              <a:ext uri="{FF2B5EF4-FFF2-40B4-BE49-F238E27FC236}">
                <a16:creationId xmlns:a16="http://schemas.microsoft.com/office/drawing/2014/main" xmlns="" id="{1494BF86-6742-48DD-B46B-936BA5EB72D4}"/>
              </a:ext>
            </a:extLst>
          </p:cNvPr>
          <p:cNvSpPr/>
          <p:nvPr/>
        </p:nvSpPr>
        <p:spPr>
          <a:xfrm flipH="1">
            <a:off x="6792049" y="2926095"/>
            <a:ext cx="201875" cy="219239"/>
          </a:xfrm>
          <a:prstGeom prst="smileyFace">
            <a:avLst/>
          </a:prstGeom>
          <a:gradFill>
            <a:gsLst>
              <a:gs pos="0">
                <a:schemeClr val="accent2">
                  <a:tint val="100000"/>
                  <a:shade val="40000"/>
                  <a:alpha val="100000"/>
                  <a:satMod val="150000"/>
                  <a:lumMod val="100000"/>
                </a:schemeClr>
              </a:gs>
              <a:gs pos="100000">
                <a:schemeClr val="accent2">
                  <a:tint val="70000"/>
                  <a:shade val="100000"/>
                  <a:alpha val="100000"/>
                  <a:satMod val="200000"/>
                  <a:lumMod val="100000"/>
                </a:schemeClr>
              </a:gs>
            </a:gsLst>
          </a:gra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8" name="Smiley Face 7">
            <a:extLst>
              <a:ext uri="{FF2B5EF4-FFF2-40B4-BE49-F238E27FC236}">
                <a16:creationId xmlns:a16="http://schemas.microsoft.com/office/drawing/2014/main" xmlns="" id="{736885D1-7803-4C55-B1F4-6FFA219DD54C}"/>
              </a:ext>
            </a:extLst>
          </p:cNvPr>
          <p:cNvSpPr/>
          <p:nvPr/>
        </p:nvSpPr>
        <p:spPr>
          <a:xfrm flipH="1">
            <a:off x="7747603" y="2926094"/>
            <a:ext cx="201875" cy="219239"/>
          </a:xfrm>
          <a:prstGeom prst="smileyFac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2" name="TextBox 11">
            <a:extLst>
              <a:ext uri="{FF2B5EF4-FFF2-40B4-BE49-F238E27FC236}">
                <a16:creationId xmlns:a16="http://schemas.microsoft.com/office/drawing/2014/main" xmlns="" id="{844CC01C-F04B-4243-9E3B-F308B1AE79BA}"/>
              </a:ext>
            </a:extLst>
          </p:cNvPr>
          <p:cNvSpPr txBox="1"/>
          <p:nvPr/>
        </p:nvSpPr>
        <p:spPr>
          <a:xfrm>
            <a:off x="6757494" y="3074463"/>
            <a:ext cx="1322638" cy="369332"/>
          </a:xfrm>
          <a:prstGeom prst="rect">
            <a:avLst/>
          </a:prstGeom>
          <a:noFill/>
        </p:spPr>
        <p:txBody>
          <a:bodyPr wrap="square" rtlCol="0">
            <a:spAutoFit/>
          </a:bodyPr>
          <a:lstStyle/>
          <a:p>
            <a:r>
              <a:rPr lang="en-US">
                <a:solidFill>
                  <a:srgbClr val="FF462C"/>
                </a:solidFill>
              </a:rPr>
              <a:t>Encounter</a:t>
            </a:r>
          </a:p>
        </p:txBody>
      </p:sp>
      <p:cxnSp>
        <p:nvCxnSpPr>
          <p:cNvPr id="13" name="Straight Arrow Connector 12">
            <a:extLst>
              <a:ext uri="{FF2B5EF4-FFF2-40B4-BE49-F238E27FC236}">
                <a16:creationId xmlns:a16="http://schemas.microsoft.com/office/drawing/2014/main" xmlns="" id="{E137BEA4-A74F-47CD-A5FE-DC5E7E8A8DB4}"/>
              </a:ext>
            </a:extLst>
          </p:cNvPr>
          <p:cNvCxnSpPr>
            <a:cxnSpLocks/>
            <a:stCxn id="7" idx="0"/>
          </p:cNvCxnSpPr>
          <p:nvPr/>
        </p:nvCxnSpPr>
        <p:spPr>
          <a:xfrm flipV="1">
            <a:off x="6892986" y="2553490"/>
            <a:ext cx="175269" cy="372605"/>
          </a:xfrm>
          <a:prstGeom prst="straightConnector1">
            <a:avLst/>
          </a:prstGeom>
          <a:ln>
            <a:headEnd type="triangle"/>
            <a:tailEnd type="triangle"/>
          </a:ln>
        </p:spPr>
        <p:style>
          <a:lnRef idx="2">
            <a:schemeClr val="accent5"/>
          </a:lnRef>
          <a:fillRef idx="0">
            <a:schemeClr val="accent5"/>
          </a:fillRef>
          <a:effectRef idx="1">
            <a:schemeClr val="accent5"/>
          </a:effectRef>
          <a:fontRef idx="minor">
            <a:schemeClr val="tx1"/>
          </a:fontRef>
        </p:style>
      </p:cxnSp>
      <p:cxnSp>
        <p:nvCxnSpPr>
          <p:cNvPr id="16" name="Straight Arrow Connector 15">
            <a:extLst>
              <a:ext uri="{FF2B5EF4-FFF2-40B4-BE49-F238E27FC236}">
                <a16:creationId xmlns:a16="http://schemas.microsoft.com/office/drawing/2014/main" xmlns="" id="{5F448269-4813-435A-87AC-D6E1C359CF6D}"/>
              </a:ext>
            </a:extLst>
          </p:cNvPr>
          <p:cNvCxnSpPr>
            <a:cxnSpLocks/>
            <a:stCxn id="8" idx="0"/>
          </p:cNvCxnSpPr>
          <p:nvPr/>
        </p:nvCxnSpPr>
        <p:spPr>
          <a:xfrm flipH="1" flipV="1">
            <a:off x="7639835" y="2553490"/>
            <a:ext cx="208705" cy="372604"/>
          </a:xfrm>
          <a:prstGeom prst="straightConnector1">
            <a:avLst/>
          </a:prstGeom>
          <a:ln>
            <a:headEnd type="triangle"/>
            <a:tailEnd type="triangle"/>
          </a:ln>
        </p:spPr>
        <p:style>
          <a:lnRef idx="2">
            <a:schemeClr val="accent5"/>
          </a:lnRef>
          <a:fillRef idx="0">
            <a:schemeClr val="accent5"/>
          </a:fillRef>
          <a:effectRef idx="1">
            <a:schemeClr val="accent5"/>
          </a:effectRef>
          <a:fontRef idx="minor">
            <a:schemeClr val="tx1"/>
          </a:fontRef>
        </p:style>
      </p:cxnSp>
      <p:pic>
        <p:nvPicPr>
          <p:cNvPr id="21" name="Picture 20" descr="A screenshot of a cell phone&#10;&#10;Description generated with very high confidence">
            <a:extLst>
              <a:ext uri="{FF2B5EF4-FFF2-40B4-BE49-F238E27FC236}">
                <a16:creationId xmlns:a16="http://schemas.microsoft.com/office/drawing/2014/main" xmlns="" id="{B37B516B-D71D-4627-82F6-57FD501F4C82}"/>
              </a:ext>
            </a:extLst>
          </p:cNvPr>
          <p:cNvPicPr>
            <a:picLocks noChangeAspect="1"/>
          </p:cNvPicPr>
          <p:nvPr/>
        </p:nvPicPr>
        <p:blipFill>
          <a:blip r:embed="rId3"/>
          <a:stretch>
            <a:fillRect/>
          </a:stretch>
        </p:blipFill>
        <p:spPr>
          <a:xfrm>
            <a:off x="0" y="4152706"/>
            <a:ext cx="9078098" cy="614559"/>
          </a:xfrm>
          <a:prstGeom prst="rect">
            <a:avLst/>
          </a:prstGeom>
        </p:spPr>
      </p:pic>
    </p:spTree>
    <p:extLst>
      <p:ext uri="{BB962C8B-B14F-4D97-AF65-F5344CB8AC3E}">
        <p14:creationId xmlns:p14="http://schemas.microsoft.com/office/powerpoint/2010/main" val="33738152"/>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xmlns="" id="{7DA4D7C5-084B-4E0B-8556-C7A9B6406BD5}"/>
                  </a:ext>
                </a:extLst>
              </p:cNvPr>
              <p:cNvSpPr>
                <a:spLocks noGrp="1"/>
              </p:cNvSpPr>
              <p:nvPr>
                <p:ph idx="1"/>
              </p:nvPr>
            </p:nvSpPr>
            <p:spPr>
              <a:xfrm>
                <a:off x="289957" y="1722826"/>
                <a:ext cx="7556500" cy="3108722"/>
              </a:xfrm>
            </p:spPr>
            <p:txBody>
              <a:bodyPr/>
              <a:lstStyle/>
              <a:p>
                <a:r>
                  <a:rPr lang="en-US" dirty="0"/>
                  <a:t>Are physical encounters correlated with similarity of traffic profiles?</a:t>
                </a:r>
              </a:p>
              <a:p>
                <a:pPr lvl="1"/>
                <a14:m>
                  <m:oMath xmlns:m="http://schemas.openxmlformats.org/officeDocument/2006/math">
                    <m:r>
                      <a:rPr lang="en-US" b="1" i="1" smtClean="0">
                        <a:latin typeface="Cambria Math" panose="02040503050406030204" pitchFamily="18" charset="0"/>
                      </a:rPr>
                      <m:t>≈</m:t>
                    </m:r>
                    <m:r>
                      <a:rPr lang="en-US" b="1" i="1" smtClean="0">
                        <a:latin typeface="Cambria Math" panose="02040503050406030204" pitchFamily="18" charset="0"/>
                      </a:rPr>
                      <m:t>𝟗𝟑</m:t>
                    </m:r>
                    <m:r>
                      <a:rPr lang="en-US" b="1" i="1" smtClean="0">
                        <a:latin typeface="Cambria Math" panose="02040503050406030204" pitchFamily="18" charset="0"/>
                      </a:rPr>
                      <m:t>%</m:t>
                    </m:r>
                  </m:oMath>
                </a14:m>
                <a:r>
                  <a:rPr lang="en-US" b="1" dirty="0"/>
                  <a:t> </a:t>
                </a:r>
                <a:r>
                  <a:rPr lang="en-US" dirty="0"/>
                  <a:t>of the time, in all buildings, average similarity of encountered pairs </a:t>
                </a:r>
                <a14:m>
                  <m:oMath xmlns:m="http://schemas.openxmlformats.org/officeDocument/2006/math">
                    <m:r>
                      <a:rPr lang="en-US" b="0" i="1" smtClean="0">
                        <a:latin typeface="Cambria Math" panose="02040503050406030204" pitchFamily="18" charset="0"/>
                      </a:rPr>
                      <m:t>&gt;</m:t>
                    </m:r>
                  </m:oMath>
                </a14:m>
                <a:r>
                  <a:rPr lang="en-US" b="1" dirty="0"/>
                  <a:t> </a:t>
                </a:r>
                <a:r>
                  <a:rPr lang="en-US" dirty="0"/>
                  <a:t>non-encountered pairs</a:t>
                </a:r>
              </a:p>
              <a:p>
                <a:pPr lvl="1"/>
                <a:r>
                  <a:rPr lang="en-US" dirty="0"/>
                  <a:t>Mann–Whitney U test, </a:t>
                </a:r>
                <a14:m>
                  <m:oMath xmlns:m="http://schemas.openxmlformats.org/officeDocument/2006/math">
                    <m:r>
                      <a:rPr lang="en-US" b="1" i="1">
                        <a:latin typeface="Cambria Math" panose="02040503050406030204" pitchFamily="18" charset="0"/>
                      </a:rPr>
                      <m:t>𝒑</m:t>
                    </m:r>
                    <m:r>
                      <a:rPr lang="en-US" b="1" i="1">
                        <a:latin typeface="Cambria Math" panose="02040503050406030204" pitchFamily="18" charset="0"/>
                      </a:rPr>
                      <m:t>&lt;</m:t>
                    </m:r>
                    <m:r>
                      <a:rPr lang="en-US" b="1" i="1">
                        <a:latin typeface="Cambria Math" panose="02040503050406030204" pitchFamily="18" charset="0"/>
                      </a:rPr>
                      <m:t>𝟎</m:t>
                    </m:r>
                    <m:r>
                      <a:rPr lang="en-US" b="1" i="1">
                        <a:latin typeface="Cambria Math" panose="02040503050406030204" pitchFamily="18" charset="0"/>
                      </a:rPr>
                      <m:t>.</m:t>
                    </m:r>
                    <m:r>
                      <a:rPr lang="en-US" b="1" i="1">
                        <a:latin typeface="Cambria Math" panose="02040503050406030204" pitchFamily="18" charset="0"/>
                      </a:rPr>
                      <m:t>𝟎𝟓</m:t>
                    </m:r>
                  </m:oMath>
                </a14:m>
                <a:r>
                  <a:rPr lang="en-US" b="1" dirty="0"/>
                  <a:t> </a:t>
                </a:r>
                <a:r>
                  <a:rPr lang="en-US" dirty="0"/>
                  <a:t>for 86% of cases</a:t>
                </a:r>
              </a:p>
              <a:p>
                <a:pPr lvl="1"/>
                <a:r>
                  <a:rPr lang="en-US" b="1" dirty="0"/>
                  <a:t>Exceptions:</a:t>
                </a:r>
              </a:p>
              <a:p>
                <a:pPr lvl="2"/>
                <a:r>
                  <a:rPr lang="en-US" dirty="0"/>
                  <a:t>Buildings close to bus stop hubs, high pass-by rate</a:t>
                </a:r>
              </a:p>
              <a:p>
                <a:pPr lvl="2"/>
                <a:r>
                  <a:rPr lang="en-US" dirty="0"/>
                  <a:t>Most encounters in these places are </a:t>
                </a:r>
                <a:r>
                  <a:rPr lang="en-US" b="1" dirty="0"/>
                  <a:t>short </a:t>
                </a:r>
                <a:r>
                  <a:rPr lang="en-US" dirty="0"/>
                  <a:t>(</a:t>
                </a:r>
                <a14:m>
                  <m:oMath xmlns:m="http://schemas.openxmlformats.org/officeDocument/2006/math">
                    <m:r>
                      <a:rPr lang="en-US" b="1" i="1" smtClean="0">
                        <a:latin typeface="Cambria Math" panose="02040503050406030204" pitchFamily="18" charset="0"/>
                      </a:rPr>
                      <m:t>≤</m:t>
                    </m:r>
                    <m:r>
                      <a:rPr lang="en-US" b="1" i="1" smtClean="0">
                        <a:latin typeface="Cambria Math" panose="02040503050406030204" pitchFamily="18" charset="0"/>
                      </a:rPr>
                      <m:t>𝟑𝟖</m:t>
                    </m:r>
                    <m:r>
                      <a:rPr lang="en-US" b="1" i="1" smtClean="0">
                        <a:latin typeface="Cambria Math" panose="02040503050406030204" pitchFamily="18" charset="0"/>
                      </a:rPr>
                      <m:t> </m:t>
                    </m:r>
                    <m:r>
                      <a:rPr lang="en-US" b="1" i="1" smtClean="0">
                        <a:latin typeface="Cambria Math" panose="02040503050406030204" pitchFamily="18" charset="0"/>
                      </a:rPr>
                      <m:t>𝒔</m:t>
                    </m:r>
                  </m:oMath>
                </a14:m>
                <a:r>
                  <a:rPr lang="en-US" dirty="0"/>
                  <a:t>)</a:t>
                </a:r>
              </a:p>
            </p:txBody>
          </p:sp>
        </mc:Choice>
        <mc:Fallback xmlns="">
          <p:sp>
            <p:nvSpPr>
              <p:cNvPr id="2" name="Content Placeholder 1">
                <a:extLst>
                  <a:ext uri="{FF2B5EF4-FFF2-40B4-BE49-F238E27FC236}">
                    <a16:creationId xmlns:a16="http://schemas.microsoft.com/office/drawing/2014/main" id="{7DA4D7C5-084B-4E0B-8556-C7A9B6406BD5}"/>
                  </a:ext>
                </a:extLst>
              </p:cNvPr>
              <p:cNvSpPr>
                <a:spLocks noGrp="1" noRot="1" noChangeAspect="1" noMove="1" noResize="1" noEditPoints="1" noAdjustHandles="1" noChangeArrowheads="1" noChangeShapeType="1" noTextEdit="1"/>
              </p:cNvSpPr>
              <p:nvPr>
                <p:ph idx="1"/>
              </p:nvPr>
            </p:nvSpPr>
            <p:spPr>
              <a:xfrm>
                <a:off x="289957" y="1722826"/>
                <a:ext cx="7556500" cy="3108722"/>
              </a:xfrm>
              <a:blipFill>
                <a:blip r:embed="rId3"/>
                <a:stretch>
                  <a:fillRect l="-242" t="-1176"/>
                </a:stretch>
              </a:blipFill>
            </p:spPr>
            <p:txBody>
              <a:bodyPr/>
              <a:lstStyle/>
              <a:p>
                <a:r>
                  <a:rPr lang="en-US">
                    <a:noFill/>
                  </a:rPr>
                  <a:t> </a:t>
                </a:r>
              </a:p>
            </p:txBody>
          </p:sp>
        </mc:Fallback>
      </mc:AlternateContent>
      <p:sp>
        <p:nvSpPr>
          <p:cNvPr id="3" name="Title 2">
            <a:extLst>
              <a:ext uri="{FF2B5EF4-FFF2-40B4-BE49-F238E27FC236}">
                <a16:creationId xmlns:a16="http://schemas.microsoft.com/office/drawing/2014/main" xmlns="" id="{88EB8687-C222-41D4-A669-B1A177C447D1}"/>
              </a:ext>
            </a:extLst>
          </p:cNvPr>
          <p:cNvSpPr>
            <a:spLocks noGrp="1"/>
          </p:cNvSpPr>
          <p:nvPr>
            <p:ph type="title"/>
          </p:nvPr>
        </p:nvSpPr>
        <p:spPr/>
        <p:txBody>
          <a:bodyPr/>
          <a:lstStyle/>
          <a:p>
            <a:r>
              <a:rPr lang="en-US" dirty="0"/>
              <a:t>Pairwise Encounter-Traffic Results</a:t>
            </a:r>
          </a:p>
        </p:txBody>
      </p:sp>
      <p:sp>
        <p:nvSpPr>
          <p:cNvPr id="4" name="Slide Number Placeholder 3">
            <a:extLst>
              <a:ext uri="{FF2B5EF4-FFF2-40B4-BE49-F238E27FC236}">
                <a16:creationId xmlns:a16="http://schemas.microsoft.com/office/drawing/2014/main" xmlns="" id="{A7DACE04-1817-40AE-8307-C0417912B38F}"/>
              </a:ext>
            </a:extLst>
          </p:cNvPr>
          <p:cNvSpPr>
            <a:spLocks noGrp="1"/>
          </p:cNvSpPr>
          <p:nvPr>
            <p:ph type="sldNum" sz="quarter" idx="10"/>
          </p:nvPr>
        </p:nvSpPr>
        <p:spPr/>
        <p:txBody>
          <a:bodyPr/>
          <a:lstStyle/>
          <a:p>
            <a:fld id="{694FADCD-22F2-4A14-A571-6ACF405E65FD}" type="slidenum">
              <a:rPr lang="en-US" smtClean="0"/>
              <a:t>30</a:t>
            </a:fld>
            <a:endParaRPr lang="en-US"/>
          </a:p>
        </p:txBody>
      </p:sp>
      <p:sp>
        <p:nvSpPr>
          <p:cNvPr id="5" name="TextBox 4">
            <a:extLst>
              <a:ext uri="{FF2B5EF4-FFF2-40B4-BE49-F238E27FC236}">
                <a16:creationId xmlns:a16="http://schemas.microsoft.com/office/drawing/2014/main" xmlns="" id="{30C6F2EA-2614-4438-A3EA-2BF2097ED39A}"/>
              </a:ext>
            </a:extLst>
          </p:cNvPr>
          <p:cNvSpPr txBox="1"/>
          <p:nvPr/>
        </p:nvSpPr>
        <p:spPr>
          <a:xfrm>
            <a:off x="371720" y="4673750"/>
            <a:ext cx="7474737" cy="461665"/>
          </a:xfrm>
          <a:prstGeom prst="rect">
            <a:avLst/>
          </a:prstGeom>
          <a:noFill/>
        </p:spPr>
        <p:txBody>
          <a:bodyPr wrap="square" rtlCol="0">
            <a:spAutoFit/>
          </a:bodyPr>
          <a:lstStyle/>
          <a:p>
            <a:r>
              <a:rPr lang="en-US" sz="1200" dirty="0">
                <a:effectLst/>
                <a:latin typeface="Times New Roman" panose="02020603050405020304" pitchFamily="18" charset="0"/>
                <a:ea typeface="Times New Roman" panose="02020603050405020304" pitchFamily="18" charset="0"/>
              </a:rPr>
              <a:t>B. </a:t>
            </a:r>
            <a:r>
              <a:rPr lang="en-US" sz="1200" dirty="0" err="1">
                <a:effectLst/>
                <a:latin typeface="Times New Roman" panose="02020603050405020304" pitchFamily="18" charset="0"/>
                <a:ea typeface="Times New Roman" panose="02020603050405020304" pitchFamily="18" charset="0"/>
              </a:rPr>
              <a:t>Alipour</a:t>
            </a:r>
            <a:r>
              <a:rPr lang="en-US" sz="1200" dirty="0">
                <a:effectLst/>
                <a:latin typeface="Times New Roman" panose="02020603050405020304" pitchFamily="18" charset="0"/>
                <a:ea typeface="Times New Roman" panose="02020603050405020304" pitchFamily="18" charset="0"/>
              </a:rPr>
              <a:t>, M. Al-</a:t>
            </a:r>
            <a:r>
              <a:rPr lang="en-US" sz="1200" dirty="0" err="1">
                <a:effectLst/>
                <a:latin typeface="Times New Roman" panose="02020603050405020304" pitchFamily="18" charset="0"/>
                <a:ea typeface="Times New Roman" panose="02020603050405020304" pitchFamily="18" charset="0"/>
              </a:rPr>
              <a:t>Qathrady</a:t>
            </a:r>
            <a:r>
              <a:rPr lang="en-US" sz="1200" dirty="0">
                <a:effectLst/>
                <a:latin typeface="Times New Roman" panose="02020603050405020304" pitchFamily="18" charset="0"/>
                <a:ea typeface="Times New Roman" panose="02020603050405020304" pitchFamily="18" charset="0"/>
              </a:rPr>
              <a:t>, A. Helmy, “Learning the Relation Between Mobile Encounters and Web Traffic Patterns: A Data-driven</a:t>
            </a:r>
            <a:r>
              <a:rPr lang="en-US" sz="1200" dirty="0">
                <a:solidFill>
                  <a:srgbClr val="232323"/>
                </a:solidFill>
                <a:effectLst/>
                <a:latin typeface="Times New Roman" panose="02020603050405020304" pitchFamily="18" charset="0"/>
                <a:ea typeface="Times New Roman" panose="02020603050405020304" pitchFamily="18" charset="0"/>
              </a:rPr>
              <a:t> </a:t>
            </a:r>
            <a:r>
              <a:rPr lang="en-US" sz="1200" dirty="0">
                <a:effectLst/>
                <a:latin typeface="Times New Roman" panose="02020603050405020304" pitchFamily="18" charset="0"/>
                <a:ea typeface="Times New Roman" panose="02020603050405020304" pitchFamily="18" charset="0"/>
              </a:rPr>
              <a:t>Study”, </a:t>
            </a:r>
            <a:r>
              <a:rPr lang="en-US" sz="1200" i="1" dirty="0">
                <a:effectLst/>
                <a:latin typeface="Times New Roman" panose="02020603050405020304" pitchFamily="18" charset="0"/>
                <a:ea typeface="Times New Roman" panose="02020603050405020304" pitchFamily="18" charset="0"/>
              </a:rPr>
              <a:t>ACM </a:t>
            </a:r>
            <a:r>
              <a:rPr lang="en-US" sz="1200" i="1" dirty="0" err="1">
                <a:effectLst/>
                <a:latin typeface="Times New Roman" panose="02020603050405020304" pitchFamily="18" charset="0"/>
                <a:ea typeface="Times New Roman" panose="02020603050405020304" pitchFamily="18" charset="0"/>
              </a:rPr>
              <a:t>MSWiM</a:t>
            </a:r>
            <a:r>
              <a:rPr lang="en-US" sz="1200" i="1" dirty="0">
                <a:effectLst/>
                <a:latin typeface="Times New Roman" panose="02020603050405020304" pitchFamily="18" charset="0"/>
                <a:ea typeface="Times New Roman" panose="02020603050405020304" pitchFamily="18" charset="0"/>
              </a:rPr>
              <a:t> </a:t>
            </a:r>
            <a:r>
              <a:rPr lang="en-US" sz="1200" dirty="0">
                <a:effectLst/>
                <a:latin typeface="Times New Roman" panose="02020603050405020304" pitchFamily="18" charset="0"/>
                <a:ea typeface="Times New Roman" panose="02020603050405020304" pitchFamily="18" charset="0"/>
              </a:rPr>
              <a:t>October 2018</a:t>
            </a:r>
            <a:endParaRPr lang="en-US" sz="1200" dirty="0"/>
          </a:p>
        </p:txBody>
      </p:sp>
      <p:cxnSp>
        <p:nvCxnSpPr>
          <p:cNvPr id="7" name="Straight Connector 6">
            <a:extLst>
              <a:ext uri="{FF2B5EF4-FFF2-40B4-BE49-F238E27FC236}">
                <a16:creationId xmlns:a16="http://schemas.microsoft.com/office/drawing/2014/main" xmlns="" id="{CE54DC84-D7BF-4C9F-9597-A68A808F7FAD}"/>
              </a:ext>
            </a:extLst>
          </p:cNvPr>
          <p:cNvCxnSpPr/>
          <p:nvPr/>
        </p:nvCxnSpPr>
        <p:spPr>
          <a:xfrm>
            <a:off x="446049" y="4673750"/>
            <a:ext cx="7203688"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76529793"/>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88EB8687-C222-41D4-A669-B1A177C447D1}"/>
              </a:ext>
            </a:extLst>
          </p:cNvPr>
          <p:cNvSpPr>
            <a:spLocks noGrp="1"/>
          </p:cNvSpPr>
          <p:nvPr>
            <p:ph type="title"/>
          </p:nvPr>
        </p:nvSpPr>
        <p:spPr>
          <a:xfrm>
            <a:off x="793750" y="257739"/>
            <a:ext cx="7556500" cy="837009"/>
          </a:xfrm>
        </p:spPr>
        <p:txBody>
          <a:bodyPr/>
          <a:lstStyle/>
          <a:p>
            <a:r>
              <a:rPr lang="en-US" dirty="0"/>
              <a:t>Learning Encounters:</a:t>
            </a:r>
          </a:p>
        </p:txBody>
      </p:sp>
      <p:sp>
        <p:nvSpPr>
          <p:cNvPr id="4" name="Slide Number Placeholder 3">
            <a:extLst>
              <a:ext uri="{FF2B5EF4-FFF2-40B4-BE49-F238E27FC236}">
                <a16:creationId xmlns:a16="http://schemas.microsoft.com/office/drawing/2014/main" xmlns="" id="{A7DACE04-1817-40AE-8307-C0417912B38F}"/>
              </a:ext>
            </a:extLst>
          </p:cNvPr>
          <p:cNvSpPr>
            <a:spLocks noGrp="1"/>
          </p:cNvSpPr>
          <p:nvPr>
            <p:ph type="sldNum" sz="quarter" idx="10"/>
          </p:nvPr>
        </p:nvSpPr>
        <p:spPr/>
        <p:txBody>
          <a:bodyPr/>
          <a:lstStyle/>
          <a:p>
            <a:fld id="{694FADCD-22F2-4A14-A571-6ACF405E65FD}" type="slidenum">
              <a:rPr lang="en-US" smtClean="0"/>
              <a:t>31</a:t>
            </a:fld>
            <a:endParaRPr lang="en-US"/>
          </a:p>
        </p:txBody>
      </p:sp>
      <p:pic>
        <p:nvPicPr>
          <p:cNvPr id="10" name="Content Placeholder 9" descr="A close up of a map&#10;&#10;Description automatically generated">
            <a:extLst>
              <a:ext uri="{FF2B5EF4-FFF2-40B4-BE49-F238E27FC236}">
                <a16:creationId xmlns:a16="http://schemas.microsoft.com/office/drawing/2014/main" xmlns="" id="{9F91D10B-29F7-4679-B583-81E1EE03949B}"/>
              </a:ext>
            </a:extLst>
          </p:cNvPr>
          <p:cNvPicPr>
            <a:picLocks noGrp="1" noChangeAspect="1"/>
          </p:cNvPicPr>
          <p:nvPr>
            <p:ph idx="1"/>
          </p:nvPr>
        </p:nvPicPr>
        <p:blipFill>
          <a:blip r:embed="rId3"/>
          <a:stretch>
            <a:fillRect/>
          </a:stretch>
        </p:blipFill>
        <p:spPr>
          <a:xfrm>
            <a:off x="1078817" y="1613842"/>
            <a:ext cx="5225340" cy="3006598"/>
          </a:xfrm>
        </p:spPr>
      </p:pic>
      <p:sp>
        <p:nvSpPr>
          <p:cNvPr id="2" name="TextBox 1">
            <a:extLst>
              <a:ext uri="{FF2B5EF4-FFF2-40B4-BE49-F238E27FC236}">
                <a16:creationId xmlns:a16="http://schemas.microsoft.com/office/drawing/2014/main" xmlns="" id="{E50690B8-77D7-418F-A2B5-C8386CC339C7}"/>
              </a:ext>
            </a:extLst>
          </p:cNvPr>
          <p:cNvSpPr txBox="1"/>
          <p:nvPr/>
        </p:nvSpPr>
        <p:spPr>
          <a:xfrm>
            <a:off x="6618982" y="2082560"/>
            <a:ext cx="2086403" cy="1477328"/>
          </a:xfrm>
          <a:prstGeom prst="rect">
            <a:avLst/>
          </a:prstGeom>
          <a:noFill/>
        </p:spPr>
        <p:txBody>
          <a:bodyPr wrap="square" rtlCol="0">
            <a:spAutoFit/>
          </a:bodyPr>
          <a:lstStyle/>
          <a:p>
            <a:r>
              <a:rPr lang="en-US" dirty="0">
                <a:solidFill>
                  <a:srgbClr val="FF462C"/>
                </a:solidFill>
              </a:rPr>
              <a:t>The </a:t>
            </a:r>
            <a:r>
              <a:rPr lang="en-US" b="1" dirty="0">
                <a:solidFill>
                  <a:srgbClr val="FF462C"/>
                </a:solidFill>
              </a:rPr>
              <a:t>autoencoder</a:t>
            </a:r>
            <a:r>
              <a:rPr lang="en-US" dirty="0">
                <a:solidFill>
                  <a:srgbClr val="FF462C"/>
                </a:solidFill>
              </a:rPr>
              <a:t> does a great job of capturing high-dimensional, sparse input!</a:t>
            </a:r>
          </a:p>
        </p:txBody>
      </p:sp>
      <p:cxnSp>
        <p:nvCxnSpPr>
          <p:cNvPr id="6" name="Straight Arrow Connector 5">
            <a:extLst>
              <a:ext uri="{FF2B5EF4-FFF2-40B4-BE49-F238E27FC236}">
                <a16:creationId xmlns:a16="http://schemas.microsoft.com/office/drawing/2014/main" xmlns="" id="{F80687B1-1DFD-4A8C-8843-153BAE4A345E}"/>
              </a:ext>
            </a:extLst>
          </p:cNvPr>
          <p:cNvCxnSpPr>
            <a:cxnSpLocks/>
            <a:stCxn id="7" idx="1"/>
          </p:cNvCxnSpPr>
          <p:nvPr/>
        </p:nvCxnSpPr>
        <p:spPr>
          <a:xfrm flipH="1">
            <a:off x="4170556" y="1398947"/>
            <a:ext cx="325046" cy="481892"/>
          </a:xfrm>
          <a:prstGeom prst="straightConnector1">
            <a:avLst/>
          </a:prstGeom>
          <a:ln>
            <a:solidFill>
              <a:srgbClr val="FF9900"/>
            </a:solidFill>
            <a:tailEnd type="triangle"/>
          </a:ln>
        </p:spPr>
        <p:style>
          <a:lnRef idx="2">
            <a:schemeClr val="accent3"/>
          </a:lnRef>
          <a:fillRef idx="0">
            <a:schemeClr val="accent3"/>
          </a:fillRef>
          <a:effectRef idx="1">
            <a:schemeClr val="accent3"/>
          </a:effectRef>
          <a:fontRef idx="minor">
            <a:schemeClr val="tx1"/>
          </a:fontRef>
        </p:style>
      </p:cxnSp>
      <p:sp>
        <p:nvSpPr>
          <p:cNvPr id="7" name="TextBox 6">
            <a:extLst>
              <a:ext uri="{FF2B5EF4-FFF2-40B4-BE49-F238E27FC236}">
                <a16:creationId xmlns:a16="http://schemas.microsoft.com/office/drawing/2014/main" xmlns="" id="{C535C8DB-3FCC-4EBA-AC57-ADD9B7944F9B}"/>
              </a:ext>
            </a:extLst>
          </p:cNvPr>
          <p:cNvSpPr txBox="1"/>
          <p:nvPr/>
        </p:nvSpPr>
        <p:spPr>
          <a:xfrm>
            <a:off x="4495602" y="1214281"/>
            <a:ext cx="4834252" cy="369332"/>
          </a:xfrm>
          <a:prstGeom prst="rect">
            <a:avLst/>
          </a:prstGeom>
          <a:noFill/>
        </p:spPr>
        <p:txBody>
          <a:bodyPr wrap="square" rtlCol="0">
            <a:spAutoFit/>
          </a:bodyPr>
          <a:lstStyle/>
          <a:p>
            <a:r>
              <a:rPr lang="en-US" dirty="0">
                <a:solidFill>
                  <a:srgbClr val="FF9900"/>
                </a:solidFill>
              </a:rPr>
              <a:t>SDAE </a:t>
            </a:r>
            <a:r>
              <a:rPr lang="it-IT" sz="1500" dirty="0">
                <a:solidFill>
                  <a:srgbClr val="FF9900"/>
                </a:solidFill>
              </a:rPr>
              <a:t>(Stacked Denoising Auto-Encoder)</a:t>
            </a:r>
            <a:endParaRPr lang="en-US" sz="1500" dirty="0">
              <a:solidFill>
                <a:srgbClr val="FF9900"/>
              </a:solidFill>
            </a:endParaRPr>
          </a:p>
        </p:txBody>
      </p:sp>
      <p:sp>
        <p:nvSpPr>
          <p:cNvPr id="9" name="Content Placeholder 1">
            <a:extLst>
              <a:ext uri="{FF2B5EF4-FFF2-40B4-BE49-F238E27FC236}">
                <a16:creationId xmlns:a16="http://schemas.microsoft.com/office/drawing/2014/main" xmlns="" id="{A7692E1A-2AFB-41EF-924D-3942D261E185}"/>
              </a:ext>
            </a:extLst>
          </p:cNvPr>
          <p:cNvSpPr txBox="1">
            <a:spLocks/>
          </p:cNvSpPr>
          <p:nvPr/>
        </p:nvSpPr>
        <p:spPr bwMode="auto">
          <a:xfrm>
            <a:off x="351833" y="793558"/>
            <a:ext cx="8792167" cy="39352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spcBef>
                <a:spcPts val="2000"/>
              </a:spcBef>
              <a:spcAft>
                <a:spcPct val="0"/>
              </a:spcAft>
              <a:buClr>
                <a:schemeClr val="accent3">
                  <a:lumMod val="60000"/>
                  <a:lumOff val="40000"/>
                </a:schemeClr>
              </a:buClr>
              <a:buSzPct val="75000"/>
              <a:buFont typeface="Wingdings" charset="2"/>
              <a:buChar char="n"/>
              <a:defRPr sz="2000" kern="1200">
                <a:solidFill>
                  <a:schemeClr val="accent1"/>
                </a:solidFill>
                <a:latin typeface="+mn-lt"/>
                <a:ea typeface="MS PGothic" panose="020B0600070205080204" pitchFamily="34" charset="-128"/>
                <a:cs typeface="Quadon Medium"/>
              </a:defRPr>
            </a:lvl1pPr>
            <a:lvl2pPr marL="457200" indent="-228600" algn="l" rtl="0" eaLnBrk="0" fontAlgn="base" hangingPunct="0">
              <a:spcBef>
                <a:spcPts val="600"/>
              </a:spcBef>
              <a:spcAft>
                <a:spcPct val="0"/>
              </a:spcAft>
              <a:buClr>
                <a:schemeClr val="accent3"/>
              </a:buClr>
              <a:buSzPct val="75000"/>
              <a:buFont typeface="Wingdings" charset="2"/>
              <a:buChar char="n"/>
              <a:defRPr kern="1200">
                <a:solidFill>
                  <a:schemeClr val="accent1"/>
                </a:solidFill>
                <a:latin typeface="+mn-lt"/>
                <a:ea typeface="MS PGothic" panose="020B0600070205080204" pitchFamily="34" charset="-128"/>
                <a:cs typeface="Quadon Medium"/>
              </a:defRPr>
            </a:lvl2pPr>
            <a:lvl3pPr marL="685800" indent="-228600" algn="l" rtl="0" eaLnBrk="0" fontAlgn="base" hangingPunct="0">
              <a:spcBef>
                <a:spcPts val="600"/>
              </a:spcBef>
              <a:spcAft>
                <a:spcPct val="0"/>
              </a:spcAft>
              <a:buClr>
                <a:schemeClr val="accent3">
                  <a:lumMod val="60000"/>
                  <a:lumOff val="40000"/>
                </a:schemeClr>
              </a:buClr>
              <a:buSzPct val="75000"/>
              <a:buFont typeface="Wingdings" charset="2"/>
              <a:buChar char="n"/>
              <a:defRPr kern="1200">
                <a:solidFill>
                  <a:schemeClr val="accent1"/>
                </a:solidFill>
                <a:latin typeface="+mn-lt"/>
                <a:ea typeface="MS PGothic" panose="020B0600070205080204" pitchFamily="34" charset="-128"/>
                <a:cs typeface="Quadon Medium"/>
              </a:defRPr>
            </a:lvl3pPr>
            <a:lvl4pPr marL="914400" indent="-228600" algn="l" rtl="0" eaLnBrk="0" fontAlgn="base" hangingPunct="0">
              <a:spcBef>
                <a:spcPts val="600"/>
              </a:spcBef>
              <a:spcAft>
                <a:spcPct val="0"/>
              </a:spcAft>
              <a:buClr>
                <a:schemeClr val="accent3"/>
              </a:buClr>
              <a:buSzPct val="75000"/>
              <a:buFont typeface="Wingdings" charset="2"/>
              <a:buChar char="n"/>
              <a:defRPr kern="1200">
                <a:solidFill>
                  <a:schemeClr val="accent1"/>
                </a:solidFill>
                <a:latin typeface="+mn-lt"/>
                <a:ea typeface="MS PGothic" panose="020B0600070205080204" pitchFamily="34" charset="-128"/>
                <a:cs typeface="Quadon Medium"/>
              </a:defRPr>
            </a:lvl4pPr>
            <a:lvl5pPr marL="1143000" indent="-228600" algn="l" rtl="0" eaLnBrk="0" fontAlgn="base" hangingPunct="0">
              <a:spcBef>
                <a:spcPts val="600"/>
              </a:spcBef>
              <a:spcAft>
                <a:spcPct val="0"/>
              </a:spcAft>
              <a:buClr>
                <a:schemeClr val="accent3">
                  <a:lumMod val="60000"/>
                  <a:lumOff val="40000"/>
                </a:schemeClr>
              </a:buClr>
              <a:buSzPct val="75000"/>
              <a:buFont typeface="Wingdings" charset="2"/>
              <a:buChar char="n"/>
              <a:defRPr kern="1200">
                <a:solidFill>
                  <a:schemeClr val="accent1"/>
                </a:solidFill>
                <a:latin typeface="+mn-lt"/>
                <a:ea typeface="MS PGothic" panose="020B0600070205080204" pitchFamily="34" charset="-128"/>
                <a:cs typeface="Quadon Medium"/>
              </a:defRPr>
            </a:lvl5pPr>
            <a:lvl6pPr marL="1377950"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dirty="0" smtClean="0">
                <a:solidFill>
                  <a:schemeClr val="tx1">
                    <a:lumMod val="65000"/>
                    <a:lumOff val="35000"/>
                  </a:schemeClr>
                </a:solidFill>
                <a:latin typeface="+mn-lt"/>
                <a:ea typeface="+mn-ea"/>
                <a:cs typeface="+mn-cs"/>
              </a:defRPr>
            </a:lvl6pPr>
            <a:lvl7pPr marL="1603375" indent="-228600" algn="l" defTabSz="914400" rtl="0" eaLnBrk="1" latinLnBrk="0" hangingPunct="1">
              <a:spcBef>
                <a:spcPct val="20000"/>
              </a:spcBef>
              <a:buClr>
                <a:schemeClr val="accent1"/>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7pPr>
            <a:lvl8pPr marL="1830388"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8pPr>
            <a:lvl9pPr marL="2057400" indent="-228600" algn="l" defTabSz="914400" rtl="0" eaLnBrk="1" latinLnBrk="0" hangingPunct="1">
              <a:spcBef>
                <a:spcPct val="20000"/>
              </a:spcBef>
              <a:buClr>
                <a:schemeClr val="accent1"/>
              </a:buClr>
              <a:buSzPct val="75000"/>
              <a:buFont typeface="Wingdings" pitchFamily="2" charset="2"/>
              <a:buChar char=""/>
              <a:defRPr lang="en-US" sz="1800" kern="1200" baseline="0" dirty="0">
                <a:solidFill>
                  <a:schemeClr val="tx1">
                    <a:lumMod val="65000"/>
                    <a:lumOff val="35000"/>
                  </a:schemeClr>
                </a:solidFill>
                <a:latin typeface="+mn-lt"/>
                <a:ea typeface="+mn-ea"/>
                <a:cs typeface="+mn-cs"/>
              </a:defRPr>
            </a:lvl9pPr>
          </a:lstStyle>
          <a:p>
            <a:pPr defTabSz="914400"/>
            <a:r>
              <a:rPr lang="it-IT" dirty="0"/>
              <a:t>Can we learn to </a:t>
            </a:r>
            <a:r>
              <a:rPr lang="it-IT" sz="2200" dirty="0"/>
              <a:t>predict</a:t>
            </a:r>
            <a:r>
              <a:rPr lang="it-IT" dirty="0"/>
              <a:t> an encounter given two traffic profiles?</a:t>
            </a:r>
          </a:p>
          <a:p>
            <a:pPr defTabSz="914400"/>
            <a:endParaRPr lang="it-IT" dirty="0"/>
          </a:p>
          <a:p>
            <a:pPr defTabSz="914400"/>
            <a:endParaRPr lang="it-IT" dirty="0"/>
          </a:p>
          <a:p>
            <a:pPr defTabSz="914400"/>
            <a:endParaRPr lang="it-IT" dirty="0"/>
          </a:p>
          <a:p>
            <a:pPr defTabSz="914400"/>
            <a:endParaRPr lang="it-IT" dirty="0"/>
          </a:p>
          <a:p>
            <a:pPr marL="0" indent="0" defTabSz="914400">
              <a:buNone/>
            </a:pPr>
            <a:endParaRPr lang="it-IT" dirty="0"/>
          </a:p>
          <a:p>
            <a:pPr marL="0" indent="0" defTabSz="914400">
              <a:spcBef>
                <a:spcPts val="1000"/>
              </a:spcBef>
              <a:buNone/>
            </a:pPr>
            <a:endParaRPr lang="it-IT" dirty="0"/>
          </a:p>
          <a:p>
            <a:pPr defTabSz="914400">
              <a:spcBef>
                <a:spcPts val="1000"/>
              </a:spcBef>
            </a:pPr>
            <a:r>
              <a:rPr lang="it-IT" dirty="0"/>
              <a:t>Unexpectedly has potential use for </a:t>
            </a:r>
            <a:r>
              <a:rPr lang="it-IT" i="1" dirty="0"/>
              <a:t>contact tracing</a:t>
            </a:r>
            <a:r>
              <a:rPr lang="it-IT" dirty="0"/>
              <a:t>!</a:t>
            </a:r>
          </a:p>
        </p:txBody>
      </p:sp>
    </p:spTree>
    <p:extLst>
      <p:ext uri="{BB962C8B-B14F-4D97-AF65-F5344CB8AC3E}">
        <p14:creationId xmlns:p14="http://schemas.microsoft.com/office/powerpoint/2010/main" val="1517150612"/>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xmlns="" id="{2BED3316-5706-474E-9B8A-76F049F46288}"/>
              </a:ext>
            </a:extLst>
          </p:cNvPr>
          <p:cNvSpPr>
            <a:spLocks noGrp="1"/>
          </p:cNvSpPr>
          <p:nvPr>
            <p:ph type="sldNum" sz="quarter" idx="10"/>
          </p:nvPr>
        </p:nvSpPr>
        <p:spPr/>
        <p:txBody>
          <a:bodyPr/>
          <a:lstStyle/>
          <a:p>
            <a:fld id="{694FADCD-22F2-4A14-A571-6ACF405E65FD}" type="slidenum">
              <a:rPr lang="en-US" smtClean="0"/>
              <a:pPr/>
              <a:t>32</a:t>
            </a:fld>
            <a:endParaRPr lang="en-US"/>
          </a:p>
        </p:txBody>
      </p:sp>
      <p:sp>
        <p:nvSpPr>
          <p:cNvPr id="3" name="Title 2">
            <a:extLst>
              <a:ext uri="{FF2B5EF4-FFF2-40B4-BE49-F238E27FC236}">
                <a16:creationId xmlns:a16="http://schemas.microsoft.com/office/drawing/2014/main" xmlns="" id="{C88D8CD8-9554-4218-940E-BA06A822676A}"/>
              </a:ext>
            </a:extLst>
          </p:cNvPr>
          <p:cNvSpPr>
            <a:spLocks noGrp="1"/>
          </p:cNvSpPr>
          <p:nvPr>
            <p:ph type="title"/>
          </p:nvPr>
        </p:nvSpPr>
        <p:spPr>
          <a:xfrm>
            <a:off x="855803" y="649322"/>
            <a:ext cx="7556500" cy="837009"/>
          </a:xfrm>
        </p:spPr>
        <p:txBody>
          <a:bodyPr/>
          <a:lstStyle/>
          <a:p>
            <a:pPr algn="ctr"/>
            <a:r>
              <a:rPr lang="en-US" dirty="0"/>
              <a:t>Vehicular Mobility &amp; Similarity: </a:t>
            </a:r>
            <a:r>
              <a:rPr lang="en-US" sz="3500" i="1" dirty="0"/>
              <a:t>Imagery Data, Simulation &amp; Matches</a:t>
            </a:r>
          </a:p>
        </p:txBody>
      </p:sp>
      <p:cxnSp>
        <p:nvCxnSpPr>
          <p:cNvPr id="4" name="Straight Connector 3">
            <a:extLst>
              <a:ext uri="{FF2B5EF4-FFF2-40B4-BE49-F238E27FC236}">
                <a16:creationId xmlns:a16="http://schemas.microsoft.com/office/drawing/2014/main" xmlns="" id="{0A7B21AA-4282-422B-B797-B770CFFE299D}"/>
              </a:ext>
            </a:extLst>
          </p:cNvPr>
          <p:cNvCxnSpPr>
            <a:cxnSpLocks/>
          </p:cNvCxnSpPr>
          <p:nvPr/>
        </p:nvCxnSpPr>
        <p:spPr>
          <a:xfrm>
            <a:off x="1103318" y="1835553"/>
            <a:ext cx="7008073" cy="0"/>
          </a:xfrm>
          <a:prstGeom prst="line">
            <a:avLst/>
          </a:prstGeom>
        </p:spPr>
        <p:style>
          <a:lnRef idx="2">
            <a:schemeClr val="accent1"/>
          </a:lnRef>
          <a:fillRef idx="0">
            <a:schemeClr val="accent1"/>
          </a:fillRef>
          <a:effectRef idx="1">
            <a:schemeClr val="accent1"/>
          </a:effectRef>
          <a:fontRef idx="minor">
            <a:schemeClr val="tx1"/>
          </a:fontRef>
        </p:style>
      </p:cxnSp>
      <p:pic>
        <p:nvPicPr>
          <p:cNvPr id="6" name="Picture 5">
            <a:extLst>
              <a:ext uri="{FF2B5EF4-FFF2-40B4-BE49-F238E27FC236}">
                <a16:creationId xmlns:a16="http://schemas.microsoft.com/office/drawing/2014/main" xmlns="" id="{FF943BA4-51D0-4955-91FC-5907425D7B62}"/>
              </a:ext>
            </a:extLst>
          </p:cNvPr>
          <p:cNvPicPr>
            <a:picLocks noChangeAspect="1"/>
          </p:cNvPicPr>
          <p:nvPr/>
        </p:nvPicPr>
        <p:blipFill>
          <a:blip r:embed="rId2"/>
          <a:stretch>
            <a:fillRect/>
          </a:stretch>
        </p:blipFill>
        <p:spPr>
          <a:xfrm>
            <a:off x="746821" y="2361216"/>
            <a:ext cx="7976839" cy="1655570"/>
          </a:xfrm>
          <a:prstGeom prst="rect">
            <a:avLst/>
          </a:prstGeom>
        </p:spPr>
      </p:pic>
    </p:spTree>
    <p:extLst>
      <p:ext uri="{BB962C8B-B14F-4D97-AF65-F5344CB8AC3E}">
        <p14:creationId xmlns:p14="http://schemas.microsoft.com/office/powerpoint/2010/main" val="2702033059"/>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85750"/>
            <a:ext cx="5029200" cy="400050"/>
          </a:xfrm>
        </p:spPr>
        <p:txBody>
          <a:bodyPr>
            <a:normAutofit fontScale="90000"/>
          </a:bodyPr>
          <a:lstStyle/>
          <a:p>
            <a:r>
              <a:rPr lang="en-US" sz="2400" u="sng" dirty="0">
                <a:solidFill>
                  <a:srgbClr val="003399"/>
                </a:solidFill>
                <a:latin typeface="Times New Roman" pitchFamily="18" charset="0"/>
                <a:cs typeface="Times New Roman" pitchFamily="18" charset="0"/>
              </a:rPr>
              <a:t>Vehicular Mobility Sensing at Planet Scale</a:t>
            </a:r>
          </a:p>
        </p:txBody>
      </p:sp>
      <p:sp>
        <p:nvSpPr>
          <p:cNvPr id="3" name="Content Placeholder 2"/>
          <p:cNvSpPr>
            <a:spLocks noGrp="1"/>
          </p:cNvSpPr>
          <p:nvPr>
            <p:ph idx="1"/>
          </p:nvPr>
        </p:nvSpPr>
        <p:spPr>
          <a:xfrm>
            <a:off x="1015691" y="3883819"/>
            <a:ext cx="3086101" cy="1085850"/>
          </a:xfrm>
        </p:spPr>
        <p:txBody>
          <a:bodyPr>
            <a:normAutofit/>
          </a:bodyPr>
          <a:lstStyle/>
          <a:p>
            <a:pPr algn="l">
              <a:spcBef>
                <a:spcPts val="0"/>
              </a:spcBef>
              <a:buNone/>
            </a:pPr>
            <a:r>
              <a:rPr lang="en-US" sz="1400" dirty="0">
                <a:latin typeface="Times New Roman" pitchFamily="18" charset="0"/>
                <a:cs typeface="Times New Roman" pitchFamily="18" charset="0"/>
              </a:rPr>
              <a:t>- Imagery data from webcams</a:t>
            </a:r>
          </a:p>
          <a:p>
            <a:pPr algn="l">
              <a:spcBef>
                <a:spcPts val="0"/>
              </a:spcBef>
              <a:buNone/>
            </a:pPr>
            <a:r>
              <a:rPr lang="en-US" sz="1400" dirty="0">
                <a:latin typeface="Times New Roman" pitchFamily="18" charset="0"/>
                <a:cs typeface="Times New Roman" pitchFamily="18" charset="0"/>
              </a:rPr>
              <a:t>- Estimate traffic density</a:t>
            </a:r>
          </a:p>
          <a:p>
            <a:pPr algn="l">
              <a:spcBef>
                <a:spcPts val="0"/>
              </a:spcBef>
              <a:buNone/>
            </a:pP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Spatio</a:t>
            </a:r>
            <a:r>
              <a:rPr lang="en-US" sz="1400" dirty="0">
                <a:latin typeface="Times New Roman" pitchFamily="18" charset="0"/>
                <a:cs typeface="Times New Roman" pitchFamily="18" charset="0"/>
              </a:rPr>
              <a:t>-temporal analysis, modeling</a:t>
            </a:r>
          </a:p>
        </p:txBody>
      </p:sp>
      <p:pic>
        <p:nvPicPr>
          <p:cNvPr id="242690" name="Picture 2"/>
          <p:cNvPicPr>
            <a:picLocks noChangeAspect="1" noChangeArrowheads="1"/>
          </p:cNvPicPr>
          <p:nvPr/>
        </p:nvPicPr>
        <p:blipFill>
          <a:blip r:embed="rId2" cstate="print"/>
          <a:srcRect/>
          <a:stretch>
            <a:fillRect/>
          </a:stretch>
        </p:blipFill>
        <p:spPr bwMode="auto">
          <a:xfrm>
            <a:off x="3714750" y="3829050"/>
            <a:ext cx="4286250" cy="1195388"/>
          </a:xfrm>
          <a:prstGeom prst="rect">
            <a:avLst/>
          </a:prstGeom>
          <a:noFill/>
          <a:ln w="9525">
            <a:noFill/>
            <a:miter lim="800000"/>
            <a:headEnd/>
            <a:tailEnd/>
          </a:ln>
        </p:spPr>
      </p:pic>
      <p:pic>
        <p:nvPicPr>
          <p:cNvPr id="242692" name="Picture 4"/>
          <p:cNvPicPr>
            <a:picLocks noChangeAspect="1" noChangeArrowheads="1"/>
          </p:cNvPicPr>
          <p:nvPr/>
        </p:nvPicPr>
        <p:blipFill>
          <a:blip r:embed="rId3" cstate="print"/>
          <a:srcRect/>
          <a:stretch>
            <a:fillRect/>
          </a:stretch>
        </p:blipFill>
        <p:spPr bwMode="auto">
          <a:xfrm>
            <a:off x="5657851" y="628651"/>
            <a:ext cx="1993106" cy="1604513"/>
          </a:xfrm>
          <a:prstGeom prst="rect">
            <a:avLst/>
          </a:prstGeom>
          <a:noFill/>
          <a:ln w="9525">
            <a:noFill/>
            <a:miter lim="800000"/>
            <a:headEnd/>
            <a:tailEnd/>
          </a:ln>
        </p:spPr>
      </p:pic>
      <p:pic>
        <p:nvPicPr>
          <p:cNvPr id="242693" name="Picture 5"/>
          <p:cNvPicPr>
            <a:picLocks noChangeAspect="1" noChangeArrowheads="1"/>
          </p:cNvPicPr>
          <p:nvPr/>
        </p:nvPicPr>
        <p:blipFill>
          <a:blip r:embed="rId4" cstate="print"/>
          <a:srcRect/>
          <a:stretch>
            <a:fillRect/>
          </a:stretch>
        </p:blipFill>
        <p:spPr bwMode="auto">
          <a:xfrm>
            <a:off x="5314950" y="2400300"/>
            <a:ext cx="2686050" cy="1121569"/>
          </a:xfrm>
          <a:prstGeom prst="rect">
            <a:avLst/>
          </a:prstGeom>
          <a:noFill/>
          <a:ln w="9525">
            <a:noFill/>
            <a:miter lim="800000"/>
            <a:headEnd/>
            <a:tailEnd/>
          </a:ln>
        </p:spPr>
      </p:pic>
      <p:sp>
        <p:nvSpPr>
          <p:cNvPr id="8" name="TextBox 7"/>
          <p:cNvSpPr txBox="1"/>
          <p:nvPr/>
        </p:nvSpPr>
        <p:spPr>
          <a:xfrm>
            <a:off x="5943601" y="2171701"/>
            <a:ext cx="1780103" cy="276999"/>
          </a:xfrm>
          <a:prstGeom prst="rect">
            <a:avLst/>
          </a:prstGeom>
          <a:noFill/>
        </p:spPr>
        <p:txBody>
          <a:bodyPr wrap="none" rtlCol="0">
            <a:spAutoFit/>
          </a:bodyPr>
          <a:lstStyle/>
          <a:p>
            <a:r>
              <a:rPr lang="en-US" sz="1200" dirty="0">
                <a:latin typeface="Times New Roman" pitchFamily="18" charset="0"/>
                <a:cs typeface="Times New Roman" pitchFamily="18" charset="0"/>
              </a:rPr>
              <a:t>Vehicular Tracing System</a:t>
            </a:r>
          </a:p>
        </p:txBody>
      </p:sp>
      <p:sp>
        <p:nvSpPr>
          <p:cNvPr id="9" name="TextBox 8"/>
          <p:cNvSpPr txBox="1"/>
          <p:nvPr/>
        </p:nvSpPr>
        <p:spPr>
          <a:xfrm>
            <a:off x="5772150" y="3543301"/>
            <a:ext cx="1704184" cy="276999"/>
          </a:xfrm>
          <a:prstGeom prst="rect">
            <a:avLst/>
          </a:prstGeom>
          <a:noFill/>
        </p:spPr>
        <p:txBody>
          <a:bodyPr wrap="none" rtlCol="0">
            <a:spAutoFit/>
          </a:bodyPr>
          <a:lstStyle/>
          <a:p>
            <a:r>
              <a:rPr lang="en-US" sz="1200" dirty="0">
                <a:latin typeface="Times New Roman" pitchFamily="18" charset="0"/>
                <a:cs typeface="Times New Roman" pitchFamily="18" charset="0"/>
              </a:rPr>
              <a:t>Traffic density estimates</a:t>
            </a:r>
          </a:p>
        </p:txBody>
      </p:sp>
      <p:pic>
        <p:nvPicPr>
          <p:cNvPr id="11" name="Picture 10"/>
          <p:cNvPicPr>
            <a:picLocks noChangeAspect="1" noChangeArrowheads="1"/>
          </p:cNvPicPr>
          <p:nvPr/>
        </p:nvPicPr>
        <p:blipFill>
          <a:blip r:embed="rId5" cstate="print"/>
          <a:srcRect/>
          <a:stretch>
            <a:fillRect/>
          </a:stretch>
        </p:blipFill>
        <p:spPr bwMode="auto">
          <a:xfrm>
            <a:off x="1314450" y="642828"/>
            <a:ext cx="3543300" cy="1528872"/>
          </a:xfrm>
          <a:prstGeom prst="rect">
            <a:avLst/>
          </a:prstGeom>
          <a:noFill/>
          <a:ln w="9525">
            <a:noFill/>
            <a:miter lim="800000"/>
            <a:headEnd/>
            <a:tailEnd/>
          </a:ln>
        </p:spPr>
      </p:pic>
      <p:sp>
        <p:nvSpPr>
          <p:cNvPr id="13" name="TextBox 12"/>
          <p:cNvSpPr txBox="1"/>
          <p:nvPr/>
        </p:nvSpPr>
        <p:spPr>
          <a:xfrm>
            <a:off x="1257300" y="4797251"/>
            <a:ext cx="4323620" cy="369332"/>
          </a:xfrm>
          <a:prstGeom prst="rect">
            <a:avLst/>
          </a:prstGeom>
          <a:noFill/>
        </p:spPr>
        <p:txBody>
          <a:bodyPr wrap="none" rtlCol="1">
            <a:spAutoFit/>
          </a:bodyPr>
          <a:lstStyle/>
          <a:p>
            <a:r>
              <a:rPr lang="en-US" sz="900" i="1" dirty="0">
                <a:latin typeface="Times New Roman" pitchFamily="18" charset="0"/>
                <a:cs typeface="Times New Roman" pitchFamily="18" charset="0"/>
              </a:rPr>
              <a:t>* IEEE INFOCOM </a:t>
            </a:r>
            <a:r>
              <a:rPr lang="en-US" sz="900" i="1" dirty="0" err="1">
                <a:latin typeface="Times New Roman" pitchFamily="18" charset="0"/>
                <a:cs typeface="Times New Roman" pitchFamily="18" charset="0"/>
              </a:rPr>
              <a:t>NetSciCom</a:t>
            </a:r>
            <a:r>
              <a:rPr lang="en-US" sz="900" i="1" dirty="0">
                <a:latin typeface="Times New Roman" pitchFamily="18" charset="0"/>
                <a:cs typeface="Times New Roman" pitchFamily="18" charset="0"/>
              </a:rPr>
              <a:t> 2012, GI 2013. </a:t>
            </a:r>
          </a:p>
          <a:p>
            <a:r>
              <a:rPr lang="en-US" sz="900" i="1" dirty="0">
                <a:latin typeface="Times New Roman" pitchFamily="18" charset="0"/>
                <a:cs typeface="Times New Roman" pitchFamily="18" charset="0"/>
              </a:rPr>
              <a:t>* ACM </a:t>
            </a:r>
            <a:r>
              <a:rPr lang="en-US" sz="900" i="1" dirty="0" err="1">
                <a:latin typeface="Times New Roman" pitchFamily="18" charset="0"/>
                <a:cs typeface="Times New Roman" pitchFamily="18" charset="0"/>
              </a:rPr>
              <a:t>MobiSys</a:t>
            </a:r>
            <a:r>
              <a:rPr lang="en-US" sz="900" i="1" dirty="0">
                <a:latin typeface="Times New Roman" pitchFamily="18" charset="0"/>
                <a:cs typeface="Times New Roman" pitchFamily="18" charset="0"/>
              </a:rPr>
              <a:t> </a:t>
            </a:r>
            <a:r>
              <a:rPr lang="en-US" sz="900" i="1" dirty="0" err="1">
                <a:latin typeface="Times New Roman" pitchFamily="18" charset="0"/>
                <a:cs typeface="Times New Roman" pitchFamily="18" charset="0"/>
              </a:rPr>
              <a:t>HotPlanet</a:t>
            </a:r>
            <a:r>
              <a:rPr lang="en-US" sz="900" i="1" dirty="0">
                <a:latin typeface="Times New Roman" pitchFamily="18" charset="0"/>
                <a:cs typeface="Times New Roman" pitchFamily="18" charset="0"/>
              </a:rPr>
              <a:t> 2012, * ACM SIGSPATIAL IWCTS 2013 (</a:t>
            </a:r>
            <a:r>
              <a:rPr lang="en-US" sz="900" b="1" i="1" dirty="0">
                <a:latin typeface="Times New Roman" pitchFamily="18" charset="0"/>
                <a:cs typeface="Times New Roman" pitchFamily="18" charset="0"/>
              </a:rPr>
              <a:t>Best Paper Award</a:t>
            </a:r>
            <a:r>
              <a:rPr lang="en-US" sz="900" i="1" dirty="0">
                <a:latin typeface="Times New Roman" pitchFamily="18" charset="0"/>
                <a:cs typeface="Times New Roman" pitchFamily="18" charset="0"/>
              </a:rPr>
              <a:t>)</a:t>
            </a:r>
            <a:endParaRPr lang="ar-EG" sz="900" i="1" dirty="0">
              <a:latin typeface="Times New Roman" pitchFamily="18" charset="0"/>
              <a:cs typeface="Times New Roman" pitchFamily="18" charset="0"/>
            </a:endParaRPr>
          </a:p>
        </p:txBody>
      </p:sp>
      <p:cxnSp>
        <p:nvCxnSpPr>
          <p:cNvPr id="15" name="Straight Connector 14"/>
          <p:cNvCxnSpPr/>
          <p:nvPr/>
        </p:nvCxnSpPr>
        <p:spPr>
          <a:xfrm>
            <a:off x="1257300" y="4800600"/>
            <a:ext cx="2000250" cy="0"/>
          </a:xfrm>
          <a:prstGeom prst="line">
            <a:avLst/>
          </a:prstGeom>
        </p:spPr>
        <p:style>
          <a:lnRef idx="1">
            <a:schemeClr val="accent6"/>
          </a:lnRef>
          <a:fillRef idx="0">
            <a:schemeClr val="accent6"/>
          </a:fillRef>
          <a:effectRef idx="0">
            <a:schemeClr val="accent6"/>
          </a:effectRef>
          <a:fontRef idx="minor">
            <a:schemeClr val="tx1"/>
          </a:fontRef>
        </p:style>
      </p:cxnSp>
      <p:sp>
        <p:nvSpPr>
          <p:cNvPr id="17" name="TextBox 16"/>
          <p:cNvSpPr txBox="1"/>
          <p:nvPr/>
        </p:nvSpPr>
        <p:spPr>
          <a:xfrm>
            <a:off x="6172201" y="400050"/>
            <a:ext cx="1848583" cy="253916"/>
          </a:xfrm>
          <a:prstGeom prst="rect">
            <a:avLst/>
          </a:prstGeom>
          <a:noFill/>
        </p:spPr>
        <p:txBody>
          <a:bodyPr wrap="none" rtlCol="1">
            <a:spAutoFit/>
          </a:bodyPr>
          <a:lstStyle/>
          <a:p>
            <a:r>
              <a:rPr lang="en-US" sz="1050" dirty="0">
                <a:latin typeface="Times New Roman" pitchFamily="18" charset="0"/>
                <a:cs typeface="Times New Roman" pitchFamily="18" charset="0"/>
              </a:rPr>
              <a:t>* G. </a:t>
            </a:r>
            <a:r>
              <a:rPr lang="en-US" sz="1050" dirty="0" err="1">
                <a:latin typeface="Times New Roman" pitchFamily="18" charset="0"/>
                <a:cs typeface="Times New Roman" pitchFamily="18" charset="0"/>
              </a:rPr>
              <a:t>Thakur</a:t>
            </a:r>
            <a:r>
              <a:rPr lang="en-US" sz="1050" dirty="0">
                <a:latin typeface="Times New Roman" pitchFamily="18" charset="0"/>
                <a:cs typeface="Times New Roman" pitchFamily="18" charset="0"/>
              </a:rPr>
              <a:t>, P. </a:t>
            </a:r>
            <a:r>
              <a:rPr lang="en-US" sz="1050" dirty="0" err="1">
                <a:latin typeface="Times New Roman" pitchFamily="18" charset="0"/>
                <a:cs typeface="Times New Roman" pitchFamily="18" charset="0"/>
              </a:rPr>
              <a:t>Hui</a:t>
            </a:r>
            <a:r>
              <a:rPr lang="en-US" sz="1050" dirty="0">
                <a:latin typeface="Times New Roman" pitchFamily="18" charset="0"/>
                <a:cs typeface="Times New Roman" pitchFamily="18" charset="0"/>
              </a:rPr>
              <a:t>, A. Helmy</a:t>
            </a:r>
            <a:endParaRPr lang="ar-EG" sz="1050" dirty="0">
              <a:latin typeface="Times New Roman" pitchFamily="18" charset="0"/>
              <a:cs typeface="Times New Roman" pitchFamily="18" charset="0"/>
            </a:endParaRPr>
          </a:p>
        </p:txBody>
      </p:sp>
      <p:pic>
        <p:nvPicPr>
          <p:cNvPr id="14" name="Picture 13"/>
          <p:cNvPicPr>
            <a:picLocks noChangeAspect="1"/>
          </p:cNvPicPr>
          <p:nvPr/>
        </p:nvPicPr>
        <p:blipFill>
          <a:blip r:embed="rId6"/>
          <a:stretch>
            <a:fillRect/>
          </a:stretch>
        </p:blipFill>
        <p:spPr>
          <a:xfrm>
            <a:off x="1143000" y="2228850"/>
            <a:ext cx="4171950" cy="1577782"/>
          </a:xfrm>
          <a:prstGeom prst="rect">
            <a:avLst/>
          </a:prstGeom>
        </p:spPr>
      </p:pic>
    </p:spTree>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distribution_Fitting_new_all2.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1047" y="3256656"/>
            <a:ext cx="3429000" cy="1886844"/>
          </a:xfrm>
          <a:prstGeom prst="rect">
            <a:avLst/>
          </a:prstGeom>
        </p:spPr>
      </p:pic>
      <p:sp>
        <p:nvSpPr>
          <p:cNvPr id="2" name="Title 1"/>
          <p:cNvSpPr>
            <a:spLocks noGrp="1"/>
          </p:cNvSpPr>
          <p:nvPr>
            <p:ph type="title"/>
          </p:nvPr>
        </p:nvSpPr>
        <p:spPr>
          <a:xfrm>
            <a:off x="1083061" y="247799"/>
            <a:ext cx="6715971" cy="857250"/>
          </a:xfrm>
        </p:spPr>
        <p:txBody>
          <a:bodyPr/>
          <a:lstStyle/>
          <a:p>
            <a:r>
              <a:rPr lang="en-US" sz="3000" u="sng" dirty="0">
                <a:solidFill>
                  <a:srgbClr val="0000FF"/>
                </a:solidFill>
                <a:latin typeface="Times New Roman"/>
                <a:cs typeface="Times New Roman"/>
              </a:rPr>
              <a:t>Vehicular Traffic Modeling: self-similarity</a:t>
            </a:r>
          </a:p>
        </p:txBody>
      </p:sp>
      <p:sp>
        <p:nvSpPr>
          <p:cNvPr id="4" name="Slide Number Placeholder 3"/>
          <p:cNvSpPr>
            <a:spLocks noGrp="1"/>
          </p:cNvSpPr>
          <p:nvPr>
            <p:ph type="sldNum" sz="quarter" idx="12"/>
          </p:nvPr>
        </p:nvSpPr>
        <p:spPr>
          <a:xfrm>
            <a:off x="6553200" y="6356350"/>
            <a:ext cx="21336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444B26C-AD34-C24D-ABAE-129636601756}" type="slidenum">
              <a:rPr lang="en-US" smtClean="0"/>
              <a:pPr/>
              <a:t>34</a:t>
            </a:fld>
            <a:endParaRPr lang="en-US"/>
          </a:p>
        </p:txBody>
      </p:sp>
      <p:sp>
        <p:nvSpPr>
          <p:cNvPr id="3" name="TextBox 2"/>
          <p:cNvSpPr txBox="1"/>
          <p:nvPr/>
        </p:nvSpPr>
        <p:spPr>
          <a:xfrm>
            <a:off x="1032136" y="3014248"/>
            <a:ext cx="3544337" cy="1708160"/>
          </a:xfrm>
          <a:prstGeom prst="rect">
            <a:avLst/>
          </a:prstGeom>
          <a:noFill/>
        </p:spPr>
        <p:txBody>
          <a:bodyPr wrap="square" rtlCol="0">
            <a:spAutoFit/>
          </a:bodyPr>
          <a:lstStyle/>
          <a:p>
            <a:pPr marL="214313" indent="-214313">
              <a:buFont typeface="Arial"/>
              <a:buChar char="•"/>
            </a:pPr>
            <a:r>
              <a:rPr lang="en-US" sz="2100" b="1" dirty="0">
                <a:latin typeface="Times New Roman"/>
                <a:cs typeface="Times New Roman"/>
              </a:rPr>
              <a:t>Heavy-tailed</a:t>
            </a:r>
            <a:r>
              <a:rPr lang="en-US" sz="2100" dirty="0">
                <a:latin typeface="Times New Roman"/>
                <a:cs typeface="Times New Roman"/>
              </a:rPr>
              <a:t> distributions better at modeling empirical values of traffic densities.</a:t>
            </a:r>
          </a:p>
          <a:p>
            <a:pPr marL="214313" indent="-214313">
              <a:buFont typeface="Arial"/>
              <a:buChar char="•"/>
            </a:pPr>
            <a:r>
              <a:rPr lang="en-US" sz="2100" dirty="0">
                <a:latin typeface="Times New Roman"/>
                <a:cs typeface="Times New Roman"/>
              </a:rPr>
              <a:t>They model more than 85% of all 700+ locations.</a:t>
            </a:r>
          </a:p>
        </p:txBody>
      </p:sp>
      <p:sp>
        <p:nvSpPr>
          <p:cNvPr id="14" name="TextBox 13"/>
          <p:cNvSpPr txBox="1"/>
          <p:nvPr/>
        </p:nvSpPr>
        <p:spPr>
          <a:xfrm>
            <a:off x="7650889" y="3323423"/>
            <a:ext cx="1895294" cy="369332"/>
          </a:xfrm>
          <a:prstGeom prst="rect">
            <a:avLst/>
          </a:prstGeom>
          <a:noFill/>
        </p:spPr>
        <p:txBody>
          <a:bodyPr wrap="square" rtlCol="0">
            <a:spAutoFit/>
          </a:bodyPr>
          <a:lstStyle/>
          <a:p>
            <a:r>
              <a:rPr lang="en-US" b="1" dirty="0">
                <a:solidFill>
                  <a:srgbClr val="008000"/>
                </a:solidFill>
              </a:rPr>
              <a:t> - </a:t>
            </a:r>
            <a:r>
              <a:rPr lang="en-US" sz="1400" b="1" dirty="0">
                <a:solidFill>
                  <a:srgbClr val="008000"/>
                </a:solidFill>
              </a:rPr>
              <a:t>Heavy-tailed</a:t>
            </a:r>
          </a:p>
        </p:txBody>
      </p:sp>
      <p:sp>
        <p:nvSpPr>
          <p:cNvPr id="77" name="Down Arrow 76"/>
          <p:cNvSpPr/>
          <p:nvPr/>
        </p:nvSpPr>
        <p:spPr>
          <a:xfrm>
            <a:off x="5870626" y="3021124"/>
            <a:ext cx="363287" cy="253797"/>
          </a:xfrm>
          <a:prstGeom prst="downArrow">
            <a:avLst/>
          </a:prstGeom>
          <a:solidFill>
            <a:srgbClr val="008000"/>
          </a:solidFill>
          <a:ln>
            <a:solidFill>
              <a:srgbClr val="008000"/>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78" name="Down Arrow 77"/>
          <p:cNvSpPr/>
          <p:nvPr/>
        </p:nvSpPr>
        <p:spPr>
          <a:xfrm>
            <a:off x="7363861" y="3148022"/>
            <a:ext cx="363287" cy="639269"/>
          </a:xfrm>
          <a:prstGeom prst="downArrow">
            <a:avLst/>
          </a:prstGeom>
          <a:solidFill>
            <a:srgbClr val="008000"/>
          </a:solidFill>
          <a:ln>
            <a:solidFill>
              <a:srgbClr val="008000"/>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79" name="Down Arrow 78"/>
          <p:cNvSpPr/>
          <p:nvPr/>
        </p:nvSpPr>
        <p:spPr>
          <a:xfrm>
            <a:off x="5339395" y="3021124"/>
            <a:ext cx="363287" cy="639269"/>
          </a:xfrm>
          <a:prstGeom prst="downArrow">
            <a:avLst/>
          </a:prstGeom>
          <a:solidFill>
            <a:srgbClr val="008000"/>
          </a:solidFill>
          <a:ln>
            <a:solidFill>
              <a:srgbClr val="008000"/>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80" name="TextBox 79"/>
          <p:cNvSpPr txBox="1"/>
          <p:nvPr/>
        </p:nvSpPr>
        <p:spPr>
          <a:xfrm>
            <a:off x="7711548" y="3149446"/>
            <a:ext cx="1991938" cy="307777"/>
          </a:xfrm>
          <a:prstGeom prst="rect">
            <a:avLst/>
          </a:prstGeom>
          <a:noFill/>
        </p:spPr>
        <p:txBody>
          <a:bodyPr wrap="square" rtlCol="0">
            <a:spAutoFit/>
          </a:bodyPr>
          <a:lstStyle/>
          <a:p>
            <a:r>
              <a:rPr lang="en-US" sz="1400" b="1" dirty="0">
                <a:solidFill>
                  <a:srgbClr val="FF0000"/>
                </a:solidFill>
              </a:rPr>
              <a:t>- Memory-less</a:t>
            </a:r>
          </a:p>
        </p:txBody>
      </p:sp>
      <p:sp>
        <p:nvSpPr>
          <p:cNvPr id="81" name="Down Arrow 80"/>
          <p:cNvSpPr/>
          <p:nvPr/>
        </p:nvSpPr>
        <p:spPr>
          <a:xfrm>
            <a:off x="6405439" y="3346490"/>
            <a:ext cx="363287" cy="639269"/>
          </a:xfrm>
          <a:prstGeom prst="downArrow">
            <a:avLst/>
          </a:prstGeom>
          <a:solidFill>
            <a:srgbClr val="FF0000"/>
          </a:solidFill>
          <a:ln>
            <a:solidFill>
              <a:srgbClr val="FF0000"/>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82" name="Down Arrow 81"/>
          <p:cNvSpPr/>
          <p:nvPr/>
        </p:nvSpPr>
        <p:spPr>
          <a:xfrm>
            <a:off x="6939915" y="3662096"/>
            <a:ext cx="363287" cy="639269"/>
          </a:xfrm>
          <a:prstGeom prst="downArrow">
            <a:avLst/>
          </a:prstGeom>
          <a:solidFill>
            <a:srgbClr val="FF0000"/>
          </a:solidFill>
          <a:ln>
            <a:solidFill>
              <a:srgbClr val="FF0000"/>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83" name="Down Arrow 82"/>
          <p:cNvSpPr/>
          <p:nvPr/>
        </p:nvSpPr>
        <p:spPr>
          <a:xfrm>
            <a:off x="4813928" y="3342462"/>
            <a:ext cx="363287" cy="639269"/>
          </a:xfrm>
          <a:prstGeom prst="downArrow">
            <a:avLst/>
          </a:prstGeom>
          <a:solidFill>
            <a:srgbClr val="FF0000"/>
          </a:solidFill>
          <a:ln>
            <a:solidFill>
              <a:srgbClr val="FF0000"/>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pic>
        <p:nvPicPr>
          <p:cNvPr id="5" name="Picture 4" descr="sydney-all-new.jpg">
            <a:extLst>
              <a:ext uri="{FF2B5EF4-FFF2-40B4-BE49-F238E27FC236}">
                <a16:creationId xmlns:a16="http://schemas.microsoft.com/office/drawing/2014/main" xmlns="" id="{027EB689-1434-4ACA-841B-78AD3ED582B6}"/>
              </a:ext>
            </a:extLst>
          </p:cNvPr>
          <p:cNvPicPr>
            <a:picLocks noChangeAspect="1"/>
          </p:cNvPicPr>
          <p:nvPr/>
        </p:nvPicPr>
        <p:blipFill>
          <a:blip r:embed="rId4"/>
          <a:stretch>
            <a:fillRect/>
          </a:stretch>
        </p:blipFill>
        <p:spPr>
          <a:xfrm>
            <a:off x="1200381" y="721341"/>
            <a:ext cx="6450508" cy="2302674"/>
          </a:xfrm>
          <a:prstGeom prst="rect">
            <a:avLst/>
          </a:prstGeom>
        </p:spPr>
      </p:pic>
    </p:spTree>
    <p:extLst>
      <p:ext uri="{BB962C8B-B14F-4D97-AF65-F5344CB8AC3E}">
        <p14:creationId xmlns:p14="http://schemas.microsoft.com/office/powerpoint/2010/main" val="20603104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dissolve">
                                      <p:cBhvr>
                                        <p:cTn id="7" dur="500"/>
                                        <p:tgtEl>
                                          <p:spTgt spid="79"/>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7"/>
                                        </p:tgtEl>
                                        <p:attrNameLst>
                                          <p:attrName>style.visibility</p:attrName>
                                        </p:attrNameLst>
                                      </p:cBhvr>
                                      <p:to>
                                        <p:strVal val="visible"/>
                                      </p:to>
                                    </p:set>
                                    <p:animEffect transition="in" filter="dissolve">
                                      <p:cBhvr>
                                        <p:cTn id="10" dur="500"/>
                                        <p:tgtEl>
                                          <p:spTgt spid="77"/>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78"/>
                                        </p:tgtEl>
                                        <p:attrNameLst>
                                          <p:attrName>style.visibility</p:attrName>
                                        </p:attrNameLst>
                                      </p:cBhvr>
                                      <p:to>
                                        <p:strVal val="visible"/>
                                      </p:to>
                                    </p:set>
                                    <p:animEffect transition="in" filter="dissolve">
                                      <p:cBhvr>
                                        <p:cTn id="13" dur="500"/>
                                        <p:tgtEl>
                                          <p:spTgt spid="78"/>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83"/>
                                        </p:tgtEl>
                                        <p:attrNameLst>
                                          <p:attrName>style.visibility</p:attrName>
                                        </p:attrNameLst>
                                      </p:cBhvr>
                                      <p:to>
                                        <p:strVal val="visible"/>
                                      </p:to>
                                    </p:set>
                                    <p:animEffect transition="in" filter="dissolve">
                                      <p:cBhvr>
                                        <p:cTn id="18" dur="500"/>
                                        <p:tgtEl>
                                          <p:spTgt spid="83"/>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81"/>
                                        </p:tgtEl>
                                        <p:attrNameLst>
                                          <p:attrName>style.visibility</p:attrName>
                                        </p:attrNameLst>
                                      </p:cBhvr>
                                      <p:to>
                                        <p:strVal val="visible"/>
                                      </p:to>
                                    </p:set>
                                    <p:animEffect transition="in" filter="dissolve">
                                      <p:cBhvr>
                                        <p:cTn id="21" dur="500"/>
                                        <p:tgtEl>
                                          <p:spTgt spid="81"/>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82"/>
                                        </p:tgtEl>
                                        <p:attrNameLst>
                                          <p:attrName>style.visibility</p:attrName>
                                        </p:attrNameLst>
                                      </p:cBhvr>
                                      <p:to>
                                        <p:strVal val="visible"/>
                                      </p:to>
                                    </p:set>
                                    <p:animEffect transition="in" filter="dissolve">
                                      <p:cBhvr>
                                        <p:cTn id="24"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78" grpId="0" animBg="1"/>
      <p:bldP spid="79" grpId="0" animBg="1"/>
      <p:bldP spid="81" grpId="0" animBg="1"/>
      <p:bldP spid="82" grpId="0" animBg="1"/>
      <p:bldP spid="8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4" descr="A screenshot of a cell phone&#10;&#10;Description automatically generated">
            <a:extLst>
              <a:ext uri="{FF2B5EF4-FFF2-40B4-BE49-F238E27FC236}">
                <a16:creationId xmlns:a16="http://schemas.microsoft.com/office/drawing/2014/main" xmlns="" id="{30ED8B17-655F-4E3E-A594-3307A795CF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162" y="1846650"/>
            <a:ext cx="2985440" cy="2686051"/>
          </a:xfrm>
          <a:prstGeom prst="rect">
            <a:avLst/>
          </a:prstGeom>
        </p:spPr>
      </p:pic>
      <p:sp>
        <p:nvSpPr>
          <p:cNvPr id="2" name="Title 1">
            <a:extLst>
              <a:ext uri="{FF2B5EF4-FFF2-40B4-BE49-F238E27FC236}">
                <a16:creationId xmlns:a16="http://schemas.microsoft.com/office/drawing/2014/main" xmlns="" id="{43E8DD1E-391D-4CB4-88D2-96466934E2DA}"/>
              </a:ext>
            </a:extLst>
          </p:cNvPr>
          <p:cNvSpPr>
            <a:spLocks noGrp="1"/>
          </p:cNvSpPr>
          <p:nvPr>
            <p:ph type="title"/>
          </p:nvPr>
        </p:nvSpPr>
        <p:spPr>
          <a:xfrm>
            <a:off x="669768" y="482885"/>
            <a:ext cx="2841845" cy="653087"/>
          </a:xfrm>
        </p:spPr>
        <p:txBody>
          <a:bodyPr/>
          <a:lstStyle/>
          <a:p>
            <a:r>
              <a:rPr lang="en-US" dirty="0" err="1"/>
              <a:t>Spatio</a:t>
            </a:r>
            <a:r>
              <a:rPr lang="en-US" dirty="0"/>
              <a:t>-temporal exploration</a:t>
            </a:r>
          </a:p>
        </p:txBody>
      </p:sp>
      <p:pic>
        <p:nvPicPr>
          <p:cNvPr id="5" name="Content Placeholder 4">
            <a:extLst>
              <a:ext uri="{FF2B5EF4-FFF2-40B4-BE49-F238E27FC236}">
                <a16:creationId xmlns:a16="http://schemas.microsoft.com/office/drawing/2014/main" xmlns="" id="{5722B5CA-A10D-4E0F-A631-608EEDABD882}"/>
              </a:ext>
            </a:extLst>
          </p:cNvPr>
          <p:cNvPicPr>
            <a:picLocks noGrp="1" noChangeAspect="1"/>
          </p:cNvPicPr>
          <p:nvPr>
            <p:ph sz="quarter" idx="13"/>
          </p:nvPr>
        </p:nvPicPr>
        <p:blipFill>
          <a:blip r:embed="rId3">
            <a:alphaModFix amt="64000"/>
          </a:blip>
          <a:stretch>
            <a:fillRect/>
          </a:stretch>
        </p:blipFill>
        <p:spPr>
          <a:xfrm>
            <a:off x="969754" y="1911568"/>
            <a:ext cx="2581139" cy="2370338"/>
          </a:xfrm>
          <a:prstGeom prst="rect">
            <a:avLst/>
          </a:prstGeom>
        </p:spPr>
      </p:pic>
      <p:pic>
        <p:nvPicPr>
          <p:cNvPr id="6" name="Content Placeholder 4" descr="A screenshot of a cell phone&#10;&#10;Description automatically generated">
            <a:extLst>
              <a:ext uri="{FF2B5EF4-FFF2-40B4-BE49-F238E27FC236}">
                <a16:creationId xmlns:a16="http://schemas.microsoft.com/office/drawing/2014/main" xmlns="" id="{53D9ABE3-9912-4E33-84B1-D5FAFAEFDDE5}"/>
              </a:ext>
            </a:extLst>
          </p:cNvPr>
          <p:cNvPicPr>
            <a:picLocks noGrp="1" noChangeAspect="1"/>
          </p:cNvPicPr>
          <p:nvPr>
            <p:ph sz="quarter" idx="14"/>
          </p:nvPr>
        </p:nvPicPr>
        <p:blipFill>
          <a:blip r:embed="rId4">
            <a:extLst>
              <a:ext uri="{28A0092B-C50C-407E-A947-70E740481C1C}">
                <a14:useLocalDpi xmlns:a14="http://schemas.microsoft.com/office/drawing/2010/main" val="0"/>
              </a:ext>
            </a:extLst>
          </a:blip>
          <a:stretch>
            <a:fillRect/>
          </a:stretch>
        </p:blipFill>
        <p:spPr>
          <a:xfrm>
            <a:off x="3994699" y="454819"/>
            <a:ext cx="4191887" cy="4224338"/>
          </a:xfrm>
          <a:prstGeom prst="rect">
            <a:avLst/>
          </a:prstGeom>
        </p:spPr>
      </p:pic>
      <p:sp>
        <p:nvSpPr>
          <p:cNvPr id="7" name="Oval 6">
            <a:extLst>
              <a:ext uri="{FF2B5EF4-FFF2-40B4-BE49-F238E27FC236}">
                <a16:creationId xmlns:a16="http://schemas.microsoft.com/office/drawing/2014/main" xmlns="" id="{2FA62D67-1810-4F53-B99C-8282CACA7EDE}"/>
              </a:ext>
            </a:extLst>
          </p:cNvPr>
          <p:cNvSpPr/>
          <p:nvPr/>
        </p:nvSpPr>
        <p:spPr>
          <a:xfrm>
            <a:off x="1884503" y="2955515"/>
            <a:ext cx="272771" cy="289170"/>
          </a:xfrm>
          <a:prstGeom prst="ellipse">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cxnSp>
        <p:nvCxnSpPr>
          <p:cNvPr id="8" name="Straight Arrow Connector 7">
            <a:extLst>
              <a:ext uri="{FF2B5EF4-FFF2-40B4-BE49-F238E27FC236}">
                <a16:creationId xmlns:a16="http://schemas.microsoft.com/office/drawing/2014/main" xmlns="" id="{900AEECE-2703-4B97-87E2-F9C8E9957C95}"/>
              </a:ext>
            </a:extLst>
          </p:cNvPr>
          <p:cNvCxnSpPr>
            <a:cxnSpLocks/>
          </p:cNvCxnSpPr>
          <p:nvPr/>
        </p:nvCxnSpPr>
        <p:spPr>
          <a:xfrm>
            <a:off x="2090691" y="3275861"/>
            <a:ext cx="1904008" cy="1131902"/>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xmlns="" id="{D96F37C4-F643-4CE3-883F-E87DDC3BF0B6}"/>
              </a:ext>
            </a:extLst>
          </p:cNvPr>
          <p:cNvCxnSpPr>
            <a:cxnSpLocks/>
          </p:cNvCxnSpPr>
          <p:nvPr/>
        </p:nvCxnSpPr>
        <p:spPr>
          <a:xfrm flipV="1">
            <a:off x="2050742" y="585178"/>
            <a:ext cx="1964949" cy="2351111"/>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xmlns="" id="{BB901146-2EAC-434D-B02D-BE1F5653B66A}"/>
              </a:ext>
            </a:extLst>
          </p:cNvPr>
          <p:cNvSpPr/>
          <p:nvPr/>
        </p:nvSpPr>
        <p:spPr>
          <a:xfrm>
            <a:off x="637161" y="1005382"/>
            <a:ext cx="4572000" cy="923330"/>
          </a:xfrm>
          <a:prstGeom prst="rect">
            <a:avLst/>
          </a:prstGeom>
        </p:spPr>
        <p:txBody>
          <a:bodyPr>
            <a:spAutoFit/>
          </a:bodyPr>
          <a:lstStyle/>
          <a:p>
            <a:r>
              <a:rPr lang="en-US" dirty="0">
                <a:latin typeface="cmr10"/>
              </a:rPr>
              <a:t>Layout of cameras on the scaled</a:t>
            </a:r>
            <a:r>
              <a:rPr lang="en-US" dirty="0"/>
              <a:t/>
            </a:r>
            <a:br>
              <a:rPr lang="en-US" dirty="0"/>
            </a:br>
            <a:r>
              <a:rPr lang="en-US" dirty="0" err="1">
                <a:latin typeface="cmr10"/>
              </a:rPr>
              <a:t>lat-lon</a:t>
            </a:r>
            <a:r>
              <a:rPr lang="en-US" dirty="0">
                <a:latin typeface="cmr10"/>
              </a:rPr>
              <a:t> map of London</a:t>
            </a:r>
          </a:p>
          <a:p>
            <a:endParaRPr lang="en-US" dirty="0"/>
          </a:p>
        </p:txBody>
      </p:sp>
      <p:sp>
        <p:nvSpPr>
          <p:cNvPr id="4" name="Slide Number Placeholder 3">
            <a:extLst>
              <a:ext uri="{FF2B5EF4-FFF2-40B4-BE49-F238E27FC236}">
                <a16:creationId xmlns:a16="http://schemas.microsoft.com/office/drawing/2014/main" xmlns="" id="{0DDBD179-CA43-4BA4-B594-F5F86C73FD22}"/>
              </a:ext>
            </a:extLst>
          </p:cNvPr>
          <p:cNvSpPr>
            <a:spLocks noGrp="1"/>
          </p:cNvSpPr>
          <p:nvPr>
            <p:ph type="sldNum" sz="quarter" idx="12"/>
          </p:nvPr>
        </p:nvSpPr>
        <p:spPr/>
        <p:txBody>
          <a:bodyPr/>
          <a:lstStyle/>
          <a:p>
            <a:fld id="{F700CE19-68DE-4E16-A252-6341D7139337}" type="slidenum">
              <a:rPr lang="en-US" smtClean="0"/>
              <a:t>35</a:t>
            </a:fld>
            <a:endParaRPr lang="en-US"/>
          </a:p>
        </p:txBody>
      </p:sp>
    </p:spTree>
    <p:extLst>
      <p:ext uri="{BB962C8B-B14F-4D97-AF65-F5344CB8AC3E}">
        <p14:creationId xmlns:p14="http://schemas.microsoft.com/office/powerpoint/2010/main" val="7464667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12284" y="388739"/>
            <a:ext cx="6743700" cy="765572"/>
          </a:xfrm>
        </p:spPr>
        <p:txBody>
          <a:bodyPr/>
          <a:lstStyle/>
          <a:p>
            <a:r>
              <a:rPr lang="en-US" sz="2100" i="1" u="sng" dirty="0" err="1">
                <a:solidFill>
                  <a:srgbClr val="0000FF"/>
                </a:solidFill>
                <a:latin typeface="Times New Roman"/>
                <a:cs typeface="Times New Roman"/>
              </a:rPr>
              <a:t>Spatio</a:t>
            </a:r>
            <a:r>
              <a:rPr lang="en-US" sz="2100" i="1" u="sng" dirty="0">
                <a:solidFill>
                  <a:srgbClr val="0000FF"/>
                </a:solidFill>
                <a:latin typeface="Times New Roman"/>
                <a:cs typeface="Times New Roman"/>
              </a:rPr>
              <a:t>-Temporal </a:t>
            </a:r>
            <a:r>
              <a:rPr lang="en-US" sz="2100" u="sng" dirty="0">
                <a:solidFill>
                  <a:srgbClr val="0000FF"/>
                </a:solidFill>
                <a:latin typeface="Times New Roman"/>
                <a:cs typeface="Times New Roman"/>
              </a:rPr>
              <a:t>Causality &amp; Traffic Forecast </a:t>
            </a:r>
          </a:p>
        </p:txBody>
      </p:sp>
      <p:sp>
        <p:nvSpPr>
          <p:cNvPr id="8" name="Content Placeholder 7"/>
          <p:cNvSpPr>
            <a:spLocks noGrp="1"/>
          </p:cNvSpPr>
          <p:nvPr>
            <p:ph idx="1"/>
          </p:nvPr>
        </p:nvSpPr>
        <p:spPr>
          <a:xfrm>
            <a:off x="1485900" y="3771901"/>
            <a:ext cx="6172200" cy="822722"/>
          </a:xfrm>
          <a:ln>
            <a:solidFill>
              <a:srgbClr val="FF0000"/>
            </a:solidFill>
          </a:ln>
        </p:spPr>
        <p:txBody>
          <a:bodyPr/>
          <a:lstStyle/>
          <a:p>
            <a:r>
              <a:rPr lang="en-US" sz="1800" dirty="0">
                <a:latin typeface="Times New Roman"/>
                <a:cs typeface="Times New Roman"/>
              </a:rPr>
              <a:t>Causality (Granger) Network can predict traffic intensity 30mins ahead with 3-9% error</a:t>
            </a:r>
          </a:p>
        </p:txBody>
      </p:sp>
      <p:sp>
        <p:nvSpPr>
          <p:cNvPr id="9" name="Rectangle 8"/>
          <p:cNvSpPr/>
          <p:nvPr/>
        </p:nvSpPr>
        <p:spPr>
          <a:xfrm>
            <a:off x="1314450" y="4912667"/>
            <a:ext cx="4114800" cy="253916"/>
          </a:xfrm>
          <a:prstGeom prst="rect">
            <a:avLst/>
          </a:prstGeom>
        </p:spPr>
        <p:txBody>
          <a:bodyPr wrap="square">
            <a:spAutoFit/>
          </a:bodyPr>
          <a:lstStyle/>
          <a:p>
            <a:r>
              <a:rPr lang="en-US" sz="1050" i="1" dirty="0">
                <a:latin typeface="Times New Roman" pitchFamily="18" charset="0"/>
                <a:cs typeface="Times New Roman" pitchFamily="18" charset="0"/>
              </a:rPr>
              <a:t>* ACM SIGSPATIAL - IWCTS 2013 </a:t>
            </a:r>
            <a:r>
              <a:rPr lang="en-US" sz="1050" dirty="0">
                <a:latin typeface="Times New Roman" pitchFamily="18" charset="0"/>
                <a:cs typeface="Times New Roman" pitchFamily="18" charset="0"/>
              </a:rPr>
              <a:t>(</a:t>
            </a:r>
            <a:r>
              <a:rPr lang="en-US" sz="1050" b="1" i="1" dirty="0">
                <a:latin typeface="Times New Roman" pitchFamily="18" charset="0"/>
                <a:cs typeface="Times New Roman" pitchFamily="18" charset="0"/>
              </a:rPr>
              <a:t>Best Paper Award</a:t>
            </a:r>
            <a:r>
              <a:rPr lang="en-US" sz="1050" dirty="0">
                <a:latin typeface="Times New Roman" pitchFamily="18" charset="0"/>
                <a:cs typeface="Times New Roman" pitchFamily="18" charset="0"/>
              </a:rPr>
              <a:t>)</a:t>
            </a:r>
            <a:endParaRPr lang="en-US" sz="1050" dirty="0"/>
          </a:p>
        </p:txBody>
      </p:sp>
      <p:pic>
        <p:nvPicPr>
          <p:cNvPr id="10" name="Picture 9" descr="Screen Shot 2016-06-27 at 11.45.48 PM.png"/>
          <p:cNvPicPr>
            <a:picLocks noChangeAspect="1"/>
          </p:cNvPicPr>
          <p:nvPr/>
        </p:nvPicPr>
        <p:blipFill>
          <a:blip r:embed="rId2"/>
          <a:stretch>
            <a:fillRect/>
          </a:stretch>
        </p:blipFill>
        <p:spPr>
          <a:xfrm>
            <a:off x="4629150" y="1543050"/>
            <a:ext cx="3349512" cy="2228850"/>
          </a:xfrm>
          <a:prstGeom prst="rect">
            <a:avLst/>
          </a:prstGeom>
        </p:spPr>
      </p:pic>
      <p:pic>
        <p:nvPicPr>
          <p:cNvPr id="11" name="Picture 10" descr="Screen Shot 2016-06-27 at 11.45.33 PM.png"/>
          <p:cNvPicPr>
            <a:picLocks noChangeAspect="1"/>
          </p:cNvPicPr>
          <p:nvPr/>
        </p:nvPicPr>
        <p:blipFill>
          <a:blip r:embed="rId3"/>
          <a:stretch>
            <a:fillRect/>
          </a:stretch>
        </p:blipFill>
        <p:spPr>
          <a:xfrm>
            <a:off x="1275618" y="1047750"/>
            <a:ext cx="3410683" cy="2667000"/>
          </a:xfrm>
          <a:prstGeom prst="rect">
            <a:avLst/>
          </a:prstGeom>
        </p:spPr>
      </p:pic>
      <p:cxnSp>
        <p:nvCxnSpPr>
          <p:cNvPr id="13" name="Straight Connector 12"/>
          <p:cNvCxnSpPr/>
          <p:nvPr/>
        </p:nvCxnSpPr>
        <p:spPr>
          <a:xfrm>
            <a:off x="1257300" y="4913709"/>
            <a:ext cx="6629400" cy="1191"/>
          </a:xfrm>
          <a:prstGeom prst="line">
            <a:avLst/>
          </a:prstGeom>
        </p:spPr>
        <p:style>
          <a:lnRef idx="2">
            <a:schemeClr val="accent1"/>
          </a:lnRef>
          <a:fillRef idx="0">
            <a:schemeClr val="accent1"/>
          </a:fillRef>
          <a:effectRef idx="1">
            <a:schemeClr val="accent1"/>
          </a:effectRef>
          <a:fontRef idx="minor">
            <a:schemeClr val="tx1"/>
          </a:fontRef>
        </p:style>
      </p:cxnSp>
      <p:pic>
        <p:nvPicPr>
          <p:cNvPr id="15" name="Picture 14" descr="Screen Shot 2017-07-09 at 10.35.35 AM.png"/>
          <p:cNvPicPr>
            <a:picLocks noChangeAspect="1"/>
          </p:cNvPicPr>
          <p:nvPr/>
        </p:nvPicPr>
        <p:blipFill>
          <a:blip r:embed="rId4"/>
          <a:stretch>
            <a:fillRect/>
          </a:stretch>
        </p:blipFill>
        <p:spPr>
          <a:xfrm>
            <a:off x="6302392" y="0"/>
            <a:ext cx="1870058" cy="1657350"/>
          </a:xfrm>
          <a:prstGeom prst="rect">
            <a:avLst/>
          </a:prstGeom>
        </p:spPr>
      </p:pic>
      <p:sp>
        <p:nvSpPr>
          <p:cNvPr id="16" name="TextBox 15"/>
          <p:cNvSpPr txBox="1"/>
          <p:nvPr/>
        </p:nvSpPr>
        <p:spPr>
          <a:xfrm>
            <a:off x="4600864" y="914401"/>
            <a:ext cx="1742786" cy="646331"/>
          </a:xfrm>
          <a:prstGeom prst="rect">
            <a:avLst/>
          </a:prstGeom>
          <a:noFill/>
        </p:spPr>
        <p:txBody>
          <a:bodyPr wrap="none" rtlCol="0">
            <a:spAutoFit/>
          </a:bodyPr>
          <a:lstStyle/>
          <a:p>
            <a:pPr algn="r"/>
            <a:r>
              <a:rPr lang="en-US" dirty="0">
                <a:latin typeface="Times New Roman"/>
                <a:cs typeface="Times New Roman"/>
              </a:rPr>
              <a:t>Sydney 67 </a:t>
            </a:r>
          </a:p>
          <a:p>
            <a:pPr algn="r"/>
            <a:r>
              <a:rPr lang="en-US" dirty="0">
                <a:latin typeface="Times New Roman"/>
                <a:cs typeface="Times New Roman"/>
              </a:rPr>
              <a:t>camera locations</a:t>
            </a:r>
          </a:p>
        </p:txBody>
      </p:sp>
    </p:spTree>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95E3FD1-0EBA-4CC4-AECE-B0A523352643}"/>
              </a:ext>
            </a:extLst>
          </p:cNvPr>
          <p:cNvSpPr>
            <a:spLocks noGrp="1"/>
          </p:cNvSpPr>
          <p:nvPr>
            <p:ph type="title"/>
          </p:nvPr>
        </p:nvSpPr>
        <p:spPr/>
        <p:txBody>
          <a:bodyPr>
            <a:normAutofit fontScale="90000"/>
          </a:bodyPr>
          <a:lstStyle/>
          <a:p>
            <a:r>
              <a:rPr lang="en-US" dirty="0"/>
              <a:t>Similarity and Matching</a:t>
            </a:r>
          </a:p>
        </p:txBody>
      </p:sp>
      <p:sp>
        <p:nvSpPr>
          <p:cNvPr id="3" name="Text Placeholder 2">
            <a:extLst>
              <a:ext uri="{FF2B5EF4-FFF2-40B4-BE49-F238E27FC236}">
                <a16:creationId xmlns:a16="http://schemas.microsoft.com/office/drawing/2014/main" xmlns="" id="{6E4EB347-51AE-466E-9B09-3119B7E1A3C5}"/>
              </a:ext>
            </a:extLst>
          </p:cNvPr>
          <p:cNvSpPr>
            <a:spLocks noGrp="1"/>
          </p:cNvSpPr>
          <p:nvPr>
            <p:ph type="body" sz="quarter" idx="10"/>
          </p:nvPr>
        </p:nvSpPr>
        <p:spPr/>
        <p:txBody>
          <a:bodyPr/>
          <a:lstStyle/>
          <a:p>
            <a:pPr marL="342900" indent="-342900">
              <a:buFont typeface="+mj-lt"/>
              <a:buAutoNum type="arabicPeriod"/>
            </a:pPr>
            <a:r>
              <a:rPr lang="en-US" dirty="0"/>
              <a:t>Comparing trips demands and trajectories</a:t>
            </a:r>
          </a:p>
          <a:p>
            <a:pPr marL="342900" indent="-342900">
              <a:buFont typeface="+mj-lt"/>
              <a:buAutoNum type="arabicPeriod"/>
            </a:pPr>
            <a:r>
              <a:rPr lang="en-US" dirty="0"/>
              <a:t>Clustering trips based on pairwise similarity</a:t>
            </a:r>
          </a:p>
          <a:p>
            <a:pPr marL="342900" indent="-342900">
              <a:buFont typeface="+mj-lt"/>
              <a:buAutoNum type="arabicPeriod"/>
            </a:pPr>
            <a:r>
              <a:rPr lang="en-US" dirty="0"/>
              <a:t>Matching trips for applications in shared transportation</a:t>
            </a:r>
          </a:p>
        </p:txBody>
      </p:sp>
    </p:spTree>
    <p:extLst>
      <p:ext uri="{BB962C8B-B14F-4D97-AF65-F5344CB8AC3E}">
        <p14:creationId xmlns:p14="http://schemas.microsoft.com/office/powerpoint/2010/main" val="700135277"/>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557C3047-B932-4445-AD7E-78DFA1933450}"/>
              </a:ext>
            </a:extLst>
          </p:cNvPr>
          <p:cNvSpPr>
            <a:spLocks noGrp="1"/>
          </p:cNvSpPr>
          <p:nvPr>
            <p:ph type="title"/>
          </p:nvPr>
        </p:nvSpPr>
        <p:spPr>
          <a:xfrm>
            <a:off x="653112" y="382716"/>
            <a:ext cx="7435490" cy="659984"/>
          </a:xfrm>
        </p:spPr>
        <p:txBody>
          <a:bodyPr/>
          <a:lstStyle/>
          <a:p>
            <a:r>
              <a:rPr lang="en-US" dirty="0"/>
              <a:t>Trip Similarity</a:t>
            </a:r>
          </a:p>
        </p:txBody>
      </p:sp>
      <p:sp>
        <p:nvSpPr>
          <p:cNvPr id="5" name="Text Placeholder 4">
            <a:extLst>
              <a:ext uri="{FF2B5EF4-FFF2-40B4-BE49-F238E27FC236}">
                <a16:creationId xmlns:a16="http://schemas.microsoft.com/office/drawing/2014/main" xmlns="" id="{981F240F-10EF-4152-9E18-D28EABEC1603}"/>
              </a:ext>
            </a:extLst>
          </p:cNvPr>
          <p:cNvSpPr>
            <a:spLocks noGrp="1"/>
          </p:cNvSpPr>
          <p:nvPr>
            <p:ph type="body" sz="quarter" idx="17"/>
          </p:nvPr>
        </p:nvSpPr>
        <p:spPr>
          <a:xfrm>
            <a:off x="570856" y="919951"/>
            <a:ext cx="7878365" cy="3751659"/>
          </a:xfrm>
        </p:spPr>
        <p:txBody>
          <a:bodyPr/>
          <a:lstStyle/>
          <a:p>
            <a:pPr>
              <a:spcBef>
                <a:spcPts val="0"/>
              </a:spcBef>
            </a:pPr>
            <a:r>
              <a:rPr lang="en-US" dirty="0"/>
              <a:t>Trip similarity is essential for transportation</a:t>
            </a:r>
          </a:p>
          <a:p>
            <a:pPr>
              <a:spcBef>
                <a:spcPts val="0"/>
              </a:spcBef>
            </a:pPr>
            <a:r>
              <a:rPr lang="en-US" dirty="0"/>
              <a:t>Trip P1 more similar to P2 than P3 spatially</a:t>
            </a:r>
          </a:p>
          <a:p>
            <a:pPr>
              <a:spcBef>
                <a:spcPts val="0"/>
              </a:spcBef>
            </a:pPr>
            <a:r>
              <a:rPr lang="en-US" dirty="0"/>
              <a:t>What if P1 and P2 occur in different times?</a:t>
            </a:r>
          </a:p>
        </p:txBody>
      </p:sp>
      <p:sp>
        <p:nvSpPr>
          <p:cNvPr id="2" name="Multiplication Sign 1">
            <a:extLst>
              <a:ext uri="{FF2B5EF4-FFF2-40B4-BE49-F238E27FC236}">
                <a16:creationId xmlns:a16="http://schemas.microsoft.com/office/drawing/2014/main" xmlns="" id="{408BE8AA-F4DB-4A90-B5B9-F699B1FEB673}"/>
              </a:ext>
            </a:extLst>
          </p:cNvPr>
          <p:cNvSpPr/>
          <p:nvPr/>
        </p:nvSpPr>
        <p:spPr>
          <a:xfrm>
            <a:off x="1444192" y="2877892"/>
            <a:ext cx="202131" cy="216569"/>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Multiplication Sign 11">
            <a:extLst>
              <a:ext uri="{FF2B5EF4-FFF2-40B4-BE49-F238E27FC236}">
                <a16:creationId xmlns:a16="http://schemas.microsoft.com/office/drawing/2014/main" xmlns="" id="{76DBE15F-F028-4C56-8631-5BB8D5E36418}"/>
              </a:ext>
            </a:extLst>
          </p:cNvPr>
          <p:cNvSpPr/>
          <p:nvPr/>
        </p:nvSpPr>
        <p:spPr>
          <a:xfrm>
            <a:off x="1444192" y="3454138"/>
            <a:ext cx="202131" cy="216569"/>
          </a:xfrm>
          <a:prstGeom prst="mathMultiply">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 name="Flowchart: Process 2">
            <a:extLst>
              <a:ext uri="{FF2B5EF4-FFF2-40B4-BE49-F238E27FC236}">
                <a16:creationId xmlns:a16="http://schemas.microsoft.com/office/drawing/2014/main" xmlns="" id="{8F9A0BF2-B657-4D39-9BDB-E8E80AFF068C}"/>
              </a:ext>
            </a:extLst>
          </p:cNvPr>
          <p:cNvSpPr/>
          <p:nvPr/>
        </p:nvSpPr>
        <p:spPr>
          <a:xfrm>
            <a:off x="2809728" y="2747603"/>
            <a:ext cx="106907" cy="96358"/>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lowchart: Process 12">
            <a:extLst>
              <a:ext uri="{FF2B5EF4-FFF2-40B4-BE49-F238E27FC236}">
                <a16:creationId xmlns:a16="http://schemas.microsoft.com/office/drawing/2014/main" xmlns="" id="{971B1DFA-6E6A-4EB2-8C05-A0485B6FF710}"/>
              </a:ext>
            </a:extLst>
          </p:cNvPr>
          <p:cNvSpPr/>
          <p:nvPr/>
        </p:nvSpPr>
        <p:spPr>
          <a:xfrm>
            <a:off x="2564283" y="2457338"/>
            <a:ext cx="106907" cy="96358"/>
          </a:xfrm>
          <a:prstGeom prst="flowChartProcess">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15" name="Straight Arrow Connector 14">
            <a:extLst>
              <a:ext uri="{FF2B5EF4-FFF2-40B4-BE49-F238E27FC236}">
                <a16:creationId xmlns:a16="http://schemas.microsoft.com/office/drawing/2014/main" xmlns="" id="{78BCC360-E38B-48B3-8F64-F3D7B6733485}"/>
              </a:ext>
            </a:extLst>
          </p:cNvPr>
          <p:cNvCxnSpPr>
            <a:cxnSpLocks/>
            <a:endCxn id="3" idx="1"/>
          </p:cNvCxnSpPr>
          <p:nvPr/>
        </p:nvCxnSpPr>
        <p:spPr>
          <a:xfrm flipV="1">
            <a:off x="1646323" y="2795782"/>
            <a:ext cx="1163405" cy="19039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xmlns="" id="{7E6C40C3-2390-4BDE-B765-74D59B26BC4D}"/>
              </a:ext>
            </a:extLst>
          </p:cNvPr>
          <p:cNvCxnSpPr>
            <a:cxnSpLocks/>
            <a:endCxn id="13" idx="1"/>
          </p:cNvCxnSpPr>
          <p:nvPr/>
        </p:nvCxnSpPr>
        <p:spPr>
          <a:xfrm flipV="1">
            <a:off x="1545257" y="2505517"/>
            <a:ext cx="1019027" cy="1009881"/>
          </a:xfrm>
          <a:prstGeom prst="straightConnector1">
            <a:avLst/>
          </a:prstGeom>
          <a:ln w="28575">
            <a:solidFill>
              <a:srgbClr val="F3702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xmlns="" id="{2BEF3433-F8C6-4D80-AD20-C32EA8B876B5}"/>
              </a:ext>
            </a:extLst>
          </p:cNvPr>
          <p:cNvSpPr txBox="1"/>
          <p:nvPr/>
        </p:nvSpPr>
        <p:spPr>
          <a:xfrm>
            <a:off x="694779" y="3802493"/>
            <a:ext cx="3739008" cy="689612"/>
          </a:xfrm>
          <a:prstGeom prst="rect">
            <a:avLst/>
          </a:prstGeom>
          <a:noFill/>
        </p:spPr>
        <p:txBody>
          <a:bodyPr wrap="square" rtlCol="0">
            <a:spAutoFit/>
          </a:bodyPr>
          <a:lstStyle/>
          <a:p>
            <a:pPr algn="l">
              <a:lnSpc>
                <a:spcPct val="150000"/>
              </a:lnSpc>
            </a:pPr>
            <a:r>
              <a:rPr lang="en-US" sz="1350" dirty="0">
                <a:solidFill>
                  <a:srgbClr val="002060"/>
                </a:solidFill>
                <a:latin typeface="cmr10" panose="020B0500000000000000" pitchFamily="34" charset="0"/>
                <a:ea typeface="Gentona Book" charset="0"/>
                <a:cs typeface="Gentona Book" charset="0"/>
              </a:rPr>
              <a:t>We compare against Euclidean based similarity on 6-tuple of o/d space and time.</a:t>
            </a:r>
          </a:p>
        </p:txBody>
      </p:sp>
      <p:cxnSp>
        <p:nvCxnSpPr>
          <p:cNvPr id="19" name="Straight Arrow Connector 18">
            <a:extLst>
              <a:ext uri="{FF2B5EF4-FFF2-40B4-BE49-F238E27FC236}">
                <a16:creationId xmlns:a16="http://schemas.microsoft.com/office/drawing/2014/main" xmlns="" id="{DF6B25A6-04C5-4E29-8FF0-B2F77BE3C110}"/>
              </a:ext>
            </a:extLst>
          </p:cNvPr>
          <p:cNvCxnSpPr>
            <a:cxnSpLocks/>
          </p:cNvCxnSpPr>
          <p:nvPr/>
        </p:nvCxnSpPr>
        <p:spPr>
          <a:xfrm flipV="1">
            <a:off x="1153530" y="2944604"/>
            <a:ext cx="2094346" cy="249134"/>
          </a:xfrm>
          <a:prstGeom prst="straightConnector1">
            <a:avLst/>
          </a:prstGeom>
          <a:ln w="28575"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5" name="Multiplication Sign 24">
            <a:extLst>
              <a:ext uri="{FF2B5EF4-FFF2-40B4-BE49-F238E27FC236}">
                <a16:creationId xmlns:a16="http://schemas.microsoft.com/office/drawing/2014/main" xmlns="" id="{D200DAB7-FF2D-4394-BEC0-60A8567F6AE3}"/>
              </a:ext>
            </a:extLst>
          </p:cNvPr>
          <p:cNvSpPr/>
          <p:nvPr/>
        </p:nvSpPr>
        <p:spPr>
          <a:xfrm>
            <a:off x="1019921" y="3091075"/>
            <a:ext cx="202131" cy="216569"/>
          </a:xfrm>
          <a:prstGeom prst="mathMultiply">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27" name="Flowchart: Process 26">
            <a:extLst>
              <a:ext uri="{FF2B5EF4-FFF2-40B4-BE49-F238E27FC236}">
                <a16:creationId xmlns:a16="http://schemas.microsoft.com/office/drawing/2014/main" xmlns="" id="{0D0E7E4E-047D-4384-A3F1-A4245F36AB3B}"/>
              </a:ext>
            </a:extLst>
          </p:cNvPr>
          <p:cNvSpPr/>
          <p:nvPr/>
        </p:nvSpPr>
        <p:spPr>
          <a:xfrm>
            <a:off x="3255032" y="2889819"/>
            <a:ext cx="106907" cy="96358"/>
          </a:xfrm>
          <a:prstGeom prst="flowChartProcess">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xmlns="" id="{E1157DE9-1A9D-443E-BCAD-1CACD8A24922}"/>
              </a:ext>
            </a:extLst>
          </p:cNvPr>
          <p:cNvSpPr txBox="1"/>
          <p:nvPr/>
        </p:nvSpPr>
        <p:spPr>
          <a:xfrm>
            <a:off x="3340061" y="2795781"/>
            <a:ext cx="519424" cy="377989"/>
          </a:xfrm>
          <a:prstGeom prst="rect">
            <a:avLst/>
          </a:prstGeom>
          <a:noFill/>
        </p:spPr>
        <p:txBody>
          <a:bodyPr wrap="square" rtlCol="0">
            <a:spAutoFit/>
          </a:bodyPr>
          <a:lstStyle/>
          <a:p>
            <a:pPr algn="l">
              <a:lnSpc>
                <a:spcPct val="150000"/>
              </a:lnSpc>
            </a:pPr>
            <a:r>
              <a:rPr lang="en-US" sz="1350" dirty="0">
                <a:solidFill>
                  <a:schemeClr val="accent6"/>
                </a:solidFill>
                <a:latin typeface="cmr10" panose="020B0500000000000000" pitchFamily="34" charset="0"/>
                <a:ea typeface="Gentona Book" charset="0"/>
                <a:cs typeface="Gentona Book" charset="0"/>
              </a:rPr>
              <a:t>P1</a:t>
            </a:r>
          </a:p>
        </p:txBody>
      </p:sp>
      <p:sp>
        <p:nvSpPr>
          <p:cNvPr id="36" name="TextBox 35">
            <a:extLst>
              <a:ext uri="{FF2B5EF4-FFF2-40B4-BE49-F238E27FC236}">
                <a16:creationId xmlns:a16="http://schemas.microsoft.com/office/drawing/2014/main" xmlns="" id="{A620223A-80DA-4C13-842F-BD6617C9AECD}"/>
              </a:ext>
            </a:extLst>
          </p:cNvPr>
          <p:cNvSpPr txBox="1"/>
          <p:nvPr/>
        </p:nvSpPr>
        <p:spPr>
          <a:xfrm>
            <a:off x="2854991" y="2471976"/>
            <a:ext cx="519424" cy="473206"/>
          </a:xfrm>
          <a:prstGeom prst="rect">
            <a:avLst/>
          </a:prstGeom>
          <a:noFill/>
        </p:spPr>
        <p:txBody>
          <a:bodyPr wrap="square" rtlCol="0">
            <a:spAutoFit/>
          </a:bodyPr>
          <a:lstStyle/>
          <a:p>
            <a:pPr algn="l">
              <a:lnSpc>
                <a:spcPct val="150000"/>
              </a:lnSpc>
            </a:pPr>
            <a:r>
              <a:rPr lang="en-US" dirty="0">
                <a:solidFill>
                  <a:schemeClr val="accent1"/>
                </a:solidFill>
                <a:latin typeface="cmr10" panose="020B0500000000000000" pitchFamily="34" charset="0"/>
                <a:ea typeface="Gentona Book" charset="0"/>
                <a:cs typeface="Gentona Book" charset="0"/>
              </a:rPr>
              <a:t>P2</a:t>
            </a:r>
            <a:endParaRPr lang="en-US" sz="1350" dirty="0">
              <a:solidFill>
                <a:schemeClr val="accent1"/>
              </a:solidFill>
              <a:latin typeface="cmr10" panose="020B0500000000000000" pitchFamily="34" charset="0"/>
              <a:ea typeface="Gentona Book" charset="0"/>
              <a:cs typeface="Gentona Book" charset="0"/>
            </a:endParaRPr>
          </a:p>
        </p:txBody>
      </p:sp>
      <p:sp>
        <p:nvSpPr>
          <p:cNvPr id="37" name="TextBox 36">
            <a:extLst>
              <a:ext uri="{FF2B5EF4-FFF2-40B4-BE49-F238E27FC236}">
                <a16:creationId xmlns:a16="http://schemas.microsoft.com/office/drawing/2014/main" xmlns="" id="{99A42C33-BF37-4E4C-A0F2-1A4635A6CC96}"/>
              </a:ext>
            </a:extLst>
          </p:cNvPr>
          <p:cNvSpPr txBox="1"/>
          <p:nvPr/>
        </p:nvSpPr>
        <p:spPr>
          <a:xfrm>
            <a:off x="2595279" y="2136584"/>
            <a:ext cx="519424" cy="473206"/>
          </a:xfrm>
          <a:prstGeom prst="rect">
            <a:avLst/>
          </a:prstGeom>
          <a:noFill/>
        </p:spPr>
        <p:txBody>
          <a:bodyPr wrap="square" rtlCol="0">
            <a:spAutoFit/>
          </a:bodyPr>
          <a:lstStyle/>
          <a:p>
            <a:pPr algn="l">
              <a:lnSpc>
                <a:spcPct val="150000"/>
              </a:lnSpc>
            </a:pPr>
            <a:r>
              <a:rPr lang="en-US" dirty="0">
                <a:solidFill>
                  <a:schemeClr val="accent2"/>
                </a:solidFill>
                <a:latin typeface="cmr10" panose="020B0500000000000000" pitchFamily="34" charset="0"/>
                <a:ea typeface="Gentona Book" charset="0"/>
                <a:cs typeface="Gentona Book" charset="0"/>
              </a:rPr>
              <a:t>P3</a:t>
            </a:r>
            <a:endParaRPr lang="en-US" sz="1350" dirty="0">
              <a:solidFill>
                <a:schemeClr val="accent2"/>
              </a:solidFill>
              <a:latin typeface="cmr10" panose="020B0500000000000000" pitchFamily="34" charset="0"/>
              <a:ea typeface="Gentona Book" charset="0"/>
              <a:cs typeface="Gentona Book" charset="0"/>
            </a:endParaRPr>
          </a:p>
        </p:txBody>
      </p:sp>
      <p:sp>
        <p:nvSpPr>
          <p:cNvPr id="6" name="Slide Number Placeholder 5">
            <a:extLst>
              <a:ext uri="{FF2B5EF4-FFF2-40B4-BE49-F238E27FC236}">
                <a16:creationId xmlns:a16="http://schemas.microsoft.com/office/drawing/2014/main" xmlns="" id="{5D085180-EEE0-4F2B-AED5-2434F4851BC2}"/>
              </a:ext>
            </a:extLst>
          </p:cNvPr>
          <p:cNvSpPr>
            <a:spLocks noGrp="1"/>
          </p:cNvSpPr>
          <p:nvPr>
            <p:ph type="sldNum" sz="quarter" idx="16"/>
          </p:nvPr>
        </p:nvSpPr>
        <p:spPr/>
        <p:txBody>
          <a:bodyPr/>
          <a:lstStyle/>
          <a:p>
            <a:fld id="{F700CE19-68DE-4E16-A252-6341D7139337}" type="slidenum">
              <a:rPr lang="en-US" smtClean="0"/>
              <a:t>38</a:t>
            </a:fld>
            <a:endParaRPr lang="en-US"/>
          </a:p>
        </p:txBody>
      </p:sp>
      <p:pic>
        <p:nvPicPr>
          <p:cNvPr id="7" name="Picture 6">
            <a:extLst>
              <a:ext uri="{FF2B5EF4-FFF2-40B4-BE49-F238E27FC236}">
                <a16:creationId xmlns:a16="http://schemas.microsoft.com/office/drawing/2014/main" xmlns="" id="{F70E0B1F-735A-443D-8493-82D4DC34024A}"/>
              </a:ext>
            </a:extLst>
          </p:cNvPr>
          <p:cNvPicPr>
            <a:picLocks noChangeAspect="1"/>
          </p:cNvPicPr>
          <p:nvPr/>
        </p:nvPicPr>
        <p:blipFill>
          <a:blip r:embed="rId2"/>
          <a:stretch>
            <a:fillRect/>
          </a:stretch>
        </p:blipFill>
        <p:spPr>
          <a:xfrm>
            <a:off x="5000400" y="900183"/>
            <a:ext cx="4152608" cy="1847420"/>
          </a:xfrm>
          <a:prstGeom prst="rect">
            <a:avLst/>
          </a:prstGeom>
        </p:spPr>
      </p:pic>
      <p:pic>
        <p:nvPicPr>
          <p:cNvPr id="9" name="Picture 8">
            <a:extLst>
              <a:ext uri="{FF2B5EF4-FFF2-40B4-BE49-F238E27FC236}">
                <a16:creationId xmlns:a16="http://schemas.microsoft.com/office/drawing/2014/main" xmlns="" id="{FF1A3C7A-CA04-4EA5-9886-50AD049E1190}"/>
              </a:ext>
            </a:extLst>
          </p:cNvPr>
          <p:cNvPicPr>
            <a:picLocks noChangeAspect="1"/>
          </p:cNvPicPr>
          <p:nvPr/>
        </p:nvPicPr>
        <p:blipFill>
          <a:blip r:embed="rId3"/>
          <a:stretch>
            <a:fillRect/>
          </a:stretch>
        </p:blipFill>
        <p:spPr>
          <a:xfrm>
            <a:off x="5714531" y="3632193"/>
            <a:ext cx="1985277" cy="971519"/>
          </a:xfrm>
          <a:prstGeom prst="rect">
            <a:avLst/>
          </a:prstGeom>
        </p:spPr>
      </p:pic>
      <p:pic>
        <p:nvPicPr>
          <p:cNvPr id="10" name="Picture 9">
            <a:extLst>
              <a:ext uri="{FF2B5EF4-FFF2-40B4-BE49-F238E27FC236}">
                <a16:creationId xmlns:a16="http://schemas.microsoft.com/office/drawing/2014/main" xmlns="" id="{C39B1682-F6D8-4D5E-A532-B976C6D13C0E}"/>
              </a:ext>
            </a:extLst>
          </p:cNvPr>
          <p:cNvPicPr>
            <a:picLocks noChangeAspect="1"/>
          </p:cNvPicPr>
          <p:nvPr/>
        </p:nvPicPr>
        <p:blipFill>
          <a:blip r:embed="rId4"/>
          <a:stretch>
            <a:fillRect/>
          </a:stretch>
        </p:blipFill>
        <p:spPr>
          <a:xfrm>
            <a:off x="4572000" y="3173770"/>
            <a:ext cx="4381500" cy="390525"/>
          </a:xfrm>
          <a:prstGeom prst="rect">
            <a:avLst/>
          </a:prstGeom>
        </p:spPr>
      </p:pic>
      <p:sp>
        <p:nvSpPr>
          <p:cNvPr id="11" name="TextBox 10">
            <a:extLst>
              <a:ext uri="{FF2B5EF4-FFF2-40B4-BE49-F238E27FC236}">
                <a16:creationId xmlns:a16="http://schemas.microsoft.com/office/drawing/2014/main" xmlns="" id="{31F5F4CA-CDBC-41A0-B48B-B1865116D8D4}"/>
              </a:ext>
            </a:extLst>
          </p:cNvPr>
          <p:cNvSpPr txBox="1"/>
          <p:nvPr/>
        </p:nvSpPr>
        <p:spPr>
          <a:xfrm>
            <a:off x="5284517" y="2672489"/>
            <a:ext cx="3770391" cy="369332"/>
          </a:xfrm>
          <a:prstGeom prst="rect">
            <a:avLst/>
          </a:prstGeom>
          <a:noFill/>
        </p:spPr>
        <p:txBody>
          <a:bodyPr wrap="none" rtlCol="0">
            <a:spAutoFit/>
          </a:bodyPr>
          <a:lstStyle/>
          <a:p>
            <a:r>
              <a:rPr lang="en-US" dirty="0"/>
              <a:t>Heatmap of trip density in the city</a:t>
            </a:r>
          </a:p>
        </p:txBody>
      </p:sp>
    </p:spTree>
    <p:extLst>
      <p:ext uri="{BB962C8B-B14F-4D97-AF65-F5344CB8AC3E}">
        <p14:creationId xmlns:p14="http://schemas.microsoft.com/office/powerpoint/2010/main" val="49357505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500"/>
                                        <p:tgtEl>
                                          <p:spTgt spid="2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fade">
                                      <p:cBhvr>
                                        <p:cTn id="25" dur="500"/>
                                        <p:tgtEl>
                                          <p:spTgt spid="3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fade">
                                      <p:cBhvr>
                                        <p:cTn id="28" dur="500"/>
                                        <p:tgtEl>
                                          <p:spTgt spid="36"/>
                                        </p:tgtEl>
                                      </p:cBhvr>
                                    </p:animEffect>
                                  </p:childTnLst>
                                </p:cTn>
                              </p:par>
                              <p:par>
                                <p:cTn id="29" presetID="10" presetClass="entr" presetSubtype="0" fill="hold" nodeType="withEffect">
                                  <p:stCondLst>
                                    <p:cond delay="0"/>
                                  </p:stCondLst>
                                  <p:childTnLst>
                                    <p:set>
                                      <p:cBhvr>
                                        <p:cTn id="30" dur="1" fill="hold">
                                          <p:stCondLst>
                                            <p:cond delay="0"/>
                                          </p:stCondLst>
                                        </p:cTn>
                                        <p:tgtEl>
                                          <p:spTgt spid="5">
                                            <p:txEl>
                                              <p:pRg st="1" end="1"/>
                                            </p:txEl>
                                          </p:spTgt>
                                        </p:tgtEl>
                                        <p:attrNameLst>
                                          <p:attrName>style.visibility</p:attrName>
                                        </p:attrNameLst>
                                      </p:cBhvr>
                                      <p:to>
                                        <p:strVal val="visible"/>
                                      </p:to>
                                    </p:set>
                                    <p:animEffect transition="in" filter="fade">
                                      <p:cBhvr>
                                        <p:cTn id="31" dur="500"/>
                                        <p:tgtEl>
                                          <p:spTgt spid="5">
                                            <p:txEl>
                                              <p:pRg st="1" end="1"/>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fade">
                                      <p:cBhvr>
                                        <p:cTn id="34" dur="500"/>
                                        <p:tgtEl>
                                          <p:spTgt spid="3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par>
                                <p:cTn id="38" presetID="10" presetClass="entr" presetSubtype="0" fill="hold" nodeType="with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500"/>
                                        <p:tgtEl>
                                          <p:spTgt spid="17"/>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5">
                                            <p:txEl>
                                              <p:pRg st="2" end="2"/>
                                            </p:txEl>
                                          </p:spTgt>
                                        </p:tgtEl>
                                        <p:attrNameLst>
                                          <p:attrName>style.visibility</p:attrName>
                                        </p:attrNameLst>
                                      </p:cBhvr>
                                      <p:to>
                                        <p:strVal val="visible"/>
                                      </p:to>
                                    </p:set>
                                    <p:animEffect transition="in" filter="fade">
                                      <p:cBhvr>
                                        <p:cTn id="48" dur="500"/>
                                        <p:tgtEl>
                                          <p:spTgt spid="5">
                                            <p:txEl>
                                              <p:pRg st="2" end="2"/>
                                            </p:txEl>
                                          </p:spTgt>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P spid="3" grpId="0" animBg="1"/>
      <p:bldP spid="13" grpId="0" animBg="1"/>
      <p:bldP spid="16" grpId="0"/>
      <p:bldP spid="25" grpId="0" animBg="1"/>
      <p:bldP spid="27" grpId="0" animBg="1"/>
      <p:bldP spid="35" grpId="0"/>
      <p:bldP spid="36" grpId="0"/>
      <p:bldP spid="3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0C7A13-BCB1-4584-A97E-43070B33A318}"/>
              </a:ext>
            </a:extLst>
          </p:cNvPr>
          <p:cNvSpPr>
            <a:spLocks noGrp="1"/>
          </p:cNvSpPr>
          <p:nvPr>
            <p:ph type="title"/>
          </p:nvPr>
        </p:nvSpPr>
        <p:spPr>
          <a:xfrm>
            <a:off x="667225" y="349703"/>
            <a:ext cx="7435490" cy="659984"/>
          </a:xfrm>
        </p:spPr>
        <p:txBody>
          <a:bodyPr/>
          <a:lstStyle/>
          <a:p>
            <a:r>
              <a:rPr lang="en-US" dirty="0"/>
              <a:t>Similarity score using weighted geometric mean (</a:t>
            </a:r>
            <a:r>
              <a:rPr lang="en-US" i="1" dirty="0"/>
              <a:t>WGM</a:t>
            </a:r>
            <a:r>
              <a:rPr lang="en-US" dirty="0"/>
              <a:t>)</a:t>
            </a:r>
          </a:p>
        </p:txBody>
      </p:sp>
      <p:sp>
        <p:nvSpPr>
          <p:cNvPr id="13" name="Slide Number Placeholder 12">
            <a:extLst>
              <a:ext uri="{FF2B5EF4-FFF2-40B4-BE49-F238E27FC236}">
                <a16:creationId xmlns:a16="http://schemas.microsoft.com/office/drawing/2014/main" xmlns="" id="{D705AB74-418F-4EF5-BCDB-B9DCC9929358}"/>
              </a:ext>
            </a:extLst>
          </p:cNvPr>
          <p:cNvSpPr>
            <a:spLocks noGrp="1"/>
          </p:cNvSpPr>
          <p:nvPr>
            <p:ph type="sldNum" sz="quarter" idx="16"/>
          </p:nvPr>
        </p:nvSpPr>
        <p:spPr/>
        <p:txBody>
          <a:bodyPr/>
          <a:lstStyle/>
          <a:p>
            <a:fld id="{F700CE19-68DE-4E16-A252-6341D7139337}" type="slidenum">
              <a:rPr lang="en-US" smtClean="0"/>
              <a:t>39</a:t>
            </a:fld>
            <a:endParaRPr lang="en-US"/>
          </a:p>
        </p:txBody>
      </p:sp>
      <p:pic>
        <p:nvPicPr>
          <p:cNvPr id="19" name="Picture 18">
            <a:extLst>
              <a:ext uri="{FF2B5EF4-FFF2-40B4-BE49-F238E27FC236}">
                <a16:creationId xmlns:a16="http://schemas.microsoft.com/office/drawing/2014/main" xmlns="" id="{6CAF53AD-431A-4CDB-87C8-AA110E2AD3EF}"/>
              </a:ext>
            </a:extLst>
          </p:cNvPr>
          <p:cNvPicPr>
            <a:picLocks noChangeAspect="1"/>
          </p:cNvPicPr>
          <p:nvPr/>
        </p:nvPicPr>
        <p:blipFill>
          <a:blip r:embed="rId2"/>
          <a:stretch>
            <a:fillRect/>
          </a:stretch>
        </p:blipFill>
        <p:spPr>
          <a:xfrm>
            <a:off x="1533842" y="1199319"/>
            <a:ext cx="2647950" cy="600075"/>
          </a:xfrm>
          <a:prstGeom prst="rect">
            <a:avLst/>
          </a:prstGeom>
          <a:ln>
            <a:solidFill>
              <a:schemeClr val="tx2">
                <a:lumMod val="50000"/>
                <a:lumOff val="50000"/>
              </a:schemeClr>
            </a:solidFill>
          </a:ln>
        </p:spPr>
      </p:pic>
      <p:pic>
        <p:nvPicPr>
          <p:cNvPr id="21" name="Picture 20">
            <a:extLst>
              <a:ext uri="{FF2B5EF4-FFF2-40B4-BE49-F238E27FC236}">
                <a16:creationId xmlns:a16="http://schemas.microsoft.com/office/drawing/2014/main" xmlns="" id="{2B80ACA5-C8C7-42E4-ABBD-FD502DC6A767}"/>
              </a:ext>
            </a:extLst>
          </p:cNvPr>
          <p:cNvPicPr>
            <a:picLocks noChangeAspect="1"/>
          </p:cNvPicPr>
          <p:nvPr/>
        </p:nvPicPr>
        <p:blipFill>
          <a:blip r:embed="rId3"/>
          <a:stretch>
            <a:fillRect/>
          </a:stretch>
        </p:blipFill>
        <p:spPr>
          <a:xfrm>
            <a:off x="5167824" y="1153390"/>
            <a:ext cx="2619375" cy="609600"/>
          </a:xfrm>
          <a:prstGeom prst="rect">
            <a:avLst/>
          </a:prstGeom>
          <a:ln>
            <a:solidFill>
              <a:schemeClr val="tx2">
                <a:lumMod val="50000"/>
                <a:lumOff val="50000"/>
              </a:schemeClr>
            </a:solidFill>
          </a:ln>
        </p:spPr>
      </p:pic>
      <p:pic>
        <p:nvPicPr>
          <p:cNvPr id="23" name="Picture 22">
            <a:extLst>
              <a:ext uri="{FF2B5EF4-FFF2-40B4-BE49-F238E27FC236}">
                <a16:creationId xmlns:a16="http://schemas.microsoft.com/office/drawing/2014/main" xmlns="" id="{1CED0314-0447-4EEF-AE8B-BB7999006CA3}"/>
              </a:ext>
            </a:extLst>
          </p:cNvPr>
          <p:cNvPicPr>
            <a:picLocks noChangeAspect="1"/>
          </p:cNvPicPr>
          <p:nvPr/>
        </p:nvPicPr>
        <p:blipFill>
          <a:blip r:embed="rId4"/>
          <a:stretch>
            <a:fillRect/>
          </a:stretch>
        </p:blipFill>
        <p:spPr>
          <a:xfrm>
            <a:off x="4114885" y="2303440"/>
            <a:ext cx="3819525" cy="352425"/>
          </a:xfrm>
          <a:prstGeom prst="rect">
            <a:avLst/>
          </a:prstGeom>
          <a:ln>
            <a:solidFill>
              <a:schemeClr val="tx2">
                <a:lumMod val="50000"/>
                <a:lumOff val="50000"/>
              </a:schemeClr>
            </a:solidFill>
          </a:ln>
        </p:spPr>
      </p:pic>
      <p:sp>
        <p:nvSpPr>
          <p:cNvPr id="24" name="TextBox 23">
            <a:extLst>
              <a:ext uri="{FF2B5EF4-FFF2-40B4-BE49-F238E27FC236}">
                <a16:creationId xmlns:a16="http://schemas.microsoft.com/office/drawing/2014/main" xmlns="" id="{0D47BD53-2BC5-420F-93BE-B0F8FDDE8075}"/>
              </a:ext>
            </a:extLst>
          </p:cNvPr>
          <p:cNvSpPr txBox="1"/>
          <p:nvPr/>
        </p:nvSpPr>
        <p:spPr>
          <a:xfrm>
            <a:off x="534209" y="1907837"/>
            <a:ext cx="4487895"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Weighted Geometric Mean (</a:t>
            </a:r>
            <a:r>
              <a:rPr lang="en-US" i="1" dirty="0">
                <a:latin typeface="Times New Roman" panose="02020603050405020304" pitchFamily="18" charset="0"/>
                <a:cs typeface="Times New Roman" panose="02020603050405020304" pitchFamily="18" charset="0"/>
              </a:rPr>
              <a:t>WGM</a:t>
            </a:r>
            <a:r>
              <a:rPr lang="en-US" dirty="0">
                <a:latin typeface="Times New Roman" panose="02020603050405020304" pitchFamily="18" charset="0"/>
                <a:cs typeface="Times New Roman" panose="02020603050405020304" pitchFamily="18" charset="0"/>
              </a:rPr>
              <a:t>) similarity:</a:t>
            </a:r>
          </a:p>
        </p:txBody>
      </p:sp>
      <p:sp>
        <p:nvSpPr>
          <p:cNvPr id="26" name="TextBox 25">
            <a:extLst>
              <a:ext uri="{FF2B5EF4-FFF2-40B4-BE49-F238E27FC236}">
                <a16:creationId xmlns:a16="http://schemas.microsoft.com/office/drawing/2014/main" xmlns="" id="{446E2D84-8D31-498E-A6C4-49D5D4EB8518}"/>
              </a:ext>
            </a:extLst>
          </p:cNvPr>
          <p:cNvSpPr txBox="1"/>
          <p:nvPr/>
        </p:nvSpPr>
        <p:spPr>
          <a:xfrm>
            <a:off x="4572000" y="784058"/>
            <a:ext cx="1670522"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Time similarity:</a:t>
            </a:r>
          </a:p>
        </p:txBody>
      </p:sp>
      <p:sp>
        <p:nvSpPr>
          <p:cNvPr id="28" name="TextBox 27">
            <a:extLst>
              <a:ext uri="{FF2B5EF4-FFF2-40B4-BE49-F238E27FC236}">
                <a16:creationId xmlns:a16="http://schemas.microsoft.com/office/drawing/2014/main" xmlns="" id="{CF352A52-7C69-4BE9-BC6C-D0255FC5D2EE}"/>
              </a:ext>
            </a:extLst>
          </p:cNvPr>
          <p:cNvSpPr txBox="1"/>
          <p:nvPr/>
        </p:nvSpPr>
        <p:spPr>
          <a:xfrm>
            <a:off x="534209" y="802421"/>
            <a:ext cx="1999265"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Distance similarity:</a:t>
            </a:r>
          </a:p>
        </p:txBody>
      </p:sp>
      <p:sp>
        <p:nvSpPr>
          <p:cNvPr id="29" name="Content Placeholder 2">
            <a:extLst>
              <a:ext uri="{FF2B5EF4-FFF2-40B4-BE49-F238E27FC236}">
                <a16:creationId xmlns:a16="http://schemas.microsoft.com/office/drawing/2014/main" xmlns="" id="{AE919E31-231C-4C2E-89CB-D3B2C6453482}"/>
              </a:ext>
            </a:extLst>
          </p:cNvPr>
          <p:cNvSpPr>
            <a:spLocks noGrp="1"/>
          </p:cNvSpPr>
          <p:nvPr>
            <p:ph sz="quarter" idx="17"/>
          </p:nvPr>
        </p:nvSpPr>
        <p:spPr>
          <a:xfrm>
            <a:off x="570288" y="3322059"/>
            <a:ext cx="4742707" cy="1336101"/>
          </a:xfrm>
        </p:spPr>
        <p:txBody>
          <a:bodyPr>
            <a:normAutofit/>
          </a:bodyPr>
          <a:lstStyle/>
          <a:p>
            <a:pPr>
              <a:spcBef>
                <a:spcPts val="0"/>
              </a:spcBef>
            </a:pPr>
            <a:r>
              <a:rPr lang="en-US" sz="1600" dirty="0">
                <a:latin typeface="Times New Roman" panose="02020603050405020304" pitchFamily="18" charset="0"/>
                <a:cs typeface="Times New Roman" panose="02020603050405020304" pitchFamily="18" charset="0"/>
              </a:rPr>
              <a:t>City of Köln, Germany [4,5]</a:t>
            </a:r>
          </a:p>
          <a:p>
            <a:pPr>
              <a:spcBef>
                <a:spcPts val="0"/>
              </a:spcBef>
            </a:pPr>
            <a:r>
              <a:rPr lang="en-US" sz="1600" dirty="0">
                <a:latin typeface="Times New Roman" panose="02020603050405020304" pitchFamily="18" charset="0"/>
                <a:cs typeface="Times New Roman" panose="02020603050405020304" pitchFamily="18" charset="0"/>
              </a:rPr>
              <a:t>Realistic Simulation Generated Traces</a:t>
            </a:r>
          </a:p>
          <a:p>
            <a:pPr>
              <a:spcBef>
                <a:spcPts val="0"/>
              </a:spcBef>
            </a:pPr>
            <a:r>
              <a:rPr lang="en-US" sz="1600" dirty="0">
                <a:latin typeface="Times New Roman" panose="02020603050405020304" pitchFamily="18" charset="0"/>
                <a:cs typeface="Times New Roman" panose="02020603050405020304" pitchFamily="18" charset="0"/>
              </a:rPr>
              <a:t>location, time and speed of vehicles on a trip</a:t>
            </a:r>
          </a:p>
          <a:p>
            <a:pPr>
              <a:spcBef>
                <a:spcPts val="0"/>
              </a:spcBef>
            </a:pPr>
            <a:r>
              <a:rPr lang="en-US" sz="1600" dirty="0">
                <a:latin typeface="Times New Roman" panose="02020603050405020304" pitchFamily="18" charset="0"/>
                <a:cs typeface="Times New Roman" panose="02020603050405020304" pitchFamily="18" charset="0"/>
              </a:rPr>
              <a:t>700K trips, 350M records in a 400 km2 area</a:t>
            </a:r>
          </a:p>
          <a:p>
            <a:pPr>
              <a:spcBef>
                <a:spcPts val="0"/>
              </a:spcBef>
            </a:pPr>
            <a:r>
              <a:rPr lang="en-US" sz="1600" dirty="0">
                <a:latin typeface="Times New Roman" panose="02020603050405020304" pitchFamily="18" charset="0"/>
                <a:cs typeface="Times New Roman" panose="02020603050405020304" pitchFamily="18" charset="0"/>
              </a:rPr>
              <a:t>Focus on 6-10am (approx. 175k trips)</a:t>
            </a:r>
          </a:p>
        </p:txBody>
      </p:sp>
      <p:pic>
        <p:nvPicPr>
          <p:cNvPr id="31" name="Picture 30" descr="A close up of a map&#10;&#10;Description automatically generated">
            <a:extLst>
              <a:ext uri="{FF2B5EF4-FFF2-40B4-BE49-F238E27FC236}">
                <a16:creationId xmlns:a16="http://schemas.microsoft.com/office/drawing/2014/main" xmlns="" id="{BA82E7E0-6F52-47B6-9B44-D9C86778385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12995" y="2682136"/>
            <a:ext cx="2774510" cy="2367984"/>
          </a:xfrm>
          <a:prstGeom prst="rect">
            <a:avLst/>
          </a:prstGeom>
        </p:spPr>
      </p:pic>
      <p:sp>
        <p:nvSpPr>
          <p:cNvPr id="32" name="Title 1">
            <a:extLst>
              <a:ext uri="{FF2B5EF4-FFF2-40B4-BE49-F238E27FC236}">
                <a16:creationId xmlns:a16="http://schemas.microsoft.com/office/drawing/2014/main" xmlns="" id="{EAE4CB77-C717-405A-8F15-B71BF8855209}"/>
              </a:ext>
            </a:extLst>
          </p:cNvPr>
          <p:cNvSpPr txBox="1">
            <a:spLocks/>
          </p:cNvSpPr>
          <p:nvPr/>
        </p:nvSpPr>
        <p:spPr bwMode="auto">
          <a:xfrm>
            <a:off x="570288" y="2908096"/>
            <a:ext cx="7435490" cy="6599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a:bodyPr>
          <a:lstStyle>
            <a:lvl1pPr marL="0" marR="0" indent="0" algn="l" defTabSz="685800" rtl="0" eaLnBrk="1" fontAlgn="auto" latinLnBrk="0" hangingPunct="1">
              <a:lnSpc>
                <a:spcPct val="90000"/>
              </a:lnSpc>
              <a:spcBef>
                <a:spcPct val="0"/>
              </a:spcBef>
              <a:spcAft>
                <a:spcPts val="0"/>
              </a:spcAft>
              <a:buClrTx/>
              <a:buSzTx/>
              <a:buFontTx/>
              <a:buNone/>
              <a:tabLst/>
              <a:defRPr sz="2400" b="0" kern="1200">
                <a:solidFill>
                  <a:srgbClr val="F37021"/>
                </a:solidFill>
                <a:latin typeface="cmr12" panose="020B0500000000000000" pitchFamily="34" charset="0"/>
                <a:ea typeface="MS PGothic" panose="020B0600070205080204" pitchFamily="34" charset="-128"/>
                <a:cs typeface="Gentona Book"/>
              </a:defRPr>
            </a:lvl1pPr>
            <a:lvl2pPr algn="l" rtl="0" eaLnBrk="0" fontAlgn="base" hangingPunct="0">
              <a:spcBef>
                <a:spcPct val="0"/>
              </a:spcBef>
              <a:spcAft>
                <a:spcPct val="0"/>
              </a:spcAft>
              <a:defRPr sz="3600">
                <a:solidFill>
                  <a:schemeClr val="bg1"/>
                </a:solidFill>
                <a:latin typeface="Rockwell" charset="0"/>
                <a:ea typeface="MS PGothic" panose="020B0600070205080204" pitchFamily="34" charset="-128"/>
                <a:cs typeface="MS PGothic" charset="0"/>
              </a:defRPr>
            </a:lvl2pPr>
            <a:lvl3pPr algn="l" rtl="0" eaLnBrk="0" fontAlgn="base" hangingPunct="0">
              <a:spcBef>
                <a:spcPct val="0"/>
              </a:spcBef>
              <a:spcAft>
                <a:spcPct val="0"/>
              </a:spcAft>
              <a:defRPr sz="3600">
                <a:solidFill>
                  <a:schemeClr val="bg1"/>
                </a:solidFill>
                <a:latin typeface="Rockwell" charset="0"/>
                <a:ea typeface="MS PGothic" panose="020B0600070205080204" pitchFamily="34" charset="-128"/>
                <a:cs typeface="MS PGothic" charset="0"/>
              </a:defRPr>
            </a:lvl3pPr>
            <a:lvl4pPr algn="l" rtl="0" eaLnBrk="0" fontAlgn="base" hangingPunct="0">
              <a:spcBef>
                <a:spcPct val="0"/>
              </a:spcBef>
              <a:spcAft>
                <a:spcPct val="0"/>
              </a:spcAft>
              <a:defRPr sz="3600">
                <a:solidFill>
                  <a:schemeClr val="bg1"/>
                </a:solidFill>
                <a:latin typeface="Rockwell" charset="0"/>
                <a:ea typeface="MS PGothic" panose="020B0600070205080204" pitchFamily="34" charset="-128"/>
                <a:cs typeface="MS PGothic" charset="0"/>
              </a:defRPr>
            </a:lvl4pPr>
            <a:lvl5pPr algn="l" rtl="0" eaLnBrk="0" fontAlgn="base" hangingPunct="0">
              <a:spcBef>
                <a:spcPct val="0"/>
              </a:spcBef>
              <a:spcAft>
                <a:spcPct val="0"/>
              </a:spcAft>
              <a:defRPr sz="3600">
                <a:solidFill>
                  <a:schemeClr val="bg1"/>
                </a:solidFill>
                <a:latin typeface="Rockwell" charset="0"/>
                <a:ea typeface="MS PGothic" panose="020B0600070205080204" pitchFamily="34" charset="-128"/>
                <a:cs typeface="MS PGothic" charset="0"/>
              </a:defRPr>
            </a:lvl5pPr>
            <a:lvl6pPr marL="457200" algn="l" rtl="0" fontAlgn="base">
              <a:spcBef>
                <a:spcPct val="0"/>
              </a:spcBef>
              <a:spcAft>
                <a:spcPct val="0"/>
              </a:spcAft>
              <a:defRPr sz="3600">
                <a:solidFill>
                  <a:schemeClr val="accent2"/>
                </a:solidFill>
                <a:latin typeface="Rockwell" charset="0"/>
                <a:ea typeface="ＭＳ Ｐゴシック" charset="0"/>
                <a:cs typeface="ＭＳ Ｐゴシック" charset="0"/>
              </a:defRPr>
            </a:lvl6pPr>
            <a:lvl7pPr marL="914400" algn="l" rtl="0" fontAlgn="base">
              <a:spcBef>
                <a:spcPct val="0"/>
              </a:spcBef>
              <a:spcAft>
                <a:spcPct val="0"/>
              </a:spcAft>
              <a:defRPr sz="3600">
                <a:solidFill>
                  <a:schemeClr val="accent2"/>
                </a:solidFill>
                <a:latin typeface="Rockwell" charset="0"/>
                <a:ea typeface="ＭＳ Ｐゴシック" charset="0"/>
                <a:cs typeface="ＭＳ Ｐゴシック" charset="0"/>
              </a:defRPr>
            </a:lvl7pPr>
            <a:lvl8pPr marL="1371600" algn="l" rtl="0" fontAlgn="base">
              <a:spcBef>
                <a:spcPct val="0"/>
              </a:spcBef>
              <a:spcAft>
                <a:spcPct val="0"/>
              </a:spcAft>
              <a:defRPr sz="3600">
                <a:solidFill>
                  <a:schemeClr val="accent2"/>
                </a:solidFill>
                <a:latin typeface="Rockwell" charset="0"/>
                <a:ea typeface="ＭＳ Ｐゴシック" charset="0"/>
                <a:cs typeface="ＭＳ Ｐゴシック" charset="0"/>
              </a:defRPr>
            </a:lvl8pPr>
            <a:lvl9pPr marL="1828800" algn="l" rtl="0" fontAlgn="base">
              <a:spcBef>
                <a:spcPct val="0"/>
              </a:spcBef>
              <a:spcAft>
                <a:spcPct val="0"/>
              </a:spcAft>
              <a:defRPr sz="3600">
                <a:solidFill>
                  <a:schemeClr val="accent2"/>
                </a:solidFill>
                <a:latin typeface="Rockwell" charset="0"/>
                <a:ea typeface="ＭＳ Ｐゴシック" charset="0"/>
                <a:cs typeface="ＭＳ Ｐゴシック" charset="0"/>
              </a:defRPr>
            </a:lvl9pPr>
          </a:lstStyle>
          <a:p>
            <a:r>
              <a:rPr lang="en-US" dirty="0"/>
              <a:t>Dataset</a:t>
            </a:r>
          </a:p>
        </p:txBody>
      </p:sp>
      <p:cxnSp>
        <p:nvCxnSpPr>
          <p:cNvPr id="34" name="Straight Connector 33">
            <a:extLst>
              <a:ext uri="{FF2B5EF4-FFF2-40B4-BE49-F238E27FC236}">
                <a16:creationId xmlns:a16="http://schemas.microsoft.com/office/drawing/2014/main" xmlns="" id="{A6D89670-A70D-4CAD-AA3C-8BCE1BC9EA19}"/>
              </a:ext>
            </a:extLst>
          </p:cNvPr>
          <p:cNvCxnSpPr/>
          <p:nvPr/>
        </p:nvCxnSpPr>
        <p:spPr>
          <a:xfrm>
            <a:off x="667225" y="3322059"/>
            <a:ext cx="923682" cy="0"/>
          </a:xfrm>
          <a:prstGeom prst="line">
            <a:avLst/>
          </a:prstGeom>
          <a:ln>
            <a:solidFill>
              <a:srgbClr val="FF462C"/>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13355583"/>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52CE28-A594-4931-8510-B6771E2A3CFF}"/>
              </a:ext>
            </a:extLst>
          </p:cNvPr>
          <p:cNvSpPr>
            <a:spLocks noGrp="1"/>
          </p:cNvSpPr>
          <p:nvPr>
            <p:ph type="title"/>
          </p:nvPr>
        </p:nvSpPr>
        <p:spPr>
          <a:xfrm>
            <a:off x="856260" y="389314"/>
            <a:ext cx="7435490" cy="659984"/>
          </a:xfrm>
        </p:spPr>
        <p:txBody>
          <a:bodyPr/>
          <a:lstStyle/>
          <a:p>
            <a:r>
              <a:rPr lang="en-US" dirty="0"/>
              <a:t>Visualizing Spectral Clustering</a:t>
            </a:r>
          </a:p>
        </p:txBody>
      </p:sp>
      <p:pic>
        <p:nvPicPr>
          <p:cNvPr id="5" name="Content Placeholder 4" descr="A picture containing implement, stationary, pencil&#10;&#10;Description automatically generated">
            <a:extLst>
              <a:ext uri="{FF2B5EF4-FFF2-40B4-BE49-F238E27FC236}">
                <a16:creationId xmlns:a16="http://schemas.microsoft.com/office/drawing/2014/main" xmlns="" id="{47EB5005-F8F0-4704-B08B-E98B69EACA45}"/>
              </a:ext>
            </a:extLst>
          </p:cNvPr>
          <p:cNvPicPr>
            <a:picLocks noGrp="1" noChangeAspect="1"/>
          </p:cNvPicPr>
          <p:nvPr>
            <p:ph sz="quarter" idx="17"/>
          </p:nvPr>
        </p:nvPicPr>
        <p:blipFill>
          <a:blip r:embed="rId2">
            <a:extLst>
              <a:ext uri="{28A0092B-C50C-407E-A947-70E740481C1C}">
                <a14:useLocalDpi xmlns:a14="http://schemas.microsoft.com/office/drawing/2010/main" val="0"/>
              </a:ext>
            </a:extLst>
          </a:blip>
          <a:stretch>
            <a:fillRect/>
          </a:stretch>
        </p:blipFill>
        <p:spPr>
          <a:xfrm>
            <a:off x="856260" y="889214"/>
            <a:ext cx="3365072" cy="3365072"/>
          </a:xfrm>
        </p:spPr>
      </p:pic>
      <p:pic>
        <p:nvPicPr>
          <p:cNvPr id="11" name="Picture 10" descr="A screenshot of a cell phone&#10;&#10;Description automatically generated">
            <a:extLst>
              <a:ext uri="{FF2B5EF4-FFF2-40B4-BE49-F238E27FC236}">
                <a16:creationId xmlns:a16="http://schemas.microsoft.com/office/drawing/2014/main" xmlns="" id="{7E8E01C4-4871-4947-A7D9-1649E91314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54906" y="889214"/>
            <a:ext cx="3365072" cy="3365072"/>
          </a:xfrm>
          <a:prstGeom prst="rect">
            <a:avLst/>
          </a:prstGeom>
        </p:spPr>
      </p:pic>
      <p:sp>
        <p:nvSpPr>
          <p:cNvPr id="12" name="TextBox 11">
            <a:extLst>
              <a:ext uri="{FF2B5EF4-FFF2-40B4-BE49-F238E27FC236}">
                <a16:creationId xmlns:a16="http://schemas.microsoft.com/office/drawing/2014/main" xmlns="" id="{07BC57C8-4FA1-4385-A0F7-C7FFFFA48338}"/>
              </a:ext>
            </a:extLst>
          </p:cNvPr>
          <p:cNvSpPr txBox="1"/>
          <p:nvPr/>
        </p:nvSpPr>
        <p:spPr>
          <a:xfrm>
            <a:off x="921834" y="4199074"/>
            <a:ext cx="6869151" cy="830997"/>
          </a:xfrm>
          <a:prstGeom prst="rect">
            <a:avLst/>
          </a:prstGeom>
          <a:noFill/>
        </p:spPr>
        <p:txBody>
          <a:bodyPr wrap="square" rtlCol="0">
            <a:spAutoFit/>
          </a:bodyPr>
          <a:lstStyle/>
          <a:p>
            <a:pPr algn="l"/>
            <a:r>
              <a:rPr lang="en-US" sz="1600" dirty="0">
                <a:solidFill>
                  <a:srgbClr val="002060"/>
                </a:solidFill>
                <a:latin typeface="Times New Roman" panose="02020603050405020304" pitchFamily="18" charset="0"/>
                <a:ea typeface="Gentona Book" charset="0"/>
                <a:cs typeface="Times New Roman" panose="02020603050405020304" pitchFamily="18" charset="0"/>
              </a:rPr>
              <a:t>- Temporal distribution of the clusters. GM (left) finds clusters that are very overlapping in time but separable in space, or vice versa.</a:t>
            </a:r>
          </a:p>
          <a:p>
            <a:pPr algn="l"/>
            <a:r>
              <a:rPr lang="en-US" sz="1600" b="0" i="0" u="none" strike="noStrike" baseline="0" dirty="0">
                <a:latin typeface="Times New Roman" panose="02020603050405020304" pitchFamily="18" charset="0"/>
                <a:cs typeface="Times New Roman" panose="02020603050405020304" pitchFamily="18" charset="0"/>
              </a:rPr>
              <a:t>- Spectral clustering is applied on an affinity matrix with the GM similarity score</a:t>
            </a:r>
            <a:endParaRPr lang="en-US" sz="1600" dirty="0">
              <a:solidFill>
                <a:srgbClr val="002060"/>
              </a:solidFill>
              <a:latin typeface="Times New Roman" panose="02020603050405020304" pitchFamily="18" charset="0"/>
              <a:ea typeface="Gentona Book" charset="0"/>
              <a:cs typeface="Times New Roman" panose="02020603050405020304" pitchFamily="18" charset="0"/>
            </a:endParaRPr>
          </a:p>
        </p:txBody>
      </p:sp>
      <p:pic>
        <p:nvPicPr>
          <p:cNvPr id="13" name="Content Placeholder 4" descr="A close up of a mans face&#10;&#10;Description automatically generated">
            <a:extLst>
              <a:ext uri="{FF2B5EF4-FFF2-40B4-BE49-F238E27FC236}">
                <a16:creationId xmlns:a16="http://schemas.microsoft.com/office/drawing/2014/main" xmlns="" id="{97164E6D-BF5C-403F-9E4A-A7A273C2A0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74974" y="889214"/>
            <a:ext cx="3206978" cy="3121122"/>
          </a:xfrm>
          <a:prstGeom prst="rect">
            <a:avLst/>
          </a:prstGeom>
        </p:spPr>
      </p:pic>
      <p:cxnSp>
        <p:nvCxnSpPr>
          <p:cNvPr id="16" name="Straight Arrow Connector 15">
            <a:extLst>
              <a:ext uri="{FF2B5EF4-FFF2-40B4-BE49-F238E27FC236}">
                <a16:creationId xmlns:a16="http://schemas.microsoft.com/office/drawing/2014/main" xmlns="" id="{5CDD0D9F-C129-4E45-9E63-EC5E62FD463E}"/>
              </a:ext>
            </a:extLst>
          </p:cNvPr>
          <p:cNvCxnSpPr/>
          <p:nvPr/>
        </p:nvCxnSpPr>
        <p:spPr>
          <a:xfrm flipH="1" flipV="1">
            <a:off x="3295836" y="2004135"/>
            <a:ext cx="2030767" cy="246355"/>
          </a:xfrm>
          <a:prstGeom prst="straightConnector1">
            <a:avLst/>
          </a:prstGeom>
          <a:ln w="28575"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8" name="Straight Arrow Connector 17">
            <a:extLst>
              <a:ext uri="{FF2B5EF4-FFF2-40B4-BE49-F238E27FC236}">
                <a16:creationId xmlns:a16="http://schemas.microsoft.com/office/drawing/2014/main" xmlns="" id="{9EA90F86-4C20-4D0F-9539-543EC6BA6725}"/>
              </a:ext>
            </a:extLst>
          </p:cNvPr>
          <p:cNvCxnSpPr/>
          <p:nvPr/>
        </p:nvCxnSpPr>
        <p:spPr>
          <a:xfrm flipH="1">
            <a:off x="1731145" y="2330388"/>
            <a:ext cx="3435659" cy="1251752"/>
          </a:xfrm>
          <a:prstGeom prst="straightConnector1">
            <a:avLst/>
          </a:prstGeom>
          <a:ln w="28575"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0" name="Straight Arrow Connector 19">
            <a:extLst>
              <a:ext uri="{FF2B5EF4-FFF2-40B4-BE49-F238E27FC236}">
                <a16:creationId xmlns:a16="http://schemas.microsoft.com/office/drawing/2014/main" xmlns="" id="{A991D33B-619D-43EE-B309-776F3E863D90}"/>
              </a:ext>
            </a:extLst>
          </p:cNvPr>
          <p:cNvCxnSpPr>
            <a:cxnSpLocks/>
          </p:cNvCxnSpPr>
          <p:nvPr/>
        </p:nvCxnSpPr>
        <p:spPr>
          <a:xfrm flipV="1">
            <a:off x="2776491" y="1864312"/>
            <a:ext cx="2390313" cy="707438"/>
          </a:xfrm>
          <a:prstGeom prst="straightConnector1">
            <a:avLst/>
          </a:prstGeom>
          <a:ln w="28575">
            <a:tailEnd type="triangle"/>
          </a:ln>
        </p:spPr>
        <p:style>
          <a:lnRef idx="3">
            <a:schemeClr val="accent1"/>
          </a:lnRef>
          <a:fillRef idx="0">
            <a:schemeClr val="accent1"/>
          </a:fillRef>
          <a:effectRef idx="2">
            <a:schemeClr val="accent1"/>
          </a:effectRef>
          <a:fontRef idx="minor">
            <a:schemeClr val="tx1"/>
          </a:fontRef>
        </p:style>
      </p:cxnSp>
      <p:cxnSp>
        <p:nvCxnSpPr>
          <p:cNvPr id="26" name="Straight Arrow Connector 25">
            <a:extLst>
              <a:ext uri="{FF2B5EF4-FFF2-40B4-BE49-F238E27FC236}">
                <a16:creationId xmlns:a16="http://schemas.microsoft.com/office/drawing/2014/main" xmlns="" id="{3C101061-8D1C-4A03-ACF9-3A7779C0DC0E}"/>
              </a:ext>
            </a:extLst>
          </p:cNvPr>
          <p:cNvCxnSpPr/>
          <p:nvPr/>
        </p:nvCxnSpPr>
        <p:spPr>
          <a:xfrm>
            <a:off x="2423604" y="2776491"/>
            <a:ext cx="3961660" cy="452762"/>
          </a:xfrm>
          <a:prstGeom prst="straightConnector1">
            <a:avLst/>
          </a:prstGeom>
          <a:ln w="1905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xmlns="" id="{978B8D22-E323-41CC-8D3F-D87ABCEE1840}"/>
              </a:ext>
            </a:extLst>
          </p:cNvPr>
          <p:cNvSpPr txBox="1"/>
          <p:nvPr/>
        </p:nvSpPr>
        <p:spPr>
          <a:xfrm>
            <a:off x="7430610" y="1045869"/>
            <a:ext cx="1636400" cy="1754326"/>
          </a:xfrm>
          <a:prstGeom prst="rect">
            <a:avLst/>
          </a:prstGeom>
          <a:noFill/>
        </p:spPr>
        <p:txBody>
          <a:bodyPr wrap="square" rtlCol="0">
            <a:spAutoFit/>
          </a:bodyPr>
          <a:lstStyle/>
          <a:p>
            <a:pPr algn="l"/>
            <a:r>
              <a:rPr lang="en-US" dirty="0">
                <a:solidFill>
                  <a:srgbClr val="00B050"/>
                </a:solidFill>
                <a:latin typeface="cmr10" panose="020B0500000000000000" pitchFamily="34" charset="0"/>
                <a:ea typeface="Gentona Book" charset="0"/>
                <a:cs typeface="Gentona Book" charset="0"/>
              </a:rPr>
              <a:t>Green</a:t>
            </a:r>
            <a:r>
              <a:rPr lang="en-US" dirty="0">
                <a:solidFill>
                  <a:srgbClr val="002060"/>
                </a:solidFill>
                <a:latin typeface="cmr10" panose="020B0500000000000000" pitchFamily="34" charset="0"/>
                <a:ea typeface="Gentona Book" charset="0"/>
                <a:cs typeface="Gentona Book" charset="0"/>
              </a:rPr>
              <a:t> and </a:t>
            </a:r>
            <a:r>
              <a:rPr lang="en-US" dirty="0">
                <a:solidFill>
                  <a:srgbClr val="FF0000"/>
                </a:solidFill>
                <a:latin typeface="cmr10" panose="020B0500000000000000" pitchFamily="34" charset="0"/>
                <a:ea typeface="Gentona Book" charset="0"/>
                <a:cs typeface="Gentona Book" charset="0"/>
              </a:rPr>
              <a:t>Red </a:t>
            </a:r>
            <a:r>
              <a:rPr lang="en-US" dirty="0">
                <a:solidFill>
                  <a:srgbClr val="002060"/>
                </a:solidFill>
                <a:latin typeface="cmr10" panose="020B0500000000000000" pitchFamily="34" charset="0"/>
                <a:ea typeface="Gentona Book" charset="0"/>
                <a:cs typeface="Gentona Book" charset="0"/>
              </a:rPr>
              <a:t>clusters are overlapping in space but separate in time.</a:t>
            </a:r>
            <a:endParaRPr lang="en-US" sz="1350" dirty="0">
              <a:solidFill>
                <a:srgbClr val="002060"/>
              </a:solidFill>
              <a:latin typeface="cmr10" panose="020B0500000000000000" pitchFamily="34" charset="0"/>
              <a:ea typeface="Gentona Book" charset="0"/>
              <a:cs typeface="Gentona Book" charset="0"/>
            </a:endParaRPr>
          </a:p>
        </p:txBody>
      </p:sp>
      <p:sp>
        <p:nvSpPr>
          <p:cNvPr id="14" name="TextBox 13">
            <a:extLst>
              <a:ext uri="{FF2B5EF4-FFF2-40B4-BE49-F238E27FC236}">
                <a16:creationId xmlns:a16="http://schemas.microsoft.com/office/drawing/2014/main" xmlns="" id="{9C2268D9-6B38-4486-B3DF-E6461199A55D}"/>
              </a:ext>
            </a:extLst>
          </p:cNvPr>
          <p:cNvSpPr txBox="1"/>
          <p:nvPr/>
        </p:nvSpPr>
        <p:spPr>
          <a:xfrm>
            <a:off x="1356229" y="1371920"/>
            <a:ext cx="1610759" cy="2031325"/>
          </a:xfrm>
          <a:prstGeom prst="rect">
            <a:avLst/>
          </a:prstGeom>
          <a:noFill/>
        </p:spPr>
        <p:txBody>
          <a:bodyPr wrap="square" rtlCol="0">
            <a:spAutoFit/>
          </a:bodyPr>
          <a:lstStyle/>
          <a:p>
            <a:pPr algn="l"/>
            <a:r>
              <a:rPr lang="en-US" dirty="0">
                <a:solidFill>
                  <a:srgbClr val="0070C0"/>
                </a:solidFill>
                <a:latin typeface="cmr10" panose="020B0500000000000000" pitchFamily="34" charset="0"/>
                <a:ea typeface="Gentona Book" charset="0"/>
                <a:cs typeface="Gentona Book" charset="0"/>
              </a:rPr>
              <a:t>Blue</a:t>
            </a:r>
            <a:r>
              <a:rPr lang="en-US" dirty="0">
                <a:solidFill>
                  <a:srgbClr val="002060"/>
                </a:solidFill>
                <a:latin typeface="cmr10" panose="020B0500000000000000" pitchFamily="34" charset="0"/>
                <a:ea typeface="Gentona Book" charset="0"/>
                <a:cs typeface="Gentona Book" charset="0"/>
              </a:rPr>
              <a:t> and </a:t>
            </a:r>
            <a:r>
              <a:rPr lang="en-US" dirty="0">
                <a:solidFill>
                  <a:srgbClr val="7030A0"/>
                </a:solidFill>
                <a:latin typeface="cmr10" panose="020B0500000000000000" pitchFamily="34" charset="0"/>
                <a:ea typeface="Gentona Book" charset="0"/>
                <a:cs typeface="Gentona Book" charset="0"/>
              </a:rPr>
              <a:t>Purple</a:t>
            </a:r>
            <a:r>
              <a:rPr lang="en-US" dirty="0">
                <a:solidFill>
                  <a:srgbClr val="FF0000"/>
                </a:solidFill>
                <a:latin typeface="cmr10" panose="020B0500000000000000" pitchFamily="34" charset="0"/>
                <a:ea typeface="Gentona Book" charset="0"/>
                <a:cs typeface="Gentona Book" charset="0"/>
              </a:rPr>
              <a:t> </a:t>
            </a:r>
            <a:r>
              <a:rPr lang="en-US" dirty="0">
                <a:solidFill>
                  <a:srgbClr val="002060"/>
                </a:solidFill>
                <a:latin typeface="cmr10" panose="020B0500000000000000" pitchFamily="34" charset="0"/>
                <a:ea typeface="Gentona Book" charset="0"/>
                <a:cs typeface="Gentona Book" charset="0"/>
              </a:rPr>
              <a:t>clusters are overlapping in time but separable in space.</a:t>
            </a:r>
            <a:endParaRPr lang="en-US" sz="1350" dirty="0">
              <a:solidFill>
                <a:srgbClr val="002060"/>
              </a:solidFill>
              <a:latin typeface="cmr10" panose="020B0500000000000000" pitchFamily="34" charset="0"/>
              <a:ea typeface="Gentona Book" charset="0"/>
              <a:cs typeface="Gentona Book" charset="0"/>
            </a:endParaRPr>
          </a:p>
        </p:txBody>
      </p:sp>
      <p:sp>
        <p:nvSpPr>
          <p:cNvPr id="6" name="Slide Number Placeholder 5">
            <a:extLst>
              <a:ext uri="{FF2B5EF4-FFF2-40B4-BE49-F238E27FC236}">
                <a16:creationId xmlns:a16="http://schemas.microsoft.com/office/drawing/2014/main" xmlns="" id="{6740A970-0932-4814-A006-7424E32C16D6}"/>
              </a:ext>
            </a:extLst>
          </p:cNvPr>
          <p:cNvSpPr>
            <a:spLocks noGrp="1"/>
          </p:cNvSpPr>
          <p:nvPr>
            <p:ph type="sldNum" sz="quarter" idx="16"/>
          </p:nvPr>
        </p:nvSpPr>
        <p:spPr/>
        <p:txBody>
          <a:bodyPr/>
          <a:lstStyle/>
          <a:p>
            <a:fld id="{F700CE19-68DE-4E16-A252-6341D7139337}" type="slidenum">
              <a:rPr lang="en-US" smtClean="0"/>
              <a:t>40</a:t>
            </a:fld>
            <a:endParaRPr lang="en-US" dirty="0"/>
          </a:p>
        </p:txBody>
      </p:sp>
      <p:sp>
        <p:nvSpPr>
          <p:cNvPr id="15" name="TextBox 14">
            <a:extLst>
              <a:ext uri="{FF2B5EF4-FFF2-40B4-BE49-F238E27FC236}">
                <a16:creationId xmlns:a16="http://schemas.microsoft.com/office/drawing/2014/main" xmlns="" id="{11836A4A-09DE-4164-A398-021A38C22DED}"/>
              </a:ext>
            </a:extLst>
          </p:cNvPr>
          <p:cNvSpPr txBox="1"/>
          <p:nvPr/>
        </p:nvSpPr>
        <p:spPr>
          <a:xfrm>
            <a:off x="1702669" y="714514"/>
            <a:ext cx="1970081" cy="371768"/>
          </a:xfrm>
          <a:prstGeom prst="rect">
            <a:avLst/>
          </a:prstGeom>
          <a:noFill/>
        </p:spPr>
        <p:txBody>
          <a:bodyPr wrap="square" rtlCol="0">
            <a:spAutoFit/>
          </a:bodyPr>
          <a:lstStyle/>
          <a:p>
            <a:pPr algn="l">
              <a:lnSpc>
                <a:spcPct val="150000"/>
              </a:lnSpc>
            </a:pPr>
            <a:r>
              <a:rPr lang="en-US" sz="1350" dirty="0">
                <a:solidFill>
                  <a:srgbClr val="002060"/>
                </a:solidFill>
                <a:latin typeface="cmr10" panose="020B0500000000000000" pitchFamily="34" charset="0"/>
                <a:ea typeface="Gentona Book" charset="0"/>
                <a:cs typeface="Gentona Book" charset="0"/>
              </a:rPr>
              <a:t>GM (Geometric mean)</a:t>
            </a:r>
          </a:p>
        </p:txBody>
      </p:sp>
      <p:sp>
        <p:nvSpPr>
          <p:cNvPr id="17" name="TextBox 16">
            <a:extLst>
              <a:ext uri="{FF2B5EF4-FFF2-40B4-BE49-F238E27FC236}">
                <a16:creationId xmlns:a16="http://schemas.microsoft.com/office/drawing/2014/main" xmlns="" id="{5CE01B95-6A12-4FE4-9712-0677F7C119C5}"/>
              </a:ext>
            </a:extLst>
          </p:cNvPr>
          <p:cNvSpPr txBox="1"/>
          <p:nvPr/>
        </p:nvSpPr>
        <p:spPr>
          <a:xfrm>
            <a:off x="5536852" y="742561"/>
            <a:ext cx="1523711" cy="371768"/>
          </a:xfrm>
          <a:prstGeom prst="rect">
            <a:avLst/>
          </a:prstGeom>
          <a:noFill/>
        </p:spPr>
        <p:txBody>
          <a:bodyPr wrap="square" rtlCol="0">
            <a:spAutoFit/>
          </a:bodyPr>
          <a:lstStyle/>
          <a:p>
            <a:pPr algn="l">
              <a:lnSpc>
                <a:spcPct val="150000"/>
              </a:lnSpc>
            </a:pPr>
            <a:r>
              <a:rPr lang="en-US" sz="1350" dirty="0">
                <a:solidFill>
                  <a:srgbClr val="002060"/>
                </a:solidFill>
                <a:latin typeface="cmr10" panose="020B0500000000000000" pitchFamily="34" charset="0"/>
                <a:ea typeface="Gentona Book" charset="0"/>
                <a:cs typeface="Gentona Book" charset="0"/>
              </a:rPr>
              <a:t>EUCL (Euclidean)</a:t>
            </a:r>
          </a:p>
        </p:txBody>
      </p:sp>
    </p:spTree>
    <p:extLst>
      <p:ext uri="{BB962C8B-B14F-4D97-AF65-F5344CB8AC3E}">
        <p14:creationId xmlns:p14="http://schemas.microsoft.com/office/powerpoint/2010/main" val="32815750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0"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20"/>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26"/>
                                        </p:tgtEl>
                                        <p:attrNameLst>
                                          <p:attrName>style.visibility</p:attrName>
                                        </p:attrNameLst>
                                      </p:cBhvr>
                                      <p:to>
                                        <p:strVal val="visible"/>
                                      </p:to>
                                    </p:set>
                                  </p:childTnLst>
                                </p:cTn>
                              </p:par>
                              <p:par>
                                <p:cTn id="26" presetID="10" presetClass="entr" presetSubtype="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16E3B3E-77ED-474F-90A6-38EC4DF16DBB}"/>
              </a:ext>
            </a:extLst>
          </p:cNvPr>
          <p:cNvSpPr>
            <a:spLocks noGrp="1"/>
          </p:cNvSpPr>
          <p:nvPr>
            <p:ph type="title"/>
          </p:nvPr>
        </p:nvSpPr>
        <p:spPr>
          <a:xfrm>
            <a:off x="641731" y="379403"/>
            <a:ext cx="7435490" cy="659984"/>
          </a:xfrm>
        </p:spPr>
        <p:txBody>
          <a:bodyPr/>
          <a:lstStyle/>
          <a:p>
            <a:r>
              <a:rPr lang="en-US" dirty="0"/>
              <a:t>Demonstration of shared transportation scenarios</a:t>
            </a:r>
          </a:p>
        </p:txBody>
      </p:sp>
      <p:sp>
        <p:nvSpPr>
          <p:cNvPr id="31" name="TextBox 30">
            <a:extLst>
              <a:ext uri="{FF2B5EF4-FFF2-40B4-BE49-F238E27FC236}">
                <a16:creationId xmlns:a16="http://schemas.microsoft.com/office/drawing/2014/main" xmlns="" id="{E62C6779-8DBD-486B-8A0B-92EB3EAB099D}"/>
              </a:ext>
            </a:extLst>
          </p:cNvPr>
          <p:cNvSpPr txBox="1"/>
          <p:nvPr/>
        </p:nvSpPr>
        <p:spPr>
          <a:xfrm>
            <a:off x="347242" y="702075"/>
            <a:ext cx="4300660" cy="473206"/>
          </a:xfrm>
          <a:prstGeom prst="rect">
            <a:avLst/>
          </a:prstGeom>
          <a:noFill/>
        </p:spPr>
        <p:txBody>
          <a:bodyPr wrap="square" rtlCol="0">
            <a:spAutoFit/>
          </a:bodyPr>
          <a:lstStyle/>
          <a:p>
            <a:pPr marL="214313" indent="-214313">
              <a:lnSpc>
                <a:spcPct val="150000"/>
              </a:lnSpc>
              <a:buFont typeface="Wingdings" panose="05000000000000000000" pitchFamily="2" charset="2"/>
              <a:buChar char="§"/>
            </a:pPr>
            <a:r>
              <a:rPr lang="en-US" dirty="0" err="1">
                <a:solidFill>
                  <a:srgbClr val="002060"/>
                </a:solidFill>
                <a:latin typeface="cmr10" panose="020B0500000000000000" pitchFamily="34" charset="0"/>
                <a:ea typeface="Gentona Book" charset="0"/>
                <a:cs typeface="Gentona Book" charset="0"/>
              </a:rPr>
              <a:t>CarPooling</a:t>
            </a:r>
            <a:r>
              <a:rPr lang="en-US" dirty="0">
                <a:solidFill>
                  <a:srgbClr val="002060"/>
                </a:solidFill>
                <a:latin typeface="cmr10" panose="020B0500000000000000" pitchFamily="34" charset="0"/>
                <a:ea typeface="Gentona Book" charset="0"/>
                <a:cs typeface="Gentona Book" charset="0"/>
              </a:rPr>
              <a:t> (and its dual catch-a-ride):</a:t>
            </a:r>
          </a:p>
        </p:txBody>
      </p:sp>
      <p:pic>
        <p:nvPicPr>
          <p:cNvPr id="32" name="Picture 31">
            <a:extLst>
              <a:ext uri="{FF2B5EF4-FFF2-40B4-BE49-F238E27FC236}">
                <a16:creationId xmlns:a16="http://schemas.microsoft.com/office/drawing/2014/main" xmlns="" id="{644D1659-765F-4450-9C3D-EA22A0AC2E8A}"/>
              </a:ext>
            </a:extLst>
          </p:cNvPr>
          <p:cNvPicPr>
            <a:picLocks noChangeAspect="1"/>
          </p:cNvPicPr>
          <p:nvPr/>
        </p:nvPicPr>
        <p:blipFill rotWithShape="1">
          <a:blip r:embed="rId2"/>
          <a:srcRect t="17169"/>
          <a:stretch/>
        </p:blipFill>
        <p:spPr>
          <a:xfrm>
            <a:off x="625283" y="1146141"/>
            <a:ext cx="3508573" cy="1321475"/>
          </a:xfrm>
          <a:prstGeom prst="rect">
            <a:avLst/>
          </a:prstGeom>
        </p:spPr>
      </p:pic>
      <p:cxnSp>
        <p:nvCxnSpPr>
          <p:cNvPr id="33" name="Straight Arrow Connector 32">
            <a:extLst>
              <a:ext uri="{FF2B5EF4-FFF2-40B4-BE49-F238E27FC236}">
                <a16:creationId xmlns:a16="http://schemas.microsoft.com/office/drawing/2014/main" xmlns="" id="{8B259F88-8B99-42C2-8FF0-9C4B827B118D}"/>
              </a:ext>
            </a:extLst>
          </p:cNvPr>
          <p:cNvCxnSpPr>
            <a:cxnSpLocks/>
          </p:cNvCxnSpPr>
          <p:nvPr/>
        </p:nvCxnSpPr>
        <p:spPr>
          <a:xfrm>
            <a:off x="2025663" y="3404487"/>
            <a:ext cx="1500370"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xmlns="" id="{DDFB2D11-DEB8-465A-8783-249808E01223}"/>
              </a:ext>
            </a:extLst>
          </p:cNvPr>
          <p:cNvCxnSpPr>
            <a:cxnSpLocks/>
          </p:cNvCxnSpPr>
          <p:nvPr/>
        </p:nvCxnSpPr>
        <p:spPr>
          <a:xfrm>
            <a:off x="2282837" y="3015531"/>
            <a:ext cx="884280"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35" name="Graphic 34" descr="Car">
            <a:extLst>
              <a:ext uri="{FF2B5EF4-FFF2-40B4-BE49-F238E27FC236}">
                <a16:creationId xmlns:a16="http://schemas.microsoft.com/office/drawing/2014/main" xmlns="" id="{C4BD879D-CB38-4174-858F-7D8525D1D045}"/>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1623914" y="3105004"/>
            <a:ext cx="440514" cy="440514"/>
          </a:xfrm>
          <a:prstGeom prst="rect">
            <a:avLst/>
          </a:prstGeom>
        </p:spPr>
      </p:pic>
      <p:pic>
        <p:nvPicPr>
          <p:cNvPr id="36" name="Graphic 35" descr="Bike">
            <a:extLst>
              <a:ext uri="{FF2B5EF4-FFF2-40B4-BE49-F238E27FC236}">
                <a16:creationId xmlns:a16="http://schemas.microsoft.com/office/drawing/2014/main" xmlns="" id="{A2990265-50DA-403B-AA43-FD927AD6123A}"/>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1648165" y="4494339"/>
            <a:ext cx="417592" cy="417592"/>
          </a:xfrm>
          <a:prstGeom prst="rect">
            <a:avLst/>
          </a:prstGeom>
        </p:spPr>
      </p:pic>
      <p:pic>
        <p:nvPicPr>
          <p:cNvPr id="37" name="Graphic 36" descr="Swim">
            <a:extLst>
              <a:ext uri="{FF2B5EF4-FFF2-40B4-BE49-F238E27FC236}">
                <a16:creationId xmlns:a16="http://schemas.microsoft.com/office/drawing/2014/main" xmlns="" id="{A0982FCC-40B1-49F1-AD5F-DCF173180F0D}"/>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3151503" y="3929010"/>
            <a:ext cx="470696" cy="470696"/>
          </a:xfrm>
          <a:prstGeom prst="rect">
            <a:avLst/>
          </a:prstGeom>
        </p:spPr>
      </p:pic>
      <p:pic>
        <p:nvPicPr>
          <p:cNvPr id="38" name="Graphic 37" descr="Man">
            <a:extLst>
              <a:ext uri="{FF2B5EF4-FFF2-40B4-BE49-F238E27FC236}">
                <a16:creationId xmlns:a16="http://schemas.microsoft.com/office/drawing/2014/main" xmlns="" id="{F3904CE2-84D7-4376-8E0A-96300B6F1BDA}"/>
              </a:ext>
            </a:extLst>
          </p:cNvPr>
          <p:cNvPicPr>
            <a:picLocks noChangeAspect="1"/>
          </p:cNvPicPr>
          <p:nvPr/>
        </p:nvPicPr>
        <p:blipFill>
          <a:blip r:embed="rId9">
            <a:extLst>
              <a:ext uri="{96DAC541-7B7A-43D3-8B79-37D633B846F1}">
                <asvg:svgBlip xmlns:asvg="http://schemas.microsoft.com/office/drawing/2016/SVG/main" xmlns="" r:embed="rId10"/>
              </a:ext>
            </a:extLst>
          </a:blip>
          <a:stretch>
            <a:fillRect/>
          </a:stretch>
        </p:blipFill>
        <p:spPr>
          <a:xfrm>
            <a:off x="2072130" y="2727037"/>
            <a:ext cx="264007" cy="264007"/>
          </a:xfrm>
          <a:prstGeom prst="rect">
            <a:avLst/>
          </a:prstGeom>
        </p:spPr>
      </p:pic>
      <p:sp>
        <p:nvSpPr>
          <p:cNvPr id="39" name="TextBox 38">
            <a:extLst>
              <a:ext uri="{FF2B5EF4-FFF2-40B4-BE49-F238E27FC236}">
                <a16:creationId xmlns:a16="http://schemas.microsoft.com/office/drawing/2014/main" xmlns="" id="{0A49C3CB-7585-483B-80E3-B2736C639F52}"/>
              </a:ext>
            </a:extLst>
          </p:cNvPr>
          <p:cNvSpPr txBox="1"/>
          <p:nvPr/>
        </p:nvSpPr>
        <p:spPr>
          <a:xfrm>
            <a:off x="2497572" y="2968412"/>
            <a:ext cx="440514" cy="369332"/>
          </a:xfrm>
          <a:prstGeom prst="rect">
            <a:avLst/>
          </a:prstGeom>
          <a:noFill/>
        </p:spPr>
        <p:txBody>
          <a:bodyPr wrap="square" rtlCol="0">
            <a:spAutoFit/>
          </a:bodyPr>
          <a:lstStyle/>
          <a:p>
            <a:r>
              <a:rPr lang="en-US" dirty="0"/>
              <a:t>T2</a:t>
            </a:r>
          </a:p>
        </p:txBody>
      </p:sp>
      <p:sp>
        <p:nvSpPr>
          <p:cNvPr id="40" name="TextBox 39">
            <a:extLst>
              <a:ext uri="{FF2B5EF4-FFF2-40B4-BE49-F238E27FC236}">
                <a16:creationId xmlns:a16="http://schemas.microsoft.com/office/drawing/2014/main" xmlns="" id="{8F6A209D-B271-4123-ACB1-F655E83CE152}"/>
              </a:ext>
            </a:extLst>
          </p:cNvPr>
          <p:cNvSpPr txBox="1"/>
          <p:nvPr/>
        </p:nvSpPr>
        <p:spPr>
          <a:xfrm>
            <a:off x="1603868" y="3411296"/>
            <a:ext cx="440514" cy="369332"/>
          </a:xfrm>
          <a:prstGeom prst="rect">
            <a:avLst/>
          </a:prstGeom>
          <a:noFill/>
        </p:spPr>
        <p:txBody>
          <a:bodyPr wrap="square" rtlCol="0">
            <a:spAutoFit/>
          </a:bodyPr>
          <a:lstStyle/>
          <a:p>
            <a:r>
              <a:rPr lang="en-US" dirty="0"/>
              <a:t>T1</a:t>
            </a:r>
          </a:p>
        </p:txBody>
      </p:sp>
      <p:cxnSp>
        <p:nvCxnSpPr>
          <p:cNvPr id="41" name="Straight Arrow Connector 40">
            <a:extLst>
              <a:ext uri="{FF2B5EF4-FFF2-40B4-BE49-F238E27FC236}">
                <a16:creationId xmlns:a16="http://schemas.microsoft.com/office/drawing/2014/main" xmlns="" id="{0A873F03-5D02-45C2-A81C-32C899305E67}"/>
              </a:ext>
            </a:extLst>
          </p:cNvPr>
          <p:cNvCxnSpPr>
            <a:cxnSpLocks/>
          </p:cNvCxnSpPr>
          <p:nvPr/>
        </p:nvCxnSpPr>
        <p:spPr>
          <a:xfrm>
            <a:off x="2074487" y="4726262"/>
            <a:ext cx="1679013"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xmlns="" id="{8CFB55AB-EFDC-48F5-A948-B9B740A12904}"/>
              </a:ext>
            </a:extLst>
          </p:cNvPr>
          <p:cNvCxnSpPr>
            <a:cxnSpLocks/>
          </p:cNvCxnSpPr>
          <p:nvPr/>
        </p:nvCxnSpPr>
        <p:spPr>
          <a:xfrm>
            <a:off x="2331662" y="4337305"/>
            <a:ext cx="989568"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43" name="Graphic 42" descr="Car">
            <a:extLst>
              <a:ext uri="{FF2B5EF4-FFF2-40B4-BE49-F238E27FC236}">
                <a16:creationId xmlns:a16="http://schemas.microsoft.com/office/drawing/2014/main" xmlns="" id="{62D6DC61-E924-46AE-A753-C31611B5C67F}"/>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1986483" y="3949351"/>
            <a:ext cx="492074" cy="492074"/>
          </a:xfrm>
          <a:prstGeom prst="rect">
            <a:avLst/>
          </a:prstGeom>
        </p:spPr>
      </p:pic>
      <p:pic>
        <p:nvPicPr>
          <p:cNvPr id="44" name="Graphic 43" descr="Man">
            <a:extLst>
              <a:ext uri="{FF2B5EF4-FFF2-40B4-BE49-F238E27FC236}">
                <a16:creationId xmlns:a16="http://schemas.microsoft.com/office/drawing/2014/main" xmlns="" id="{4F074ADB-A7A5-45E1-966A-6964919367B3}"/>
              </a:ext>
            </a:extLst>
          </p:cNvPr>
          <p:cNvPicPr>
            <a:picLocks noChangeAspect="1"/>
          </p:cNvPicPr>
          <p:nvPr/>
        </p:nvPicPr>
        <p:blipFill>
          <a:blip r:embed="rId9">
            <a:extLst>
              <a:ext uri="{96DAC541-7B7A-43D3-8B79-37D633B846F1}">
                <asvg:svgBlip xmlns:asvg="http://schemas.microsoft.com/office/drawing/2016/SVG/main" xmlns="" r:embed="rId10"/>
              </a:ext>
            </a:extLst>
          </a:blip>
          <a:stretch>
            <a:fillRect/>
          </a:stretch>
        </p:blipFill>
        <p:spPr>
          <a:xfrm>
            <a:off x="1697080" y="4534200"/>
            <a:ext cx="377408" cy="377408"/>
          </a:xfrm>
          <a:prstGeom prst="rect">
            <a:avLst/>
          </a:prstGeom>
        </p:spPr>
      </p:pic>
      <p:sp>
        <p:nvSpPr>
          <p:cNvPr id="45" name="TextBox 44">
            <a:extLst>
              <a:ext uri="{FF2B5EF4-FFF2-40B4-BE49-F238E27FC236}">
                <a16:creationId xmlns:a16="http://schemas.microsoft.com/office/drawing/2014/main" xmlns="" id="{7876F6F3-4872-4BF9-91D7-B3092F59491D}"/>
              </a:ext>
            </a:extLst>
          </p:cNvPr>
          <p:cNvSpPr txBox="1"/>
          <p:nvPr/>
        </p:nvSpPr>
        <p:spPr>
          <a:xfrm>
            <a:off x="2646110" y="4690257"/>
            <a:ext cx="629732" cy="369332"/>
          </a:xfrm>
          <a:prstGeom prst="rect">
            <a:avLst/>
          </a:prstGeom>
          <a:noFill/>
        </p:spPr>
        <p:txBody>
          <a:bodyPr wrap="square" rtlCol="0">
            <a:spAutoFit/>
          </a:bodyPr>
          <a:lstStyle/>
          <a:p>
            <a:r>
              <a:rPr lang="en-US" dirty="0"/>
              <a:t>T2</a:t>
            </a:r>
          </a:p>
        </p:txBody>
      </p:sp>
      <p:sp>
        <p:nvSpPr>
          <p:cNvPr id="46" name="TextBox 45">
            <a:extLst>
              <a:ext uri="{FF2B5EF4-FFF2-40B4-BE49-F238E27FC236}">
                <a16:creationId xmlns:a16="http://schemas.microsoft.com/office/drawing/2014/main" xmlns="" id="{2DEFD64C-4BB9-4B23-AAC7-C680FF50F6CB}"/>
              </a:ext>
            </a:extLst>
          </p:cNvPr>
          <p:cNvSpPr txBox="1"/>
          <p:nvPr/>
        </p:nvSpPr>
        <p:spPr>
          <a:xfrm>
            <a:off x="2646110" y="4295069"/>
            <a:ext cx="615622" cy="369332"/>
          </a:xfrm>
          <a:prstGeom prst="rect">
            <a:avLst/>
          </a:prstGeom>
          <a:noFill/>
        </p:spPr>
        <p:txBody>
          <a:bodyPr wrap="square" rtlCol="0">
            <a:spAutoFit/>
          </a:bodyPr>
          <a:lstStyle/>
          <a:p>
            <a:r>
              <a:rPr lang="en-US" dirty="0"/>
              <a:t>T1</a:t>
            </a:r>
          </a:p>
        </p:txBody>
      </p:sp>
      <p:sp>
        <p:nvSpPr>
          <p:cNvPr id="47" name="Rectangle 46">
            <a:extLst>
              <a:ext uri="{FF2B5EF4-FFF2-40B4-BE49-F238E27FC236}">
                <a16:creationId xmlns:a16="http://schemas.microsoft.com/office/drawing/2014/main" xmlns="" id="{D88899F4-1CE0-465B-9FB6-39A7A777ED17}"/>
              </a:ext>
            </a:extLst>
          </p:cNvPr>
          <p:cNvSpPr/>
          <p:nvPr/>
        </p:nvSpPr>
        <p:spPr>
          <a:xfrm>
            <a:off x="627627" y="3652012"/>
            <a:ext cx="1807226" cy="346249"/>
          </a:xfrm>
          <a:prstGeom prst="rect">
            <a:avLst/>
          </a:prstGeom>
        </p:spPr>
        <p:txBody>
          <a:bodyPr wrap="none">
            <a:spAutoFit/>
          </a:bodyPr>
          <a:lstStyle/>
          <a:p>
            <a:pPr marL="214313" indent="-214313">
              <a:lnSpc>
                <a:spcPct val="150000"/>
              </a:lnSpc>
              <a:buFont typeface="Wingdings" panose="05000000000000000000" pitchFamily="2" charset="2"/>
              <a:buChar char="§"/>
            </a:pPr>
            <a:r>
              <a:rPr lang="en-US" sz="1200" dirty="0">
                <a:solidFill>
                  <a:srgbClr val="002060"/>
                </a:solidFill>
                <a:latin typeface="cmr10" panose="020B0500000000000000" pitchFamily="34" charset="0"/>
                <a:ea typeface="Gentona Book" charset="0"/>
                <a:cs typeface="Gentona Book" charset="0"/>
              </a:rPr>
              <a:t>Catch-a-Ride (</a:t>
            </a:r>
            <a:r>
              <a:rPr lang="en-US" sz="1200" dirty="0" err="1">
                <a:solidFill>
                  <a:srgbClr val="002060"/>
                </a:solidFill>
                <a:latin typeface="cmr10" panose="020B0500000000000000" pitchFamily="34" charset="0"/>
                <a:ea typeface="Gentona Book" charset="0"/>
                <a:cs typeface="Gentona Book" charset="0"/>
              </a:rPr>
              <a:t>CaR</a:t>
            </a:r>
            <a:r>
              <a:rPr lang="en-US" sz="1200" dirty="0">
                <a:solidFill>
                  <a:srgbClr val="002060"/>
                </a:solidFill>
                <a:latin typeface="cmr10" panose="020B0500000000000000" pitchFamily="34" charset="0"/>
                <a:ea typeface="Gentona Book" charset="0"/>
                <a:cs typeface="Gentona Book" charset="0"/>
              </a:rPr>
              <a:t>):</a:t>
            </a:r>
          </a:p>
        </p:txBody>
      </p:sp>
      <p:pic>
        <p:nvPicPr>
          <p:cNvPr id="48" name="Picture 47">
            <a:extLst>
              <a:ext uri="{FF2B5EF4-FFF2-40B4-BE49-F238E27FC236}">
                <a16:creationId xmlns:a16="http://schemas.microsoft.com/office/drawing/2014/main" xmlns="" id="{AD83A6AA-5051-4A3D-865A-FC1569CB6774}"/>
              </a:ext>
            </a:extLst>
          </p:cNvPr>
          <p:cNvPicPr>
            <a:picLocks noChangeAspect="1"/>
          </p:cNvPicPr>
          <p:nvPr/>
        </p:nvPicPr>
        <p:blipFill>
          <a:blip r:embed="rId11"/>
          <a:stretch>
            <a:fillRect/>
          </a:stretch>
        </p:blipFill>
        <p:spPr>
          <a:xfrm>
            <a:off x="6708434" y="1847531"/>
            <a:ext cx="1785354" cy="1450145"/>
          </a:xfrm>
          <a:prstGeom prst="rect">
            <a:avLst/>
          </a:prstGeom>
        </p:spPr>
      </p:pic>
      <p:pic>
        <p:nvPicPr>
          <p:cNvPr id="49" name="Picture 48">
            <a:extLst>
              <a:ext uri="{FF2B5EF4-FFF2-40B4-BE49-F238E27FC236}">
                <a16:creationId xmlns:a16="http://schemas.microsoft.com/office/drawing/2014/main" xmlns="" id="{7D246FCB-1209-42D4-B5B3-6E68455CFF92}"/>
              </a:ext>
            </a:extLst>
          </p:cNvPr>
          <p:cNvPicPr>
            <a:picLocks noChangeAspect="1"/>
          </p:cNvPicPr>
          <p:nvPr/>
        </p:nvPicPr>
        <p:blipFill>
          <a:blip r:embed="rId12"/>
          <a:stretch>
            <a:fillRect/>
          </a:stretch>
        </p:blipFill>
        <p:spPr>
          <a:xfrm>
            <a:off x="4721094" y="1569297"/>
            <a:ext cx="1894513" cy="1660829"/>
          </a:xfrm>
          <a:prstGeom prst="rect">
            <a:avLst/>
          </a:prstGeom>
        </p:spPr>
      </p:pic>
      <p:cxnSp>
        <p:nvCxnSpPr>
          <p:cNvPr id="50" name="Straight Arrow Connector 49">
            <a:extLst>
              <a:ext uri="{FF2B5EF4-FFF2-40B4-BE49-F238E27FC236}">
                <a16:creationId xmlns:a16="http://schemas.microsoft.com/office/drawing/2014/main" xmlns="" id="{E308D6DE-CFFC-48E7-9594-D4F1319CA4F3}"/>
              </a:ext>
            </a:extLst>
          </p:cNvPr>
          <p:cNvCxnSpPr>
            <a:cxnSpLocks/>
          </p:cNvCxnSpPr>
          <p:nvPr/>
        </p:nvCxnSpPr>
        <p:spPr>
          <a:xfrm>
            <a:off x="4983680" y="4328846"/>
            <a:ext cx="1500370"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xmlns="" id="{E2F4D58F-8ECA-4AD9-8133-8B95B199B357}"/>
              </a:ext>
            </a:extLst>
          </p:cNvPr>
          <p:cNvSpPr txBox="1"/>
          <p:nvPr/>
        </p:nvSpPr>
        <p:spPr>
          <a:xfrm>
            <a:off x="5513607" y="4362026"/>
            <a:ext cx="440514" cy="369332"/>
          </a:xfrm>
          <a:prstGeom prst="rect">
            <a:avLst/>
          </a:prstGeom>
          <a:noFill/>
        </p:spPr>
        <p:txBody>
          <a:bodyPr wrap="square" rtlCol="0">
            <a:spAutoFit/>
          </a:bodyPr>
          <a:lstStyle/>
          <a:p>
            <a:r>
              <a:rPr lang="en-US" dirty="0"/>
              <a:t>T1</a:t>
            </a:r>
          </a:p>
        </p:txBody>
      </p:sp>
      <p:cxnSp>
        <p:nvCxnSpPr>
          <p:cNvPr id="52" name="Straight Arrow Connector 51">
            <a:extLst>
              <a:ext uri="{FF2B5EF4-FFF2-40B4-BE49-F238E27FC236}">
                <a16:creationId xmlns:a16="http://schemas.microsoft.com/office/drawing/2014/main" xmlns="" id="{C3371141-BE2E-41C0-9DDE-C4AE9BE9EAE1}"/>
              </a:ext>
            </a:extLst>
          </p:cNvPr>
          <p:cNvCxnSpPr>
            <a:cxnSpLocks/>
          </p:cNvCxnSpPr>
          <p:nvPr/>
        </p:nvCxnSpPr>
        <p:spPr>
          <a:xfrm>
            <a:off x="6615607" y="3801097"/>
            <a:ext cx="1075160" cy="8662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xmlns="" id="{31BECD23-377C-4BEB-8B69-2AE129B16143}"/>
              </a:ext>
            </a:extLst>
          </p:cNvPr>
          <p:cNvCxnSpPr>
            <a:cxnSpLocks/>
          </p:cNvCxnSpPr>
          <p:nvPr/>
        </p:nvCxnSpPr>
        <p:spPr>
          <a:xfrm flipV="1">
            <a:off x="7862097" y="3378295"/>
            <a:ext cx="1053976" cy="7516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xmlns="" id="{3A291916-1CE8-45C4-999C-869DFBDF9EC0}"/>
              </a:ext>
            </a:extLst>
          </p:cNvPr>
          <p:cNvSpPr txBox="1"/>
          <p:nvPr/>
        </p:nvSpPr>
        <p:spPr>
          <a:xfrm>
            <a:off x="6887119" y="4232700"/>
            <a:ext cx="440514" cy="369332"/>
          </a:xfrm>
          <a:prstGeom prst="rect">
            <a:avLst/>
          </a:prstGeom>
          <a:noFill/>
        </p:spPr>
        <p:txBody>
          <a:bodyPr wrap="square" rtlCol="0">
            <a:spAutoFit/>
          </a:bodyPr>
          <a:lstStyle/>
          <a:p>
            <a:r>
              <a:rPr lang="en-US" dirty="0"/>
              <a:t>T2</a:t>
            </a:r>
          </a:p>
        </p:txBody>
      </p:sp>
      <p:sp>
        <p:nvSpPr>
          <p:cNvPr id="55" name="TextBox 54">
            <a:extLst>
              <a:ext uri="{FF2B5EF4-FFF2-40B4-BE49-F238E27FC236}">
                <a16:creationId xmlns:a16="http://schemas.microsoft.com/office/drawing/2014/main" xmlns="" id="{060EF695-87BA-4918-9E01-B9DE83629C0D}"/>
              </a:ext>
            </a:extLst>
          </p:cNvPr>
          <p:cNvSpPr txBox="1"/>
          <p:nvPr/>
        </p:nvSpPr>
        <p:spPr>
          <a:xfrm>
            <a:off x="8295581" y="3836970"/>
            <a:ext cx="440514" cy="369332"/>
          </a:xfrm>
          <a:prstGeom prst="rect">
            <a:avLst/>
          </a:prstGeom>
          <a:noFill/>
        </p:spPr>
        <p:txBody>
          <a:bodyPr wrap="square" rtlCol="0">
            <a:spAutoFit/>
          </a:bodyPr>
          <a:lstStyle/>
          <a:p>
            <a:r>
              <a:rPr lang="en-US" dirty="0"/>
              <a:t>T3</a:t>
            </a:r>
          </a:p>
        </p:txBody>
      </p:sp>
      <p:pic>
        <p:nvPicPr>
          <p:cNvPr id="56" name="Graphic 55" descr="Car">
            <a:extLst>
              <a:ext uri="{FF2B5EF4-FFF2-40B4-BE49-F238E27FC236}">
                <a16:creationId xmlns:a16="http://schemas.microsoft.com/office/drawing/2014/main" xmlns="" id="{F07ED183-678D-455B-9DE9-36BC278F67E9}"/>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4636094" y="3929010"/>
            <a:ext cx="440514" cy="440514"/>
          </a:xfrm>
          <a:prstGeom prst="rect">
            <a:avLst/>
          </a:prstGeom>
        </p:spPr>
      </p:pic>
      <p:sp>
        <p:nvSpPr>
          <p:cNvPr id="57" name="Rectangle 56">
            <a:extLst>
              <a:ext uri="{FF2B5EF4-FFF2-40B4-BE49-F238E27FC236}">
                <a16:creationId xmlns:a16="http://schemas.microsoft.com/office/drawing/2014/main" xmlns="" id="{3343313D-F004-45B9-99CC-B5C8B9261313}"/>
              </a:ext>
            </a:extLst>
          </p:cNvPr>
          <p:cNvSpPr/>
          <p:nvPr/>
        </p:nvSpPr>
        <p:spPr>
          <a:xfrm>
            <a:off x="641731" y="2404500"/>
            <a:ext cx="1379224" cy="346249"/>
          </a:xfrm>
          <a:prstGeom prst="rect">
            <a:avLst/>
          </a:prstGeom>
        </p:spPr>
        <p:txBody>
          <a:bodyPr wrap="none">
            <a:spAutoFit/>
          </a:bodyPr>
          <a:lstStyle/>
          <a:p>
            <a:pPr marL="214313" indent="-214313">
              <a:lnSpc>
                <a:spcPct val="150000"/>
              </a:lnSpc>
              <a:buFont typeface="Wingdings" panose="05000000000000000000" pitchFamily="2" charset="2"/>
              <a:buChar char="§"/>
            </a:pPr>
            <a:r>
              <a:rPr lang="en-US" sz="1200" dirty="0">
                <a:solidFill>
                  <a:srgbClr val="002060"/>
                </a:solidFill>
                <a:latin typeface="cmr10" panose="020B0500000000000000" pitchFamily="34" charset="0"/>
                <a:ea typeface="Gentona Book" charset="0"/>
                <a:cs typeface="Gentona Book" charset="0"/>
              </a:rPr>
              <a:t>CarPool (CP):</a:t>
            </a:r>
          </a:p>
        </p:txBody>
      </p:sp>
      <p:sp>
        <p:nvSpPr>
          <p:cNvPr id="3" name="Rectangle 2">
            <a:extLst>
              <a:ext uri="{FF2B5EF4-FFF2-40B4-BE49-F238E27FC236}">
                <a16:creationId xmlns:a16="http://schemas.microsoft.com/office/drawing/2014/main" xmlns="" id="{CE70549B-DC53-4D18-BA14-5844E074BD10}"/>
              </a:ext>
            </a:extLst>
          </p:cNvPr>
          <p:cNvSpPr/>
          <p:nvPr/>
        </p:nvSpPr>
        <p:spPr>
          <a:xfrm>
            <a:off x="4501541" y="729488"/>
            <a:ext cx="4666983" cy="888705"/>
          </a:xfrm>
          <a:prstGeom prst="rect">
            <a:avLst/>
          </a:prstGeom>
        </p:spPr>
        <p:txBody>
          <a:bodyPr wrap="none">
            <a:spAutoFit/>
          </a:bodyPr>
          <a:lstStyle/>
          <a:p>
            <a:pPr marL="214313" indent="-214313">
              <a:lnSpc>
                <a:spcPct val="150000"/>
              </a:lnSpc>
              <a:buFont typeface="Wingdings" panose="05000000000000000000" pitchFamily="2" charset="2"/>
              <a:buChar char="§"/>
            </a:pPr>
            <a:r>
              <a:rPr lang="en-US" dirty="0">
                <a:solidFill>
                  <a:srgbClr val="002060"/>
                </a:solidFill>
                <a:latin typeface="cmr10" panose="020B0500000000000000" pitchFamily="34" charset="0"/>
                <a:ea typeface="Gentona Book" charset="0"/>
                <a:cs typeface="Gentona Book" charset="0"/>
              </a:rPr>
              <a:t>Car Sharing (free float car sharing or fleet</a:t>
            </a:r>
            <a:br>
              <a:rPr lang="en-US" dirty="0">
                <a:solidFill>
                  <a:srgbClr val="002060"/>
                </a:solidFill>
                <a:latin typeface="cmr10" panose="020B0500000000000000" pitchFamily="34" charset="0"/>
                <a:ea typeface="Gentona Book" charset="0"/>
                <a:cs typeface="Gentona Book" charset="0"/>
              </a:rPr>
            </a:br>
            <a:r>
              <a:rPr lang="en-US" dirty="0">
                <a:solidFill>
                  <a:srgbClr val="002060"/>
                </a:solidFill>
                <a:latin typeface="cmr10" panose="020B0500000000000000" pitchFamily="34" charset="0"/>
                <a:ea typeface="Gentona Book" charset="0"/>
                <a:cs typeface="Gentona Book" charset="0"/>
              </a:rPr>
              <a:t>of autonomous/taxi systems)</a:t>
            </a:r>
          </a:p>
        </p:txBody>
      </p:sp>
      <p:sp>
        <p:nvSpPr>
          <p:cNvPr id="5" name="Slide Number Placeholder 4">
            <a:extLst>
              <a:ext uri="{FF2B5EF4-FFF2-40B4-BE49-F238E27FC236}">
                <a16:creationId xmlns:a16="http://schemas.microsoft.com/office/drawing/2014/main" xmlns="" id="{11D4C9F3-55CC-47F2-B7FC-1E7821340423}"/>
              </a:ext>
            </a:extLst>
          </p:cNvPr>
          <p:cNvSpPr>
            <a:spLocks noGrp="1"/>
          </p:cNvSpPr>
          <p:nvPr>
            <p:ph type="sldNum" sz="quarter" idx="16"/>
          </p:nvPr>
        </p:nvSpPr>
        <p:spPr/>
        <p:txBody>
          <a:bodyPr/>
          <a:lstStyle/>
          <a:p>
            <a:fld id="{F700CE19-68DE-4E16-A252-6341D7139337}" type="slidenum">
              <a:rPr lang="en-US" smtClean="0"/>
              <a:t>41</a:t>
            </a:fld>
            <a:endParaRPr lang="en-US"/>
          </a:p>
        </p:txBody>
      </p:sp>
    </p:spTree>
    <p:extLst>
      <p:ext uri="{BB962C8B-B14F-4D97-AF65-F5344CB8AC3E}">
        <p14:creationId xmlns:p14="http://schemas.microsoft.com/office/powerpoint/2010/main" val="37466817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2.70833E-6 2.22222E-6 L 0.03828 -0.09722 " pathEditMode="relative" rAng="0" ptsTypes="AA">
                                      <p:cBhvr>
                                        <p:cTn id="6" dur="2000" fill="hold"/>
                                        <p:tgtEl>
                                          <p:spTgt spid="35"/>
                                        </p:tgtEl>
                                        <p:attrNameLst>
                                          <p:attrName>ppt_x</p:attrName>
                                          <p:attrName>ppt_y</p:attrName>
                                        </p:attrNameLst>
                                      </p:cBhvr>
                                      <p:rCtr x="1914" y="-4861"/>
                                    </p:animMotion>
                                  </p:childTnLst>
                                </p:cTn>
                              </p:par>
                            </p:childTnLst>
                          </p:cTn>
                        </p:par>
                        <p:par>
                          <p:cTn id="7" fill="hold">
                            <p:stCondLst>
                              <p:cond delay="2000"/>
                            </p:stCondLst>
                            <p:childTnLst>
                              <p:par>
                                <p:cTn id="8" presetID="42" presetClass="path" presetSubtype="0" accel="50000" decel="50000" fill="hold" nodeType="afterEffect">
                                  <p:stCondLst>
                                    <p:cond delay="0"/>
                                  </p:stCondLst>
                                  <p:childTnLst>
                                    <p:animMotion origin="layout" path="M 0.03828 -0.09722 L 0.15938 -0.08959 " pathEditMode="relative" rAng="0" ptsTypes="AA">
                                      <p:cBhvr>
                                        <p:cTn id="9" dur="2000" fill="hold"/>
                                        <p:tgtEl>
                                          <p:spTgt spid="35"/>
                                        </p:tgtEl>
                                        <p:attrNameLst>
                                          <p:attrName>ppt_x</p:attrName>
                                          <p:attrName>ppt_y</p:attrName>
                                        </p:attrNameLst>
                                      </p:cBhvr>
                                      <p:rCtr x="6055" y="370"/>
                                    </p:animMotion>
                                  </p:childTnLst>
                                </p:cTn>
                              </p:par>
                              <p:par>
                                <p:cTn id="10" presetID="10" presetClass="exit" presetSubtype="0" fill="hold" nodeType="withEffect">
                                  <p:stCondLst>
                                    <p:cond delay="0"/>
                                  </p:stCondLst>
                                  <p:childTnLst>
                                    <p:animEffect transition="out" filter="fade">
                                      <p:cBhvr>
                                        <p:cTn id="11" dur="500"/>
                                        <p:tgtEl>
                                          <p:spTgt spid="38"/>
                                        </p:tgtEl>
                                      </p:cBhvr>
                                    </p:animEffect>
                                    <p:set>
                                      <p:cBhvr>
                                        <p:cTn id="12" dur="1" fill="hold">
                                          <p:stCondLst>
                                            <p:cond delay="499"/>
                                          </p:stCondLst>
                                        </p:cTn>
                                        <p:tgtEl>
                                          <p:spTgt spid="38"/>
                                        </p:tgtEl>
                                        <p:attrNameLst>
                                          <p:attrName>style.visibility</p:attrName>
                                        </p:attrNameLst>
                                      </p:cBhvr>
                                      <p:to>
                                        <p:strVal val="hidden"/>
                                      </p:to>
                                    </p:set>
                                  </p:childTnLst>
                                </p:cTn>
                              </p:par>
                              <p:par>
                                <p:cTn id="13" presetID="42" presetClass="path" presetSubtype="0" accel="50000" decel="50000" fill="hold" nodeType="withEffect">
                                  <p:stCondLst>
                                    <p:cond delay="0"/>
                                  </p:stCondLst>
                                  <p:childTnLst>
                                    <p:animMotion origin="layout" path="M 4.375E-6 2.96296E-6 L 0.11992 0.00092 " pathEditMode="relative" rAng="0" ptsTypes="AA">
                                      <p:cBhvr>
                                        <p:cTn id="14" dur="2000" fill="hold"/>
                                        <p:tgtEl>
                                          <p:spTgt spid="38"/>
                                        </p:tgtEl>
                                        <p:attrNameLst>
                                          <p:attrName>ppt_x</p:attrName>
                                          <p:attrName>ppt_y</p:attrName>
                                        </p:attrNameLst>
                                      </p:cBhvr>
                                      <p:rCtr x="5990" y="46"/>
                                    </p:animMotion>
                                  </p:childTnLst>
                                </p:cTn>
                              </p:par>
                            </p:childTnLst>
                          </p:cTn>
                        </p:par>
                        <p:par>
                          <p:cTn id="15" fill="hold">
                            <p:stCondLst>
                              <p:cond delay="4000"/>
                            </p:stCondLst>
                            <p:childTnLst>
                              <p:par>
                                <p:cTn id="16" presetID="10" presetClass="entr" presetSubtype="0" fill="hold" nodeType="after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500"/>
                                        <p:tgtEl>
                                          <p:spTgt spid="38"/>
                                        </p:tgtEl>
                                      </p:cBhvr>
                                    </p:animEffect>
                                  </p:childTnLst>
                                </p:cTn>
                              </p:par>
                            </p:childTnLst>
                          </p:cTn>
                        </p:par>
                        <p:par>
                          <p:cTn id="19" fill="hold">
                            <p:stCondLst>
                              <p:cond delay="4500"/>
                            </p:stCondLst>
                            <p:childTnLst>
                              <p:par>
                                <p:cTn id="20" presetID="42" presetClass="path" presetSubtype="0" accel="50000" decel="50000" fill="hold" nodeType="afterEffect">
                                  <p:stCondLst>
                                    <p:cond delay="0"/>
                                  </p:stCondLst>
                                  <p:childTnLst>
                                    <p:animMotion origin="layout" path="M 0.15938 -0.08959 L 0.20755 -0.01204 " pathEditMode="relative" rAng="0" ptsTypes="AA">
                                      <p:cBhvr>
                                        <p:cTn id="21" dur="2000" fill="hold"/>
                                        <p:tgtEl>
                                          <p:spTgt spid="35"/>
                                        </p:tgtEl>
                                        <p:attrNameLst>
                                          <p:attrName>ppt_x</p:attrName>
                                          <p:attrName>ppt_y</p:attrName>
                                        </p:attrNameLst>
                                      </p:cBhvr>
                                      <p:rCtr x="2409" y="3866"/>
                                    </p:animMotion>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nodeType="clickEffect">
                                  <p:stCondLst>
                                    <p:cond delay="0"/>
                                  </p:stCondLst>
                                  <p:childTnLst>
                                    <p:animEffect transition="out" filter="fade">
                                      <p:cBhvr>
                                        <p:cTn id="25" dur="500"/>
                                        <p:tgtEl>
                                          <p:spTgt spid="44"/>
                                        </p:tgtEl>
                                      </p:cBhvr>
                                    </p:animEffect>
                                    <p:set>
                                      <p:cBhvr>
                                        <p:cTn id="26" dur="1" fill="hold">
                                          <p:stCondLst>
                                            <p:cond delay="499"/>
                                          </p:stCondLst>
                                        </p:cTn>
                                        <p:tgtEl>
                                          <p:spTgt spid="44"/>
                                        </p:tgtEl>
                                        <p:attrNameLst>
                                          <p:attrName>style.visibility</p:attrName>
                                        </p:attrNameLst>
                                      </p:cBhvr>
                                      <p:to>
                                        <p:strVal val="hidden"/>
                                      </p:to>
                                    </p:set>
                                  </p:childTnLst>
                                </p:cTn>
                              </p:par>
                            </p:childTnLst>
                          </p:cTn>
                        </p:par>
                        <p:par>
                          <p:cTn id="27" fill="hold">
                            <p:stCondLst>
                              <p:cond delay="500"/>
                            </p:stCondLst>
                            <p:childTnLst>
                              <p:par>
                                <p:cTn id="28" presetID="10" presetClass="entr" presetSubtype="0" fill="hold" nodeType="after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fade">
                                      <p:cBhvr>
                                        <p:cTn id="30" dur="500"/>
                                        <p:tgtEl>
                                          <p:spTgt spid="36"/>
                                        </p:tgtEl>
                                      </p:cBhvr>
                                    </p:animEffect>
                                  </p:childTnLst>
                                </p:cTn>
                              </p:par>
                            </p:childTnLst>
                          </p:cTn>
                        </p:par>
                        <p:par>
                          <p:cTn id="31" fill="hold">
                            <p:stCondLst>
                              <p:cond delay="1000"/>
                            </p:stCondLst>
                            <p:childTnLst>
                              <p:par>
                                <p:cTn id="32" presetID="42" presetClass="path" presetSubtype="0" accel="50000" decel="50000" fill="hold" nodeType="afterEffect">
                                  <p:stCondLst>
                                    <p:cond delay="0"/>
                                  </p:stCondLst>
                                  <p:childTnLst>
                                    <p:animMotion origin="layout" path="M -4.79167E-6 -1.85185E-6 L 0.03464 -0.09467 " pathEditMode="relative" rAng="0" ptsTypes="AA">
                                      <p:cBhvr>
                                        <p:cTn id="33" dur="2000" fill="hold"/>
                                        <p:tgtEl>
                                          <p:spTgt spid="36"/>
                                        </p:tgtEl>
                                        <p:attrNameLst>
                                          <p:attrName>ppt_x</p:attrName>
                                          <p:attrName>ppt_y</p:attrName>
                                        </p:attrNameLst>
                                      </p:cBhvr>
                                      <p:rCtr x="1732" y="-4745"/>
                                    </p:animMotion>
                                  </p:childTnLst>
                                </p:cTn>
                              </p:par>
                            </p:childTnLst>
                          </p:cTn>
                        </p:par>
                        <p:par>
                          <p:cTn id="34" fill="hold">
                            <p:stCondLst>
                              <p:cond delay="3000"/>
                            </p:stCondLst>
                            <p:childTnLst>
                              <p:par>
                                <p:cTn id="35" presetID="10" presetClass="exit" presetSubtype="0" fill="hold" nodeType="afterEffect">
                                  <p:stCondLst>
                                    <p:cond delay="0"/>
                                  </p:stCondLst>
                                  <p:childTnLst>
                                    <p:animEffect transition="out" filter="fade">
                                      <p:cBhvr>
                                        <p:cTn id="36" dur="500"/>
                                        <p:tgtEl>
                                          <p:spTgt spid="36"/>
                                        </p:tgtEl>
                                      </p:cBhvr>
                                    </p:animEffect>
                                    <p:set>
                                      <p:cBhvr>
                                        <p:cTn id="37" dur="1" fill="hold">
                                          <p:stCondLst>
                                            <p:cond delay="499"/>
                                          </p:stCondLst>
                                        </p:cTn>
                                        <p:tgtEl>
                                          <p:spTgt spid="36"/>
                                        </p:tgtEl>
                                        <p:attrNameLst>
                                          <p:attrName>style.visibility</p:attrName>
                                        </p:attrNameLst>
                                      </p:cBhvr>
                                      <p:to>
                                        <p:strVal val="hidden"/>
                                      </p:to>
                                    </p:set>
                                  </p:childTnLst>
                                </p:cTn>
                              </p:par>
                            </p:childTnLst>
                          </p:cTn>
                        </p:par>
                        <p:par>
                          <p:cTn id="38" fill="hold">
                            <p:stCondLst>
                              <p:cond delay="3500"/>
                            </p:stCondLst>
                            <p:childTnLst>
                              <p:par>
                                <p:cTn id="39" presetID="42" presetClass="path" presetSubtype="0" accel="50000" decel="50000" fill="hold" nodeType="afterEffect">
                                  <p:stCondLst>
                                    <p:cond delay="0"/>
                                  </p:stCondLst>
                                  <p:childTnLst>
                                    <p:animMotion origin="layout" path="M -6.25E-7 7.40741E-7 L 0.1263 0.00139 " pathEditMode="relative" rAng="0" ptsTypes="AA">
                                      <p:cBhvr>
                                        <p:cTn id="40" dur="2000" fill="hold"/>
                                        <p:tgtEl>
                                          <p:spTgt spid="43"/>
                                        </p:tgtEl>
                                        <p:attrNameLst>
                                          <p:attrName>ppt_x</p:attrName>
                                          <p:attrName>ppt_y</p:attrName>
                                        </p:attrNameLst>
                                      </p:cBhvr>
                                      <p:rCtr x="6315" y="69"/>
                                    </p:animMotion>
                                  </p:childTnLst>
                                </p:cTn>
                              </p:par>
                            </p:childTnLst>
                          </p:cTn>
                        </p:par>
                        <p:par>
                          <p:cTn id="41" fill="hold">
                            <p:stCondLst>
                              <p:cond delay="5500"/>
                            </p:stCondLst>
                            <p:childTnLst>
                              <p:par>
                                <p:cTn id="42" presetID="10" presetClass="entr" presetSubtype="0" fill="hold" nodeType="after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fade">
                                      <p:cBhvr>
                                        <p:cTn id="44" dur="500"/>
                                        <p:tgtEl>
                                          <p:spTgt spid="37"/>
                                        </p:tgtEl>
                                      </p:cBhvr>
                                    </p:animEffect>
                                  </p:childTnLst>
                                </p:cTn>
                              </p:par>
                            </p:childTnLst>
                          </p:cTn>
                        </p:par>
                        <p:par>
                          <p:cTn id="45" fill="hold">
                            <p:stCondLst>
                              <p:cond delay="6000"/>
                            </p:stCondLst>
                            <p:childTnLst>
                              <p:par>
                                <p:cTn id="46" presetID="42" presetClass="path" presetSubtype="0" accel="50000" decel="50000" fill="hold" nodeType="afterEffect">
                                  <p:stCondLst>
                                    <p:cond delay="0"/>
                                  </p:stCondLst>
                                  <p:childTnLst>
                                    <p:animMotion origin="layout" path="M -2.5E-6 -7.40741E-7 L 0.06732 0.0956 " pathEditMode="relative" rAng="0" ptsTypes="AA">
                                      <p:cBhvr>
                                        <p:cTn id="47" dur="2000" fill="hold"/>
                                        <p:tgtEl>
                                          <p:spTgt spid="37"/>
                                        </p:tgtEl>
                                        <p:attrNameLst>
                                          <p:attrName>ppt_x</p:attrName>
                                          <p:attrName>ppt_y</p:attrName>
                                        </p:attrNameLst>
                                      </p:cBhvr>
                                      <p:rCtr x="3359" y="4769"/>
                                    </p:animMotion>
                                  </p:childTnLst>
                                </p:cTn>
                              </p:par>
                            </p:childTnLst>
                          </p:cTn>
                        </p:par>
                      </p:childTnLst>
                    </p:cTn>
                  </p:par>
                  <p:par>
                    <p:cTn id="48" fill="hold">
                      <p:stCondLst>
                        <p:cond delay="indefinite"/>
                      </p:stCondLst>
                      <p:childTnLst>
                        <p:par>
                          <p:cTn id="49" fill="hold">
                            <p:stCondLst>
                              <p:cond delay="0"/>
                            </p:stCondLst>
                            <p:childTnLst>
                              <p:par>
                                <p:cTn id="50" presetID="42" presetClass="path" presetSubtype="0" accel="50000" decel="50000" fill="hold" nodeType="clickEffect">
                                  <p:stCondLst>
                                    <p:cond delay="0"/>
                                  </p:stCondLst>
                                  <p:childTnLst>
                                    <p:animMotion origin="layout" path="M 2.08333E-7 -2.96296E-6 L 0.19089 -0.00393 " pathEditMode="relative" rAng="0" ptsTypes="AA">
                                      <p:cBhvr>
                                        <p:cTn id="51" dur="2000" fill="hold"/>
                                        <p:tgtEl>
                                          <p:spTgt spid="56"/>
                                        </p:tgtEl>
                                        <p:attrNameLst>
                                          <p:attrName>ppt_x</p:attrName>
                                          <p:attrName>ppt_y</p:attrName>
                                        </p:attrNameLst>
                                      </p:cBhvr>
                                      <p:rCtr x="9544" y="-208"/>
                                    </p:animMotion>
                                  </p:childTnLst>
                                </p:cTn>
                              </p:par>
                            </p:childTnLst>
                          </p:cTn>
                        </p:par>
                        <p:par>
                          <p:cTn id="52" fill="hold">
                            <p:stCondLst>
                              <p:cond delay="2000"/>
                            </p:stCondLst>
                            <p:childTnLst>
                              <p:par>
                                <p:cTn id="53" presetID="42" presetClass="path" presetSubtype="0" accel="50000" decel="50000" fill="hold" nodeType="afterEffect">
                                  <p:stCondLst>
                                    <p:cond delay="0"/>
                                  </p:stCondLst>
                                  <p:childTnLst>
                                    <p:animMotion origin="layout" path="M 0.19089 -0.00393 L 0.1974 -0.1037 " pathEditMode="relative" rAng="0" ptsTypes="AA">
                                      <p:cBhvr>
                                        <p:cTn id="54" dur="2000" fill="hold"/>
                                        <p:tgtEl>
                                          <p:spTgt spid="56"/>
                                        </p:tgtEl>
                                        <p:attrNameLst>
                                          <p:attrName>ppt_x</p:attrName>
                                          <p:attrName>ppt_y</p:attrName>
                                        </p:attrNameLst>
                                      </p:cBhvr>
                                      <p:rCtr x="326" y="-5000"/>
                                    </p:animMotion>
                                  </p:childTnLst>
                                </p:cTn>
                              </p:par>
                            </p:childTnLst>
                          </p:cTn>
                        </p:par>
                        <p:par>
                          <p:cTn id="55" fill="hold">
                            <p:stCondLst>
                              <p:cond delay="4000"/>
                            </p:stCondLst>
                            <p:childTnLst>
                              <p:par>
                                <p:cTn id="56" presetID="42" presetClass="path" presetSubtype="0" accel="50000" decel="50000" fill="hold" nodeType="afterEffect">
                                  <p:stCondLst>
                                    <p:cond delay="0"/>
                                  </p:stCondLst>
                                  <p:childTnLst>
                                    <p:animMotion origin="layout" path="M 0.1974 -0.1037 L 0.33802 0.09514 " pathEditMode="relative" rAng="0" ptsTypes="AA">
                                      <p:cBhvr>
                                        <p:cTn id="57" dur="2000" fill="hold"/>
                                        <p:tgtEl>
                                          <p:spTgt spid="56"/>
                                        </p:tgtEl>
                                        <p:attrNameLst>
                                          <p:attrName>ppt_x</p:attrName>
                                          <p:attrName>ppt_y</p:attrName>
                                        </p:attrNameLst>
                                      </p:cBhvr>
                                      <p:rCtr x="7031" y="9931"/>
                                    </p:animMotion>
                                  </p:childTnLst>
                                </p:cTn>
                              </p:par>
                            </p:childTnLst>
                          </p:cTn>
                        </p:par>
                        <p:par>
                          <p:cTn id="58" fill="hold">
                            <p:stCondLst>
                              <p:cond delay="6000"/>
                            </p:stCondLst>
                            <p:childTnLst>
                              <p:par>
                                <p:cTn id="59" presetID="42" presetClass="path" presetSubtype="0" accel="50000" decel="50000" fill="hold" nodeType="afterEffect">
                                  <p:stCondLst>
                                    <p:cond delay="0"/>
                                  </p:stCondLst>
                                  <p:childTnLst>
                                    <p:animMotion origin="layout" path="M 0.33802 0.09514 L 0.31003 -0.05092 " pathEditMode="relative" rAng="0" ptsTypes="AA">
                                      <p:cBhvr>
                                        <p:cTn id="60" dur="2000" fill="hold"/>
                                        <p:tgtEl>
                                          <p:spTgt spid="56"/>
                                        </p:tgtEl>
                                        <p:attrNameLst>
                                          <p:attrName>ppt_x</p:attrName>
                                          <p:attrName>ppt_y</p:attrName>
                                        </p:attrNameLst>
                                      </p:cBhvr>
                                      <p:rCtr x="-1406" y="-7315"/>
                                    </p:animMotion>
                                  </p:childTnLst>
                                </p:cTn>
                              </p:par>
                            </p:childTnLst>
                          </p:cTn>
                        </p:par>
                        <p:par>
                          <p:cTn id="61" fill="hold">
                            <p:stCondLst>
                              <p:cond delay="8000"/>
                            </p:stCondLst>
                            <p:childTnLst>
                              <p:par>
                                <p:cTn id="62" presetID="42" presetClass="path" presetSubtype="0" accel="50000" decel="50000" fill="hold" nodeType="afterEffect">
                                  <p:stCondLst>
                                    <p:cond delay="0"/>
                                  </p:stCondLst>
                                  <p:childTnLst>
                                    <p:animMotion origin="layout" path="M 0.31003 -0.05092 L 0.44401 -0.20092 " pathEditMode="relative" rAng="0" ptsTypes="AA">
                                      <p:cBhvr>
                                        <p:cTn id="63" dur="2000" fill="hold"/>
                                        <p:tgtEl>
                                          <p:spTgt spid="56"/>
                                        </p:tgtEl>
                                        <p:attrNameLst>
                                          <p:attrName>ppt_x</p:attrName>
                                          <p:attrName>ppt_y</p:attrName>
                                        </p:attrNameLst>
                                      </p:cBhvr>
                                      <p:rCtr x="6693" y="-75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6AE740-A4B5-4A8D-B561-DC1DDEBE4C17}"/>
              </a:ext>
            </a:extLst>
          </p:cNvPr>
          <p:cNvSpPr>
            <a:spLocks noGrp="1"/>
          </p:cNvSpPr>
          <p:nvPr>
            <p:ph type="title"/>
          </p:nvPr>
        </p:nvSpPr>
        <p:spPr>
          <a:xfrm>
            <a:off x="637162" y="400095"/>
            <a:ext cx="7435490" cy="659984"/>
          </a:xfrm>
        </p:spPr>
        <p:txBody>
          <a:bodyPr/>
          <a:lstStyle/>
          <a:p>
            <a:r>
              <a:rPr lang="en-US" dirty="0"/>
              <a:t>Main Findings for Playing with Matches</a:t>
            </a:r>
          </a:p>
        </p:txBody>
      </p:sp>
      <p:sp>
        <p:nvSpPr>
          <p:cNvPr id="3" name="Slide Number Placeholder 2">
            <a:extLst>
              <a:ext uri="{FF2B5EF4-FFF2-40B4-BE49-F238E27FC236}">
                <a16:creationId xmlns:a16="http://schemas.microsoft.com/office/drawing/2014/main" xmlns="" id="{FD6C6D58-507C-444F-9A8A-627EC35ED137}"/>
              </a:ext>
            </a:extLst>
          </p:cNvPr>
          <p:cNvSpPr>
            <a:spLocks noGrp="1"/>
          </p:cNvSpPr>
          <p:nvPr>
            <p:ph type="sldNum" sz="quarter" idx="16"/>
          </p:nvPr>
        </p:nvSpPr>
        <p:spPr/>
        <p:txBody>
          <a:bodyPr/>
          <a:lstStyle/>
          <a:p>
            <a:fld id="{F700CE19-68DE-4E16-A252-6341D7139337}" type="slidenum">
              <a:rPr lang="en-US" smtClean="0"/>
              <a:t>42</a:t>
            </a:fld>
            <a:endParaRPr lang="en-US" dirty="0"/>
          </a:p>
        </p:txBody>
      </p:sp>
      <p:sp>
        <p:nvSpPr>
          <p:cNvPr id="6" name="Content Placeholder 5">
            <a:extLst>
              <a:ext uri="{FF2B5EF4-FFF2-40B4-BE49-F238E27FC236}">
                <a16:creationId xmlns:a16="http://schemas.microsoft.com/office/drawing/2014/main" xmlns="" id="{F25BED8B-1272-426D-B248-9EB605F358B7}"/>
              </a:ext>
            </a:extLst>
          </p:cNvPr>
          <p:cNvSpPr txBox="1">
            <a:spLocks noGrp="1"/>
          </p:cNvSpPr>
          <p:nvPr>
            <p:ph sz="quarter" idx="17"/>
          </p:nvPr>
        </p:nvSpPr>
        <p:spPr>
          <a:xfrm>
            <a:off x="637162" y="927539"/>
            <a:ext cx="7979014" cy="3970318"/>
          </a:xfrm>
          <a:prstGeom prst="rect">
            <a:avLst/>
          </a:prstGeom>
          <a:noFill/>
          <a:ln w="28575">
            <a:solidFill>
              <a:srgbClr val="C00000"/>
            </a:solidFill>
          </a:ln>
        </p:spPr>
        <p:txBody>
          <a:bodyPr wrap="square" rtlCol="0">
            <a:spAutoFit/>
          </a:bodyPr>
          <a:lstStyle/>
          <a:p>
            <a:pPr algn="just">
              <a:spcBef>
                <a:spcPts val="0"/>
              </a:spcBef>
            </a:pPr>
            <a:r>
              <a:rPr lang="en-US" sz="2000" dirty="0" err="1">
                <a:latin typeface="Times New Roman" panose="02020603050405020304" pitchFamily="18" charset="0"/>
                <a:cs typeface="Times New Roman" panose="02020603050405020304" pitchFamily="18" charset="0"/>
              </a:rPr>
              <a:t>Spatio</a:t>
            </a:r>
            <a:r>
              <a:rPr lang="en-US" sz="2000" dirty="0">
                <a:latin typeface="Times New Roman" panose="02020603050405020304" pitchFamily="18" charset="0"/>
                <a:cs typeface="Times New Roman" panose="02020603050405020304" pitchFamily="18" charset="0"/>
              </a:rPr>
              <a:t>-temporal similarity of trips can be used to efficiently </a:t>
            </a:r>
            <a:r>
              <a:rPr lang="en-US" sz="2000" i="1" dirty="0">
                <a:latin typeface="Times New Roman" panose="02020603050405020304" pitchFamily="18" charset="0"/>
                <a:cs typeface="Times New Roman" panose="02020603050405020304" pitchFamily="18" charset="0"/>
              </a:rPr>
              <a:t>match </a:t>
            </a:r>
            <a:r>
              <a:rPr lang="en-US" sz="2000" dirty="0">
                <a:latin typeface="Times New Roman" panose="02020603050405020304" pitchFamily="18" charset="0"/>
                <a:cs typeface="Times New Roman" panose="02020603050405020304" pitchFamily="18" charset="0"/>
              </a:rPr>
              <a:t>users (riders and rides) in shared transportation </a:t>
            </a:r>
          </a:p>
          <a:p>
            <a:pPr algn="just">
              <a:spcBef>
                <a:spcPts val="0"/>
              </a:spcBef>
            </a:pPr>
            <a:r>
              <a:rPr lang="en-US" sz="2000" dirty="0">
                <a:latin typeface="Times New Roman" panose="02020603050405020304" pitchFamily="18" charset="0"/>
                <a:cs typeface="Times New Roman" panose="02020603050405020304" pitchFamily="18" charset="0"/>
              </a:rPr>
              <a:t>Using the weighted geometric mean (</a:t>
            </a:r>
            <a:r>
              <a:rPr lang="en-US" sz="2000" i="1" dirty="0">
                <a:latin typeface="Times New Roman" panose="02020603050405020304" pitchFamily="18" charset="0"/>
                <a:cs typeface="Times New Roman" panose="02020603050405020304" pitchFamily="18" charset="0"/>
              </a:rPr>
              <a:t>WGM</a:t>
            </a:r>
            <a:r>
              <a:rPr lang="en-US" sz="2000" dirty="0">
                <a:latin typeface="Times New Roman" panose="02020603050405020304" pitchFamily="18" charset="0"/>
                <a:cs typeface="Times New Roman" panose="02020603050405020304" pitchFamily="18" charset="0"/>
              </a:rPr>
              <a:t>) the clustered matches are clearly separable in time or in space</a:t>
            </a:r>
          </a:p>
          <a:p>
            <a:pPr algn="just">
              <a:spcBef>
                <a:spcPts val="0"/>
              </a:spcBef>
            </a:pPr>
            <a:r>
              <a:rPr lang="en-US" sz="2000" dirty="0">
                <a:latin typeface="Times New Roman" panose="02020603050405020304" pitchFamily="18" charset="0"/>
                <a:cs typeface="Times New Roman" panose="02020603050405020304" pitchFamily="18" charset="0"/>
              </a:rPr>
              <a:t>Saving of </a:t>
            </a:r>
            <a:r>
              <a:rPr lang="en-US" sz="2000" b="1" dirty="0">
                <a:latin typeface="Times New Roman" panose="02020603050405020304" pitchFamily="18" charset="0"/>
                <a:cs typeface="Times New Roman" panose="02020603050405020304" pitchFamily="18" charset="0"/>
              </a:rPr>
              <a:t>25%</a:t>
            </a:r>
            <a:r>
              <a:rPr lang="en-US" sz="2000" dirty="0">
                <a:latin typeface="Times New Roman" panose="02020603050405020304" pitchFamily="18" charset="0"/>
                <a:cs typeface="Times New Roman" panose="02020603050405020304" pitchFamily="18" charset="0"/>
              </a:rPr>
              <a:t> for </a:t>
            </a:r>
            <a:r>
              <a:rPr lang="en-US" sz="2000" b="1" dirty="0" err="1">
                <a:latin typeface="Times New Roman" panose="02020603050405020304" pitchFamily="18" charset="0"/>
                <a:cs typeface="Times New Roman" panose="02020603050405020304" pitchFamily="18" charset="0"/>
              </a:rPr>
              <a:t>CarPooling</a:t>
            </a:r>
            <a:r>
              <a:rPr lang="en-US" sz="2000" dirty="0">
                <a:latin typeface="Times New Roman" panose="02020603050405020304" pitchFamily="18" charset="0"/>
                <a:cs typeface="Times New Roman" panose="02020603050405020304" pitchFamily="18" charset="0"/>
              </a:rPr>
              <a:t> and </a:t>
            </a:r>
            <a:r>
              <a:rPr lang="en-US" sz="2000" b="1" dirty="0">
                <a:latin typeface="Times New Roman" panose="02020603050405020304" pitchFamily="18" charset="0"/>
                <a:cs typeface="Times New Roman" panose="02020603050405020304" pitchFamily="18" charset="0"/>
              </a:rPr>
              <a:t>40%</a:t>
            </a:r>
            <a:r>
              <a:rPr lang="en-US" sz="2000" dirty="0">
                <a:latin typeface="Times New Roman" panose="02020603050405020304" pitchFamily="18" charset="0"/>
                <a:cs typeface="Times New Roman" panose="02020603050405020304" pitchFamily="18" charset="0"/>
              </a:rPr>
              <a:t> for </a:t>
            </a:r>
            <a:r>
              <a:rPr lang="en-US" sz="2000" b="1" dirty="0">
                <a:latin typeface="Times New Roman" panose="02020603050405020304" pitchFamily="18" charset="0"/>
                <a:cs typeface="Times New Roman" panose="02020603050405020304" pitchFamily="18" charset="0"/>
              </a:rPr>
              <a:t>Catch-a-Ride</a:t>
            </a:r>
            <a:r>
              <a:rPr lang="en-US" sz="2000" dirty="0">
                <a:latin typeface="Times New Roman" panose="02020603050405020304" pitchFamily="18" charset="0"/>
                <a:cs typeface="Times New Roman" panose="02020603050405020304" pitchFamily="18" charset="0"/>
              </a:rPr>
              <a:t> achieved in total traveled distance, with added ~0.4mi on average to pick-up/drop-off.</a:t>
            </a:r>
          </a:p>
          <a:p>
            <a:pPr algn="just">
              <a:spcBef>
                <a:spcPts val="0"/>
              </a:spcBef>
            </a:pPr>
            <a:r>
              <a:rPr lang="en-US" sz="2000" dirty="0">
                <a:latin typeface="Times New Roman" panose="02020603050405020304" pitchFamily="18" charset="0"/>
                <a:cs typeface="Times New Roman" panose="02020603050405020304" pitchFamily="18" charset="0"/>
              </a:rPr>
              <a:t>Car sharing:</a:t>
            </a:r>
          </a:p>
          <a:p>
            <a:pPr lvl="1">
              <a:spcBef>
                <a:spcPts val="0"/>
              </a:spcBef>
            </a:pPr>
            <a:r>
              <a:rPr lang="en-US" b="0" i="0" u="none" strike="noStrike" baseline="0" dirty="0">
                <a:latin typeface="Times New Roman" panose="02020603050405020304" pitchFamily="18" charset="0"/>
                <a:cs typeface="Times New Roman" panose="02020603050405020304" pitchFamily="18" charset="0"/>
              </a:rPr>
              <a:t>each chain of trips serviced by one vehicle on average consists of ≈ 4.07 pick-ups</a:t>
            </a:r>
            <a:endParaRPr lang="en-US" sz="1400" dirty="0">
              <a:latin typeface="Times New Roman" panose="02020603050405020304" pitchFamily="18" charset="0"/>
              <a:cs typeface="Times New Roman" panose="02020603050405020304" pitchFamily="18" charset="0"/>
            </a:endParaRPr>
          </a:p>
          <a:p>
            <a:pPr lvl="1" algn="just">
              <a:spcBef>
                <a:spcPts val="0"/>
              </a:spcBef>
            </a:pPr>
            <a:r>
              <a:rPr lang="en-US" dirty="0">
                <a:latin typeface="Times New Roman" panose="02020603050405020304" pitchFamily="18" charset="0"/>
                <a:cs typeface="Times New Roman" panose="02020603050405020304" pitchFamily="18" charset="0"/>
              </a:rPr>
              <a:t>calculated through a polynomial time algorithm, instead of NP-Hard problem formulation, by adding sequencing constraints</a:t>
            </a:r>
          </a:p>
          <a:p>
            <a:pPr algn="just">
              <a:spcBef>
                <a:spcPts val="0"/>
              </a:spcBef>
            </a:pPr>
            <a:r>
              <a:rPr lang="en-US" sz="2000" dirty="0">
                <a:solidFill>
                  <a:srgbClr val="002060"/>
                </a:solidFill>
                <a:latin typeface="Times New Roman" panose="02020603050405020304" pitchFamily="18" charset="0"/>
                <a:ea typeface="Gentona Book" charset="0"/>
                <a:cs typeface="Times New Roman" panose="02020603050405020304" pitchFamily="18" charset="0"/>
              </a:rPr>
              <a:t>For 50 waypoints matches, </a:t>
            </a:r>
            <a:r>
              <a:rPr lang="en-US" sz="2000" i="1" dirty="0">
                <a:solidFill>
                  <a:srgbClr val="002060"/>
                </a:solidFill>
                <a:latin typeface="Times New Roman" panose="02020603050405020304" pitchFamily="18" charset="0"/>
                <a:ea typeface="Gentona Book" charset="0"/>
                <a:cs typeface="Times New Roman" panose="02020603050405020304" pitchFamily="18" charset="0"/>
              </a:rPr>
              <a:t>WGM</a:t>
            </a:r>
            <a:r>
              <a:rPr lang="en-US" sz="2000" dirty="0">
                <a:solidFill>
                  <a:srgbClr val="002060"/>
                </a:solidFill>
                <a:latin typeface="Times New Roman" panose="02020603050405020304" pitchFamily="18" charset="0"/>
                <a:ea typeface="Gentona Book" charset="0"/>
                <a:cs typeface="Times New Roman" panose="02020603050405020304" pitchFamily="18" charset="0"/>
              </a:rPr>
              <a:t> was able to find shortest matches as desired. It has flexibility knobs for time and distance weights.</a:t>
            </a:r>
          </a:p>
          <a:p>
            <a:pPr algn="just">
              <a:spcBef>
                <a:spcPts val="0"/>
              </a:spcBef>
            </a:pPr>
            <a:r>
              <a:rPr lang="en-US" sz="2000" dirty="0">
                <a:latin typeface="Times New Roman" panose="02020603050405020304" pitchFamily="18" charset="0"/>
                <a:cs typeface="Times New Roman" panose="02020603050405020304" pitchFamily="18" charset="0"/>
              </a:rPr>
              <a:t> For waypoint matching, </a:t>
            </a:r>
            <a:r>
              <a:rPr lang="en-US" sz="2000" dirty="0">
                <a:solidFill>
                  <a:srgbClr val="002060"/>
                </a:solidFill>
                <a:latin typeface="Times New Roman" panose="02020603050405020304" pitchFamily="18" charset="0"/>
                <a:ea typeface="Gentona Book" charset="0"/>
                <a:cs typeface="Times New Roman" panose="02020603050405020304" pitchFamily="18" charset="0"/>
              </a:rPr>
              <a:t>WGM computation is linear in time </a:t>
            </a:r>
            <a:r>
              <a:rPr lang="en-US" sz="2000" dirty="0">
                <a:solidFill>
                  <a:srgbClr val="002060"/>
                </a:solidFill>
                <a:latin typeface="Times New Roman" panose="02020603050405020304" pitchFamily="18" charset="0"/>
                <a:ea typeface="Gentona Book" charset="0"/>
                <a:cs typeface="Times New Roman" panose="02020603050405020304" pitchFamily="18" charset="0"/>
                <a:sym typeface="Wingdings" panose="05000000000000000000" pitchFamily="2" charset="2"/>
              </a:rPr>
              <a:t></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3139313"/>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D4B9816-0F9C-4061-95AF-01D43F72589C}"/>
              </a:ext>
            </a:extLst>
          </p:cNvPr>
          <p:cNvSpPr>
            <a:spLocks noGrp="1"/>
          </p:cNvSpPr>
          <p:nvPr>
            <p:ph type="title"/>
          </p:nvPr>
        </p:nvSpPr>
        <p:spPr>
          <a:xfrm>
            <a:off x="637161" y="378242"/>
            <a:ext cx="7435490" cy="659984"/>
          </a:xfrm>
        </p:spPr>
        <p:txBody>
          <a:bodyPr/>
          <a:lstStyle/>
          <a:p>
            <a:r>
              <a:rPr lang="en-US" dirty="0"/>
              <a:t>Recently Collected Traffic Cam. Images</a:t>
            </a:r>
          </a:p>
        </p:txBody>
      </p:sp>
      <p:pic>
        <p:nvPicPr>
          <p:cNvPr id="5" name="Content Placeholder 4" descr="A picture containing text, map&#10;&#10;Description automatically generated">
            <a:extLst>
              <a:ext uri="{FF2B5EF4-FFF2-40B4-BE49-F238E27FC236}">
                <a16:creationId xmlns:a16="http://schemas.microsoft.com/office/drawing/2014/main" xmlns="" id="{5F524B0C-FE78-482E-BA2E-5FAA0DC7236F}"/>
              </a:ext>
            </a:extLst>
          </p:cNvPr>
          <p:cNvPicPr>
            <a:picLocks noChangeAspect="1"/>
          </p:cNvPicPr>
          <p:nvPr/>
        </p:nvPicPr>
        <p:blipFill>
          <a:blip r:embed="rId2"/>
          <a:stretch>
            <a:fillRect/>
          </a:stretch>
        </p:blipFill>
        <p:spPr>
          <a:xfrm>
            <a:off x="570763" y="874676"/>
            <a:ext cx="5227872" cy="2631830"/>
          </a:xfrm>
          <a:prstGeom prst="rect">
            <a:avLst/>
          </a:prstGeom>
        </p:spPr>
      </p:pic>
      <p:sp>
        <p:nvSpPr>
          <p:cNvPr id="4" name="Slide Number Placeholder 3">
            <a:extLst>
              <a:ext uri="{FF2B5EF4-FFF2-40B4-BE49-F238E27FC236}">
                <a16:creationId xmlns:a16="http://schemas.microsoft.com/office/drawing/2014/main" xmlns="" id="{6C4A39EF-1A27-4D90-9E18-ED779A0C6616}"/>
              </a:ext>
            </a:extLst>
          </p:cNvPr>
          <p:cNvSpPr>
            <a:spLocks noGrp="1"/>
          </p:cNvSpPr>
          <p:nvPr>
            <p:ph type="sldNum" sz="quarter" idx="16"/>
          </p:nvPr>
        </p:nvSpPr>
        <p:spPr/>
        <p:txBody>
          <a:bodyPr/>
          <a:lstStyle/>
          <a:p>
            <a:fld id="{F700CE19-68DE-4E16-A252-6341D7139337}" type="slidenum">
              <a:rPr lang="en-US" smtClean="0"/>
              <a:t>43</a:t>
            </a:fld>
            <a:endParaRPr lang="en-US"/>
          </a:p>
        </p:txBody>
      </p:sp>
      <p:pic>
        <p:nvPicPr>
          <p:cNvPr id="3" name="Content Placeholder 4" descr="A screenshot of a cell phone&#10;&#10;Description automatically generated">
            <a:extLst>
              <a:ext uri="{FF2B5EF4-FFF2-40B4-BE49-F238E27FC236}">
                <a16:creationId xmlns:a16="http://schemas.microsoft.com/office/drawing/2014/main" xmlns="" id="{9D5EB5B9-1932-4C67-9D19-5439809A02C3}"/>
              </a:ext>
            </a:extLst>
          </p:cNvPr>
          <p:cNvPicPr>
            <a:picLocks noChangeAspect="1"/>
          </p:cNvPicPr>
          <p:nvPr/>
        </p:nvPicPr>
        <p:blipFill>
          <a:blip r:embed="rId3"/>
          <a:stretch>
            <a:fillRect/>
          </a:stretch>
        </p:blipFill>
        <p:spPr>
          <a:xfrm>
            <a:off x="2928370" y="3506506"/>
            <a:ext cx="3158279" cy="852937"/>
          </a:xfrm>
          <a:prstGeom prst="rect">
            <a:avLst/>
          </a:prstGeom>
        </p:spPr>
      </p:pic>
      <p:pic>
        <p:nvPicPr>
          <p:cNvPr id="8" name="Picture 7" descr="A sign on a city street&#10;&#10;Description automatically generated">
            <a:extLst>
              <a:ext uri="{FF2B5EF4-FFF2-40B4-BE49-F238E27FC236}">
                <a16:creationId xmlns:a16="http://schemas.microsoft.com/office/drawing/2014/main" xmlns="" id="{1D9603CA-6A93-44A6-BBDA-284022EC8A5D}"/>
              </a:ext>
            </a:extLst>
          </p:cNvPr>
          <p:cNvPicPr>
            <a:picLocks noChangeAspect="1"/>
          </p:cNvPicPr>
          <p:nvPr/>
        </p:nvPicPr>
        <p:blipFill>
          <a:blip r:embed="rId4"/>
          <a:stretch>
            <a:fillRect/>
          </a:stretch>
        </p:blipFill>
        <p:spPr>
          <a:xfrm>
            <a:off x="6086649" y="1992471"/>
            <a:ext cx="2371726" cy="1940503"/>
          </a:xfrm>
          <a:prstGeom prst="rect">
            <a:avLst/>
          </a:prstGeom>
        </p:spPr>
      </p:pic>
      <p:pic>
        <p:nvPicPr>
          <p:cNvPr id="10" name="Picture 9" descr="A view of a city street&#10;&#10;Description automatically generated">
            <a:extLst>
              <a:ext uri="{FF2B5EF4-FFF2-40B4-BE49-F238E27FC236}">
                <a16:creationId xmlns:a16="http://schemas.microsoft.com/office/drawing/2014/main" xmlns="" id="{CC6E7B26-AD84-4AA2-925E-2B3C5A568FF1}"/>
              </a:ext>
            </a:extLst>
          </p:cNvPr>
          <p:cNvPicPr>
            <a:picLocks noChangeAspect="1"/>
          </p:cNvPicPr>
          <p:nvPr/>
        </p:nvPicPr>
        <p:blipFill>
          <a:blip r:embed="rId5"/>
          <a:stretch>
            <a:fillRect/>
          </a:stretch>
        </p:blipFill>
        <p:spPr>
          <a:xfrm>
            <a:off x="6661201" y="545098"/>
            <a:ext cx="2371725" cy="1940502"/>
          </a:xfrm>
          <a:prstGeom prst="rect">
            <a:avLst/>
          </a:prstGeom>
        </p:spPr>
      </p:pic>
      <p:pic>
        <p:nvPicPr>
          <p:cNvPr id="12" name="Picture 11" descr="A close up of a bird&#10;&#10;Description automatically generated">
            <a:extLst>
              <a:ext uri="{FF2B5EF4-FFF2-40B4-BE49-F238E27FC236}">
                <a16:creationId xmlns:a16="http://schemas.microsoft.com/office/drawing/2014/main" xmlns="" id="{0778E5E4-CE52-4038-B6DF-F06124F35CAC}"/>
              </a:ext>
            </a:extLst>
          </p:cNvPr>
          <p:cNvPicPr>
            <a:picLocks noChangeAspect="1"/>
          </p:cNvPicPr>
          <p:nvPr/>
        </p:nvPicPr>
        <p:blipFill>
          <a:blip r:embed="rId6"/>
          <a:stretch>
            <a:fillRect/>
          </a:stretch>
        </p:blipFill>
        <p:spPr>
          <a:xfrm>
            <a:off x="4716725" y="3930652"/>
            <a:ext cx="1313350" cy="1074558"/>
          </a:xfrm>
          <a:prstGeom prst="rect">
            <a:avLst/>
          </a:prstGeom>
        </p:spPr>
      </p:pic>
      <p:pic>
        <p:nvPicPr>
          <p:cNvPr id="14" name="Picture 13" descr="A close up of a bird&#10;&#10;Description automatically generated">
            <a:extLst>
              <a:ext uri="{FF2B5EF4-FFF2-40B4-BE49-F238E27FC236}">
                <a16:creationId xmlns:a16="http://schemas.microsoft.com/office/drawing/2014/main" xmlns="" id="{C7D41E83-7FAA-4484-B245-8F750A9FF6FA}"/>
              </a:ext>
            </a:extLst>
          </p:cNvPr>
          <p:cNvPicPr>
            <a:picLocks noChangeAspect="1"/>
          </p:cNvPicPr>
          <p:nvPr/>
        </p:nvPicPr>
        <p:blipFill>
          <a:blip r:embed="rId7"/>
          <a:stretch>
            <a:fillRect/>
          </a:stretch>
        </p:blipFill>
        <p:spPr>
          <a:xfrm>
            <a:off x="3187344" y="4044373"/>
            <a:ext cx="1219201" cy="997527"/>
          </a:xfrm>
          <a:prstGeom prst="rect">
            <a:avLst/>
          </a:prstGeom>
        </p:spPr>
      </p:pic>
      <p:sp>
        <p:nvSpPr>
          <p:cNvPr id="15" name="TextBox 14">
            <a:extLst>
              <a:ext uri="{FF2B5EF4-FFF2-40B4-BE49-F238E27FC236}">
                <a16:creationId xmlns:a16="http://schemas.microsoft.com/office/drawing/2014/main" xmlns="" id="{C9ED3DEA-E2A5-4370-A0EB-E2F637F5A660}"/>
              </a:ext>
            </a:extLst>
          </p:cNvPr>
          <p:cNvSpPr txBox="1"/>
          <p:nvPr/>
        </p:nvSpPr>
        <p:spPr>
          <a:xfrm>
            <a:off x="258907" y="3619806"/>
            <a:ext cx="2698595" cy="1200329"/>
          </a:xfrm>
          <a:prstGeom prst="rect">
            <a:avLst/>
          </a:prstGeom>
          <a:noFill/>
        </p:spPr>
        <p:txBody>
          <a:bodyPr wrap="square" rtlCol="0">
            <a:spAutoFit/>
          </a:bodyPr>
          <a:lstStyle/>
          <a:p>
            <a:pPr marL="285750" indent="-285750">
              <a:buFontTx/>
              <a:buChar char="-"/>
            </a:pPr>
            <a:r>
              <a:rPr lang="en-US" dirty="0"/>
              <a:t>YOLOv3 deep net for car counting, density</a:t>
            </a:r>
          </a:p>
          <a:p>
            <a:pPr marL="285750" indent="-285750">
              <a:buFontTx/>
              <a:buChar char="-"/>
            </a:pPr>
            <a:r>
              <a:rPr lang="en-US" dirty="0"/>
              <a:t>Challenges still exist</a:t>
            </a:r>
          </a:p>
          <a:p>
            <a:r>
              <a:rPr lang="en-US" dirty="0">
                <a:sym typeface="Wingdings" panose="05000000000000000000" pitchFamily="2" charset="2"/>
              </a:rPr>
              <a:t>			</a:t>
            </a:r>
            <a:endParaRPr lang="en-US" dirty="0"/>
          </a:p>
        </p:txBody>
      </p:sp>
      <p:sp>
        <p:nvSpPr>
          <p:cNvPr id="16" name="Arrow: Right 15">
            <a:hlinkClick r:id="rId8" action="ppaction://hlinksldjump"/>
            <a:extLst>
              <a:ext uri="{FF2B5EF4-FFF2-40B4-BE49-F238E27FC236}">
                <a16:creationId xmlns:a16="http://schemas.microsoft.com/office/drawing/2014/main" xmlns="" id="{5D215BB1-B04F-4C43-8FF8-4DBCFC113BE3}"/>
              </a:ext>
            </a:extLst>
          </p:cNvPr>
          <p:cNvSpPr/>
          <p:nvPr/>
        </p:nvSpPr>
        <p:spPr>
          <a:xfrm>
            <a:off x="7538224" y="4359443"/>
            <a:ext cx="468352" cy="274637"/>
          </a:xfrm>
          <a:prstGeom prst="rightArrow">
            <a:avLst/>
          </a:prstGeom>
          <a:gradFill>
            <a:gsLst>
              <a:gs pos="0">
                <a:schemeClr val="bg1">
                  <a:lumMod val="85000"/>
                </a:schemeClr>
              </a:gs>
              <a:gs pos="100000">
                <a:schemeClr val="accent1">
                  <a:tint val="70000"/>
                  <a:shade val="100000"/>
                  <a:alpha val="100000"/>
                  <a:satMod val="200000"/>
                  <a:lumMod val="100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48696946"/>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Mobile-Health.jpg">
            <a:extLst>
              <a:ext uri="{FF2B5EF4-FFF2-40B4-BE49-F238E27FC236}">
                <a16:creationId xmlns:a16="http://schemas.microsoft.com/office/drawing/2014/main" xmlns="" id="{56CE7A5C-220B-44E9-AC40-644A4644023A}"/>
              </a:ext>
            </a:extLst>
          </p:cNvPr>
          <p:cNvPicPr>
            <a:picLocks noChangeAspect="1"/>
          </p:cNvPicPr>
          <p:nvPr/>
        </p:nvPicPr>
        <p:blipFill>
          <a:blip r:embed="rId2"/>
          <a:stretch>
            <a:fillRect/>
          </a:stretch>
        </p:blipFill>
        <p:spPr>
          <a:xfrm>
            <a:off x="958851" y="2905594"/>
            <a:ext cx="2514600" cy="1885950"/>
          </a:xfrm>
          <a:prstGeom prst="rect">
            <a:avLst/>
          </a:prstGeom>
        </p:spPr>
      </p:pic>
      <p:sp>
        <p:nvSpPr>
          <p:cNvPr id="2" name="Slide Number Placeholder 1">
            <a:extLst>
              <a:ext uri="{FF2B5EF4-FFF2-40B4-BE49-F238E27FC236}">
                <a16:creationId xmlns:a16="http://schemas.microsoft.com/office/drawing/2014/main" xmlns="" id="{2BED3316-5706-474E-9B8A-76F049F46288}"/>
              </a:ext>
            </a:extLst>
          </p:cNvPr>
          <p:cNvSpPr>
            <a:spLocks noGrp="1"/>
          </p:cNvSpPr>
          <p:nvPr>
            <p:ph type="sldNum" sz="quarter" idx="10"/>
          </p:nvPr>
        </p:nvSpPr>
        <p:spPr/>
        <p:txBody>
          <a:bodyPr/>
          <a:lstStyle/>
          <a:p>
            <a:fld id="{694FADCD-22F2-4A14-A571-6ACF405E65FD}" type="slidenum">
              <a:rPr lang="en-US" smtClean="0"/>
              <a:pPr/>
              <a:t>44</a:t>
            </a:fld>
            <a:endParaRPr lang="en-US"/>
          </a:p>
        </p:txBody>
      </p:sp>
      <p:sp>
        <p:nvSpPr>
          <p:cNvPr id="3" name="Title 2">
            <a:extLst>
              <a:ext uri="{FF2B5EF4-FFF2-40B4-BE49-F238E27FC236}">
                <a16:creationId xmlns:a16="http://schemas.microsoft.com/office/drawing/2014/main" xmlns="" id="{C88D8CD8-9554-4218-940E-BA06A822676A}"/>
              </a:ext>
            </a:extLst>
          </p:cNvPr>
          <p:cNvSpPr>
            <a:spLocks noGrp="1"/>
          </p:cNvSpPr>
          <p:nvPr>
            <p:ph type="title"/>
          </p:nvPr>
        </p:nvSpPr>
        <p:spPr>
          <a:xfrm>
            <a:off x="958851" y="351956"/>
            <a:ext cx="7556500" cy="837009"/>
          </a:xfrm>
        </p:spPr>
        <p:txBody>
          <a:bodyPr/>
          <a:lstStyle/>
          <a:p>
            <a:pPr algn="ctr"/>
            <a:r>
              <a:rPr lang="en-US" u="sng" dirty="0"/>
              <a:t>Mobile Applications &amp; Services</a:t>
            </a:r>
          </a:p>
        </p:txBody>
      </p:sp>
      <p:pic>
        <p:nvPicPr>
          <p:cNvPr id="5" name="Picture 4" descr="card-wearable.jpg">
            <a:extLst>
              <a:ext uri="{FF2B5EF4-FFF2-40B4-BE49-F238E27FC236}">
                <a16:creationId xmlns:a16="http://schemas.microsoft.com/office/drawing/2014/main" xmlns="" id="{0A5AA52D-2CA0-41A0-B74C-38B7D9ED1BCB}"/>
              </a:ext>
            </a:extLst>
          </p:cNvPr>
          <p:cNvPicPr>
            <a:picLocks noChangeAspect="1"/>
          </p:cNvPicPr>
          <p:nvPr/>
        </p:nvPicPr>
        <p:blipFill>
          <a:blip r:embed="rId3"/>
          <a:stretch>
            <a:fillRect/>
          </a:stretch>
        </p:blipFill>
        <p:spPr>
          <a:xfrm>
            <a:off x="2882959" y="1296725"/>
            <a:ext cx="4217413" cy="2379497"/>
          </a:xfrm>
          <a:prstGeom prst="rect">
            <a:avLst/>
          </a:prstGeom>
        </p:spPr>
      </p:pic>
      <p:grpSp>
        <p:nvGrpSpPr>
          <p:cNvPr id="11" name="Group 10">
            <a:extLst>
              <a:ext uri="{FF2B5EF4-FFF2-40B4-BE49-F238E27FC236}">
                <a16:creationId xmlns:a16="http://schemas.microsoft.com/office/drawing/2014/main" xmlns="" id="{2DA177DE-3B91-4252-9132-B7A025F26079}"/>
              </a:ext>
            </a:extLst>
          </p:cNvPr>
          <p:cNvGrpSpPr/>
          <p:nvPr/>
        </p:nvGrpSpPr>
        <p:grpSpPr>
          <a:xfrm>
            <a:off x="5858107" y="1188964"/>
            <a:ext cx="3122342" cy="2602451"/>
            <a:chOff x="7467600" y="1295400"/>
            <a:chExt cx="1524000" cy="1143000"/>
          </a:xfrm>
        </p:grpSpPr>
        <p:pic>
          <p:nvPicPr>
            <p:cNvPr id="12" name="Picture 3">
              <a:extLst>
                <a:ext uri="{FF2B5EF4-FFF2-40B4-BE49-F238E27FC236}">
                  <a16:creationId xmlns:a16="http://schemas.microsoft.com/office/drawing/2014/main" xmlns="" id="{D932E839-6741-4873-B337-4D1763440BF4}"/>
                </a:ext>
              </a:extLst>
            </p:cNvPr>
            <p:cNvPicPr>
              <a:picLocks noChangeAspect="1" noChangeArrowheads="1"/>
            </p:cNvPicPr>
            <p:nvPr/>
          </p:nvPicPr>
          <p:blipFill>
            <a:blip r:embed="rId4"/>
            <a:srcRect/>
            <a:stretch>
              <a:fillRect/>
            </a:stretch>
          </p:blipFill>
          <p:spPr bwMode="auto">
            <a:xfrm>
              <a:off x="7467600" y="1295400"/>
              <a:ext cx="1524000" cy="1143000"/>
            </a:xfrm>
            <a:prstGeom prst="rect">
              <a:avLst/>
            </a:prstGeom>
            <a:noFill/>
            <a:ln w="9525">
              <a:noFill/>
              <a:miter lim="800000"/>
              <a:headEnd/>
              <a:tailEnd/>
            </a:ln>
          </p:spPr>
        </p:pic>
        <p:pic>
          <p:nvPicPr>
            <p:cNvPr id="13" name="Picture 2">
              <a:extLst>
                <a:ext uri="{FF2B5EF4-FFF2-40B4-BE49-F238E27FC236}">
                  <a16:creationId xmlns:a16="http://schemas.microsoft.com/office/drawing/2014/main" xmlns="" id="{C5283BEB-7B4F-4DA1-B91D-4BB655092621}"/>
                </a:ext>
              </a:extLst>
            </p:cNvPr>
            <p:cNvPicPr>
              <a:picLocks noChangeAspect="1" noChangeArrowheads="1"/>
            </p:cNvPicPr>
            <p:nvPr/>
          </p:nvPicPr>
          <p:blipFill>
            <a:blip r:embed="rId5"/>
            <a:srcRect/>
            <a:stretch>
              <a:fillRect/>
            </a:stretch>
          </p:blipFill>
          <p:spPr bwMode="auto">
            <a:xfrm>
              <a:off x="8268227" y="1460653"/>
              <a:ext cx="651253" cy="475102"/>
            </a:xfrm>
            <a:prstGeom prst="rect">
              <a:avLst/>
            </a:prstGeom>
            <a:noFill/>
            <a:ln w="9525">
              <a:noFill/>
              <a:miter lim="800000"/>
              <a:headEnd/>
              <a:tailEnd/>
            </a:ln>
          </p:spPr>
        </p:pic>
      </p:grpSp>
      <p:sp>
        <p:nvSpPr>
          <p:cNvPr id="15" name="Arrow: Right 14">
            <a:hlinkClick r:id="rId6" action="ppaction://hlinksldjump"/>
            <a:extLst>
              <a:ext uri="{FF2B5EF4-FFF2-40B4-BE49-F238E27FC236}">
                <a16:creationId xmlns:a16="http://schemas.microsoft.com/office/drawing/2014/main" xmlns="" id="{6947E1F7-9101-4940-BF80-7A554F99249C}"/>
              </a:ext>
            </a:extLst>
          </p:cNvPr>
          <p:cNvSpPr/>
          <p:nvPr/>
        </p:nvSpPr>
        <p:spPr>
          <a:xfrm>
            <a:off x="7538224" y="4359443"/>
            <a:ext cx="468352" cy="274637"/>
          </a:xfrm>
          <a:prstGeom prst="rightArrow">
            <a:avLst/>
          </a:prstGeom>
          <a:gradFill>
            <a:gsLst>
              <a:gs pos="0">
                <a:schemeClr val="bg1">
                  <a:lumMod val="85000"/>
                </a:schemeClr>
              </a:gs>
              <a:gs pos="100000">
                <a:schemeClr val="accent1">
                  <a:tint val="70000"/>
                  <a:shade val="100000"/>
                  <a:alpha val="100000"/>
                  <a:satMod val="200000"/>
                  <a:lumMod val="100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01266432"/>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6885" y="287633"/>
            <a:ext cx="7556500" cy="837009"/>
          </a:xfrm>
        </p:spPr>
        <p:txBody>
          <a:bodyPr/>
          <a:lstStyle/>
          <a:p>
            <a:r>
              <a:rPr lang="en-US" u="sng" dirty="0">
                <a:solidFill>
                  <a:srgbClr val="0000FF"/>
                </a:solidFill>
                <a:latin typeface="Times New Roman" pitchFamily="18" charset="0"/>
                <a:cs typeface="Times New Roman" pitchFamily="18" charset="0"/>
              </a:rPr>
              <a:t>Application: Mobile Health Care</a:t>
            </a:r>
          </a:p>
        </p:txBody>
      </p:sp>
      <p:sp>
        <p:nvSpPr>
          <p:cNvPr id="3" name="Content Placeholder 2"/>
          <p:cNvSpPr>
            <a:spLocks noGrp="1"/>
          </p:cNvSpPr>
          <p:nvPr>
            <p:ph idx="1"/>
          </p:nvPr>
        </p:nvSpPr>
        <p:spPr>
          <a:xfrm>
            <a:off x="586333" y="1028701"/>
            <a:ext cx="5528717" cy="3394472"/>
          </a:xfrm>
        </p:spPr>
        <p:txBody>
          <a:bodyPr/>
          <a:lstStyle/>
          <a:p>
            <a:r>
              <a:rPr lang="en-US" dirty="0">
                <a:latin typeface="Times New Roman" pitchFamily="18" charset="0"/>
                <a:cs typeface="Times New Roman" pitchFamily="18" charset="0"/>
              </a:rPr>
              <a:t>Long term, continuous, multi-modal behavioral sensing</a:t>
            </a:r>
          </a:p>
          <a:p>
            <a:r>
              <a:rPr lang="en-US" dirty="0">
                <a:latin typeface="Times New Roman" pitchFamily="18" charset="0"/>
                <a:cs typeface="Times New Roman" pitchFamily="18" charset="0"/>
              </a:rPr>
              <a:t>Differential behavioral longitudinal analysis</a:t>
            </a:r>
          </a:p>
          <a:p>
            <a:r>
              <a:rPr lang="en-US" dirty="0">
                <a:latin typeface="Times New Roman" pitchFamily="18" charset="0"/>
                <a:cs typeface="Times New Roman" pitchFamily="18" charset="0"/>
              </a:rPr>
              <a:t>Promise: </a:t>
            </a:r>
          </a:p>
          <a:p>
            <a:pPr lvl="1"/>
            <a:r>
              <a:rPr lang="en-US" dirty="0">
                <a:latin typeface="Times New Roman" pitchFamily="18" charset="0"/>
                <a:cs typeface="Times New Roman" pitchFamily="18" charset="0"/>
              </a:rPr>
              <a:t>Early detection of risks, behavioral disorders</a:t>
            </a:r>
          </a:p>
          <a:p>
            <a:r>
              <a:rPr lang="en-US" dirty="0">
                <a:latin typeface="Times New Roman" pitchFamily="18" charset="0"/>
                <a:cs typeface="Times New Roman" pitchFamily="18" charset="0"/>
              </a:rPr>
              <a:t>Targets:</a:t>
            </a:r>
          </a:p>
          <a:p>
            <a:pPr lvl="1"/>
            <a:r>
              <a:rPr lang="en-US" dirty="0">
                <a:latin typeface="Times New Roman" pitchFamily="18" charset="0"/>
                <a:cs typeface="Times New Roman" pitchFamily="18" charset="0"/>
              </a:rPr>
              <a:t>Obesity, mobility, frailty</a:t>
            </a:r>
          </a:p>
          <a:p>
            <a:pPr lvl="1"/>
            <a:r>
              <a:rPr lang="en-US" dirty="0">
                <a:latin typeface="Times New Roman" pitchFamily="18" charset="0"/>
                <a:cs typeface="Times New Roman" pitchFamily="18" charset="0"/>
              </a:rPr>
              <a:t>Directly related: encounter-</a:t>
            </a:r>
          </a:p>
          <a:p>
            <a:pPr lvl="1">
              <a:buNone/>
            </a:pPr>
            <a:r>
              <a:rPr lang="en-US" dirty="0">
                <a:latin typeface="Times New Roman" pitchFamily="18" charset="0"/>
                <a:cs typeface="Times New Roman" pitchFamily="18" charset="0"/>
              </a:rPr>
              <a:t>based infection trace-back (</a:t>
            </a:r>
            <a:r>
              <a:rPr lang="en-US" i="1" dirty="0" err="1">
                <a:latin typeface="Times New Roman" pitchFamily="18" charset="0"/>
                <a:cs typeface="Times New Roman" pitchFamily="18" charset="0"/>
              </a:rPr>
              <a:t>i</a:t>
            </a:r>
            <a:r>
              <a:rPr lang="en-US" dirty="0">
                <a:latin typeface="Times New Roman" pitchFamily="18" charset="0"/>
                <a:cs typeface="Times New Roman" pitchFamily="18" charset="0"/>
              </a:rPr>
              <a:t>-Hospital)</a:t>
            </a:r>
          </a:p>
        </p:txBody>
      </p:sp>
      <p:pic>
        <p:nvPicPr>
          <p:cNvPr id="5" name="Picture 4" descr="m-health-1.jpg"/>
          <p:cNvPicPr>
            <a:picLocks noChangeAspect="1"/>
          </p:cNvPicPr>
          <p:nvPr/>
        </p:nvPicPr>
        <p:blipFill>
          <a:blip r:embed="rId2"/>
          <a:stretch>
            <a:fillRect/>
          </a:stretch>
        </p:blipFill>
        <p:spPr>
          <a:xfrm>
            <a:off x="5382130" y="3217412"/>
            <a:ext cx="2800350" cy="1716786"/>
          </a:xfrm>
          <a:prstGeom prst="rect">
            <a:avLst/>
          </a:prstGeom>
        </p:spPr>
      </p:pic>
      <p:grpSp>
        <p:nvGrpSpPr>
          <p:cNvPr id="7" name="Group 10">
            <a:extLst>
              <a:ext uri="{FF2B5EF4-FFF2-40B4-BE49-F238E27FC236}">
                <a16:creationId xmlns:a16="http://schemas.microsoft.com/office/drawing/2014/main" xmlns="" id="{0E7D41FF-2157-495C-9D54-901357719B14}"/>
              </a:ext>
            </a:extLst>
          </p:cNvPr>
          <p:cNvGrpSpPr/>
          <p:nvPr/>
        </p:nvGrpSpPr>
        <p:grpSpPr>
          <a:xfrm>
            <a:off x="5912189" y="1124642"/>
            <a:ext cx="2210760" cy="1858882"/>
            <a:chOff x="7467600" y="1295400"/>
            <a:chExt cx="1524000" cy="1143000"/>
          </a:xfrm>
        </p:grpSpPr>
        <p:pic>
          <p:nvPicPr>
            <p:cNvPr id="8" name="Picture 3">
              <a:extLst>
                <a:ext uri="{FF2B5EF4-FFF2-40B4-BE49-F238E27FC236}">
                  <a16:creationId xmlns:a16="http://schemas.microsoft.com/office/drawing/2014/main" xmlns="" id="{ABE4A331-3B1D-4B1A-8458-4F2C01721BA3}"/>
                </a:ext>
              </a:extLst>
            </p:cNvPr>
            <p:cNvPicPr>
              <a:picLocks noChangeAspect="1" noChangeArrowheads="1"/>
            </p:cNvPicPr>
            <p:nvPr/>
          </p:nvPicPr>
          <p:blipFill>
            <a:blip r:embed="rId3"/>
            <a:srcRect/>
            <a:stretch>
              <a:fillRect/>
            </a:stretch>
          </p:blipFill>
          <p:spPr bwMode="auto">
            <a:xfrm>
              <a:off x="7467600" y="1295400"/>
              <a:ext cx="1524000" cy="1143000"/>
            </a:xfrm>
            <a:prstGeom prst="rect">
              <a:avLst/>
            </a:prstGeom>
            <a:noFill/>
            <a:ln w="9525">
              <a:noFill/>
              <a:miter lim="800000"/>
              <a:headEnd/>
              <a:tailEnd/>
            </a:ln>
          </p:spPr>
        </p:pic>
        <p:pic>
          <p:nvPicPr>
            <p:cNvPr id="9" name="Picture 2">
              <a:extLst>
                <a:ext uri="{FF2B5EF4-FFF2-40B4-BE49-F238E27FC236}">
                  <a16:creationId xmlns:a16="http://schemas.microsoft.com/office/drawing/2014/main" xmlns="" id="{08A254B9-B361-4F6E-9E55-0B51BD30AA84}"/>
                </a:ext>
              </a:extLst>
            </p:cNvPr>
            <p:cNvPicPr>
              <a:picLocks noChangeAspect="1" noChangeArrowheads="1"/>
            </p:cNvPicPr>
            <p:nvPr/>
          </p:nvPicPr>
          <p:blipFill>
            <a:blip r:embed="rId4"/>
            <a:srcRect/>
            <a:stretch>
              <a:fillRect/>
            </a:stretch>
          </p:blipFill>
          <p:spPr bwMode="auto">
            <a:xfrm>
              <a:off x="8268227" y="1460653"/>
              <a:ext cx="651253" cy="475102"/>
            </a:xfrm>
            <a:prstGeom prst="rect">
              <a:avLst/>
            </a:prstGeom>
            <a:noFill/>
            <a:ln w="9525">
              <a:noFill/>
              <a:miter lim="800000"/>
              <a:headEnd/>
              <a:tailEnd/>
            </a:ln>
          </p:spPr>
        </p:pic>
      </p:grpSp>
    </p:spTree>
    <p:extLst>
      <p:ext uri="{BB962C8B-B14F-4D97-AF65-F5344CB8AC3E}">
        <p14:creationId xmlns:p14="http://schemas.microsoft.com/office/powerpoint/2010/main" val="2541513591"/>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91957" y="986820"/>
            <a:ext cx="6960085" cy="3394472"/>
          </a:xfrm>
        </p:spPr>
        <p:txBody>
          <a:bodyPr/>
          <a:lstStyle/>
          <a:p>
            <a:r>
              <a:rPr lang="en-US" dirty="0">
                <a:latin typeface="Times New Roman" pitchFamily="18" charset="0"/>
                <a:cs typeface="Times New Roman" pitchFamily="18" charset="0"/>
              </a:rPr>
              <a:t>Similarity-based “</a:t>
            </a:r>
            <a:r>
              <a:rPr lang="en-US" i="1" dirty="0">
                <a:latin typeface="Times New Roman" pitchFamily="18" charset="0"/>
                <a:cs typeface="Times New Roman" pitchFamily="18" charset="0"/>
              </a:rPr>
              <a:t>support group” </a:t>
            </a:r>
            <a:r>
              <a:rPr lang="en-US" dirty="0">
                <a:latin typeface="Times New Roman" pitchFamily="18" charset="0"/>
                <a:cs typeface="Times New Roman" pitchFamily="18" charset="0"/>
              </a:rPr>
              <a:t>formation, emergency detection, support notification</a:t>
            </a:r>
          </a:p>
          <a:p>
            <a:pPr>
              <a:spcBef>
                <a:spcPts val="600"/>
              </a:spcBef>
            </a:pPr>
            <a:r>
              <a:rPr lang="en-US" dirty="0">
                <a:latin typeface="Times New Roman" pitchFamily="18" charset="0"/>
                <a:cs typeface="Times New Roman" pitchFamily="18" charset="0"/>
              </a:rPr>
              <a:t>Promise:</a:t>
            </a:r>
          </a:p>
          <a:p>
            <a:pPr lvl="1"/>
            <a:r>
              <a:rPr lang="en-US" dirty="0">
                <a:latin typeface="Times New Roman" pitchFamily="18" charset="0"/>
                <a:cs typeface="Times New Roman" pitchFamily="18" charset="0"/>
              </a:rPr>
              <a:t>Disease self-management, </a:t>
            </a:r>
            <a:r>
              <a:rPr lang="en-US" i="1" dirty="0">
                <a:latin typeface="Times New Roman" pitchFamily="18" charset="0"/>
                <a:cs typeface="Times New Roman" pitchFamily="18" charset="0"/>
              </a:rPr>
              <a:t>self-efficacy</a:t>
            </a:r>
          </a:p>
          <a:p>
            <a:pPr>
              <a:spcBef>
                <a:spcPts val="600"/>
              </a:spcBef>
            </a:pPr>
            <a:r>
              <a:rPr lang="en-US" dirty="0">
                <a:latin typeface="Times New Roman" pitchFamily="18" charset="0"/>
                <a:cs typeface="Times New Roman" pitchFamily="18" charset="0"/>
              </a:rPr>
              <a:t>Targets:</a:t>
            </a:r>
          </a:p>
          <a:p>
            <a:pPr lvl="1"/>
            <a:r>
              <a:rPr lang="en-US" dirty="0">
                <a:latin typeface="Times New Roman" pitchFamily="18" charset="0"/>
                <a:cs typeface="Times New Roman" pitchFamily="18" charset="0"/>
              </a:rPr>
              <a:t>Diabetes, depression, social isolation, elderly care, Alzheimer’s care, autism, dementia, epilepsy, fall-risk</a:t>
            </a:r>
          </a:p>
        </p:txBody>
      </p:sp>
      <p:sp>
        <p:nvSpPr>
          <p:cNvPr id="4" name="Title 1"/>
          <p:cNvSpPr>
            <a:spLocks noGrp="1"/>
          </p:cNvSpPr>
          <p:nvPr>
            <p:ph type="title"/>
          </p:nvPr>
        </p:nvSpPr>
        <p:spPr>
          <a:xfrm>
            <a:off x="1054003" y="308374"/>
            <a:ext cx="6604097" cy="857250"/>
          </a:xfrm>
        </p:spPr>
        <p:txBody>
          <a:bodyPr/>
          <a:lstStyle/>
          <a:p>
            <a:r>
              <a:rPr lang="en-US" u="sng" dirty="0">
                <a:solidFill>
                  <a:srgbClr val="0000FF"/>
                </a:solidFill>
                <a:latin typeface="Times New Roman" pitchFamily="18" charset="0"/>
                <a:cs typeface="Times New Roman" pitchFamily="18" charset="0"/>
              </a:rPr>
              <a:t>Application: Mobile Health Care</a:t>
            </a:r>
          </a:p>
        </p:txBody>
      </p:sp>
      <p:pic>
        <p:nvPicPr>
          <p:cNvPr id="6" name="Picture 5" descr="welldoc-health-app-01_intro.jpg"/>
          <p:cNvPicPr>
            <a:picLocks noChangeAspect="1"/>
          </p:cNvPicPr>
          <p:nvPr/>
        </p:nvPicPr>
        <p:blipFill>
          <a:blip r:embed="rId2"/>
          <a:stretch>
            <a:fillRect/>
          </a:stretch>
        </p:blipFill>
        <p:spPr>
          <a:xfrm>
            <a:off x="4400550" y="3737769"/>
            <a:ext cx="2409825" cy="1405731"/>
          </a:xfrm>
          <a:prstGeom prst="rect">
            <a:avLst/>
          </a:prstGeom>
        </p:spPr>
      </p:pic>
      <p:pic>
        <p:nvPicPr>
          <p:cNvPr id="5" name="Picture 4" descr="Mobile-Health.jpg"/>
          <p:cNvPicPr>
            <a:picLocks noChangeAspect="1"/>
          </p:cNvPicPr>
          <p:nvPr/>
        </p:nvPicPr>
        <p:blipFill>
          <a:blip r:embed="rId3"/>
          <a:stretch>
            <a:fillRect/>
          </a:stretch>
        </p:blipFill>
        <p:spPr>
          <a:xfrm>
            <a:off x="1685925" y="3497659"/>
            <a:ext cx="2514600" cy="1885950"/>
          </a:xfrm>
          <a:prstGeom prst="rect">
            <a:avLst/>
          </a:prstGeom>
        </p:spPr>
      </p:pic>
    </p:spTree>
    <p:extLst>
      <p:ext uri="{BB962C8B-B14F-4D97-AF65-F5344CB8AC3E}">
        <p14:creationId xmlns:p14="http://schemas.microsoft.com/office/powerpoint/2010/main" val="3321901945"/>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 name="Picture 74">
            <a:extLst>
              <a:ext uri="{FF2B5EF4-FFF2-40B4-BE49-F238E27FC236}">
                <a16:creationId xmlns:a16="http://schemas.microsoft.com/office/drawing/2014/main" xmlns="" id="{A9B37A65-64E1-4D2A-91E9-A4AD69E15BEF}"/>
              </a:ext>
            </a:extLst>
          </p:cNvPr>
          <p:cNvPicPr>
            <a:picLocks noChangeAspect="1"/>
          </p:cNvPicPr>
          <p:nvPr/>
        </p:nvPicPr>
        <p:blipFill>
          <a:blip r:embed="rId2"/>
          <a:stretch>
            <a:fillRect/>
          </a:stretch>
        </p:blipFill>
        <p:spPr>
          <a:xfrm>
            <a:off x="621234" y="3364434"/>
            <a:ext cx="8214280" cy="1490062"/>
          </a:xfrm>
          <a:prstGeom prst="rect">
            <a:avLst/>
          </a:prstGeom>
        </p:spPr>
      </p:pic>
      <p:sp>
        <p:nvSpPr>
          <p:cNvPr id="58" name="TextBox 57"/>
          <p:cNvSpPr txBox="1"/>
          <p:nvPr/>
        </p:nvSpPr>
        <p:spPr>
          <a:xfrm>
            <a:off x="865495" y="525808"/>
            <a:ext cx="6858000" cy="415498"/>
          </a:xfrm>
          <a:prstGeom prst="rect">
            <a:avLst/>
          </a:prstGeom>
          <a:solidFill>
            <a:schemeClr val="bg1"/>
          </a:solidFill>
          <a:ln>
            <a:solidFill>
              <a:schemeClr val="tx1"/>
            </a:solidFill>
          </a:ln>
        </p:spPr>
        <p:txBody>
          <a:bodyPr wrap="square" rtlCol="0">
            <a:spAutoFit/>
          </a:bodyPr>
          <a:lstStyle/>
          <a:p>
            <a:r>
              <a:rPr lang="en-US" sz="2100" u="sng" dirty="0">
                <a:solidFill>
                  <a:srgbClr val="0000FF"/>
                </a:solidFill>
                <a:latin typeface="Times New Roman" pitchFamily="18" charset="0"/>
                <a:cs typeface="Times New Roman" pitchFamily="18" charset="0"/>
              </a:rPr>
              <a:t>Putting it Together: Transportation, Health, Emergency Mgmt</a:t>
            </a:r>
          </a:p>
        </p:txBody>
      </p:sp>
      <p:sp>
        <p:nvSpPr>
          <p:cNvPr id="59" name="TextBox 58"/>
          <p:cNvSpPr txBox="1"/>
          <p:nvPr/>
        </p:nvSpPr>
        <p:spPr>
          <a:xfrm>
            <a:off x="774755" y="4803826"/>
            <a:ext cx="8013732" cy="369332"/>
          </a:xfrm>
          <a:prstGeom prst="rect">
            <a:avLst/>
          </a:prstGeom>
          <a:noFill/>
        </p:spPr>
        <p:txBody>
          <a:bodyPr wrap="none" rtlCol="0">
            <a:spAutoFit/>
          </a:bodyPr>
          <a:lstStyle/>
          <a:p>
            <a:r>
              <a:rPr lang="en-US" dirty="0">
                <a:solidFill>
                  <a:srgbClr val="0000FF"/>
                </a:solidFill>
                <a:latin typeface="Times New Roman" pitchFamily="18" charset="0"/>
                <a:cs typeface="Times New Roman" pitchFamily="18" charset="0"/>
              </a:rPr>
              <a:t>Interdisciplinary Framework for Mobile Social Sensing, Computing and Networking</a:t>
            </a:r>
          </a:p>
        </p:txBody>
      </p:sp>
      <p:pic>
        <p:nvPicPr>
          <p:cNvPr id="76" name="Picture 75">
            <a:extLst>
              <a:ext uri="{FF2B5EF4-FFF2-40B4-BE49-F238E27FC236}">
                <a16:creationId xmlns:a16="http://schemas.microsoft.com/office/drawing/2014/main" xmlns="" id="{3AC9DF1B-29B5-40C7-9890-20C1791FD959}"/>
              </a:ext>
            </a:extLst>
          </p:cNvPr>
          <p:cNvPicPr>
            <a:picLocks noChangeAspect="1"/>
          </p:cNvPicPr>
          <p:nvPr/>
        </p:nvPicPr>
        <p:blipFill>
          <a:blip r:embed="rId3"/>
          <a:stretch>
            <a:fillRect/>
          </a:stretch>
        </p:blipFill>
        <p:spPr>
          <a:xfrm>
            <a:off x="3450691" y="1045239"/>
            <a:ext cx="2242617" cy="347651"/>
          </a:xfrm>
          <a:prstGeom prst="rect">
            <a:avLst/>
          </a:prstGeom>
        </p:spPr>
      </p:pic>
    </p:spTree>
    <p:extLst>
      <p:ext uri="{BB962C8B-B14F-4D97-AF65-F5344CB8AC3E}">
        <p14:creationId xmlns:p14="http://schemas.microsoft.com/office/powerpoint/2010/main" val="16503617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wipe(down)">
                                      <p:cBhvr>
                                        <p:cTn id="7"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 name="Picture 75">
            <a:extLst>
              <a:ext uri="{FF2B5EF4-FFF2-40B4-BE49-F238E27FC236}">
                <a16:creationId xmlns:a16="http://schemas.microsoft.com/office/drawing/2014/main" xmlns="" id="{4223A6D0-0CC7-4B2F-886E-54B781186E29}"/>
              </a:ext>
            </a:extLst>
          </p:cNvPr>
          <p:cNvPicPr>
            <a:picLocks noChangeAspect="1"/>
          </p:cNvPicPr>
          <p:nvPr/>
        </p:nvPicPr>
        <p:blipFill>
          <a:blip r:embed="rId2"/>
          <a:stretch>
            <a:fillRect/>
          </a:stretch>
        </p:blipFill>
        <p:spPr>
          <a:xfrm>
            <a:off x="642169" y="2090313"/>
            <a:ext cx="8177875" cy="2755221"/>
          </a:xfrm>
          <a:prstGeom prst="rect">
            <a:avLst/>
          </a:prstGeom>
        </p:spPr>
      </p:pic>
      <p:sp>
        <p:nvSpPr>
          <p:cNvPr id="58" name="TextBox 57"/>
          <p:cNvSpPr txBox="1"/>
          <p:nvPr/>
        </p:nvSpPr>
        <p:spPr>
          <a:xfrm>
            <a:off x="868664" y="525808"/>
            <a:ext cx="6858000" cy="415498"/>
          </a:xfrm>
          <a:prstGeom prst="rect">
            <a:avLst/>
          </a:prstGeom>
          <a:solidFill>
            <a:schemeClr val="bg1"/>
          </a:solidFill>
          <a:ln>
            <a:solidFill>
              <a:schemeClr val="tx1"/>
            </a:solidFill>
          </a:ln>
        </p:spPr>
        <p:txBody>
          <a:bodyPr wrap="square" rtlCol="0">
            <a:spAutoFit/>
          </a:bodyPr>
          <a:lstStyle/>
          <a:p>
            <a:r>
              <a:rPr lang="en-US" sz="2100" u="sng" dirty="0">
                <a:solidFill>
                  <a:srgbClr val="0000FF"/>
                </a:solidFill>
                <a:latin typeface="Times New Roman" pitchFamily="18" charset="0"/>
                <a:cs typeface="Times New Roman" pitchFamily="18" charset="0"/>
              </a:rPr>
              <a:t>Putting it Together: Transportation, Health, Emergency Mgmt</a:t>
            </a:r>
          </a:p>
        </p:txBody>
      </p:sp>
      <p:sp>
        <p:nvSpPr>
          <p:cNvPr id="59" name="TextBox 58"/>
          <p:cNvSpPr txBox="1"/>
          <p:nvPr/>
        </p:nvSpPr>
        <p:spPr>
          <a:xfrm>
            <a:off x="774755" y="4803826"/>
            <a:ext cx="8013732" cy="369332"/>
          </a:xfrm>
          <a:prstGeom prst="rect">
            <a:avLst/>
          </a:prstGeom>
          <a:noFill/>
        </p:spPr>
        <p:txBody>
          <a:bodyPr wrap="none" rtlCol="0">
            <a:spAutoFit/>
          </a:bodyPr>
          <a:lstStyle/>
          <a:p>
            <a:r>
              <a:rPr lang="en-US" dirty="0">
                <a:solidFill>
                  <a:srgbClr val="0000FF"/>
                </a:solidFill>
                <a:latin typeface="Times New Roman" pitchFamily="18" charset="0"/>
                <a:cs typeface="Times New Roman" pitchFamily="18" charset="0"/>
              </a:rPr>
              <a:t>Interdisciplinary Framework for Mobile Social Sensing, Computing and Networking</a:t>
            </a:r>
          </a:p>
        </p:txBody>
      </p:sp>
    </p:spTree>
    <p:extLst>
      <p:ext uri="{BB962C8B-B14F-4D97-AF65-F5344CB8AC3E}">
        <p14:creationId xmlns:p14="http://schemas.microsoft.com/office/powerpoint/2010/main" val="4235507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down)">
                                      <p:cBhvr>
                                        <p:cTn id="7"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xmlns="" id="{C1AC9945-8A7D-4202-8CDB-8311EBBA321E}"/>
              </a:ext>
            </a:extLst>
          </p:cNvPr>
          <p:cNvPicPr>
            <a:picLocks noChangeAspect="1"/>
          </p:cNvPicPr>
          <p:nvPr/>
        </p:nvPicPr>
        <p:blipFill>
          <a:blip r:embed="rId2"/>
          <a:stretch>
            <a:fillRect/>
          </a:stretch>
        </p:blipFill>
        <p:spPr>
          <a:xfrm>
            <a:off x="649150" y="452620"/>
            <a:ext cx="8178722" cy="4383140"/>
          </a:xfrm>
          <a:prstGeom prst="rect">
            <a:avLst/>
          </a:prstGeom>
        </p:spPr>
      </p:pic>
      <p:sp>
        <p:nvSpPr>
          <p:cNvPr id="58" name="TextBox 57"/>
          <p:cNvSpPr txBox="1"/>
          <p:nvPr/>
        </p:nvSpPr>
        <p:spPr>
          <a:xfrm>
            <a:off x="819045" y="13796"/>
            <a:ext cx="6858000" cy="415498"/>
          </a:xfrm>
          <a:prstGeom prst="rect">
            <a:avLst/>
          </a:prstGeom>
          <a:solidFill>
            <a:schemeClr val="bg1"/>
          </a:solidFill>
          <a:ln>
            <a:solidFill>
              <a:schemeClr val="tx1"/>
            </a:solidFill>
          </a:ln>
        </p:spPr>
        <p:txBody>
          <a:bodyPr wrap="square" rtlCol="0">
            <a:spAutoFit/>
          </a:bodyPr>
          <a:lstStyle/>
          <a:p>
            <a:r>
              <a:rPr lang="en-US" sz="2100" u="sng" dirty="0">
                <a:solidFill>
                  <a:srgbClr val="0000FF"/>
                </a:solidFill>
                <a:latin typeface="Times New Roman" pitchFamily="18" charset="0"/>
                <a:cs typeface="Times New Roman" pitchFamily="18" charset="0"/>
              </a:rPr>
              <a:t>Putting it Together: Transportation, Health, Emergency Mgmt</a:t>
            </a:r>
          </a:p>
        </p:txBody>
      </p:sp>
      <p:sp>
        <p:nvSpPr>
          <p:cNvPr id="59" name="TextBox 58"/>
          <p:cNvSpPr txBox="1"/>
          <p:nvPr/>
        </p:nvSpPr>
        <p:spPr>
          <a:xfrm>
            <a:off x="774755" y="4803826"/>
            <a:ext cx="8013732" cy="369332"/>
          </a:xfrm>
          <a:prstGeom prst="rect">
            <a:avLst/>
          </a:prstGeom>
          <a:noFill/>
        </p:spPr>
        <p:txBody>
          <a:bodyPr wrap="none" rtlCol="0">
            <a:spAutoFit/>
          </a:bodyPr>
          <a:lstStyle/>
          <a:p>
            <a:r>
              <a:rPr lang="en-US" dirty="0">
                <a:solidFill>
                  <a:srgbClr val="0000FF"/>
                </a:solidFill>
                <a:latin typeface="Times New Roman" pitchFamily="18" charset="0"/>
                <a:cs typeface="Times New Roman" pitchFamily="18" charset="0"/>
              </a:rPr>
              <a:t>Interdisciplinary Framework for Mobile Social Sensing, Computing and Networking</a:t>
            </a:r>
          </a:p>
        </p:txBody>
      </p:sp>
    </p:spTree>
    <p:extLst>
      <p:ext uri="{BB962C8B-B14F-4D97-AF65-F5344CB8AC3E}">
        <p14:creationId xmlns:p14="http://schemas.microsoft.com/office/powerpoint/2010/main" val="22487453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ctrTitle"/>
          </p:nvPr>
        </p:nvSpPr>
        <p:spPr>
          <a:xfrm>
            <a:off x="1600200" y="0"/>
            <a:ext cx="5829300" cy="1102519"/>
          </a:xfrm>
        </p:spPr>
        <p:txBody>
          <a:bodyPr/>
          <a:lstStyle/>
          <a:p>
            <a:pPr eaLnBrk="1" hangingPunct="1"/>
            <a:r>
              <a:rPr lang="en-US" altLang="zh-TW" u="sng" dirty="0">
                <a:latin typeface="Times New Roman" pitchFamily="18" charset="0"/>
                <a:ea typeface="新細明體" pitchFamily="-111" charset="-120"/>
                <a:cs typeface="Times New Roman" pitchFamily="18" charset="0"/>
              </a:rPr>
              <a:t>Thank you!</a:t>
            </a:r>
          </a:p>
        </p:txBody>
      </p:sp>
      <p:sp>
        <p:nvSpPr>
          <p:cNvPr id="100355" name="Rectangle 3"/>
          <p:cNvSpPr>
            <a:spLocks noGrp="1" noChangeArrowheads="1"/>
          </p:cNvSpPr>
          <p:nvPr>
            <p:ph type="subTitle" idx="1"/>
          </p:nvPr>
        </p:nvSpPr>
        <p:spPr>
          <a:xfrm>
            <a:off x="1257300" y="1028700"/>
            <a:ext cx="6400800" cy="1314450"/>
          </a:xfrm>
        </p:spPr>
        <p:txBody>
          <a:bodyPr/>
          <a:lstStyle/>
          <a:p>
            <a:pPr eaLnBrk="1" hangingPunct="1">
              <a:lnSpc>
                <a:spcPct val="90000"/>
              </a:lnSpc>
            </a:pPr>
            <a:r>
              <a:rPr lang="en-US" altLang="zh-TW" sz="2100" i="1" dirty="0">
                <a:latin typeface="Times New Roman" pitchFamily="18" charset="0"/>
                <a:ea typeface="新細明體" pitchFamily="-111" charset="-120"/>
                <a:cs typeface="Times New Roman" pitchFamily="18" charset="0"/>
              </a:rPr>
              <a:t>Ahmed Helmy</a:t>
            </a:r>
            <a:endParaRPr lang="en-US" altLang="zh-TW" sz="2100" i="1" dirty="0">
              <a:solidFill>
                <a:srgbClr val="FF3300"/>
              </a:solidFill>
              <a:latin typeface="Times New Roman" pitchFamily="18" charset="0"/>
              <a:ea typeface="新細明體" pitchFamily="-111" charset="-120"/>
              <a:cs typeface="Times New Roman" pitchFamily="18" charset="0"/>
            </a:endParaRPr>
          </a:p>
          <a:p>
            <a:pPr eaLnBrk="1" hangingPunct="1">
              <a:lnSpc>
                <a:spcPct val="90000"/>
              </a:lnSpc>
            </a:pPr>
            <a:r>
              <a:rPr lang="en-US" altLang="zh-TW" sz="2100" dirty="0">
                <a:solidFill>
                  <a:srgbClr val="FF3300"/>
                </a:solidFill>
                <a:latin typeface="Times New Roman" pitchFamily="18" charset="0"/>
                <a:ea typeface="新細明體" pitchFamily="-111" charset="-120"/>
                <a:cs typeface="Times New Roman" pitchFamily="18" charset="0"/>
              </a:rPr>
              <a:t>URL: </a:t>
            </a:r>
            <a:r>
              <a:rPr lang="en-US" altLang="zh-TW" sz="2100" dirty="0" err="1">
                <a:solidFill>
                  <a:srgbClr val="FF3300"/>
                </a:solidFill>
                <a:latin typeface="Times New Roman" pitchFamily="18" charset="0"/>
                <a:ea typeface="新細明體" pitchFamily="-111" charset="-120"/>
                <a:cs typeface="Times New Roman" pitchFamily="18" charset="0"/>
              </a:rPr>
              <a:t>cise.ufl.edu/~helmy</a:t>
            </a:r>
            <a:endParaRPr lang="en-US" altLang="zh-TW" sz="2100" dirty="0">
              <a:solidFill>
                <a:srgbClr val="FF3300"/>
              </a:solidFill>
              <a:latin typeface="Times New Roman" pitchFamily="18" charset="0"/>
              <a:ea typeface="新細明體" pitchFamily="-111" charset="-120"/>
              <a:cs typeface="Times New Roman" pitchFamily="18" charset="0"/>
            </a:endParaRPr>
          </a:p>
          <a:p>
            <a:pPr eaLnBrk="1" hangingPunct="1">
              <a:lnSpc>
                <a:spcPct val="90000"/>
              </a:lnSpc>
            </a:pPr>
            <a:r>
              <a:rPr lang="en-US" altLang="zh-TW" sz="2100" dirty="0">
                <a:solidFill>
                  <a:srgbClr val="0000FF"/>
                </a:solidFill>
                <a:latin typeface="Times New Roman" pitchFamily="18" charset="0"/>
                <a:ea typeface="新細明體" pitchFamily="-111" charset="-120"/>
                <a:cs typeface="Times New Roman" pitchFamily="18" charset="0"/>
              </a:rPr>
              <a:t>NOMADS, </a:t>
            </a:r>
            <a:r>
              <a:rPr lang="en-US" altLang="zh-TW" sz="2100" dirty="0" err="1">
                <a:solidFill>
                  <a:srgbClr val="0000FF"/>
                </a:solidFill>
                <a:latin typeface="Times New Roman" pitchFamily="18" charset="0"/>
                <a:ea typeface="新細明體" pitchFamily="-111" charset="-120"/>
                <a:cs typeface="Times New Roman" pitchFamily="18" charset="0"/>
              </a:rPr>
              <a:t>MobiLib</a:t>
            </a:r>
            <a:r>
              <a:rPr lang="en-US" altLang="zh-TW" sz="2100" dirty="0">
                <a:solidFill>
                  <a:srgbClr val="0000FF"/>
                </a:solidFill>
                <a:latin typeface="Times New Roman" pitchFamily="18" charset="0"/>
                <a:ea typeface="新細明體" pitchFamily="-111" charset="-120"/>
                <a:cs typeface="Times New Roman" pitchFamily="18" charset="0"/>
              </a:rPr>
              <a:t>: </a:t>
            </a:r>
            <a:r>
              <a:rPr lang="en-US" altLang="zh-TW" sz="2100" i="1" dirty="0">
                <a:solidFill>
                  <a:srgbClr val="0000FF"/>
                </a:solidFill>
                <a:latin typeface="Times New Roman" pitchFamily="18" charset="0"/>
                <a:ea typeface="新細明體" pitchFamily="-111" charset="-120"/>
                <a:cs typeface="Times New Roman" pitchFamily="18" charset="0"/>
              </a:rPr>
              <a:t>http://</a:t>
            </a:r>
            <a:r>
              <a:rPr lang="en-US" altLang="zh-TW" sz="2100" i="1" dirty="0" err="1">
                <a:solidFill>
                  <a:srgbClr val="0000FF"/>
                </a:solidFill>
                <a:latin typeface="Times New Roman" pitchFamily="18" charset="0"/>
                <a:ea typeface="新細明體" pitchFamily="-111" charset="-120"/>
                <a:cs typeface="Times New Roman" pitchFamily="18" charset="0"/>
              </a:rPr>
              <a:t>cise.ufl.edu/~helmy/</a:t>
            </a:r>
            <a:r>
              <a:rPr lang="en-US" altLang="zh-TW" sz="2100" b="1" i="1" dirty="0" err="1">
                <a:solidFill>
                  <a:srgbClr val="0000FF"/>
                </a:solidFill>
                <a:latin typeface="Times New Roman" pitchFamily="18" charset="0"/>
                <a:ea typeface="新細明體" pitchFamily="-111" charset="-120"/>
                <a:cs typeface="Times New Roman" pitchFamily="18" charset="0"/>
              </a:rPr>
              <a:t>MobiLib</a:t>
            </a:r>
            <a:endParaRPr lang="ar-EG" sz="2100" b="1" i="1" dirty="0">
              <a:latin typeface="Times New Roman" pitchFamily="18" charset="0"/>
              <a:cs typeface="Times New Roman" pitchFamily="18" charset="0"/>
            </a:endParaRPr>
          </a:p>
          <a:p>
            <a:pPr eaLnBrk="1" hangingPunct="1">
              <a:lnSpc>
                <a:spcPct val="90000"/>
              </a:lnSpc>
            </a:pPr>
            <a:endParaRPr lang="en-US" altLang="zh-TW" sz="2100" dirty="0">
              <a:solidFill>
                <a:srgbClr val="0000FF"/>
              </a:solidFill>
              <a:latin typeface="Times New Roman" pitchFamily="18" charset="0"/>
              <a:ea typeface="新細明體" pitchFamily="-111" charset="-120"/>
              <a:cs typeface="Times New Roman" pitchFamily="18" charset="0"/>
            </a:endParaRPr>
          </a:p>
        </p:txBody>
      </p:sp>
      <p:pic>
        <p:nvPicPr>
          <p:cNvPr id="100356" name="Picture 4" descr="network-lab-logo"/>
          <p:cNvPicPr>
            <a:picLocks noChangeAspect="1" noChangeArrowheads="1"/>
          </p:cNvPicPr>
          <p:nvPr/>
        </p:nvPicPr>
        <p:blipFill>
          <a:blip r:embed="rId3"/>
          <a:srcRect/>
          <a:stretch>
            <a:fillRect/>
          </a:stretch>
        </p:blipFill>
        <p:spPr bwMode="auto">
          <a:xfrm>
            <a:off x="8461556" y="4451397"/>
            <a:ext cx="685800" cy="669832"/>
          </a:xfrm>
          <a:prstGeom prst="rect">
            <a:avLst/>
          </a:prstGeom>
          <a:noFill/>
          <a:ln w="9525">
            <a:noFill/>
            <a:miter lim="800000"/>
            <a:headEnd/>
            <a:tailEnd/>
          </a:ln>
        </p:spPr>
      </p:pic>
      <p:sp>
        <p:nvSpPr>
          <p:cNvPr id="6" name="TextBox 5"/>
          <p:cNvSpPr txBox="1"/>
          <p:nvPr/>
        </p:nvSpPr>
        <p:spPr>
          <a:xfrm>
            <a:off x="1394574" y="4786313"/>
            <a:ext cx="4168770" cy="369332"/>
          </a:xfrm>
          <a:prstGeom prst="rect">
            <a:avLst/>
          </a:prstGeom>
          <a:noFill/>
        </p:spPr>
        <p:txBody>
          <a:bodyPr wrap="none" rtlCol="0">
            <a:spAutoFit/>
          </a:bodyPr>
          <a:lstStyle/>
          <a:p>
            <a:r>
              <a:rPr lang="en-US" dirty="0">
                <a:latin typeface="Times New Roman" pitchFamily="18" charset="0"/>
                <a:cs typeface="Times New Roman" pitchFamily="18" charset="0"/>
              </a:rPr>
              <a:t>* Thanks to my students and collaborators!</a:t>
            </a:r>
          </a:p>
        </p:txBody>
      </p:sp>
      <p:sp>
        <p:nvSpPr>
          <p:cNvPr id="7" name="TextBox 6"/>
          <p:cNvSpPr txBox="1"/>
          <p:nvPr/>
        </p:nvSpPr>
        <p:spPr>
          <a:xfrm>
            <a:off x="6637739" y="4682438"/>
            <a:ext cx="1324402" cy="207749"/>
          </a:xfrm>
          <a:prstGeom prst="rect">
            <a:avLst/>
          </a:prstGeom>
          <a:noFill/>
        </p:spPr>
        <p:txBody>
          <a:bodyPr wrap="none" rtlCol="0">
            <a:spAutoFit/>
          </a:bodyPr>
          <a:lstStyle/>
          <a:p>
            <a:r>
              <a:rPr lang="en-US" sz="750" i="1" dirty="0">
                <a:latin typeface="Times New Roman"/>
                <a:cs typeface="Times New Roman"/>
              </a:rPr>
              <a:t>ACM </a:t>
            </a:r>
            <a:r>
              <a:rPr lang="en-US" sz="750" i="1" dirty="0" err="1">
                <a:latin typeface="Times New Roman"/>
                <a:cs typeface="Times New Roman"/>
              </a:rPr>
              <a:t>MobiCom</a:t>
            </a:r>
            <a:r>
              <a:rPr lang="en-US" sz="750" dirty="0">
                <a:latin typeface="Times New Roman"/>
                <a:cs typeface="Times New Roman"/>
              </a:rPr>
              <a:t> , Chicago</a:t>
            </a:r>
            <a:r>
              <a:rPr lang="en-US" sz="750" i="1" dirty="0">
                <a:latin typeface="Times New Roman"/>
                <a:cs typeface="Times New Roman"/>
              </a:rPr>
              <a:t>‘</a:t>
            </a:r>
            <a:r>
              <a:rPr lang="en-US" sz="750" dirty="0">
                <a:latin typeface="Times New Roman"/>
                <a:cs typeface="Times New Roman"/>
              </a:rPr>
              <a:t>10</a:t>
            </a:r>
          </a:p>
        </p:txBody>
      </p:sp>
      <p:sp>
        <p:nvSpPr>
          <p:cNvPr id="9" name="TextBox 8"/>
          <p:cNvSpPr txBox="1"/>
          <p:nvPr/>
        </p:nvSpPr>
        <p:spPr>
          <a:xfrm>
            <a:off x="3259565" y="4578564"/>
            <a:ext cx="1342034" cy="207749"/>
          </a:xfrm>
          <a:prstGeom prst="rect">
            <a:avLst/>
          </a:prstGeom>
          <a:noFill/>
        </p:spPr>
        <p:txBody>
          <a:bodyPr wrap="none" rtlCol="0">
            <a:spAutoFit/>
          </a:bodyPr>
          <a:lstStyle/>
          <a:p>
            <a:r>
              <a:rPr lang="en-US" sz="750" i="1" dirty="0">
                <a:latin typeface="Times New Roman"/>
                <a:cs typeface="Times New Roman"/>
              </a:rPr>
              <a:t>IEEE INFOCOM</a:t>
            </a:r>
            <a:r>
              <a:rPr lang="en-US" sz="750" dirty="0">
                <a:latin typeface="Times New Roman"/>
                <a:cs typeface="Times New Roman"/>
              </a:rPr>
              <a:t>, Atlanta ‘17</a:t>
            </a:r>
            <a:endParaRPr lang="en-US" sz="750" i="1" dirty="0">
              <a:latin typeface="Times New Roman"/>
              <a:cs typeface="Times New Roman"/>
            </a:endParaRPr>
          </a:p>
        </p:txBody>
      </p:sp>
      <p:sp>
        <p:nvSpPr>
          <p:cNvPr id="20" name="TextBox 19">
            <a:extLst>
              <a:ext uri="{FF2B5EF4-FFF2-40B4-BE49-F238E27FC236}">
                <a16:creationId xmlns:a16="http://schemas.microsoft.com/office/drawing/2014/main" xmlns="" id="{8CA1BF2B-6A92-4C58-BA49-16F55644B3A9}"/>
              </a:ext>
            </a:extLst>
          </p:cNvPr>
          <p:cNvSpPr txBox="1"/>
          <p:nvPr/>
        </p:nvSpPr>
        <p:spPr>
          <a:xfrm>
            <a:off x="708327" y="4377918"/>
            <a:ext cx="1372492" cy="207749"/>
          </a:xfrm>
          <a:prstGeom prst="rect">
            <a:avLst/>
          </a:prstGeom>
          <a:noFill/>
        </p:spPr>
        <p:txBody>
          <a:bodyPr wrap="none" rtlCol="0">
            <a:spAutoFit/>
          </a:bodyPr>
          <a:lstStyle/>
          <a:p>
            <a:r>
              <a:rPr lang="en-US" sz="750" i="1" dirty="0">
                <a:latin typeface="Times New Roman"/>
                <a:cs typeface="Times New Roman"/>
              </a:rPr>
              <a:t>IEEE INFOCOM</a:t>
            </a:r>
            <a:r>
              <a:rPr lang="en-US" sz="750" dirty="0">
                <a:latin typeface="Times New Roman"/>
                <a:cs typeface="Times New Roman"/>
              </a:rPr>
              <a:t>, Orlando ‘12</a:t>
            </a:r>
            <a:endParaRPr lang="en-US" sz="750" i="1" dirty="0">
              <a:latin typeface="Times New Roman"/>
              <a:cs typeface="Times New Roman"/>
            </a:endParaRPr>
          </a:p>
        </p:txBody>
      </p:sp>
      <p:pic>
        <p:nvPicPr>
          <p:cNvPr id="3" name="Picture 2" descr="A group of people standing in a room&#10;&#10;Description automatically generated">
            <a:extLst>
              <a:ext uri="{FF2B5EF4-FFF2-40B4-BE49-F238E27FC236}">
                <a16:creationId xmlns:a16="http://schemas.microsoft.com/office/drawing/2014/main" xmlns="" id="{DCD6ADCB-9A3E-488E-B88A-49E1ED446184}"/>
              </a:ext>
            </a:extLst>
          </p:cNvPr>
          <p:cNvPicPr>
            <a:picLocks noChangeAspect="1"/>
          </p:cNvPicPr>
          <p:nvPr/>
        </p:nvPicPr>
        <p:blipFill>
          <a:blip r:embed="rId4"/>
          <a:stretch>
            <a:fillRect/>
          </a:stretch>
        </p:blipFill>
        <p:spPr>
          <a:xfrm>
            <a:off x="210786" y="2491968"/>
            <a:ext cx="2343150" cy="1885950"/>
          </a:xfrm>
          <a:prstGeom prst="rect">
            <a:avLst/>
          </a:prstGeom>
        </p:spPr>
      </p:pic>
      <p:pic>
        <p:nvPicPr>
          <p:cNvPr id="12" name="Picture 11" descr="A group of people standing in a room&#10;&#10;Description automatically generated">
            <a:extLst>
              <a:ext uri="{FF2B5EF4-FFF2-40B4-BE49-F238E27FC236}">
                <a16:creationId xmlns:a16="http://schemas.microsoft.com/office/drawing/2014/main" xmlns="" id="{902BE466-8D61-480B-B914-37A8F77F2373}"/>
              </a:ext>
            </a:extLst>
          </p:cNvPr>
          <p:cNvPicPr>
            <a:picLocks noChangeAspect="1"/>
          </p:cNvPicPr>
          <p:nvPr/>
        </p:nvPicPr>
        <p:blipFill>
          <a:blip r:embed="rId5"/>
          <a:stretch>
            <a:fillRect/>
          </a:stretch>
        </p:blipFill>
        <p:spPr>
          <a:xfrm>
            <a:off x="5577259" y="2453588"/>
            <a:ext cx="2971800" cy="2228850"/>
          </a:xfrm>
          <a:prstGeom prst="rect">
            <a:avLst/>
          </a:prstGeom>
        </p:spPr>
      </p:pic>
      <p:pic>
        <p:nvPicPr>
          <p:cNvPr id="13" name="Picture 12">
            <a:extLst>
              <a:ext uri="{FF2B5EF4-FFF2-40B4-BE49-F238E27FC236}">
                <a16:creationId xmlns:a16="http://schemas.microsoft.com/office/drawing/2014/main" xmlns="" id="{A0C37E01-D360-44F4-A74C-0C406F333518}"/>
              </a:ext>
            </a:extLst>
          </p:cNvPr>
          <p:cNvPicPr>
            <a:picLocks noChangeAspect="1"/>
          </p:cNvPicPr>
          <p:nvPr/>
        </p:nvPicPr>
        <p:blipFill>
          <a:blip r:embed="rId6"/>
          <a:stretch>
            <a:fillRect/>
          </a:stretch>
        </p:blipFill>
        <p:spPr>
          <a:xfrm>
            <a:off x="2662281" y="2533978"/>
            <a:ext cx="2859873" cy="2044586"/>
          </a:xfrm>
          <a:prstGeom prst="rect">
            <a:avLst/>
          </a:prstGeom>
        </p:spPr>
      </p:pic>
    </p:spTree>
    <p:extLst>
      <p:ext uri="{BB962C8B-B14F-4D97-AF65-F5344CB8AC3E}">
        <p14:creationId xmlns:p14="http://schemas.microsoft.com/office/powerpoint/2010/main" val="783723808"/>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A group of people posing for the camera&#10;&#10;Description automatically generated">
            <a:extLst>
              <a:ext uri="{FF2B5EF4-FFF2-40B4-BE49-F238E27FC236}">
                <a16:creationId xmlns:a16="http://schemas.microsoft.com/office/drawing/2014/main" xmlns="" id="{99A65407-6095-4F93-887C-37AA32B75CDD}"/>
              </a:ext>
            </a:extLst>
          </p:cNvPr>
          <p:cNvPicPr>
            <a:picLocks noChangeAspect="1"/>
          </p:cNvPicPr>
          <p:nvPr/>
        </p:nvPicPr>
        <p:blipFill>
          <a:blip r:embed="rId2"/>
          <a:stretch>
            <a:fillRect/>
          </a:stretch>
        </p:blipFill>
        <p:spPr>
          <a:xfrm>
            <a:off x="1936736" y="2781300"/>
            <a:ext cx="4505325" cy="2362200"/>
          </a:xfrm>
          <a:prstGeom prst="rect">
            <a:avLst/>
          </a:prstGeom>
        </p:spPr>
      </p:pic>
      <p:pic>
        <p:nvPicPr>
          <p:cNvPr id="13" name="Picture 12" descr="A group of people posing for the camera&#10;&#10;Description automatically generated">
            <a:extLst>
              <a:ext uri="{FF2B5EF4-FFF2-40B4-BE49-F238E27FC236}">
                <a16:creationId xmlns:a16="http://schemas.microsoft.com/office/drawing/2014/main" xmlns="" id="{46252CEF-FCF7-41AB-AE1A-7D64BA0B7972}"/>
              </a:ext>
            </a:extLst>
          </p:cNvPr>
          <p:cNvPicPr>
            <a:picLocks noChangeAspect="1"/>
          </p:cNvPicPr>
          <p:nvPr/>
        </p:nvPicPr>
        <p:blipFill>
          <a:blip r:embed="rId3"/>
          <a:stretch>
            <a:fillRect/>
          </a:stretch>
        </p:blipFill>
        <p:spPr>
          <a:xfrm>
            <a:off x="2228376" y="325593"/>
            <a:ext cx="3800475" cy="2847975"/>
          </a:xfrm>
          <a:prstGeom prst="rect">
            <a:avLst/>
          </a:prstGeom>
        </p:spPr>
      </p:pic>
      <p:pic>
        <p:nvPicPr>
          <p:cNvPr id="15" name="Picture 14" descr="A group of people standing in a room&#10;&#10;Description automatically generated">
            <a:extLst>
              <a:ext uri="{FF2B5EF4-FFF2-40B4-BE49-F238E27FC236}">
                <a16:creationId xmlns:a16="http://schemas.microsoft.com/office/drawing/2014/main" xmlns="" id="{1C18B347-920E-4EDF-8129-06C25D741DB5}"/>
              </a:ext>
            </a:extLst>
          </p:cNvPr>
          <p:cNvPicPr>
            <a:picLocks noChangeAspect="1"/>
          </p:cNvPicPr>
          <p:nvPr/>
        </p:nvPicPr>
        <p:blipFill>
          <a:blip r:embed="rId4"/>
          <a:stretch>
            <a:fillRect/>
          </a:stretch>
        </p:blipFill>
        <p:spPr>
          <a:xfrm>
            <a:off x="5832895" y="325593"/>
            <a:ext cx="3314700" cy="2676525"/>
          </a:xfrm>
          <a:prstGeom prst="rect">
            <a:avLst/>
          </a:prstGeom>
        </p:spPr>
      </p:pic>
      <p:sp>
        <p:nvSpPr>
          <p:cNvPr id="4" name="Slide Number Placeholder 3">
            <a:extLst>
              <a:ext uri="{FF2B5EF4-FFF2-40B4-BE49-F238E27FC236}">
                <a16:creationId xmlns:a16="http://schemas.microsoft.com/office/drawing/2014/main" xmlns="" id="{EFE250DE-4193-4C2B-9BD0-765BC180E108}"/>
              </a:ext>
            </a:extLst>
          </p:cNvPr>
          <p:cNvSpPr>
            <a:spLocks noGrp="1"/>
          </p:cNvSpPr>
          <p:nvPr>
            <p:ph type="sldNum" sz="quarter" idx="10"/>
          </p:nvPr>
        </p:nvSpPr>
        <p:spPr/>
        <p:txBody>
          <a:bodyPr/>
          <a:lstStyle/>
          <a:p>
            <a:fld id="{FD5B0D12-9EB0-4686-B557-CAA2F6286B5E}" type="slidenum">
              <a:rPr lang="en-US" smtClean="0"/>
              <a:t>51</a:t>
            </a:fld>
            <a:endParaRPr lang="en-US"/>
          </a:p>
        </p:txBody>
      </p:sp>
      <p:sp>
        <p:nvSpPr>
          <p:cNvPr id="2" name="TextBox 1">
            <a:extLst>
              <a:ext uri="{FF2B5EF4-FFF2-40B4-BE49-F238E27FC236}">
                <a16:creationId xmlns:a16="http://schemas.microsoft.com/office/drawing/2014/main" xmlns="" id="{63CBEE71-CC2F-4397-8F4D-DA695CC5C926}"/>
              </a:ext>
            </a:extLst>
          </p:cNvPr>
          <p:cNvSpPr txBox="1"/>
          <p:nvPr/>
        </p:nvSpPr>
        <p:spPr>
          <a:xfrm>
            <a:off x="333555" y="4904583"/>
            <a:ext cx="1255472" cy="207749"/>
          </a:xfrm>
          <a:prstGeom prst="rect">
            <a:avLst/>
          </a:prstGeom>
          <a:noFill/>
        </p:spPr>
        <p:txBody>
          <a:bodyPr wrap="none" rtlCol="0">
            <a:spAutoFit/>
          </a:bodyPr>
          <a:lstStyle/>
          <a:p>
            <a:r>
              <a:rPr lang="en-US" sz="750" i="1" dirty="0">
                <a:latin typeface="Times New Roman"/>
                <a:cs typeface="Times New Roman"/>
              </a:rPr>
              <a:t>ACM </a:t>
            </a:r>
            <a:r>
              <a:rPr lang="en-US" sz="750" i="1" dirty="0" err="1">
                <a:latin typeface="Times New Roman"/>
                <a:cs typeface="Times New Roman"/>
              </a:rPr>
              <a:t>MobiCom</a:t>
            </a:r>
            <a:r>
              <a:rPr lang="en-US" sz="750" dirty="0">
                <a:latin typeface="Times New Roman"/>
                <a:cs typeface="Times New Roman"/>
              </a:rPr>
              <a:t> , Miami</a:t>
            </a:r>
            <a:r>
              <a:rPr lang="en-US" sz="750" i="1" dirty="0">
                <a:latin typeface="Times New Roman"/>
                <a:cs typeface="Times New Roman"/>
              </a:rPr>
              <a:t>‘</a:t>
            </a:r>
            <a:r>
              <a:rPr lang="en-US" sz="750" dirty="0">
                <a:latin typeface="Times New Roman"/>
                <a:cs typeface="Times New Roman"/>
              </a:rPr>
              <a:t>13</a:t>
            </a:r>
          </a:p>
        </p:txBody>
      </p:sp>
      <p:sp>
        <p:nvSpPr>
          <p:cNvPr id="3" name="TextBox 2">
            <a:extLst>
              <a:ext uri="{FF2B5EF4-FFF2-40B4-BE49-F238E27FC236}">
                <a16:creationId xmlns:a16="http://schemas.microsoft.com/office/drawing/2014/main" xmlns="" id="{68DB3835-5C7B-42C3-A121-124B3E1A3A87}"/>
              </a:ext>
            </a:extLst>
          </p:cNvPr>
          <p:cNvSpPr txBox="1"/>
          <p:nvPr/>
        </p:nvSpPr>
        <p:spPr>
          <a:xfrm>
            <a:off x="7830000" y="2738979"/>
            <a:ext cx="1324402" cy="207749"/>
          </a:xfrm>
          <a:prstGeom prst="rect">
            <a:avLst/>
          </a:prstGeom>
          <a:noFill/>
        </p:spPr>
        <p:txBody>
          <a:bodyPr wrap="none" rtlCol="0">
            <a:spAutoFit/>
          </a:bodyPr>
          <a:lstStyle/>
          <a:p>
            <a:r>
              <a:rPr lang="en-US" sz="750" i="1" dirty="0">
                <a:solidFill>
                  <a:schemeClr val="bg1"/>
                </a:solidFill>
                <a:latin typeface="Times New Roman"/>
                <a:cs typeface="Times New Roman"/>
              </a:rPr>
              <a:t>ACM </a:t>
            </a:r>
            <a:r>
              <a:rPr lang="en-US" sz="750" i="1" dirty="0" err="1">
                <a:solidFill>
                  <a:schemeClr val="bg1"/>
                </a:solidFill>
                <a:latin typeface="Times New Roman"/>
                <a:cs typeface="Times New Roman"/>
              </a:rPr>
              <a:t>MobiCom</a:t>
            </a:r>
            <a:r>
              <a:rPr lang="en-US" sz="750" dirty="0">
                <a:solidFill>
                  <a:schemeClr val="bg1"/>
                </a:solidFill>
                <a:latin typeface="Times New Roman"/>
                <a:cs typeface="Times New Roman"/>
              </a:rPr>
              <a:t> , Chicago</a:t>
            </a:r>
            <a:r>
              <a:rPr lang="en-US" sz="750" i="1" dirty="0">
                <a:solidFill>
                  <a:schemeClr val="bg1"/>
                </a:solidFill>
                <a:latin typeface="Times New Roman"/>
                <a:cs typeface="Times New Roman"/>
              </a:rPr>
              <a:t>‘</a:t>
            </a:r>
            <a:r>
              <a:rPr lang="en-US" sz="750" dirty="0">
                <a:solidFill>
                  <a:schemeClr val="bg1"/>
                </a:solidFill>
                <a:latin typeface="Times New Roman"/>
                <a:cs typeface="Times New Roman"/>
              </a:rPr>
              <a:t>10</a:t>
            </a:r>
          </a:p>
        </p:txBody>
      </p:sp>
      <p:pic>
        <p:nvPicPr>
          <p:cNvPr id="9" name="Picture 8" descr="A group of people posing for the camera&#10;&#10;Description automatically generated">
            <a:extLst>
              <a:ext uri="{FF2B5EF4-FFF2-40B4-BE49-F238E27FC236}">
                <a16:creationId xmlns:a16="http://schemas.microsoft.com/office/drawing/2014/main" xmlns="" id="{903B5DF0-8E6B-4447-B4C8-71F6785BF44F}"/>
              </a:ext>
            </a:extLst>
          </p:cNvPr>
          <p:cNvPicPr>
            <a:picLocks noChangeAspect="1"/>
          </p:cNvPicPr>
          <p:nvPr/>
        </p:nvPicPr>
        <p:blipFill>
          <a:blip r:embed="rId5"/>
          <a:stretch>
            <a:fillRect/>
          </a:stretch>
        </p:blipFill>
        <p:spPr>
          <a:xfrm>
            <a:off x="3839" y="1589883"/>
            <a:ext cx="2219325" cy="3314700"/>
          </a:xfrm>
          <a:prstGeom prst="rect">
            <a:avLst/>
          </a:prstGeom>
        </p:spPr>
      </p:pic>
      <p:pic>
        <p:nvPicPr>
          <p:cNvPr id="19" name="Picture 18" descr="A group of people sitting at a table&#10;&#10;Description automatically generated">
            <a:extLst>
              <a:ext uri="{FF2B5EF4-FFF2-40B4-BE49-F238E27FC236}">
                <a16:creationId xmlns:a16="http://schemas.microsoft.com/office/drawing/2014/main" xmlns="" id="{68024EB7-3C65-4400-BDC0-BFAC21D78486}"/>
              </a:ext>
            </a:extLst>
          </p:cNvPr>
          <p:cNvPicPr>
            <a:picLocks noChangeAspect="1"/>
          </p:cNvPicPr>
          <p:nvPr/>
        </p:nvPicPr>
        <p:blipFill>
          <a:blip r:embed="rId6"/>
          <a:stretch>
            <a:fillRect/>
          </a:stretch>
        </p:blipFill>
        <p:spPr>
          <a:xfrm>
            <a:off x="6190077" y="3020296"/>
            <a:ext cx="2952750" cy="2105025"/>
          </a:xfrm>
          <a:prstGeom prst="rect">
            <a:avLst/>
          </a:prstGeom>
        </p:spPr>
      </p:pic>
      <p:sp>
        <p:nvSpPr>
          <p:cNvPr id="20" name="Rectangle 3">
            <a:extLst>
              <a:ext uri="{FF2B5EF4-FFF2-40B4-BE49-F238E27FC236}">
                <a16:creationId xmlns:a16="http://schemas.microsoft.com/office/drawing/2014/main" xmlns="" id="{C67EBB42-6DD5-47CD-BA33-6C7794E2D12C}"/>
              </a:ext>
            </a:extLst>
          </p:cNvPr>
          <p:cNvSpPr txBox="1">
            <a:spLocks noChangeArrowheads="1"/>
          </p:cNvSpPr>
          <p:nvPr/>
        </p:nvSpPr>
        <p:spPr>
          <a:xfrm>
            <a:off x="722753" y="374275"/>
            <a:ext cx="4335425" cy="619899"/>
          </a:xfrm>
          <a:prstGeom prst="rect">
            <a:avLst/>
          </a:prstGeom>
          <a:solidFill>
            <a:schemeClr val="bg1">
              <a:lumMod val="85000"/>
            </a:schemeClr>
          </a:solidFill>
        </p:spPr>
        <p:txBody>
          <a:bodyPr/>
          <a:lstStyle>
            <a:lvl1pPr marL="228600" indent="-228600" algn="l" rtl="0" eaLnBrk="0" fontAlgn="base" hangingPunct="0">
              <a:spcBef>
                <a:spcPts val="2000"/>
              </a:spcBef>
              <a:spcAft>
                <a:spcPct val="0"/>
              </a:spcAft>
              <a:buClr>
                <a:schemeClr val="accent3">
                  <a:lumMod val="60000"/>
                  <a:lumOff val="40000"/>
                </a:schemeClr>
              </a:buClr>
              <a:buSzPct val="75000"/>
              <a:buFont typeface="Wingdings" charset="2"/>
              <a:buChar char="n"/>
              <a:defRPr sz="2000" kern="1200">
                <a:solidFill>
                  <a:schemeClr val="accent1"/>
                </a:solidFill>
                <a:latin typeface="Quadon Medium"/>
                <a:ea typeface="MS PGothic" panose="020B0600070205080204" pitchFamily="34" charset="-128"/>
                <a:cs typeface="Quadon Medium"/>
              </a:defRPr>
            </a:lvl1pPr>
            <a:lvl2pPr marL="457200" indent="-228600" algn="l" rtl="0" eaLnBrk="0" fontAlgn="base" hangingPunct="0">
              <a:spcBef>
                <a:spcPts val="600"/>
              </a:spcBef>
              <a:spcAft>
                <a:spcPct val="0"/>
              </a:spcAft>
              <a:buClr>
                <a:schemeClr val="accent3"/>
              </a:buClr>
              <a:buSzPct val="75000"/>
              <a:buFont typeface="Wingdings" charset="2"/>
              <a:buChar char="n"/>
              <a:defRPr kern="1200">
                <a:solidFill>
                  <a:schemeClr val="accent1"/>
                </a:solidFill>
                <a:latin typeface="Quadon Medium"/>
                <a:ea typeface="MS PGothic" panose="020B0600070205080204" pitchFamily="34" charset="-128"/>
                <a:cs typeface="Quadon Medium"/>
              </a:defRPr>
            </a:lvl2pPr>
            <a:lvl3pPr marL="685800" indent="-228600" algn="l" rtl="0" eaLnBrk="0" fontAlgn="base" hangingPunct="0">
              <a:spcBef>
                <a:spcPts val="600"/>
              </a:spcBef>
              <a:spcAft>
                <a:spcPct val="0"/>
              </a:spcAft>
              <a:buClr>
                <a:schemeClr val="accent3">
                  <a:lumMod val="60000"/>
                  <a:lumOff val="40000"/>
                </a:schemeClr>
              </a:buClr>
              <a:buSzPct val="75000"/>
              <a:buFont typeface="Wingdings" charset="2"/>
              <a:buChar char="n"/>
              <a:defRPr kern="1200">
                <a:solidFill>
                  <a:schemeClr val="accent1"/>
                </a:solidFill>
                <a:latin typeface="Quadon Medium"/>
                <a:ea typeface="MS PGothic" panose="020B0600070205080204" pitchFamily="34" charset="-128"/>
                <a:cs typeface="Quadon Medium"/>
              </a:defRPr>
            </a:lvl3pPr>
            <a:lvl4pPr marL="914400" indent="-228600" algn="l" rtl="0" eaLnBrk="0" fontAlgn="base" hangingPunct="0">
              <a:spcBef>
                <a:spcPts val="600"/>
              </a:spcBef>
              <a:spcAft>
                <a:spcPct val="0"/>
              </a:spcAft>
              <a:buClr>
                <a:schemeClr val="accent3"/>
              </a:buClr>
              <a:buSzPct val="75000"/>
              <a:buFont typeface="Wingdings" charset="2"/>
              <a:buChar char="n"/>
              <a:defRPr kern="1200">
                <a:solidFill>
                  <a:schemeClr val="accent1"/>
                </a:solidFill>
                <a:latin typeface="Quadon Medium"/>
                <a:ea typeface="MS PGothic" panose="020B0600070205080204" pitchFamily="34" charset="-128"/>
                <a:cs typeface="Quadon Medium"/>
              </a:defRPr>
            </a:lvl4pPr>
            <a:lvl5pPr marL="1143000" indent="-228600" algn="l" rtl="0" eaLnBrk="0" fontAlgn="base" hangingPunct="0">
              <a:spcBef>
                <a:spcPts val="600"/>
              </a:spcBef>
              <a:spcAft>
                <a:spcPct val="0"/>
              </a:spcAft>
              <a:buClr>
                <a:schemeClr val="accent3">
                  <a:lumMod val="60000"/>
                  <a:lumOff val="40000"/>
                </a:schemeClr>
              </a:buClr>
              <a:buSzPct val="75000"/>
              <a:buFont typeface="Wingdings" charset="2"/>
              <a:buChar char="n"/>
              <a:defRPr kern="1200">
                <a:solidFill>
                  <a:schemeClr val="accent1"/>
                </a:solidFill>
                <a:latin typeface="Quadon Medium"/>
                <a:ea typeface="MS PGothic" panose="020B0600070205080204" pitchFamily="34" charset="-128"/>
                <a:cs typeface="Quadon Medium"/>
              </a:defRPr>
            </a:lvl5pPr>
            <a:lvl6pPr marL="1377950"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dirty="0" smtClean="0">
                <a:solidFill>
                  <a:schemeClr val="tx1">
                    <a:lumMod val="65000"/>
                    <a:lumOff val="35000"/>
                  </a:schemeClr>
                </a:solidFill>
                <a:latin typeface="+mn-lt"/>
                <a:ea typeface="+mn-ea"/>
                <a:cs typeface="+mn-cs"/>
              </a:defRPr>
            </a:lvl6pPr>
            <a:lvl7pPr marL="1603375" indent="-228600" algn="l" defTabSz="914400" rtl="0" eaLnBrk="1" latinLnBrk="0" hangingPunct="1">
              <a:spcBef>
                <a:spcPct val="20000"/>
              </a:spcBef>
              <a:buClr>
                <a:schemeClr val="accent1"/>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7pPr>
            <a:lvl8pPr marL="1830388"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8pPr>
            <a:lvl9pPr marL="2057400" indent="-228600" algn="l" defTabSz="914400" rtl="0" eaLnBrk="1" latinLnBrk="0" hangingPunct="1">
              <a:spcBef>
                <a:spcPct val="20000"/>
              </a:spcBef>
              <a:buClr>
                <a:schemeClr val="accent1"/>
              </a:buClr>
              <a:buSzPct val="75000"/>
              <a:buFont typeface="Wingdings" pitchFamily="2" charset="2"/>
              <a:buChar char=""/>
              <a:defRPr lang="en-US" sz="1800" kern="1200" baseline="0" dirty="0">
                <a:solidFill>
                  <a:schemeClr val="tx1">
                    <a:lumMod val="65000"/>
                    <a:lumOff val="35000"/>
                  </a:schemeClr>
                </a:solidFill>
                <a:latin typeface="+mn-lt"/>
                <a:ea typeface="+mn-ea"/>
                <a:cs typeface="+mn-cs"/>
              </a:defRPr>
            </a:lvl9pPr>
          </a:lstStyle>
          <a:p>
            <a:pPr defTabSz="914400" eaLnBrk="1" hangingPunct="1">
              <a:lnSpc>
                <a:spcPct val="90000"/>
              </a:lnSpc>
              <a:spcBef>
                <a:spcPts val="0"/>
              </a:spcBef>
            </a:pPr>
            <a:r>
              <a:rPr lang="en-US" altLang="zh-TW" sz="1800" dirty="0">
                <a:solidFill>
                  <a:srgbClr val="0000FF"/>
                </a:solidFill>
                <a:latin typeface="Times New Roman" pitchFamily="18" charset="0"/>
                <a:ea typeface="新細明體" pitchFamily="-111" charset="-120"/>
                <a:cs typeface="Times New Roman" pitchFamily="18" charset="0"/>
              </a:rPr>
              <a:t>NOMADS, </a:t>
            </a:r>
            <a:r>
              <a:rPr lang="en-US" altLang="zh-TW" sz="1800" i="1" dirty="0" err="1">
                <a:solidFill>
                  <a:srgbClr val="0000FF"/>
                </a:solidFill>
                <a:latin typeface="Times New Roman" pitchFamily="18" charset="0"/>
                <a:ea typeface="新細明體" pitchFamily="-111" charset="-120"/>
                <a:cs typeface="Times New Roman" pitchFamily="18" charset="0"/>
              </a:rPr>
              <a:t>MobiLib</a:t>
            </a:r>
            <a:r>
              <a:rPr lang="en-US" altLang="zh-TW" sz="1800" dirty="0">
                <a:solidFill>
                  <a:srgbClr val="0000FF"/>
                </a:solidFill>
                <a:latin typeface="Times New Roman" pitchFamily="18" charset="0"/>
                <a:ea typeface="新細明體" pitchFamily="-111" charset="-120"/>
                <a:cs typeface="Times New Roman" pitchFamily="18" charset="0"/>
              </a:rPr>
              <a:t>:     </a:t>
            </a:r>
            <a:r>
              <a:rPr lang="en-US" altLang="zh-TW" sz="2100" dirty="0">
                <a:solidFill>
                  <a:srgbClr val="0000FF"/>
                </a:solidFill>
                <a:latin typeface="Times New Roman" pitchFamily="18" charset="0"/>
                <a:ea typeface="新細明體" pitchFamily="-111" charset="-120"/>
                <a:cs typeface="Times New Roman" pitchFamily="18" charset="0"/>
              </a:rPr>
              <a:t>	</a:t>
            </a:r>
            <a:r>
              <a:rPr lang="en-US" altLang="zh-TW" sz="1800" i="1" dirty="0">
                <a:solidFill>
                  <a:srgbClr val="0000FF"/>
                </a:solidFill>
                <a:latin typeface="Times New Roman" pitchFamily="18" charset="0"/>
                <a:ea typeface="新細明體" pitchFamily="-111" charset="-120"/>
                <a:cs typeface="Times New Roman" pitchFamily="18" charset="0"/>
              </a:rPr>
              <a:t>http://cise.ufl.edu/~helmy/</a:t>
            </a:r>
            <a:r>
              <a:rPr lang="en-US" altLang="zh-TW" sz="1800" b="1" i="1" dirty="0">
                <a:solidFill>
                  <a:srgbClr val="0000FF"/>
                </a:solidFill>
                <a:latin typeface="Times New Roman" pitchFamily="18" charset="0"/>
                <a:ea typeface="新細明體" pitchFamily="-111" charset="-120"/>
                <a:cs typeface="Times New Roman" pitchFamily="18" charset="0"/>
              </a:rPr>
              <a:t>MobiLib</a:t>
            </a:r>
            <a:endParaRPr lang="ar-EG" sz="1800" b="1" i="1" dirty="0">
              <a:latin typeface="Times New Roman" pitchFamily="18" charset="0"/>
              <a:cs typeface="Times New Roman" pitchFamily="18" charset="0"/>
            </a:endParaRPr>
          </a:p>
        </p:txBody>
      </p:sp>
    </p:spTree>
    <p:extLst>
      <p:ext uri="{BB962C8B-B14F-4D97-AF65-F5344CB8AC3E}">
        <p14:creationId xmlns:p14="http://schemas.microsoft.com/office/powerpoint/2010/main" val="2288755918"/>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TIMING" val="|3.1|17.4|9.1|25|4.7|20.1|18.8|2.6"/>
</p:tagLst>
</file>

<file path=ppt/tags/tag2.xml><?xml version="1.0" encoding="utf-8"?>
<p:tagLst xmlns:a="http://schemas.openxmlformats.org/drawingml/2006/main" xmlns:r="http://schemas.openxmlformats.org/officeDocument/2006/relationships" xmlns:p="http://schemas.openxmlformats.org/presentationml/2006/main">
  <p:tag name="TIMING" val="|42.9|20.8|5.6"/>
</p:tagLst>
</file>

<file path=ppt/tags/tag3.xml><?xml version="1.0" encoding="utf-8"?>
<p:tagLst xmlns:a="http://schemas.openxmlformats.org/drawingml/2006/main" xmlns:r="http://schemas.openxmlformats.org/officeDocument/2006/relationships" xmlns:p="http://schemas.openxmlformats.org/presentationml/2006/main">
  <p:tag name="TIMING" val="|16|21.2|9.9|11.8|19.2"/>
</p:tagLst>
</file>

<file path=ppt/theme/theme1.xml><?xml version="1.0" encoding="utf-8"?>
<a:theme xmlns:a="http://schemas.openxmlformats.org/drawingml/2006/main" name="PNE Theme Slide Deck">
  <a:themeElements>
    <a:clrScheme name="Custom 7">
      <a:dk1>
        <a:sysClr val="windowText" lastClr="000000"/>
      </a:dk1>
      <a:lt1>
        <a:sysClr val="window" lastClr="FFFFFF"/>
      </a:lt1>
      <a:dk2>
        <a:srgbClr val="000C3E"/>
      </a:dk2>
      <a:lt2>
        <a:srgbClr val="6C9AC3"/>
      </a:lt2>
      <a:accent1>
        <a:srgbClr val="00529B"/>
      </a:accent1>
      <a:accent2>
        <a:srgbClr val="00529B"/>
      </a:accent2>
      <a:accent3>
        <a:srgbClr val="E17F35"/>
      </a:accent3>
      <a:accent4>
        <a:srgbClr val="FF462C"/>
      </a:accent4>
      <a:accent5>
        <a:srgbClr val="FF462C"/>
      </a:accent5>
      <a:accent6>
        <a:srgbClr val="6C9AC3"/>
      </a:accent6>
      <a:hlink>
        <a:srgbClr val="FF462C"/>
      </a:hlink>
      <a:folHlink>
        <a:srgbClr val="FF7F35"/>
      </a:folHlink>
    </a:clrScheme>
    <a:fontScheme name="Advantage">
      <a:majorFont>
        <a:latin typeface="Rockwell"/>
        <a:ea typeface=""/>
        <a:cs typeface=""/>
        <a:font script="Jpan" typeface="ＭＳ ゴシック"/>
        <a:font script="Hans" typeface="宋体"/>
        <a:font script="Hant" typeface="新細明體"/>
      </a:majorFont>
      <a:minorFont>
        <a:latin typeface="Rockwell"/>
        <a:ea typeface=""/>
        <a:cs typeface=""/>
        <a:font script="Jpan" typeface="ＭＳ ゴシック"/>
        <a:font script="Hans" typeface="宋体"/>
        <a:font script="Hant" typeface="新細明體"/>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48707</TotalTime>
  <Words>3193</Words>
  <Application>Microsoft Office PowerPoint</Application>
  <PresentationFormat>On-screen Show (16:9)</PresentationFormat>
  <Paragraphs>520</Paragraphs>
  <Slides>51</Slides>
  <Notes>32</Notes>
  <HiddenSlides>0</HiddenSlides>
  <MMClips>0</MMClips>
  <ScaleCrop>false</ScaleCrop>
  <HeadingPairs>
    <vt:vector size="8" baseType="variant">
      <vt:variant>
        <vt:lpstr>Fonts Used</vt:lpstr>
      </vt:variant>
      <vt:variant>
        <vt:i4>17</vt:i4>
      </vt:variant>
      <vt:variant>
        <vt:lpstr>Theme</vt:lpstr>
      </vt:variant>
      <vt:variant>
        <vt:i4>1</vt:i4>
      </vt:variant>
      <vt:variant>
        <vt:lpstr>Embedded OLE Servers</vt:lpstr>
      </vt:variant>
      <vt:variant>
        <vt:i4>2</vt:i4>
      </vt:variant>
      <vt:variant>
        <vt:lpstr>Slide Titles</vt:lpstr>
      </vt:variant>
      <vt:variant>
        <vt:i4>51</vt:i4>
      </vt:variant>
    </vt:vector>
  </HeadingPairs>
  <TitlesOfParts>
    <vt:vector size="71" baseType="lpstr">
      <vt:lpstr>MS PGothic</vt:lpstr>
      <vt:lpstr>MS PGothic</vt:lpstr>
      <vt:lpstr>Arial</vt:lpstr>
      <vt:lpstr>Bookman Old Style</vt:lpstr>
      <vt:lpstr>Calibri</vt:lpstr>
      <vt:lpstr>Cambria Math</vt:lpstr>
      <vt:lpstr>cmr10</vt:lpstr>
      <vt:lpstr>cmr12</vt:lpstr>
      <vt:lpstr>cmr8</vt:lpstr>
      <vt:lpstr>Gentona Book</vt:lpstr>
      <vt:lpstr>NimbusRomNo9L-Regu</vt:lpstr>
      <vt:lpstr>NimbusRomNo9L-ReguItal</vt:lpstr>
      <vt:lpstr>新細明體</vt:lpstr>
      <vt:lpstr>Quadon Medium</vt:lpstr>
      <vt:lpstr>Rockwell</vt:lpstr>
      <vt:lpstr>Times New Roman</vt:lpstr>
      <vt:lpstr>Wingdings</vt:lpstr>
      <vt:lpstr>PNE Theme Slide Deck</vt:lpstr>
      <vt:lpstr>Equation</vt:lpstr>
      <vt:lpstr>方程式</vt:lpstr>
      <vt:lpstr>PowerPoint Presentation</vt:lpstr>
      <vt:lpstr>PowerPoint Presentation</vt:lpstr>
      <vt:lpstr>Data-driven Modeling &amp; Design Paradigm for Mobile Networks </vt:lpstr>
      <vt:lpstr>PowerPoint Presentation</vt:lpstr>
      <vt:lpstr>Paradigm Shift in Protocol Design</vt:lpstr>
      <vt:lpstr>               Systematic TRACE framework  W. Hsu, D. Dutta, A. Helmy, TRACE: "Structural Analysis of User Association Patterns…", IEEE TMC ‘12, IEEE WinMee ‘06, IEEE TMC ’10 </vt:lpstr>
      <vt:lpstr>Community-wide Mobile Library</vt:lpstr>
      <vt:lpstr>Pedestrian Modeling &amp; Similarity: Mobility, Traffic, Flutes, Cellos </vt:lpstr>
      <vt:lpstr>PowerPoint Presentation</vt:lpstr>
      <vt:lpstr>Spatio-temporal Mobility in WLANs</vt:lpstr>
      <vt:lpstr>Individual Mobility Model: The TVC Model</vt:lpstr>
      <vt:lpstr>PowerPoint Presentation</vt:lpstr>
      <vt:lpstr>Behavior-based Community Analysis</vt:lpstr>
      <vt:lpstr>PowerPoint Presentation</vt:lpstr>
      <vt:lpstr>PowerPoint Presentation</vt:lpstr>
      <vt:lpstr>PowerPoint Presentation</vt:lpstr>
      <vt:lpstr>COBRA Model Analysis</vt:lpstr>
      <vt:lpstr>PowerPoint Presentation</vt:lpstr>
      <vt:lpstr>PowerPoint Presentation</vt:lpstr>
      <vt:lpstr>PowerPoint Presentation</vt:lpstr>
      <vt:lpstr>PowerPoint Presentation</vt:lpstr>
      <vt:lpstr>Multi-source Mobility Usage Datasets</vt:lpstr>
      <vt:lpstr>PowerPoint Presentation</vt:lpstr>
      <vt:lpstr>PowerPoint Presentation</vt:lpstr>
      <vt:lpstr>PowerPoint Presentation</vt:lpstr>
      <vt:lpstr>PowerPoint Presentation</vt:lpstr>
      <vt:lpstr>Modeling Insights: Accuracy Improvement</vt:lpstr>
      <vt:lpstr>PowerPoint Presentation</vt:lpstr>
      <vt:lpstr>Mobility Encounters</vt:lpstr>
      <vt:lpstr>Pairwise Encounter-Traffic Results</vt:lpstr>
      <vt:lpstr>Learning Encounters:</vt:lpstr>
      <vt:lpstr>Vehicular Mobility &amp; Similarity: Imagery Data, Simulation &amp; Matches</vt:lpstr>
      <vt:lpstr>Vehicular Mobility Sensing at Planet Scale</vt:lpstr>
      <vt:lpstr>Vehicular Traffic Modeling: self-similarity</vt:lpstr>
      <vt:lpstr>Spatio-temporal exploration</vt:lpstr>
      <vt:lpstr>Spatio-Temporal Causality &amp; Traffic Forecast </vt:lpstr>
      <vt:lpstr>Similarity and Matching</vt:lpstr>
      <vt:lpstr>Trip Similarity</vt:lpstr>
      <vt:lpstr>Similarity score using weighted geometric mean (WGM)</vt:lpstr>
      <vt:lpstr>Visualizing Spectral Clustering</vt:lpstr>
      <vt:lpstr>Demonstration of shared transportation scenarios</vt:lpstr>
      <vt:lpstr>Main Findings for Playing with Matches</vt:lpstr>
      <vt:lpstr>Recently Collected Traffic Cam. Images</vt:lpstr>
      <vt:lpstr>Mobile Applications &amp; Services</vt:lpstr>
      <vt:lpstr>Application: Mobile Health Care</vt:lpstr>
      <vt:lpstr>Application: Mobile Health Care</vt:lpstr>
      <vt:lpstr>PowerPoint Presentation</vt:lpstr>
      <vt:lpstr>PowerPoint Presentation</vt:lpstr>
      <vt:lpstr>PowerPoint Presentation</vt:lpstr>
      <vt:lpstr>Thank you!</vt:lpstr>
      <vt:lpstr>PowerPoint Presentation</vt:lpstr>
    </vt:vector>
  </TitlesOfParts>
  <Company>UF College of Engineering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College Performance Data</dc:title>
  <dc:creator>Alipour,Babak</dc:creator>
  <cp:lastModifiedBy>Sergey Gorinsky</cp:lastModifiedBy>
  <cp:revision>315</cp:revision>
  <cp:lastPrinted>2014-01-31T19:29:42Z</cp:lastPrinted>
  <dcterms:created xsi:type="dcterms:W3CDTF">2013-09-18T13:46:37Z</dcterms:created>
  <dcterms:modified xsi:type="dcterms:W3CDTF">2020-10-23T09:07:41Z</dcterms:modified>
</cp:coreProperties>
</file>