
<file path=[Content_Types].xml><?xml version="1.0" encoding="utf-8"?>
<Types xmlns="http://schemas.openxmlformats.org/package/2006/content-types">
  <Default Extension="png" ContentType="image/png"/>
  <Default Extension="tmp"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56" r:id="rId5"/>
    <p:sldId id="257" r:id="rId6"/>
    <p:sldId id="268" r:id="rId7"/>
    <p:sldId id="258" r:id="rId8"/>
    <p:sldId id="260" r:id="rId9"/>
    <p:sldId id="262" r:id="rId10"/>
    <p:sldId id="263" r:id="rId11"/>
    <p:sldId id="264" r:id="rId12"/>
    <p:sldId id="265" r:id="rId13"/>
    <p:sldId id="266" r:id="rId14"/>
    <p:sldId id="267" r:id="rId15"/>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70" d="100"/>
          <a:sy n="70" d="100"/>
        </p:scale>
        <p:origin x="536" y="60"/>
      </p:cViewPr>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947E9EAB-D381-47C5-A3E0-AD52958FD4A2}"/>
              </a:ext>
            </a:extLst>
          </p:cNvPr>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a16="http://schemas.microsoft.com/office/drawing/2014/main" xmlns="" id="{6E811128-FABB-4CF2-BCD0-7986767C10D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a:extLst>
              <a:ext uri="{FF2B5EF4-FFF2-40B4-BE49-F238E27FC236}">
                <a16:creationId xmlns:a16="http://schemas.microsoft.com/office/drawing/2014/main" xmlns="" id="{BA4F04D6-AFD3-49E1-8E53-C6B718D2DA4A}"/>
              </a:ext>
            </a:extLst>
          </p:cNvPr>
          <p:cNvSpPr>
            <a:spLocks noGrp="1"/>
          </p:cNvSpPr>
          <p:nvPr>
            <p:ph type="dt" sz="half" idx="10"/>
          </p:nvPr>
        </p:nvSpPr>
        <p:spPr/>
        <p:txBody>
          <a:bodyPr/>
          <a:lstStyle/>
          <a:p>
            <a:fld id="{87A7F423-F22D-4AA8-B918-CA204D6192E2}" type="datetimeFigureOut">
              <a:rPr lang="zh-CN" altLang="en-US" smtClean="0"/>
              <a:t>2020/10/22</a:t>
            </a:fld>
            <a:endParaRPr lang="zh-CN" altLang="en-US"/>
          </a:p>
        </p:txBody>
      </p:sp>
      <p:sp>
        <p:nvSpPr>
          <p:cNvPr id="5" name="页脚占位符 4">
            <a:extLst>
              <a:ext uri="{FF2B5EF4-FFF2-40B4-BE49-F238E27FC236}">
                <a16:creationId xmlns:a16="http://schemas.microsoft.com/office/drawing/2014/main" xmlns="" id="{47B93487-D655-4BF4-A464-FF2E01845DF2}"/>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xmlns="" id="{CE6973DA-86CC-4D1D-95FB-2C56F95DDCB3}"/>
              </a:ext>
            </a:extLst>
          </p:cNvPr>
          <p:cNvSpPr>
            <a:spLocks noGrp="1"/>
          </p:cNvSpPr>
          <p:nvPr>
            <p:ph type="sldNum" sz="quarter" idx="12"/>
          </p:nvPr>
        </p:nvSpPr>
        <p:spPr/>
        <p:txBody>
          <a:bodyPr/>
          <a:lstStyle/>
          <a:p>
            <a:fld id="{7E91E90F-689B-4D57-BA93-FF7CFF5462CD}" type="slidenum">
              <a:rPr lang="zh-CN" altLang="en-US" smtClean="0"/>
              <a:t>‹#›</a:t>
            </a:fld>
            <a:endParaRPr lang="zh-CN" altLang="en-US"/>
          </a:p>
        </p:txBody>
      </p:sp>
    </p:spTree>
    <p:extLst>
      <p:ext uri="{BB962C8B-B14F-4D97-AF65-F5344CB8AC3E}">
        <p14:creationId xmlns:p14="http://schemas.microsoft.com/office/powerpoint/2010/main" val="34242831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B0255526-15FC-467E-8F58-E73035C5C0B6}"/>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xmlns="" id="{E5B0C3AC-AB97-4FA2-800A-EA0F040CF982}"/>
              </a:ext>
            </a:extLst>
          </p:cNvPr>
          <p:cNvSpPr>
            <a:spLocks noGrp="1"/>
          </p:cNvSpPr>
          <p:nvPr>
            <p:ph idx="1"/>
          </p:nvPr>
        </p:nvSpPr>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xmlns="" id="{DBE32D82-E509-41B6-A824-EF278D082F8F}"/>
              </a:ext>
            </a:extLst>
          </p:cNvPr>
          <p:cNvSpPr>
            <a:spLocks noGrp="1"/>
          </p:cNvSpPr>
          <p:nvPr>
            <p:ph type="dt" sz="half" idx="10"/>
          </p:nvPr>
        </p:nvSpPr>
        <p:spPr/>
        <p:txBody>
          <a:bodyPr/>
          <a:lstStyle/>
          <a:p>
            <a:fld id="{87A7F423-F22D-4AA8-B918-CA204D6192E2}" type="datetimeFigureOut">
              <a:rPr lang="zh-CN" altLang="en-US" smtClean="0"/>
              <a:t>2020/10/22</a:t>
            </a:fld>
            <a:endParaRPr lang="zh-CN" altLang="en-US"/>
          </a:p>
        </p:txBody>
      </p:sp>
      <p:sp>
        <p:nvSpPr>
          <p:cNvPr id="5" name="页脚占位符 4">
            <a:extLst>
              <a:ext uri="{FF2B5EF4-FFF2-40B4-BE49-F238E27FC236}">
                <a16:creationId xmlns:a16="http://schemas.microsoft.com/office/drawing/2014/main" xmlns="" id="{C2BE7A4C-ACC5-4DB2-A1F7-7E9C0DFFBE5F}"/>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xmlns="" id="{B13F3D53-B6A8-4F0E-BC79-B94AD3127C29}"/>
              </a:ext>
            </a:extLst>
          </p:cNvPr>
          <p:cNvSpPr>
            <a:spLocks noGrp="1"/>
          </p:cNvSpPr>
          <p:nvPr>
            <p:ph type="sldNum" sz="quarter" idx="12"/>
          </p:nvPr>
        </p:nvSpPr>
        <p:spPr/>
        <p:txBody>
          <a:bodyPr/>
          <a:lstStyle/>
          <a:p>
            <a:fld id="{7E91E90F-689B-4D57-BA93-FF7CFF5462CD}" type="slidenum">
              <a:rPr lang="zh-CN" altLang="en-US" smtClean="0"/>
              <a:t>‹#›</a:t>
            </a:fld>
            <a:endParaRPr lang="zh-CN" altLang="en-US"/>
          </a:p>
        </p:txBody>
      </p:sp>
    </p:spTree>
    <p:extLst>
      <p:ext uri="{BB962C8B-B14F-4D97-AF65-F5344CB8AC3E}">
        <p14:creationId xmlns:p14="http://schemas.microsoft.com/office/powerpoint/2010/main" val="12100413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E298B4C0-E421-4552-A088-7194BC4D28FB}"/>
              </a:ext>
            </a:extLst>
          </p:cNvPr>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a16="http://schemas.microsoft.com/office/drawing/2014/main" xmlns="" id="{15F005AB-9FCA-4733-A0EA-853A2C22B47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a:extLst>
              <a:ext uri="{FF2B5EF4-FFF2-40B4-BE49-F238E27FC236}">
                <a16:creationId xmlns:a16="http://schemas.microsoft.com/office/drawing/2014/main" xmlns="" id="{32C1D86C-5F0C-4542-AC7C-00B27C1DF21F}"/>
              </a:ext>
            </a:extLst>
          </p:cNvPr>
          <p:cNvSpPr>
            <a:spLocks noGrp="1"/>
          </p:cNvSpPr>
          <p:nvPr>
            <p:ph type="dt" sz="half" idx="10"/>
          </p:nvPr>
        </p:nvSpPr>
        <p:spPr/>
        <p:txBody>
          <a:bodyPr/>
          <a:lstStyle/>
          <a:p>
            <a:fld id="{87A7F423-F22D-4AA8-B918-CA204D6192E2}" type="datetimeFigureOut">
              <a:rPr lang="zh-CN" altLang="en-US" smtClean="0"/>
              <a:t>2020/10/22</a:t>
            </a:fld>
            <a:endParaRPr lang="zh-CN" altLang="en-US"/>
          </a:p>
        </p:txBody>
      </p:sp>
      <p:sp>
        <p:nvSpPr>
          <p:cNvPr id="5" name="页脚占位符 4">
            <a:extLst>
              <a:ext uri="{FF2B5EF4-FFF2-40B4-BE49-F238E27FC236}">
                <a16:creationId xmlns:a16="http://schemas.microsoft.com/office/drawing/2014/main" xmlns="" id="{2F6CE4BD-3191-40CE-B2D8-2685F02EDC51}"/>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xmlns="" id="{95016664-6472-4046-90CB-1E61AA9CFB9E}"/>
              </a:ext>
            </a:extLst>
          </p:cNvPr>
          <p:cNvSpPr>
            <a:spLocks noGrp="1"/>
          </p:cNvSpPr>
          <p:nvPr>
            <p:ph type="sldNum" sz="quarter" idx="12"/>
          </p:nvPr>
        </p:nvSpPr>
        <p:spPr/>
        <p:txBody>
          <a:bodyPr/>
          <a:lstStyle/>
          <a:p>
            <a:fld id="{7E91E90F-689B-4D57-BA93-FF7CFF5462CD}" type="slidenum">
              <a:rPr lang="zh-CN" altLang="en-US" smtClean="0"/>
              <a:t>‹#›</a:t>
            </a:fld>
            <a:endParaRPr lang="zh-CN" altLang="en-US"/>
          </a:p>
        </p:txBody>
      </p:sp>
    </p:spTree>
    <p:extLst>
      <p:ext uri="{BB962C8B-B14F-4D97-AF65-F5344CB8AC3E}">
        <p14:creationId xmlns:p14="http://schemas.microsoft.com/office/powerpoint/2010/main" val="4078531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46CC3AF1-4B24-4BE4-A48C-EEA419C91B1F}"/>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xmlns="" id="{FDA3F489-9CF2-44F6-9DDA-0281CAF5635C}"/>
              </a:ext>
            </a:extLst>
          </p:cNvPr>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a:extLst>
              <a:ext uri="{FF2B5EF4-FFF2-40B4-BE49-F238E27FC236}">
                <a16:creationId xmlns:a16="http://schemas.microsoft.com/office/drawing/2014/main" xmlns="" id="{F7296117-3F6B-4185-A3C8-8C133C970432}"/>
              </a:ext>
            </a:extLst>
          </p:cNvPr>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日期占位符 4">
            <a:extLst>
              <a:ext uri="{FF2B5EF4-FFF2-40B4-BE49-F238E27FC236}">
                <a16:creationId xmlns:a16="http://schemas.microsoft.com/office/drawing/2014/main" xmlns="" id="{47A918B5-4942-425B-A362-E7CC26923789}"/>
              </a:ext>
            </a:extLst>
          </p:cNvPr>
          <p:cNvSpPr>
            <a:spLocks noGrp="1"/>
          </p:cNvSpPr>
          <p:nvPr>
            <p:ph type="dt" sz="half" idx="10"/>
          </p:nvPr>
        </p:nvSpPr>
        <p:spPr/>
        <p:txBody>
          <a:bodyPr/>
          <a:lstStyle/>
          <a:p>
            <a:fld id="{87A7F423-F22D-4AA8-B918-CA204D6192E2}" type="datetimeFigureOut">
              <a:rPr lang="zh-CN" altLang="en-US" smtClean="0"/>
              <a:t>2020/10/22</a:t>
            </a:fld>
            <a:endParaRPr lang="zh-CN" altLang="en-US"/>
          </a:p>
        </p:txBody>
      </p:sp>
      <p:sp>
        <p:nvSpPr>
          <p:cNvPr id="6" name="页脚占位符 5">
            <a:extLst>
              <a:ext uri="{FF2B5EF4-FFF2-40B4-BE49-F238E27FC236}">
                <a16:creationId xmlns:a16="http://schemas.microsoft.com/office/drawing/2014/main" xmlns="" id="{EFAAADA9-668A-46DE-AE27-9C4202FD7019}"/>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xmlns="" id="{1BC08D37-E89B-4171-8EF5-171CFFD21D34}"/>
              </a:ext>
            </a:extLst>
          </p:cNvPr>
          <p:cNvSpPr>
            <a:spLocks noGrp="1"/>
          </p:cNvSpPr>
          <p:nvPr>
            <p:ph type="sldNum" sz="quarter" idx="12"/>
          </p:nvPr>
        </p:nvSpPr>
        <p:spPr/>
        <p:txBody>
          <a:bodyPr/>
          <a:lstStyle/>
          <a:p>
            <a:fld id="{7E91E90F-689B-4D57-BA93-FF7CFF5462CD}" type="slidenum">
              <a:rPr lang="zh-CN" altLang="en-US" smtClean="0"/>
              <a:t>‹#›</a:t>
            </a:fld>
            <a:endParaRPr lang="zh-CN" altLang="en-US"/>
          </a:p>
        </p:txBody>
      </p:sp>
    </p:spTree>
    <p:extLst>
      <p:ext uri="{BB962C8B-B14F-4D97-AF65-F5344CB8AC3E}">
        <p14:creationId xmlns:p14="http://schemas.microsoft.com/office/powerpoint/2010/main" val="32569656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A8066F8D-FCB0-4726-BEB8-22637C8BF3FB}"/>
              </a:ext>
            </a:extLst>
          </p:cNvPr>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xmlns="" id="{529D8BE1-07F7-4976-866F-C508936DD31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a:extLst>
              <a:ext uri="{FF2B5EF4-FFF2-40B4-BE49-F238E27FC236}">
                <a16:creationId xmlns:a16="http://schemas.microsoft.com/office/drawing/2014/main" xmlns="" id="{5ED2C087-E01B-456D-BFF4-18E0C890D68F}"/>
              </a:ext>
            </a:extLst>
          </p:cNvPr>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a:extLst>
              <a:ext uri="{FF2B5EF4-FFF2-40B4-BE49-F238E27FC236}">
                <a16:creationId xmlns:a16="http://schemas.microsoft.com/office/drawing/2014/main" xmlns="" id="{DD097333-9994-4AC2-A917-4EC3F02C91B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a:extLst>
              <a:ext uri="{FF2B5EF4-FFF2-40B4-BE49-F238E27FC236}">
                <a16:creationId xmlns:a16="http://schemas.microsoft.com/office/drawing/2014/main" xmlns="" id="{8C0FFE5A-0B1D-4601-AF17-A46B50CB8272}"/>
              </a:ext>
            </a:extLst>
          </p:cNvPr>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a:extLst>
              <a:ext uri="{FF2B5EF4-FFF2-40B4-BE49-F238E27FC236}">
                <a16:creationId xmlns:a16="http://schemas.microsoft.com/office/drawing/2014/main" xmlns="" id="{1D3E86C3-32F5-4888-AE9B-19CD4DBF0B8F}"/>
              </a:ext>
            </a:extLst>
          </p:cNvPr>
          <p:cNvSpPr>
            <a:spLocks noGrp="1"/>
          </p:cNvSpPr>
          <p:nvPr>
            <p:ph type="dt" sz="half" idx="10"/>
          </p:nvPr>
        </p:nvSpPr>
        <p:spPr/>
        <p:txBody>
          <a:bodyPr/>
          <a:lstStyle/>
          <a:p>
            <a:fld id="{87A7F423-F22D-4AA8-B918-CA204D6192E2}" type="datetimeFigureOut">
              <a:rPr lang="zh-CN" altLang="en-US" smtClean="0"/>
              <a:t>2020/10/22</a:t>
            </a:fld>
            <a:endParaRPr lang="zh-CN" altLang="en-US"/>
          </a:p>
        </p:txBody>
      </p:sp>
      <p:sp>
        <p:nvSpPr>
          <p:cNvPr id="8" name="页脚占位符 7">
            <a:extLst>
              <a:ext uri="{FF2B5EF4-FFF2-40B4-BE49-F238E27FC236}">
                <a16:creationId xmlns:a16="http://schemas.microsoft.com/office/drawing/2014/main" xmlns="" id="{5CA29B49-715B-4850-AE64-83181E82C8D5}"/>
              </a:ext>
            </a:extLst>
          </p:cNvPr>
          <p:cNvSpPr>
            <a:spLocks noGrp="1"/>
          </p:cNvSpPr>
          <p:nvPr>
            <p:ph type="ftr" sz="quarter" idx="11"/>
          </p:nvPr>
        </p:nvSpPr>
        <p:spPr/>
        <p:txBody>
          <a:bodyPr/>
          <a:lstStyle/>
          <a:p>
            <a:endParaRPr lang="zh-CN" altLang="en-US"/>
          </a:p>
        </p:txBody>
      </p:sp>
      <p:sp>
        <p:nvSpPr>
          <p:cNvPr id="9" name="灯片编号占位符 8">
            <a:extLst>
              <a:ext uri="{FF2B5EF4-FFF2-40B4-BE49-F238E27FC236}">
                <a16:creationId xmlns:a16="http://schemas.microsoft.com/office/drawing/2014/main" xmlns="" id="{F2C45F5C-F87F-47E4-B27C-98DF94199AB1}"/>
              </a:ext>
            </a:extLst>
          </p:cNvPr>
          <p:cNvSpPr>
            <a:spLocks noGrp="1"/>
          </p:cNvSpPr>
          <p:nvPr>
            <p:ph type="sldNum" sz="quarter" idx="12"/>
          </p:nvPr>
        </p:nvSpPr>
        <p:spPr/>
        <p:txBody>
          <a:bodyPr/>
          <a:lstStyle/>
          <a:p>
            <a:fld id="{7E91E90F-689B-4D57-BA93-FF7CFF5462CD}" type="slidenum">
              <a:rPr lang="zh-CN" altLang="en-US" smtClean="0"/>
              <a:t>‹#›</a:t>
            </a:fld>
            <a:endParaRPr lang="zh-CN" altLang="en-US"/>
          </a:p>
        </p:txBody>
      </p:sp>
    </p:spTree>
    <p:extLst>
      <p:ext uri="{BB962C8B-B14F-4D97-AF65-F5344CB8AC3E}">
        <p14:creationId xmlns:p14="http://schemas.microsoft.com/office/powerpoint/2010/main" val="14977753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76A2A068-4E54-426B-B960-A57980A4435A}"/>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xmlns="" id="{B9A28D0F-103D-4673-B4F5-F98195558F9A}"/>
              </a:ext>
            </a:extLst>
          </p:cNvPr>
          <p:cNvSpPr>
            <a:spLocks noGrp="1"/>
          </p:cNvSpPr>
          <p:nvPr>
            <p:ph type="dt" sz="half" idx="10"/>
          </p:nvPr>
        </p:nvSpPr>
        <p:spPr/>
        <p:txBody>
          <a:bodyPr/>
          <a:lstStyle/>
          <a:p>
            <a:fld id="{87A7F423-F22D-4AA8-B918-CA204D6192E2}" type="datetimeFigureOut">
              <a:rPr lang="zh-CN" altLang="en-US" smtClean="0"/>
              <a:t>2020/10/22</a:t>
            </a:fld>
            <a:endParaRPr lang="zh-CN" altLang="en-US"/>
          </a:p>
        </p:txBody>
      </p:sp>
      <p:sp>
        <p:nvSpPr>
          <p:cNvPr id="4" name="页脚占位符 3">
            <a:extLst>
              <a:ext uri="{FF2B5EF4-FFF2-40B4-BE49-F238E27FC236}">
                <a16:creationId xmlns:a16="http://schemas.microsoft.com/office/drawing/2014/main" xmlns="" id="{696C4B7E-CCAE-43DE-8A0C-EF98CA32382A}"/>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a16="http://schemas.microsoft.com/office/drawing/2014/main" xmlns="" id="{9C1659CB-EFFD-4820-A180-F8EB64DF80B0}"/>
              </a:ext>
            </a:extLst>
          </p:cNvPr>
          <p:cNvSpPr>
            <a:spLocks noGrp="1"/>
          </p:cNvSpPr>
          <p:nvPr>
            <p:ph type="sldNum" sz="quarter" idx="12"/>
          </p:nvPr>
        </p:nvSpPr>
        <p:spPr/>
        <p:txBody>
          <a:bodyPr/>
          <a:lstStyle/>
          <a:p>
            <a:fld id="{7E91E90F-689B-4D57-BA93-FF7CFF5462CD}" type="slidenum">
              <a:rPr lang="zh-CN" altLang="en-US" smtClean="0"/>
              <a:t>‹#›</a:t>
            </a:fld>
            <a:endParaRPr lang="zh-CN" altLang="en-US"/>
          </a:p>
        </p:txBody>
      </p:sp>
    </p:spTree>
    <p:extLst>
      <p:ext uri="{BB962C8B-B14F-4D97-AF65-F5344CB8AC3E}">
        <p14:creationId xmlns:p14="http://schemas.microsoft.com/office/powerpoint/2010/main" val="20379335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xmlns="" id="{0FDC1EE2-29B2-4970-A785-0C2A6811006D}"/>
              </a:ext>
            </a:extLst>
          </p:cNvPr>
          <p:cNvSpPr>
            <a:spLocks noGrp="1"/>
          </p:cNvSpPr>
          <p:nvPr>
            <p:ph type="dt" sz="half" idx="10"/>
          </p:nvPr>
        </p:nvSpPr>
        <p:spPr/>
        <p:txBody>
          <a:bodyPr/>
          <a:lstStyle/>
          <a:p>
            <a:fld id="{87A7F423-F22D-4AA8-B918-CA204D6192E2}" type="datetimeFigureOut">
              <a:rPr lang="zh-CN" altLang="en-US" smtClean="0"/>
              <a:t>2020/10/22</a:t>
            </a:fld>
            <a:endParaRPr lang="zh-CN" altLang="en-US"/>
          </a:p>
        </p:txBody>
      </p:sp>
      <p:sp>
        <p:nvSpPr>
          <p:cNvPr id="3" name="页脚占位符 2">
            <a:extLst>
              <a:ext uri="{FF2B5EF4-FFF2-40B4-BE49-F238E27FC236}">
                <a16:creationId xmlns:a16="http://schemas.microsoft.com/office/drawing/2014/main" xmlns="" id="{ACCEA8B4-90A5-4CA1-9D31-DE723F10DC3F}"/>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a16="http://schemas.microsoft.com/office/drawing/2014/main" xmlns="" id="{C9DAED30-49DE-48C6-B415-AE421FAA15C7}"/>
              </a:ext>
            </a:extLst>
          </p:cNvPr>
          <p:cNvSpPr>
            <a:spLocks noGrp="1"/>
          </p:cNvSpPr>
          <p:nvPr>
            <p:ph type="sldNum" sz="quarter" idx="12"/>
          </p:nvPr>
        </p:nvSpPr>
        <p:spPr/>
        <p:txBody>
          <a:bodyPr/>
          <a:lstStyle/>
          <a:p>
            <a:fld id="{7E91E90F-689B-4D57-BA93-FF7CFF5462CD}" type="slidenum">
              <a:rPr lang="zh-CN" altLang="en-US" smtClean="0"/>
              <a:t>‹#›</a:t>
            </a:fld>
            <a:endParaRPr lang="zh-CN" altLang="en-US"/>
          </a:p>
        </p:txBody>
      </p:sp>
    </p:spTree>
    <p:extLst>
      <p:ext uri="{BB962C8B-B14F-4D97-AF65-F5344CB8AC3E}">
        <p14:creationId xmlns:p14="http://schemas.microsoft.com/office/powerpoint/2010/main" val="31593612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2E04EBF3-20D0-4C0C-B550-A4D737358727}"/>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a16="http://schemas.microsoft.com/office/drawing/2014/main" xmlns="" id="{7097BD7C-40BD-4328-9766-ED53DB03807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a:extLst>
              <a:ext uri="{FF2B5EF4-FFF2-40B4-BE49-F238E27FC236}">
                <a16:creationId xmlns:a16="http://schemas.microsoft.com/office/drawing/2014/main" xmlns="" id="{6C024C63-3A85-40A4-9458-A13365F85D0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xmlns="" id="{83C7AE51-6BDA-4887-923D-010AA3CBF752}"/>
              </a:ext>
            </a:extLst>
          </p:cNvPr>
          <p:cNvSpPr>
            <a:spLocks noGrp="1"/>
          </p:cNvSpPr>
          <p:nvPr>
            <p:ph type="dt" sz="half" idx="10"/>
          </p:nvPr>
        </p:nvSpPr>
        <p:spPr/>
        <p:txBody>
          <a:bodyPr/>
          <a:lstStyle/>
          <a:p>
            <a:fld id="{87A7F423-F22D-4AA8-B918-CA204D6192E2}" type="datetimeFigureOut">
              <a:rPr lang="zh-CN" altLang="en-US" smtClean="0"/>
              <a:t>2020/10/22</a:t>
            </a:fld>
            <a:endParaRPr lang="zh-CN" altLang="en-US"/>
          </a:p>
        </p:txBody>
      </p:sp>
      <p:sp>
        <p:nvSpPr>
          <p:cNvPr id="6" name="页脚占位符 5">
            <a:extLst>
              <a:ext uri="{FF2B5EF4-FFF2-40B4-BE49-F238E27FC236}">
                <a16:creationId xmlns:a16="http://schemas.microsoft.com/office/drawing/2014/main" xmlns="" id="{5BB58E96-E558-4D0B-9BE8-85A7CE1E481B}"/>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xmlns="" id="{F4AF8A36-DDAA-4D97-9C6E-694A05EE84D8}"/>
              </a:ext>
            </a:extLst>
          </p:cNvPr>
          <p:cNvSpPr>
            <a:spLocks noGrp="1"/>
          </p:cNvSpPr>
          <p:nvPr>
            <p:ph type="sldNum" sz="quarter" idx="12"/>
          </p:nvPr>
        </p:nvSpPr>
        <p:spPr/>
        <p:txBody>
          <a:bodyPr/>
          <a:lstStyle/>
          <a:p>
            <a:fld id="{7E91E90F-689B-4D57-BA93-FF7CFF5462CD}" type="slidenum">
              <a:rPr lang="zh-CN" altLang="en-US" smtClean="0"/>
              <a:t>‹#›</a:t>
            </a:fld>
            <a:endParaRPr lang="zh-CN" altLang="en-US"/>
          </a:p>
        </p:txBody>
      </p:sp>
    </p:spTree>
    <p:extLst>
      <p:ext uri="{BB962C8B-B14F-4D97-AF65-F5344CB8AC3E}">
        <p14:creationId xmlns:p14="http://schemas.microsoft.com/office/powerpoint/2010/main" val="14144754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258A70CC-F423-42A7-843A-905D0FAEB297}"/>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xmlns="" id="{5F6AD1F0-A4DC-4BD8-955E-8B7737D0DD8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a16="http://schemas.microsoft.com/office/drawing/2014/main" xmlns="" id="{C7A33019-9583-4D1C-929E-44C9F26938F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xmlns="" id="{799A5AB9-62FB-4932-8B9B-693C5B08BE5A}"/>
              </a:ext>
            </a:extLst>
          </p:cNvPr>
          <p:cNvSpPr>
            <a:spLocks noGrp="1"/>
          </p:cNvSpPr>
          <p:nvPr>
            <p:ph type="dt" sz="half" idx="10"/>
          </p:nvPr>
        </p:nvSpPr>
        <p:spPr/>
        <p:txBody>
          <a:bodyPr/>
          <a:lstStyle/>
          <a:p>
            <a:fld id="{87A7F423-F22D-4AA8-B918-CA204D6192E2}" type="datetimeFigureOut">
              <a:rPr lang="zh-CN" altLang="en-US" smtClean="0"/>
              <a:t>2020/10/22</a:t>
            </a:fld>
            <a:endParaRPr lang="zh-CN" altLang="en-US"/>
          </a:p>
        </p:txBody>
      </p:sp>
      <p:sp>
        <p:nvSpPr>
          <p:cNvPr id="6" name="页脚占位符 5">
            <a:extLst>
              <a:ext uri="{FF2B5EF4-FFF2-40B4-BE49-F238E27FC236}">
                <a16:creationId xmlns:a16="http://schemas.microsoft.com/office/drawing/2014/main" xmlns="" id="{2CCC7646-AD11-47DA-8989-DAF8F8B92880}"/>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xmlns="" id="{46C0412F-AA18-469E-81DC-C6C374548101}"/>
              </a:ext>
            </a:extLst>
          </p:cNvPr>
          <p:cNvSpPr>
            <a:spLocks noGrp="1"/>
          </p:cNvSpPr>
          <p:nvPr>
            <p:ph type="sldNum" sz="quarter" idx="12"/>
          </p:nvPr>
        </p:nvSpPr>
        <p:spPr/>
        <p:txBody>
          <a:bodyPr/>
          <a:lstStyle/>
          <a:p>
            <a:fld id="{7E91E90F-689B-4D57-BA93-FF7CFF5462CD}" type="slidenum">
              <a:rPr lang="zh-CN" altLang="en-US" smtClean="0"/>
              <a:t>‹#›</a:t>
            </a:fld>
            <a:endParaRPr lang="zh-CN" altLang="en-US"/>
          </a:p>
        </p:txBody>
      </p:sp>
    </p:spTree>
    <p:extLst>
      <p:ext uri="{BB962C8B-B14F-4D97-AF65-F5344CB8AC3E}">
        <p14:creationId xmlns:p14="http://schemas.microsoft.com/office/powerpoint/2010/main" val="12341006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0A50CC61-3A39-4D1E-93AD-2DC3D4B3F61B}"/>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xmlns="" id="{8D282131-F58D-4710-A1F8-ACF81E553127}"/>
              </a:ext>
            </a:extLst>
          </p:cNvPr>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xmlns="" id="{A4C85156-E8E3-4BF4-B643-2215B85511A7}"/>
              </a:ext>
            </a:extLst>
          </p:cNvPr>
          <p:cNvSpPr>
            <a:spLocks noGrp="1"/>
          </p:cNvSpPr>
          <p:nvPr>
            <p:ph type="dt" sz="half" idx="10"/>
          </p:nvPr>
        </p:nvSpPr>
        <p:spPr/>
        <p:txBody>
          <a:bodyPr/>
          <a:lstStyle/>
          <a:p>
            <a:fld id="{87A7F423-F22D-4AA8-B918-CA204D6192E2}" type="datetimeFigureOut">
              <a:rPr lang="zh-CN" altLang="en-US" smtClean="0"/>
              <a:t>2020/10/22</a:t>
            </a:fld>
            <a:endParaRPr lang="zh-CN" altLang="en-US"/>
          </a:p>
        </p:txBody>
      </p:sp>
      <p:sp>
        <p:nvSpPr>
          <p:cNvPr id="5" name="页脚占位符 4">
            <a:extLst>
              <a:ext uri="{FF2B5EF4-FFF2-40B4-BE49-F238E27FC236}">
                <a16:creationId xmlns:a16="http://schemas.microsoft.com/office/drawing/2014/main" xmlns="" id="{DC58DF1D-BA1C-40BB-9F03-041DE38E4E82}"/>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xmlns="" id="{2B496745-1CD8-4584-B700-49E05A30CBEB}"/>
              </a:ext>
            </a:extLst>
          </p:cNvPr>
          <p:cNvSpPr>
            <a:spLocks noGrp="1"/>
          </p:cNvSpPr>
          <p:nvPr>
            <p:ph type="sldNum" sz="quarter" idx="12"/>
          </p:nvPr>
        </p:nvSpPr>
        <p:spPr/>
        <p:txBody>
          <a:bodyPr/>
          <a:lstStyle/>
          <a:p>
            <a:fld id="{7E91E90F-689B-4D57-BA93-FF7CFF5462CD}" type="slidenum">
              <a:rPr lang="zh-CN" altLang="en-US" smtClean="0"/>
              <a:t>‹#›</a:t>
            </a:fld>
            <a:endParaRPr lang="zh-CN" altLang="en-US"/>
          </a:p>
        </p:txBody>
      </p:sp>
    </p:spTree>
    <p:extLst>
      <p:ext uri="{BB962C8B-B14F-4D97-AF65-F5344CB8AC3E}">
        <p14:creationId xmlns:p14="http://schemas.microsoft.com/office/powerpoint/2010/main" val="5892060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xmlns="" id="{B8AA5A2B-046A-4B96-A6AA-D939CB432865}"/>
              </a:ext>
            </a:extLst>
          </p:cNvPr>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xmlns="" id="{BA837E4F-6C0D-41A3-95B7-BEA46693638F}"/>
              </a:ext>
            </a:extLst>
          </p:cNvPr>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xmlns="" id="{7D93F5AE-B30F-47C5-AC22-6E96C3608937}"/>
              </a:ext>
            </a:extLst>
          </p:cNvPr>
          <p:cNvSpPr>
            <a:spLocks noGrp="1"/>
          </p:cNvSpPr>
          <p:nvPr>
            <p:ph type="dt" sz="half" idx="10"/>
          </p:nvPr>
        </p:nvSpPr>
        <p:spPr/>
        <p:txBody>
          <a:bodyPr/>
          <a:lstStyle/>
          <a:p>
            <a:fld id="{87A7F423-F22D-4AA8-B918-CA204D6192E2}" type="datetimeFigureOut">
              <a:rPr lang="zh-CN" altLang="en-US" smtClean="0"/>
              <a:t>2020/10/22</a:t>
            </a:fld>
            <a:endParaRPr lang="zh-CN" altLang="en-US"/>
          </a:p>
        </p:txBody>
      </p:sp>
      <p:sp>
        <p:nvSpPr>
          <p:cNvPr id="5" name="页脚占位符 4">
            <a:extLst>
              <a:ext uri="{FF2B5EF4-FFF2-40B4-BE49-F238E27FC236}">
                <a16:creationId xmlns:a16="http://schemas.microsoft.com/office/drawing/2014/main" xmlns="" id="{F761376E-95AB-40D2-80FB-B6098D3BB0C0}"/>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xmlns="" id="{AEE44E01-B8F4-43DB-AAD5-477FE354C5BE}"/>
              </a:ext>
            </a:extLst>
          </p:cNvPr>
          <p:cNvSpPr>
            <a:spLocks noGrp="1"/>
          </p:cNvSpPr>
          <p:nvPr>
            <p:ph type="sldNum" sz="quarter" idx="12"/>
          </p:nvPr>
        </p:nvSpPr>
        <p:spPr/>
        <p:txBody>
          <a:bodyPr/>
          <a:lstStyle/>
          <a:p>
            <a:fld id="{7E91E90F-689B-4D57-BA93-FF7CFF5462CD}" type="slidenum">
              <a:rPr lang="zh-CN" altLang="en-US" smtClean="0"/>
              <a:t>‹#›</a:t>
            </a:fld>
            <a:endParaRPr lang="zh-CN" altLang="en-US"/>
          </a:p>
        </p:txBody>
      </p:sp>
    </p:spTree>
    <p:extLst>
      <p:ext uri="{BB962C8B-B14F-4D97-AF65-F5344CB8AC3E}">
        <p14:creationId xmlns:p14="http://schemas.microsoft.com/office/powerpoint/2010/main" val="23290329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xmlns="" id="{0F57F4A7-CC3B-45B3-8D18-5B5ED40DA15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a16="http://schemas.microsoft.com/office/drawing/2014/main" xmlns="" id="{94A1DA4D-139B-4D4B-BD06-CA73D2C0CA5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xmlns="" id="{313286BD-A01F-4263-95EA-3B1574CC8BC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7A7F423-F22D-4AA8-B918-CA204D6192E2}" type="datetimeFigureOut">
              <a:rPr lang="zh-CN" altLang="en-US" smtClean="0"/>
              <a:t>2020/10/22</a:t>
            </a:fld>
            <a:endParaRPr lang="zh-CN" altLang="en-US"/>
          </a:p>
        </p:txBody>
      </p:sp>
      <p:sp>
        <p:nvSpPr>
          <p:cNvPr id="5" name="页脚占位符 4">
            <a:extLst>
              <a:ext uri="{FF2B5EF4-FFF2-40B4-BE49-F238E27FC236}">
                <a16:creationId xmlns:a16="http://schemas.microsoft.com/office/drawing/2014/main" xmlns="" id="{CA312842-53EF-410D-B9B7-91C35F9CF20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a16="http://schemas.microsoft.com/office/drawing/2014/main" xmlns="" id="{0B30D339-0CB3-48C3-9FBD-ECD8DABE5E1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E91E90F-689B-4D57-BA93-FF7CFF5462CD}" type="slidenum">
              <a:rPr lang="zh-CN" altLang="en-US" smtClean="0"/>
              <a:t>‹#›</a:t>
            </a:fld>
            <a:endParaRPr lang="zh-CN" altLang="en-US"/>
          </a:p>
        </p:txBody>
      </p:sp>
    </p:spTree>
    <p:extLst>
      <p:ext uri="{BB962C8B-B14F-4D97-AF65-F5344CB8AC3E}">
        <p14:creationId xmlns:p14="http://schemas.microsoft.com/office/powerpoint/2010/main" val="414074043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cid:image003.png@01D67A46.3F4B57D0" TargetMode="External"/><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tmp"/><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a:extLst>
              <a:ext uri="{FF2B5EF4-FFF2-40B4-BE49-F238E27FC236}">
                <a16:creationId xmlns:a16="http://schemas.microsoft.com/office/drawing/2014/main" xmlns="" id="{3D127231-B082-4825-8111-95263056898B}"/>
              </a:ext>
            </a:extLst>
          </p:cNvPr>
          <p:cNvPicPr>
            <a:picLocks noChangeAspect="1"/>
          </p:cNvPicPr>
          <p:nvPr/>
        </p:nvPicPr>
        <p:blipFill>
          <a:blip r:embed="rId2" cstate="print">
            <a:clrChange>
              <a:clrFrom>
                <a:srgbClr val="9C7260"/>
              </a:clrFrom>
              <a:clrTo>
                <a:srgbClr val="9C7260">
                  <a:alpha val="0"/>
                </a:srgbClr>
              </a:clrTo>
            </a:clrChange>
            <a:extLst>
              <a:ext uri="{BEBA8EAE-BF5A-486C-A8C5-ECC9F3942E4B}">
                <a14:imgProps xmlns:a14="http://schemas.microsoft.com/office/drawing/2010/main">
                  <a14:imgLayer r:embed="rId3">
                    <a14:imgEffect>
                      <a14:artisticBlur/>
                    </a14:imgEffect>
                    <a14:imgEffect>
                      <a14:sharpenSoften amount="-50000"/>
                    </a14:imgEffect>
                  </a14:imgLayer>
                </a14:imgProps>
              </a:ext>
              <a:ext uri="{28A0092B-C50C-407E-A947-70E740481C1C}">
                <a14:useLocalDpi xmlns:a14="http://schemas.microsoft.com/office/drawing/2010/main" val="0"/>
              </a:ext>
            </a:extLst>
          </a:blip>
          <a:stretch>
            <a:fillRect/>
          </a:stretch>
        </p:blipFill>
        <p:spPr>
          <a:xfrm>
            <a:off x="0" y="-27922"/>
            <a:ext cx="12192000" cy="5635451"/>
          </a:xfrm>
          <a:prstGeom prst="rect">
            <a:avLst/>
          </a:prstGeom>
          <a:ln>
            <a:noFill/>
          </a:ln>
          <a:effectLst>
            <a:outerShdw blurRad="190500" algn="tl" rotWithShape="0">
              <a:srgbClr val="000000">
                <a:alpha val="70000"/>
              </a:srgbClr>
            </a:outerShdw>
          </a:effectLst>
        </p:spPr>
      </p:pic>
      <p:sp>
        <p:nvSpPr>
          <p:cNvPr id="8" name="文本框 7">
            <a:extLst>
              <a:ext uri="{FF2B5EF4-FFF2-40B4-BE49-F238E27FC236}">
                <a16:creationId xmlns:a16="http://schemas.microsoft.com/office/drawing/2014/main" xmlns="" id="{894DB2C5-DD3E-4BD1-AD21-E8D9B776A8AD}"/>
              </a:ext>
            </a:extLst>
          </p:cNvPr>
          <p:cNvSpPr txBox="1"/>
          <p:nvPr/>
        </p:nvSpPr>
        <p:spPr>
          <a:xfrm>
            <a:off x="162018" y="5947212"/>
            <a:ext cx="12029982" cy="707886"/>
          </a:xfrm>
          <a:prstGeom prst="rect">
            <a:avLst/>
          </a:prstGeom>
          <a:noFill/>
        </p:spPr>
        <p:txBody>
          <a:bodyPr wrap="square">
            <a:spAutoFit/>
          </a:bodyPr>
          <a:lstStyle/>
          <a:p>
            <a:r>
              <a:rPr lang="en-US" altLang="zh-CN" sz="4000" dirty="0">
                <a:latin typeface="Adobe Devanagari" panose="02040503050201020203" pitchFamily="18" charset="0"/>
                <a:cs typeface="Adobe Devanagari" panose="02040503050201020203" pitchFamily="18" charset="0"/>
              </a:rPr>
              <a:t>Welcome to IEEE ICNP 2020 </a:t>
            </a:r>
            <a:r>
              <a:rPr lang="en-US" altLang="zh-CN" sz="4000" b="1" dirty="0">
                <a:solidFill>
                  <a:srgbClr val="FF0000"/>
                </a:solidFill>
                <a:effectLst/>
                <a:latin typeface="Adobe Devanagari" panose="02040503050201020203" pitchFamily="18" charset="0"/>
                <a:cs typeface="Adobe Devanagari" panose="02040503050201020203" pitchFamily="18" charset="0"/>
              </a:rPr>
              <a:t>AIMCOM</a:t>
            </a:r>
            <a:r>
              <a:rPr lang="en-US" altLang="zh-CN" sz="4000" b="1" baseline="30000" dirty="0">
                <a:solidFill>
                  <a:srgbClr val="FF0000"/>
                </a:solidFill>
                <a:effectLst/>
                <a:latin typeface="Adobe Devanagari" panose="02040503050201020203" pitchFamily="18" charset="0"/>
                <a:cs typeface="Adobe Devanagari" panose="02040503050201020203" pitchFamily="18" charset="0"/>
              </a:rPr>
              <a:t>2</a:t>
            </a:r>
            <a:r>
              <a:rPr lang="en-US" altLang="zh-CN" sz="4000" b="1" dirty="0">
                <a:solidFill>
                  <a:srgbClr val="343433"/>
                </a:solidFill>
                <a:effectLst/>
                <a:latin typeface="Adobe Devanagari" panose="02040503050201020203" pitchFamily="18" charset="0"/>
                <a:cs typeface="Adobe Devanagari" panose="02040503050201020203" pitchFamily="18" charset="0"/>
              </a:rPr>
              <a:t> workshop</a:t>
            </a:r>
            <a:endParaRPr lang="en-US" altLang="zh-CN" sz="4000" dirty="0">
              <a:latin typeface="Adobe Devanagari" panose="02040503050201020203" pitchFamily="18" charset="0"/>
              <a:cs typeface="Adobe Devanagari" panose="02040503050201020203" pitchFamily="18" charset="0"/>
            </a:endParaRPr>
          </a:p>
        </p:txBody>
      </p:sp>
    </p:spTree>
    <p:extLst>
      <p:ext uri="{BB962C8B-B14F-4D97-AF65-F5344CB8AC3E}">
        <p14:creationId xmlns:p14="http://schemas.microsoft.com/office/powerpoint/2010/main" val="19776155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D472B438-92DA-454B-B8B9-CEC8CA365542}"/>
              </a:ext>
            </a:extLst>
          </p:cNvPr>
          <p:cNvSpPr>
            <a:spLocks noGrp="1"/>
          </p:cNvSpPr>
          <p:nvPr>
            <p:ph type="title"/>
          </p:nvPr>
        </p:nvSpPr>
        <p:spPr/>
        <p:txBody>
          <a:bodyPr>
            <a:normAutofit fontScale="90000"/>
          </a:bodyPr>
          <a:lstStyle/>
          <a:p>
            <a:r>
              <a:rPr lang="en-US" altLang="zh-CN" b="1" dirty="0">
                <a:solidFill>
                  <a:srgbClr val="C00000"/>
                </a:solidFill>
                <a:effectLst/>
                <a:latin typeface="Adobe Devanagari" panose="02040503050201020203" pitchFamily="18" charset="0"/>
                <a:cs typeface="Adobe Devanagari" panose="02040503050201020203" pitchFamily="18" charset="0"/>
              </a:rPr>
              <a:t>AIMCOM</a:t>
            </a:r>
            <a:r>
              <a:rPr lang="en-US" altLang="zh-CN" b="1" baseline="30000" dirty="0">
                <a:solidFill>
                  <a:srgbClr val="C00000"/>
                </a:solidFill>
                <a:effectLst/>
                <a:latin typeface="Adobe Devanagari" panose="02040503050201020203" pitchFamily="18" charset="0"/>
                <a:cs typeface="Adobe Devanagari" panose="02040503050201020203" pitchFamily="18" charset="0"/>
              </a:rPr>
              <a:t>2</a:t>
            </a:r>
            <a:r>
              <a:rPr lang="en-US" altLang="zh-CN" b="1" dirty="0">
                <a:solidFill>
                  <a:schemeClr val="bg1"/>
                </a:solidFill>
                <a:effectLst/>
                <a:latin typeface="Adobe Devanagari" panose="02040503050201020203" pitchFamily="18" charset="0"/>
                <a:cs typeface="Adobe Devanagari" panose="02040503050201020203" pitchFamily="18" charset="0"/>
              </a:rPr>
              <a:t> </a:t>
            </a:r>
            <a:br>
              <a:rPr lang="en-US" altLang="zh-CN" b="1" dirty="0">
                <a:solidFill>
                  <a:schemeClr val="bg1"/>
                </a:solidFill>
                <a:effectLst/>
                <a:latin typeface="Adobe Devanagari" panose="02040503050201020203" pitchFamily="18" charset="0"/>
                <a:cs typeface="Adobe Devanagari" panose="02040503050201020203" pitchFamily="18" charset="0"/>
              </a:rPr>
            </a:br>
            <a:r>
              <a:rPr lang="en-US" altLang="zh-CN" sz="2700" dirty="0">
                <a:solidFill>
                  <a:schemeClr val="accent2">
                    <a:lumMod val="50000"/>
                  </a:schemeClr>
                </a:solidFill>
                <a:latin typeface="Adobe Devanagari" panose="02040503050201020203" pitchFamily="18" charset="0"/>
                <a:cs typeface="Adobe Devanagari" panose="02040503050201020203" pitchFamily="18" charset="0"/>
              </a:rPr>
              <a:t>Riding with AI towards Mission-Critical Communications and Computing at the Edge</a:t>
            </a:r>
            <a:endParaRPr lang="zh-CN" altLang="en-US" dirty="0">
              <a:solidFill>
                <a:schemeClr val="accent2">
                  <a:lumMod val="50000"/>
                </a:schemeClr>
              </a:solidFill>
              <a:latin typeface="Adobe Devanagari" panose="02040503050201020203" pitchFamily="18" charset="0"/>
              <a:cs typeface="Adobe Devanagari" panose="02040503050201020203" pitchFamily="18" charset="0"/>
            </a:endParaRPr>
          </a:p>
        </p:txBody>
      </p:sp>
      <p:sp>
        <p:nvSpPr>
          <p:cNvPr id="3" name="内容占位符 2">
            <a:extLst>
              <a:ext uri="{FF2B5EF4-FFF2-40B4-BE49-F238E27FC236}">
                <a16:creationId xmlns:a16="http://schemas.microsoft.com/office/drawing/2014/main" xmlns="" id="{689BB7B3-DF80-4F0B-AC11-1B127BDEE449}"/>
              </a:ext>
            </a:extLst>
          </p:cNvPr>
          <p:cNvSpPr>
            <a:spLocks noGrp="1"/>
          </p:cNvSpPr>
          <p:nvPr>
            <p:ph idx="1"/>
          </p:nvPr>
        </p:nvSpPr>
        <p:spPr/>
        <p:txBody>
          <a:bodyPr>
            <a:normAutofit lnSpcReduction="10000"/>
          </a:bodyPr>
          <a:lstStyle/>
          <a:p>
            <a:pPr marL="0" indent="0">
              <a:buNone/>
            </a:pPr>
            <a:r>
              <a:rPr lang="en-US" altLang="zh-CN" b="1" dirty="0">
                <a:solidFill>
                  <a:srgbClr val="002060"/>
                </a:solidFill>
                <a:latin typeface="Adobe Devanagari" panose="02040503050201020203" pitchFamily="18" charset="0"/>
                <a:cs typeface="Adobe Devanagari" panose="02040503050201020203" pitchFamily="18" charset="0"/>
              </a:rPr>
              <a:t>Motivation &amp; Scope</a:t>
            </a:r>
          </a:p>
          <a:p>
            <a:r>
              <a:rPr lang="en-US" altLang="zh-CN" dirty="0">
                <a:latin typeface="Adobe Devanagari" panose="02040503050201020203" pitchFamily="18" charset="0"/>
                <a:cs typeface="Adobe Devanagari" panose="02040503050201020203" pitchFamily="18" charset="0"/>
              </a:rPr>
              <a:t>The ever-growing mission-critical services, like the Internet of vehicles, AR/VR and haptic communications, have sprung recently and required the communications and computing framework to be more reliable, efficient and secure.</a:t>
            </a:r>
          </a:p>
          <a:p>
            <a:r>
              <a:rPr lang="en-US" altLang="zh-CN" dirty="0">
                <a:latin typeface="Adobe Devanagari" panose="02040503050201020203" pitchFamily="18" charset="0"/>
                <a:cs typeface="Adobe Devanagari" panose="02040503050201020203" pitchFamily="18" charset="0"/>
              </a:rPr>
              <a:t>However, it raises severe challenges due to the spatial and/or temporal diversity of the entities possibly involved in communications and computing.</a:t>
            </a:r>
          </a:p>
          <a:p>
            <a:r>
              <a:rPr lang="en-US" altLang="zh-CN" dirty="0">
                <a:latin typeface="Adobe Devanagari" panose="02040503050201020203" pitchFamily="18" charset="0"/>
                <a:cs typeface="Adobe Devanagari" panose="02040503050201020203" pitchFamily="18" charset="0"/>
              </a:rPr>
              <a:t>The artificial intelligence (AI) for mission-critical communications and computing is expected to fundamentally address these increasing challenges.</a:t>
            </a:r>
            <a:endParaRPr lang="zh-CN" altLang="en-US" dirty="0">
              <a:latin typeface="Adobe Devanagari" panose="02040503050201020203" pitchFamily="18" charset="0"/>
              <a:cs typeface="Adobe Devanagari" panose="02040503050201020203" pitchFamily="18" charset="0"/>
            </a:endParaRPr>
          </a:p>
        </p:txBody>
      </p:sp>
      <p:sp>
        <p:nvSpPr>
          <p:cNvPr id="8" name="文本框 7">
            <a:extLst>
              <a:ext uri="{FF2B5EF4-FFF2-40B4-BE49-F238E27FC236}">
                <a16:creationId xmlns:a16="http://schemas.microsoft.com/office/drawing/2014/main" xmlns="" id="{BDF19DE8-7E4A-4E17-BD23-FC9B8845F3F9}"/>
              </a:ext>
            </a:extLst>
          </p:cNvPr>
          <p:cNvSpPr txBox="1"/>
          <p:nvPr/>
        </p:nvSpPr>
        <p:spPr>
          <a:xfrm>
            <a:off x="9382958" y="6258511"/>
            <a:ext cx="2107707" cy="461665"/>
          </a:xfrm>
          <a:prstGeom prst="rect">
            <a:avLst/>
          </a:prstGeom>
          <a:noFill/>
        </p:spPr>
        <p:txBody>
          <a:bodyPr wrap="square">
            <a:spAutoFit/>
          </a:bodyPr>
          <a:lstStyle/>
          <a:p>
            <a:r>
              <a:rPr lang="en-US" altLang="zh-CN" sz="2400" b="1" dirty="0">
                <a:solidFill>
                  <a:srgbClr val="002060"/>
                </a:solidFill>
                <a:effectLst/>
                <a:latin typeface="Adobe Devanagari" panose="02040503050201020203" pitchFamily="18" charset="0"/>
                <a:cs typeface="Adobe Devanagari" panose="02040503050201020203" pitchFamily="18" charset="0"/>
              </a:rPr>
              <a:t>IEEE ICNP 2020</a:t>
            </a:r>
            <a:endParaRPr lang="zh-CN" altLang="en-US" sz="2400" dirty="0">
              <a:solidFill>
                <a:srgbClr val="002060"/>
              </a:solidFill>
            </a:endParaRPr>
          </a:p>
        </p:txBody>
      </p:sp>
    </p:spTree>
    <p:extLst>
      <p:ext uri="{BB962C8B-B14F-4D97-AF65-F5344CB8AC3E}">
        <p14:creationId xmlns:p14="http://schemas.microsoft.com/office/powerpoint/2010/main" val="219219168"/>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D472B438-92DA-454B-B8B9-CEC8CA365542}"/>
              </a:ext>
            </a:extLst>
          </p:cNvPr>
          <p:cNvSpPr>
            <a:spLocks noGrp="1"/>
          </p:cNvSpPr>
          <p:nvPr>
            <p:ph type="title"/>
          </p:nvPr>
        </p:nvSpPr>
        <p:spPr/>
        <p:txBody>
          <a:bodyPr>
            <a:normAutofit fontScale="90000"/>
          </a:bodyPr>
          <a:lstStyle/>
          <a:p>
            <a:r>
              <a:rPr lang="en-US" altLang="zh-CN" b="1" dirty="0">
                <a:solidFill>
                  <a:srgbClr val="C00000"/>
                </a:solidFill>
                <a:effectLst/>
                <a:latin typeface="Adobe Devanagari" panose="02040503050201020203" pitchFamily="18" charset="0"/>
                <a:cs typeface="Adobe Devanagari" panose="02040503050201020203" pitchFamily="18" charset="0"/>
              </a:rPr>
              <a:t>AIMCOM</a:t>
            </a:r>
            <a:r>
              <a:rPr lang="en-US" altLang="zh-CN" b="1" baseline="30000" dirty="0">
                <a:solidFill>
                  <a:srgbClr val="C00000"/>
                </a:solidFill>
                <a:effectLst/>
                <a:latin typeface="Adobe Devanagari" panose="02040503050201020203" pitchFamily="18" charset="0"/>
                <a:cs typeface="Adobe Devanagari" panose="02040503050201020203" pitchFamily="18" charset="0"/>
              </a:rPr>
              <a:t>2</a:t>
            </a:r>
            <a:r>
              <a:rPr lang="en-US" altLang="zh-CN" b="1" dirty="0">
                <a:solidFill>
                  <a:schemeClr val="bg1"/>
                </a:solidFill>
                <a:effectLst/>
                <a:latin typeface="Adobe Devanagari" panose="02040503050201020203" pitchFamily="18" charset="0"/>
                <a:cs typeface="Adobe Devanagari" panose="02040503050201020203" pitchFamily="18" charset="0"/>
              </a:rPr>
              <a:t> </a:t>
            </a:r>
            <a:br>
              <a:rPr lang="en-US" altLang="zh-CN" b="1" dirty="0">
                <a:solidFill>
                  <a:schemeClr val="bg1"/>
                </a:solidFill>
                <a:effectLst/>
                <a:latin typeface="Adobe Devanagari" panose="02040503050201020203" pitchFamily="18" charset="0"/>
                <a:cs typeface="Adobe Devanagari" panose="02040503050201020203" pitchFamily="18" charset="0"/>
              </a:rPr>
            </a:br>
            <a:r>
              <a:rPr lang="en-US" altLang="zh-CN" sz="2700" dirty="0">
                <a:solidFill>
                  <a:schemeClr val="accent2">
                    <a:lumMod val="50000"/>
                  </a:schemeClr>
                </a:solidFill>
                <a:latin typeface="Adobe Devanagari" panose="02040503050201020203" pitchFamily="18" charset="0"/>
                <a:cs typeface="Adobe Devanagari" panose="02040503050201020203" pitchFamily="18" charset="0"/>
              </a:rPr>
              <a:t>Riding with AI towards Mission-Critical Communications and Computing at the Edge</a:t>
            </a:r>
            <a:endParaRPr lang="zh-CN" altLang="en-US" dirty="0">
              <a:solidFill>
                <a:schemeClr val="accent2">
                  <a:lumMod val="50000"/>
                </a:schemeClr>
              </a:solidFill>
              <a:latin typeface="Adobe Devanagari" panose="02040503050201020203" pitchFamily="18" charset="0"/>
              <a:cs typeface="Adobe Devanagari" panose="02040503050201020203" pitchFamily="18" charset="0"/>
            </a:endParaRPr>
          </a:p>
        </p:txBody>
      </p:sp>
      <p:sp>
        <p:nvSpPr>
          <p:cNvPr id="3" name="内容占位符 2">
            <a:extLst>
              <a:ext uri="{FF2B5EF4-FFF2-40B4-BE49-F238E27FC236}">
                <a16:creationId xmlns:a16="http://schemas.microsoft.com/office/drawing/2014/main" xmlns="" id="{689BB7B3-DF80-4F0B-AC11-1B127BDEE449}"/>
              </a:ext>
            </a:extLst>
          </p:cNvPr>
          <p:cNvSpPr>
            <a:spLocks noGrp="1"/>
          </p:cNvSpPr>
          <p:nvPr>
            <p:ph idx="1"/>
          </p:nvPr>
        </p:nvSpPr>
        <p:spPr>
          <a:xfrm>
            <a:off x="838200" y="1825624"/>
            <a:ext cx="5163105" cy="4667251"/>
          </a:xfrm>
        </p:spPr>
        <p:txBody>
          <a:bodyPr>
            <a:normAutofit fontScale="92500" lnSpcReduction="10000"/>
          </a:bodyPr>
          <a:lstStyle/>
          <a:p>
            <a:pPr marL="0" indent="0">
              <a:buNone/>
            </a:pPr>
            <a:r>
              <a:rPr lang="en-US" altLang="zh-CN" b="1" dirty="0">
                <a:solidFill>
                  <a:srgbClr val="002060"/>
                </a:solidFill>
                <a:latin typeface="Adobe Devanagari" panose="02040503050201020203" pitchFamily="18" charset="0"/>
                <a:cs typeface="Adobe Devanagari" panose="02040503050201020203" pitchFamily="18" charset="0"/>
              </a:rPr>
              <a:t>Organizing Committee</a:t>
            </a:r>
          </a:p>
          <a:p>
            <a:pPr>
              <a:lnSpc>
                <a:spcPct val="120000"/>
              </a:lnSpc>
              <a:spcBef>
                <a:spcPts val="0"/>
              </a:spcBef>
            </a:pPr>
            <a:r>
              <a:rPr lang="en-US" altLang="zh-CN" sz="1600" dirty="0">
                <a:latin typeface="Adobe Devanagari" panose="02040503050201020203" pitchFamily="18" charset="0"/>
                <a:cs typeface="Adobe Devanagari" panose="02040503050201020203" pitchFamily="18" charset="0"/>
              </a:rPr>
              <a:t>Workshop Chairs</a:t>
            </a:r>
          </a:p>
          <a:p>
            <a:pPr lvl="1">
              <a:lnSpc>
                <a:spcPct val="120000"/>
              </a:lnSpc>
              <a:spcBef>
                <a:spcPts val="0"/>
              </a:spcBef>
            </a:pPr>
            <a:r>
              <a:rPr lang="en-US" altLang="zh-CN" sz="1600" dirty="0">
                <a:latin typeface="Adobe Devanagari" panose="02040503050201020203" pitchFamily="18" charset="0"/>
                <a:cs typeface="Adobe Devanagari" panose="02040503050201020203" pitchFamily="18" charset="0"/>
              </a:rPr>
              <a:t>Jon Crowcroft (Cambridge University, UK)</a:t>
            </a:r>
          </a:p>
          <a:p>
            <a:pPr lvl="1">
              <a:lnSpc>
                <a:spcPct val="120000"/>
              </a:lnSpc>
              <a:spcBef>
                <a:spcPts val="0"/>
              </a:spcBef>
            </a:pPr>
            <a:r>
              <a:rPr lang="en-US" altLang="zh-CN" sz="1600" dirty="0" err="1">
                <a:latin typeface="Adobe Devanagari" panose="02040503050201020203" pitchFamily="18" charset="0"/>
                <a:cs typeface="Adobe Devanagari" panose="02040503050201020203" pitchFamily="18" charset="0"/>
              </a:rPr>
              <a:t>Shuguang</a:t>
            </a:r>
            <a:r>
              <a:rPr lang="en-US" altLang="zh-CN" sz="1600" dirty="0">
                <a:latin typeface="Adobe Devanagari" panose="02040503050201020203" pitchFamily="18" charset="0"/>
                <a:cs typeface="Adobe Devanagari" panose="02040503050201020203" pitchFamily="18" charset="0"/>
              </a:rPr>
              <a:t> Cui (The Chinese University of Hong Kong (Shenzhen), China)</a:t>
            </a:r>
          </a:p>
          <a:p>
            <a:pPr lvl="1">
              <a:lnSpc>
                <a:spcPct val="120000"/>
              </a:lnSpc>
              <a:spcBef>
                <a:spcPts val="0"/>
              </a:spcBef>
            </a:pPr>
            <a:r>
              <a:rPr lang="en-US" altLang="zh-CN" sz="1600" dirty="0" err="1">
                <a:latin typeface="Adobe Devanagari" panose="02040503050201020203" pitchFamily="18" charset="0"/>
                <a:cs typeface="Adobe Devanagari" panose="02040503050201020203" pitchFamily="18" charset="0"/>
              </a:rPr>
              <a:t>Hulya</a:t>
            </a:r>
            <a:r>
              <a:rPr lang="en-US" altLang="zh-CN" sz="1600" dirty="0">
                <a:latin typeface="Adobe Devanagari" panose="02040503050201020203" pitchFamily="18" charset="0"/>
                <a:cs typeface="Adobe Devanagari" panose="02040503050201020203" pitchFamily="18" charset="0"/>
              </a:rPr>
              <a:t> </a:t>
            </a:r>
            <a:r>
              <a:rPr lang="en-US" altLang="zh-CN" sz="1600" dirty="0" err="1">
                <a:latin typeface="Adobe Devanagari" panose="02040503050201020203" pitchFamily="18" charset="0"/>
                <a:cs typeface="Adobe Devanagari" panose="02040503050201020203" pitchFamily="18" charset="0"/>
              </a:rPr>
              <a:t>Seferoglu</a:t>
            </a:r>
            <a:r>
              <a:rPr lang="en-US" altLang="zh-CN" sz="1600" dirty="0">
                <a:latin typeface="Adobe Devanagari" panose="02040503050201020203" pitchFamily="18" charset="0"/>
                <a:cs typeface="Adobe Devanagari" panose="02040503050201020203" pitchFamily="18" charset="0"/>
              </a:rPr>
              <a:t> (University of Illinois at Chicago, USA)</a:t>
            </a:r>
          </a:p>
          <a:p>
            <a:pPr>
              <a:lnSpc>
                <a:spcPct val="120000"/>
              </a:lnSpc>
              <a:spcBef>
                <a:spcPts val="0"/>
              </a:spcBef>
            </a:pPr>
            <a:r>
              <a:rPr lang="en-US" altLang="zh-CN" sz="1600" dirty="0">
                <a:latin typeface="Adobe Devanagari" panose="02040503050201020203" pitchFamily="18" charset="0"/>
                <a:cs typeface="Adobe Devanagari" panose="02040503050201020203" pitchFamily="18" charset="0"/>
              </a:rPr>
              <a:t>Workshop Technical Program Committee Chairs</a:t>
            </a:r>
          </a:p>
          <a:p>
            <a:pPr lvl="1">
              <a:lnSpc>
                <a:spcPct val="120000"/>
              </a:lnSpc>
              <a:spcBef>
                <a:spcPts val="0"/>
              </a:spcBef>
            </a:pPr>
            <a:r>
              <a:rPr lang="en-US" altLang="zh-CN" sz="1600" dirty="0">
                <a:latin typeface="Adobe Devanagari" panose="02040503050201020203" pitchFamily="18" charset="0"/>
                <a:cs typeface="Adobe Devanagari" panose="02040503050201020203" pitchFamily="18" charset="0"/>
              </a:rPr>
              <a:t>Rongpeng Li (Zhejiang University, China)</a:t>
            </a:r>
          </a:p>
          <a:p>
            <a:pPr lvl="1">
              <a:lnSpc>
                <a:spcPct val="120000"/>
              </a:lnSpc>
              <a:spcBef>
                <a:spcPts val="0"/>
              </a:spcBef>
            </a:pPr>
            <a:r>
              <a:rPr lang="en-US" altLang="zh-CN" sz="1600" dirty="0">
                <a:latin typeface="Adobe Devanagari" panose="02040503050201020203" pitchFamily="18" charset="0"/>
                <a:cs typeface="Adobe Devanagari" panose="02040503050201020203" pitchFamily="18" charset="0"/>
              </a:rPr>
              <a:t>Salim El </a:t>
            </a:r>
            <a:r>
              <a:rPr lang="en-US" altLang="zh-CN" sz="1600" dirty="0" err="1">
                <a:latin typeface="Adobe Devanagari" panose="02040503050201020203" pitchFamily="18" charset="0"/>
                <a:cs typeface="Adobe Devanagari" panose="02040503050201020203" pitchFamily="18" charset="0"/>
              </a:rPr>
              <a:t>Rouayheb</a:t>
            </a:r>
            <a:r>
              <a:rPr lang="en-US" altLang="zh-CN" sz="1600" dirty="0">
                <a:latin typeface="Adobe Devanagari" panose="02040503050201020203" pitchFamily="18" charset="0"/>
                <a:cs typeface="Adobe Devanagari" panose="02040503050201020203" pitchFamily="18" charset="0"/>
              </a:rPr>
              <a:t> (Rutgers University, USA)</a:t>
            </a:r>
          </a:p>
          <a:p>
            <a:pPr lvl="1">
              <a:lnSpc>
                <a:spcPct val="120000"/>
              </a:lnSpc>
              <a:spcBef>
                <a:spcPts val="0"/>
              </a:spcBef>
            </a:pPr>
            <a:r>
              <a:rPr lang="en-US" altLang="zh-CN" sz="1600" dirty="0">
                <a:latin typeface="Adobe Devanagari" panose="02040503050201020203" pitchFamily="18" charset="0"/>
                <a:cs typeface="Adobe Devanagari" panose="02040503050201020203" pitchFamily="18" charset="0"/>
              </a:rPr>
              <a:t>Venkat Dasari (CCDC Army Research Laboratory, USA)</a:t>
            </a:r>
          </a:p>
          <a:p>
            <a:pPr lvl="1">
              <a:lnSpc>
                <a:spcPct val="120000"/>
              </a:lnSpc>
              <a:spcBef>
                <a:spcPts val="0"/>
              </a:spcBef>
            </a:pPr>
            <a:r>
              <a:rPr lang="en-US" altLang="zh-CN" sz="1600" dirty="0" err="1">
                <a:latin typeface="Adobe Devanagari" panose="02040503050201020203" pitchFamily="18" charset="0"/>
                <a:cs typeface="Adobe Devanagari" panose="02040503050201020203" pitchFamily="18" charset="0"/>
              </a:rPr>
              <a:t>Meddhi</a:t>
            </a:r>
            <a:r>
              <a:rPr lang="en-US" altLang="zh-CN" sz="1600" dirty="0">
                <a:latin typeface="Adobe Devanagari" panose="02040503050201020203" pitchFamily="18" charset="0"/>
                <a:cs typeface="Adobe Devanagari" panose="02040503050201020203" pitchFamily="18" charset="0"/>
              </a:rPr>
              <a:t> Bennis (University of Oulu, Finland)</a:t>
            </a:r>
          </a:p>
          <a:p>
            <a:pPr lvl="1">
              <a:lnSpc>
                <a:spcPct val="120000"/>
              </a:lnSpc>
              <a:spcBef>
                <a:spcPts val="0"/>
              </a:spcBef>
            </a:pPr>
            <a:r>
              <a:rPr lang="en-US" altLang="zh-CN" sz="1600" dirty="0">
                <a:latin typeface="Adobe Devanagari" panose="02040503050201020203" pitchFamily="18" charset="0"/>
                <a:cs typeface="Adobe Devanagari" panose="02040503050201020203" pitchFamily="18" charset="0"/>
              </a:rPr>
              <a:t>Macro Di Renzo (</a:t>
            </a:r>
            <a:r>
              <a:rPr lang="en-US" altLang="zh-CN" sz="1600" dirty="0" err="1">
                <a:latin typeface="Adobe Devanagari" panose="02040503050201020203" pitchFamily="18" charset="0"/>
                <a:cs typeface="Adobe Devanagari" panose="02040503050201020203" pitchFamily="18" charset="0"/>
              </a:rPr>
              <a:t>CentraleSupelec</a:t>
            </a:r>
            <a:r>
              <a:rPr lang="en-US" altLang="zh-CN" sz="1600" dirty="0">
                <a:latin typeface="Adobe Devanagari" panose="02040503050201020203" pitchFamily="18" charset="0"/>
                <a:cs typeface="Adobe Devanagari" panose="02040503050201020203" pitchFamily="18" charset="0"/>
              </a:rPr>
              <a:t>, France)</a:t>
            </a:r>
          </a:p>
          <a:p>
            <a:pPr>
              <a:lnSpc>
                <a:spcPct val="120000"/>
              </a:lnSpc>
              <a:spcBef>
                <a:spcPts val="0"/>
              </a:spcBef>
            </a:pPr>
            <a:r>
              <a:rPr lang="en-US" altLang="zh-CN" sz="1600" dirty="0">
                <a:latin typeface="Adobe Devanagari" panose="02040503050201020203" pitchFamily="18" charset="0"/>
                <a:cs typeface="Adobe Devanagari" panose="02040503050201020203" pitchFamily="18" charset="0"/>
              </a:rPr>
              <a:t>Workshop Publicity Chairs</a:t>
            </a:r>
          </a:p>
          <a:p>
            <a:pPr lvl="1">
              <a:lnSpc>
                <a:spcPct val="120000"/>
              </a:lnSpc>
              <a:spcBef>
                <a:spcPts val="0"/>
              </a:spcBef>
            </a:pPr>
            <a:r>
              <a:rPr lang="en-US" altLang="zh-CN" sz="1600" dirty="0" err="1">
                <a:latin typeface="Adobe Devanagari" panose="02040503050201020203" pitchFamily="18" charset="0"/>
                <a:cs typeface="Adobe Devanagari" panose="02040503050201020203" pitchFamily="18" charset="0"/>
              </a:rPr>
              <a:t>Xianfu</a:t>
            </a:r>
            <a:r>
              <a:rPr lang="en-US" altLang="zh-CN" sz="1600" dirty="0">
                <a:latin typeface="Adobe Devanagari" panose="02040503050201020203" pitchFamily="18" charset="0"/>
                <a:cs typeface="Adobe Devanagari" panose="02040503050201020203" pitchFamily="18" charset="0"/>
              </a:rPr>
              <a:t> Chen (VTT, Finland)</a:t>
            </a:r>
          </a:p>
          <a:p>
            <a:pPr lvl="1">
              <a:lnSpc>
                <a:spcPct val="120000"/>
              </a:lnSpc>
              <a:spcBef>
                <a:spcPts val="0"/>
              </a:spcBef>
            </a:pPr>
            <a:r>
              <a:rPr lang="en-US" altLang="zh-CN" sz="1600" dirty="0" err="1">
                <a:latin typeface="Adobe Devanagari" panose="02040503050201020203" pitchFamily="18" charset="0"/>
                <a:cs typeface="Adobe Devanagari" panose="02040503050201020203" pitchFamily="18" charset="0"/>
              </a:rPr>
              <a:t>Guoru</a:t>
            </a:r>
            <a:r>
              <a:rPr lang="en-US" altLang="zh-CN" sz="1600" dirty="0">
                <a:latin typeface="Adobe Devanagari" panose="02040503050201020203" pitchFamily="18" charset="0"/>
                <a:cs typeface="Adobe Devanagari" panose="02040503050201020203" pitchFamily="18" charset="0"/>
              </a:rPr>
              <a:t> Ding (Army Engineering University, China)</a:t>
            </a:r>
            <a:endParaRPr lang="zh-CN" altLang="en-US" sz="1600" dirty="0">
              <a:latin typeface="Adobe Devanagari" panose="02040503050201020203" pitchFamily="18" charset="0"/>
              <a:cs typeface="Adobe Devanagari" panose="02040503050201020203" pitchFamily="18" charset="0"/>
            </a:endParaRPr>
          </a:p>
        </p:txBody>
      </p:sp>
      <p:sp>
        <p:nvSpPr>
          <p:cNvPr id="8" name="文本框 7">
            <a:extLst>
              <a:ext uri="{FF2B5EF4-FFF2-40B4-BE49-F238E27FC236}">
                <a16:creationId xmlns:a16="http://schemas.microsoft.com/office/drawing/2014/main" xmlns="" id="{BDF19DE8-7E4A-4E17-BD23-FC9B8845F3F9}"/>
              </a:ext>
            </a:extLst>
          </p:cNvPr>
          <p:cNvSpPr txBox="1"/>
          <p:nvPr/>
        </p:nvSpPr>
        <p:spPr>
          <a:xfrm>
            <a:off x="9382958" y="6258511"/>
            <a:ext cx="2107707" cy="461665"/>
          </a:xfrm>
          <a:prstGeom prst="rect">
            <a:avLst/>
          </a:prstGeom>
          <a:noFill/>
        </p:spPr>
        <p:txBody>
          <a:bodyPr wrap="square">
            <a:spAutoFit/>
          </a:bodyPr>
          <a:lstStyle/>
          <a:p>
            <a:r>
              <a:rPr lang="en-US" altLang="zh-CN" sz="2400" b="1" dirty="0">
                <a:solidFill>
                  <a:srgbClr val="002060"/>
                </a:solidFill>
                <a:effectLst/>
                <a:latin typeface="Adobe Devanagari" panose="02040503050201020203" pitchFamily="18" charset="0"/>
                <a:cs typeface="Adobe Devanagari" panose="02040503050201020203" pitchFamily="18" charset="0"/>
              </a:rPr>
              <a:t>IEEE ICNP 2020</a:t>
            </a:r>
            <a:endParaRPr lang="zh-CN" altLang="en-US" sz="2400" dirty="0">
              <a:solidFill>
                <a:srgbClr val="002060"/>
              </a:solidFill>
            </a:endParaRPr>
          </a:p>
        </p:txBody>
      </p:sp>
      <p:sp>
        <p:nvSpPr>
          <p:cNvPr id="5" name="内容占位符 2">
            <a:extLst>
              <a:ext uri="{FF2B5EF4-FFF2-40B4-BE49-F238E27FC236}">
                <a16:creationId xmlns:a16="http://schemas.microsoft.com/office/drawing/2014/main" xmlns="" id="{530EA301-D469-4637-B5CE-2AC947D4B59D}"/>
              </a:ext>
            </a:extLst>
          </p:cNvPr>
          <p:cNvSpPr txBox="1">
            <a:spLocks/>
          </p:cNvSpPr>
          <p:nvPr/>
        </p:nvSpPr>
        <p:spPr>
          <a:xfrm>
            <a:off x="6190697" y="1825624"/>
            <a:ext cx="5163105" cy="4667251"/>
          </a:xfrm>
          <a:prstGeom prst="rect">
            <a:avLst/>
          </a:prstGeom>
        </p:spPr>
        <p:txBody>
          <a:bodyPr vert="horz" lIns="91440" tIns="45720" rIns="91440" bIns="45720" rtlCol="0">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altLang="zh-CN" b="1" dirty="0">
                <a:solidFill>
                  <a:srgbClr val="002060"/>
                </a:solidFill>
                <a:latin typeface="Adobe Devanagari" panose="02040503050201020203" pitchFamily="18" charset="0"/>
                <a:cs typeface="Adobe Devanagari" panose="02040503050201020203" pitchFamily="18" charset="0"/>
              </a:rPr>
              <a:t>Program Committee</a:t>
            </a:r>
          </a:p>
          <a:p>
            <a:pPr>
              <a:lnSpc>
                <a:spcPct val="120000"/>
              </a:lnSpc>
              <a:spcBef>
                <a:spcPts val="0"/>
              </a:spcBef>
            </a:pPr>
            <a:r>
              <a:rPr lang="en-US" altLang="zh-CN" sz="1700" dirty="0" err="1">
                <a:latin typeface="Adobe Devanagari" panose="02040503050201020203" pitchFamily="18" charset="0"/>
                <a:cs typeface="Adobe Devanagari" panose="02040503050201020203" pitchFamily="18" charset="0"/>
              </a:rPr>
              <a:t>Balajee</a:t>
            </a:r>
            <a:r>
              <a:rPr lang="en-US" altLang="zh-CN" sz="1700" dirty="0">
                <a:latin typeface="Adobe Devanagari" panose="02040503050201020203" pitchFamily="18" charset="0"/>
                <a:cs typeface="Adobe Devanagari" panose="02040503050201020203" pitchFamily="18" charset="0"/>
              </a:rPr>
              <a:t> </a:t>
            </a:r>
            <a:r>
              <a:rPr lang="en-US" altLang="zh-CN" sz="1700" dirty="0" err="1">
                <a:latin typeface="Adobe Devanagari" panose="02040503050201020203" pitchFamily="18" charset="0"/>
                <a:cs typeface="Adobe Devanagari" panose="02040503050201020203" pitchFamily="18" charset="0"/>
              </a:rPr>
              <a:t>Vamanan</a:t>
            </a:r>
            <a:r>
              <a:rPr lang="en-US" altLang="zh-CN" sz="1700" dirty="0">
                <a:latin typeface="Adobe Devanagari" panose="02040503050201020203" pitchFamily="18" charset="0"/>
                <a:cs typeface="Adobe Devanagari" panose="02040503050201020203" pitchFamily="18" charset="0"/>
              </a:rPr>
              <a:t> (University of Illinois at Chicago, USA)</a:t>
            </a:r>
          </a:p>
          <a:p>
            <a:pPr>
              <a:lnSpc>
                <a:spcPct val="120000"/>
              </a:lnSpc>
              <a:spcBef>
                <a:spcPts val="0"/>
              </a:spcBef>
            </a:pPr>
            <a:r>
              <a:rPr lang="en-US" altLang="zh-CN" sz="1700" dirty="0" err="1">
                <a:latin typeface="Adobe Devanagari" panose="02040503050201020203" pitchFamily="18" charset="0"/>
                <a:cs typeface="Adobe Devanagari" panose="02040503050201020203" pitchFamily="18" charset="0"/>
              </a:rPr>
              <a:t>Yasaman</a:t>
            </a:r>
            <a:r>
              <a:rPr lang="en-US" altLang="zh-CN" sz="1700" dirty="0">
                <a:latin typeface="Adobe Devanagari" panose="02040503050201020203" pitchFamily="18" charset="0"/>
                <a:cs typeface="Adobe Devanagari" panose="02040503050201020203" pitchFamily="18" charset="0"/>
              </a:rPr>
              <a:t> </a:t>
            </a:r>
            <a:r>
              <a:rPr lang="en-US" altLang="zh-CN" sz="1700" dirty="0" err="1">
                <a:latin typeface="Adobe Devanagari" panose="02040503050201020203" pitchFamily="18" charset="0"/>
                <a:cs typeface="Adobe Devanagari" panose="02040503050201020203" pitchFamily="18" charset="0"/>
              </a:rPr>
              <a:t>Keshtkarjahromi</a:t>
            </a:r>
            <a:r>
              <a:rPr lang="en-US" altLang="zh-CN" sz="1700" dirty="0">
                <a:latin typeface="Adobe Devanagari" panose="02040503050201020203" pitchFamily="18" charset="0"/>
                <a:cs typeface="Adobe Devanagari" panose="02040503050201020203" pitchFamily="18" charset="0"/>
              </a:rPr>
              <a:t> (Seagate, USA)</a:t>
            </a:r>
          </a:p>
          <a:p>
            <a:pPr>
              <a:lnSpc>
                <a:spcPct val="120000"/>
              </a:lnSpc>
              <a:spcBef>
                <a:spcPts val="0"/>
              </a:spcBef>
            </a:pPr>
            <a:r>
              <a:rPr lang="en-US" altLang="zh-CN" sz="1700" dirty="0">
                <a:latin typeface="Adobe Devanagari" panose="02040503050201020203" pitchFamily="18" charset="0"/>
                <a:cs typeface="Adobe Devanagari" panose="02040503050201020203" pitchFamily="18" charset="0"/>
              </a:rPr>
              <a:t>An Liu (Zhejiang University, China)</a:t>
            </a:r>
          </a:p>
          <a:p>
            <a:pPr>
              <a:lnSpc>
                <a:spcPct val="120000"/>
              </a:lnSpc>
              <a:spcBef>
                <a:spcPts val="0"/>
              </a:spcBef>
            </a:pPr>
            <a:r>
              <a:rPr lang="en-US" altLang="zh-CN" sz="1700" dirty="0" err="1">
                <a:latin typeface="Adobe Devanagari" panose="02040503050201020203" pitchFamily="18" charset="0"/>
                <a:cs typeface="Adobe Devanagari" panose="02040503050201020203" pitchFamily="18" charset="0"/>
              </a:rPr>
              <a:t>Qingjiang</a:t>
            </a:r>
            <a:r>
              <a:rPr lang="en-US" altLang="zh-CN" sz="1700" dirty="0">
                <a:latin typeface="Adobe Devanagari" panose="02040503050201020203" pitchFamily="18" charset="0"/>
                <a:cs typeface="Adobe Devanagari" panose="02040503050201020203" pitchFamily="18" charset="0"/>
              </a:rPr>
              <a:t> Shi (Tongji University, China)</a:t>
            </a:r>
          </a:p>
          <a:p>
            <a:pPr>
              <a:lnSpc>
                <a:spcPct val="120000"/>
              </a:lnSpc>
              <a:spcBef>
                <a:spcPts val="0"/>
              </a:spcBef>
            </a:pPr>
            <a:r>
              <a:rPr lang="en-US" altLang="zh-CN" sz="1700" dirty="0" err="1">
                <a:latin typeface="Adobe Devanagari" panose="02040503050201020203" pitchFamily="18" charset="0"/>
                <a:cs typeface="Adobe Devanagari" panose="02040503050201020203" pitchFamily="18" charset="0"/>
              </a:rPr>
              <a:t>Guanding</a:t>
            </a:r>
            <a:r>
              <a:rPr lang="en-US" altLang="zh-CN" sz="1700" dirty="0">
                <a:latin typeface="Adobe Devanagari" panose="02040503050201020203" pitchFamily="18" charset="0"/>
                <a:cs typeface="Adobe Devanagari" panose="02040503050201020203" pitchFamily="18" charset="0"/>
              </a:rPr>
              <a:t> Yu (Zhejiang University, China)</a:t>
            </a:r>
          </a:p>
          <a:p>
            <a:pPr>
              <a:lnSpc>
                <a:spcPct val="120000"/>
              </a:lnSpc>
              <a:spcBef>
                <a:spcPts val="0"/>
              </a:spcBef>
            </a:pPr>
            <a:r>
              <a:rPr lang="en-US" altLang="zh-CN" sz="1700" dirty="0" err="1">
                <a:latin typeface="Adobe Devanagari" panose="02040503050201020203" pitchFamily="18" charset="0"/>
                <a:cs typeface="Adobe Devanagari" panose="02040503050201020203" pitchFamily="18" charset="0"/>
              </a:rPr>
              <a:t>Shunqing</a:t>
            </a:r>
            <a:r>
              <a:rPr lang="en-US" altLang="zh-CN" sz="1700" dirty="0">
                <a:latin typeface="Adobe Devanagari" panose="02040503050201020203" pitchFamily="18" charset="0"/>
                <a:cs typeface="Adobe Devanagari" panose="02040503050201020203" pitchFamily="18" charset="0"/>
              </a:rPr>
              <a:t> Zhang (Shanghai University, China)</a:t>
            </a:r>
          </a:p>
          <a:p>
            <a:pPr>
              <a:lnSpc>
                <a:spcPct val="120000"/>
              </a:lnSpc>
              <a:spcBef>
                <a:spcPts val="0"/>
              </a:spcBef>
            </a:pPr>
            <a:r>
              <a:rPr lang="en-US" altLang="zh-CN" sz="1700" dirty="0" err="1">
                <a:latin typeface="Adobe Devanagari" panose="02040503050201020203" pitchFamily="18" charset="0"/>
                <a:cs typeface="Adobe Devanagari" panose="02040503050201020203" pitchFamily="18" charset="0"/>
              </a:rPr>
              <a:t>Chungang</a:t>
            </a:r>
            <a:r>
              <a:rPr lang="en-US" altLang="zh-CN" sz="1700" dirty="0">
                <a:latin typeface="Adobe Devanagari" panose="02040503050201020203" pitchFamily="18" charset="0"/>
                <a:cs typeface="Adobe Devanagari" panose="02040503050201020203" pitchFamily="18" charset="0"/>
              </a:rPr>
              <a:t> Yang (</a:t>
            </a:r>
            <a:r>
              <a:rPr lang="en-US" altLang="zh-CN" sz="1700" dirty="0" err="1">
                <a:latin typeface="Adobe Devanagari" panose="02040503050201020203" pitchFamily="18" charset="0"/>
                <a:cs typeface="Adobe Devanagari" panose="02040503050201020203" pitchFamily="18" charset="0"/>
              </a:rPr>
              <a:t>Xidian</a:t>
            </a:r>
            <a:r>
              <a:rPr lang="en-US" altLang="zh-CN" sz="1700" dirty="0">
                <a:latin typeface="Adobe Devanagari" panose="02040503050201020203" pitchFamily="18" charset="0"/>
                <a:cs typeface="Adobe Devanagari" panose="02040503050201020203" pitchFamily="18" charset="0"/>
              </a:rPr>
              <a:t> University, China)</a:t>
            </a:r>
          </a:p>
          <a:p>
            <a:pPr>
              <a:lnSpc>
                <a:spcPct val="120000"/>
              </a:lnSpc>
              <a:spcBef>
                <a:spcPts val="0"/>
              </a:spcBef>
            </a:pPr>
            <a:r>
              <a:rPr lang="en-US" altLang="zh-CN" sz="1700" dirty="0">
                <a:latin typeface="Adobe Devanagari" panose="02040503050201020203" pitchFamily="18" charset="0"/>
                <a:cs typeface="Adobe Devanagari" panose="02040503050201020203" pitchFamily="18" charset="0"/>
              </a:rPr>
              <a:t>Tao Chen (VTT Technical Research Centre, Finland)</a:t>
            </a:r>
          </a:p>
          <a:p>
            <a:pPr>
              <a:lnSpc>
                <a:spcPct val="120000"/>
              </a:lnSpc>
              <a:spcBef>
                <a:spcPts val="0"/>
              </a:spcBef>
            </a:pPr>
            <a:r>
              <a:rPr lang="en-US" altLang="zh-CN" sz="1700" dirty="0" err="1">
                <a:latin typeface="Adobe Devanagari" panose="02040503050201020203" pitchFamily="18" charset="0"/>
                <a:cs typeface="Adobe Devanagari" panose="02040503050201020203" pitchFamily="18" charset="0"/>
              </a:rPr>
              <a:t>Kyunghan</a:t>
            </a:r>
            <a:r>
              <a:rPr lang="en-US" altLang="zh-CN" sz="1700" dirty="0">
                <a:latin typeface="Adobe Devanagari" panose="02040503050201020203" pitchFamily="18" charset="0"/>
                <a:cs typeface="Adobe Devanagari" panose="02040503050201020203" pitchFamily="18" charset="0"/>
              </a:rPr>
              <a:t> Lee (Seoul National University, Korea)</a:t>
            </a:r>
          </a:p>
          <a:p>
            <a:pPr>
              <a:lnSpc>
                <a:spcPct val="120000"/>
              </a:lnSpc>
              <a:spcBef>
                <a:spcPts val="0"/>
              </a:spcBef>
            </a:pPr>
            <a:r>
              <a:rPr lang="en-US" altLang="zh-CN" sz="1700" dirty="0">
                <a:latin typeface="Adobe Devanagari" panose="02040503050201020203" pitchFamily="18" charset="0"/>
                <a:cs typeface="Adobe Devanagari" panose="02040503050201020203" pitchFamily="18" charset="0"/>
              </a:rPr>
              <a:t>Sheng Zhou (Tsinghua University, China)</a:t>
            </a:r>
          </a:p>
          <a:p>
            <a:pPr>
              <a:lnSpc>
                <a:spcPct val="120000"/>
              </a:lnSpc>
              <a:spcBef>
                <a:spcPts val="0"/>
              </a:spcBef>
            </a:pPr>
            <a:r>
              <a:rPr lang="en-US" altLang="zh-CN" sz="1700" dirty="0" err="1">
                <a:latin typeface="Adobe Devanagari" panose="02040503050201020203" pitchFamily="18" charset="0"/>
                <a:cs typeface="Adobe Devanagari" panose="02040503050201020203" pitchFamily="18" charset="0"/>
              </a:rPr>
              <a:t>Celimuge</a:t>
            </a:r>
            <a:r>
              <a:rPr lang="en-US" altLang="zh-CN" sz="1700" dirty="0">
                <a:latin typeface="Adobe Devanagari" panose="02040503050201020203" pitchFamily="18" charset="0"/>
                <a:cs typeface="Adobe Devanagari" panose="02040503050201020203" pitchFamily="18" charset="0"/>
              </a:rPr>
              <a:t> Wu (The University of Electro-Communications, Japan)</a:t>
            </a:r>
          </a:p>
          <a:p>
            <a:pPr>
              <a:lnSpc>
                <a:spcPct val="120000"/>
              </a:lnSpc>
              <a:spcBef>
                <a:spcPts val="0"/>
              </a:spcBef>
            </a:pPr>
            <a:r>
              <a:rPr lang="en-US" altLang="zh-CN" sz="1700" dirty="0">
                <a:latin typeface="Adobe Devanagari" panose="02040503050201020203" pitchFamily="18" charset="0"/>
                <a:cs typeface="Adobe Devanagari" panose="02040503050201020203" pitchFamily="18" charset="0"/>
              </a:rPr>
              <a:t>Boya Di (Imperial College London, UK)</a:t>
            </a:r>
          </a:p>
          <a:p>
            <a:pPr>
              <a:lnSpc>
                <a:spcPct val="120000"/>
              </a:lnSpc>
              <a:spcBef>
                <a:spcPts val="0"/>
              </a:spcBef>
            </a:pPr>
            <a:r>
              <a:rPr lang="en-US" altLang="zh-CN" sz="1700" dirty="0">
                <a:latin typeface="Adobe Devanagari" panose="02040503050201020203" pitchFamily="18" charset="0"/>
                <a:cs typeface="Adobe Devanagari" panose="02040503050201020203" pitchFamily="18" charset="0"/>
              </a:rPr>
              <a:t>Omer Sella (Cambridge University, UK) </a:t>
            </a:r>
            <a:endParaRPr lang="zh-CN" altLang="en-US" sz="1700" dirty="0">
              <a:latin typeface="Adobe Devanagari" panose="02040503050201020203" pitchFamily="18" charset="0"/>
              <a:cs typeface="Adobe Devanagari" panose="02040503050201020203" pitchFamily="18" charset="0"/>
            </a:endParaRPr>
          </a:p>
        </p:txBody>
      </p:sp>
    </p:spTree>
    <p:extLst>
      <p:ext uri="{BB962C8B-B14F-4D97-AF65-F5344CB8AC3E}">
        <p14:creationId xmlns:p14="http://schemas.microsoft.com/office/powerpoint/2010/main" val="2785525844"/>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D472B438-92DA-454B-B8B9-CEC8CA365542}"/>
              </a:ext>
            </a:extLst>
          </p:cNvPr>
          <p:cNvSpPr>
            <a:spLocks noGrp="1"/>
          </p:cNvSpPr>
          <p:nvPr>
            <p:ph type="title"/>
          </p:nvPr>
        </p:nvSpPr>
        <p:spPr/>
        <p:txBody>
          <a:bodyPr>
            <a:normAutofit fontScale="90000"/>
          </a:bodyPr>
          <a:lstStyle/>
          <a:p>
            <a:r>
              <a:rPr lang="en-US" altLang="zh-CN" b="1" dirty="0">
                <a:solidFill>
                  <a:srgbClr val="C00000"/>
                </a:solidFill>
                <a:effectLst/>
                <a:latin typeface="Adobe Devanagari" panose="02040503050201020203" pitchFamily="18" charset="0"/>
                <a:cs typeface="Adobe Devanagari" panose="02040503050201020203" pitchFamily="18" charset="0"/>
              </a:rPr>
              <a:t>AIMCOM</a:t>
            </a:r>
            <a:r>
              <a:rPr lang="en-US" altLang="zh-CN" b="1" baseline="30000" dirty="0">
                <a:solidFill>
                  <a:srgbClr val="C00000"/>
                </a:solidFill>
                <a:effectLst/>
                <a:latin typeface="Adobe Devanagari" panose="02040503050201020203" pitchFamily="18" charset="0"/>
                <a:cs typeface="Adobe Devanagari" panose="02040503050201020203" pitchFamily="18" charset="0"/>
              </a:rPr>
              <a:t>2</a:t>
            </a:r>
            <a:r>
              <a:rPr lang="en-US" altLang="zh-CN" b="1" dirty="0">
                <a:solidFill>
                  <a:schemeClr val="bg1"/>
                </a:solidFill>
                <a:effectLst/>
                <a:latin typeface="Adobe Devanagari" panose="02040503050201020203" pitchFamily="18" charset="0"/>
                <a:cs typeface="Adobe Devanagari" panose="02040503050201020203" pitchFamily="18" charset="0"/>
              </a:rPr>
              <a:t> </a:t>
            </a:r>
            <a:br>
              <a:rPr lang="en-US" altLang="zh-CN" b="1" dirty="0">
                <a:solidFill>
                  <a:schemeClr val="bg1"/>
                </a:solidFill>
                <a:effectLst/>
                <a:latin typeface="Adobe Devanagari" panose="02040503050201020203" pitchFamily="18" charset="0"/>
                <a:cs typeface="Adobe Devanagari" panose="02040503050201020203" pitchFamily="18" charset="0"/>
              </a:rPr>
            </a:br>
            <a:r>
              <a:rPr lang="en-US" altLang="zh-CN" sz="2700" dirty="0">
                <a:solidFill>
                  <a:schemeClr val="accent2">
                    <a:lumMod val="50000"/>
                  </a:schemeClr>
                </a:solidFill>
                <a:latin typeface="Adobe Devanagari" panose="02040503050201020203" pitchFamily="18" charset="0"/>
                <a:cs typeface="Adobe Devanagari" panose="02040503050201020203" pitchFamily="18" charset="0"/>
              </a:rPr>
              <a:t>Riding with AI towards Mission-Critical Communications and Computing at the Edge</a:t>
            </a:r>
            <a:endParaRPr lang="zh-CN" altLang="en-US" dirty="0">
              <a:solidFill>
                <a:schemeClr val="accent2">
                  <a:lumMod val="50000"/>
                </a:schemeClr>
              </a:solidFill>
              <a:latin typeface="Adobe Devanagari" panose="02040503050201020203" pitchFamily="18" charset="0"/>
              <a:cs typeface="Adobe Devanagari" panose="02040503050201020203" pitchFamily="18" charset="0"/>
            </a:endParaRPr>
          </a:p>
        </p:txBody>
      </p:sp>
      <p:sp>
        <p:nvSpPr>
          <p:cNvPr id="3" name="内容占位符 2">
            <a:extLst>
              <a:ext uri="{FF2B5EF4-FFF2-40B4-BE49-F238E27FC236}">
                <a16:creationId xmlns:a16="http://schemas.microsoft.com/office/drawing/2014/main" xmlns="" id="{689BB7B3-DF80-4F0B-AC11-1B127BDEE449}"/>
              </a:ext>
            </a:extLst>
          </p:cNvPr>
          <p:cNvSpPr>
            <a:spLocks noGrp="1"/>
          </p:cNvSpPr>
          <p:nvPr>
            <p:ph idx="1"/>
          </p:nvPr>
        </p:nvSpPr>
        <p:spPr/>
        <p:txBody>
          <a:bodyPr>
            <a:normAutofit fontScale="92500" lnSpcReduction="20000"/>
          </a:bodyPr>
          <a:lstStyle/>
          <a:p>
            <a:pPr marL="0" indent="0">
              <a:buNone/>
            </a:pPr>
            <a:r>
              <a:rPr lang="en-US" altLang="zh-CN" b="1" dirty="0">
                <a:solidFill>
                  <a:srgbClr val="002060"/>
                </a:solidFill>
                <a:latin typeface="Adobe Devanagari" panose="02040503050201020203" pitchFamily="18" charset="0"/>
                <a:cs typeface="Adobe Devanagari" panose="02040503050201020203" pitchFamily="18" charset="0"/>
              </a:rPr>
              <a:t>Program (4 Sessions)</a:t>
            </a:r>
          </a:p>
          <a:p>
            <a:r>
              <a:rPr lang="en-US" altLang="zh-CN" b="1" dirty="0">
                <a:solidFill>
                  <a:srgbClr val="C00000"/>
                </a:solidFill>
                <a:latin typeface="Adobe Devanagari" panose="02040503050201020203" pitchFamily="18" charset="0"/>
                <a:cs typeface="Adobe Devanagari" panose="02040503050201020203" pitchFamily="18" charset="0"/>
              </a:rPr>
              <a:t>2</a:t>
            </a:r>
            <a:r>
              <a:rPr lang="en-US" altLang="zh-CN" dirty="0">
                <a:latin typeface="Adobe Devanagari" panose="02040503050201020203" pitchFamily="18" charset="0"/>
                <a:cs typeface="Adobe Devanagari" panose="02040503050201020203" pitchFamily="18" charset="0"/>
              </a:rPr>
              <a:t> Keynotes</a:t>
            </a:r>
          </a:p>
          <a:p>
            <a:pPr marL="0" indent="0">
              <a:buNone/>
            </a:pPr>
            <a:endParaRPr lang="en-US" altLang="zh-CN" dirty="0">
              <a:latin typeface="Adobe Devanagari" panose="02040503050201020203" pitchFamily="18" charset="0"/>
              <a:cs typeface="Adobe Devanagari" panose="02040503050201020203" pitchFamily="18" charset="0"/>
            </a:endParaRPr>
          </a:p>
          <a:p>
            <a:endParaRPr lang="en-US" altLang="zh-CN" dirty="0">
              <a:latin typeface="Adobe Devanagari" panose="02040503050201020203" pitchFamily="18" charset="0"/>
              <a:cs typeface="Adobe Devanagari" panose="02040503050201020203" pitchFamily="18" charset="0"/>
            </a:endParaRPr>
          </a:p>
          <a:p>
            <a:pPr marL="0" indent="0">
              <a:buNone/>
            </a:pPr>
            <a:endParaRPr lang="en-US" altLang="zh-CN" dirty="0">
              <a:latin typeface="Adobe Devanagari" panose="02040503050201020203" pitchFamily="18" charset="0"/>
              <a:cs typeface="Adobe Devanagari" panose="02040503050201020203" pitchFamily="18" charset="0"/>
            </a:endParaRPr>
          </a:p>
          <a:p>
            <a:endParaRPr lang="en-US" altLang="zh-CN" dirty="0">
              <a:latin typeface="Adobe Devanagari" panose="02040503050201020203" pitchFamily="18" charset="0"/>
              <a:cs typeface="Adobe Devanagari" panose="02040503050201020203" pitchFamily="18" charset="0"/>
            </a:endParaRPr>
          </a:p>
          <a:p>
            <a:endParaRPr lang="en-US" altLang="zh-CN" dirty="0">
              <a:latin typeface="Adobe Devanagari" panose="02040503050201020203" pitchFamily="18" charset="0"/>
              <a:cs typeface="Adobe Devanagari" panose="02040503050201020203" pitchFamily="18" charset="0"/>
            </a:endParaRPr>
          </a:p>
          <a:p>
            <a:r>
              <a:rPr lang="en-US" altLang="zh-CN" b="1" dirty="0">
                <a:solidFill>
                  <a:srgbClr val="C00000"/>
                </a:solidFill>
                <a:latin typeface="Adobe Devanagari" panose="02040503050201020203" pitchFamily="18" charset="0"/>
                <a:cs typeface="Adobe Devanagari" panose="02040503050201020203" pitchFamily="18" charset="0"/>
              </a:rPr>
              <a:t>4</a:t>
            </a:r>
            <a:r>
              <a:rPr lang="en-US" altLang="zh-CN" dirty="0">
                <a:latin typeface="Adobe Devanagari" panose="02040503050201020203" pitchFamily="18" charset="0"/>
                <a:cs typeface="Adobe Devanagari" panose="02040503050201020203" pitchFamily="18" charset="0"/>
              </a:rPr>
              <a:t> Papers from Open Call</a:t>
            </a:r>
          </a:p>
          <a:p>
            <a:pPr lvl="1"/>
            <a:r>
              <a:rPr lang="en-US" altLang="zh-CN" dirty="0">
                <a:latin typeface="Adobe Devanagari" panose="02040503050201020203" pitchFamily="18" charset="0"/>
                <a:cs typeface="Adobe Devanagari" panose="02040503050201020203" pitchFamily="18" charset="0"/>
              </a:rPr>
              <a:t>Two from China, one from Japan, and one from USA</a:t>
            </a:r>
          </a:p>
          <a:p>
            <a:r>
              <a:rPr lang="en-US" altLang="zh-CN" b="1" dirty="0">
                <a:solidFill>
                  <a:srgbClr val="C00000"/>
                </a:solidFill>
                <a:latin typeface="Adobe Devanagari" panose="02040503050201020203" pitchFamily="18" charset="0"/>
                <a:cs typeface="Adobe Devanagari" panose="02040503050201020203" pitchFamily="18" charset="0"/>
              </a:rPr>
              <a:t>4</a:t>
            </a:r>
            <a:r>
              <a:rPr lang="en-US" altLang="zh-CN" dirty="0">
                <a:latin typeface="Adobe Devanagari" panose="02040503050201020203" pitchFamily="18" charset="0"/>
                <a:cs typeface="Adobe Devanagari" panose="02040503050201020203" pitchFamily="18" charset="0"/>
              </a:rPr>
              <a:t> Invited Talks</a:t>
            </a:r>
          </a:p>
          <a:p>
            <a:pPr lvl="1"/>
            <a:r>
              <a:rPr lang="en-US" altLang="zh-CN" dirty="0">
                <a:latin typeface="Adobe Devanagari" panose="02040503050201020203" pitchFamily="18" charset="0"/>
                <a:cs typeface="Adobe Devanagari" panose="02040503050201020203" pitchFamily="18" charset="0"/>
              </a:rPr>
              <a:t>Three from Academia and one from industry</a:t>
            </a:r>
          </a:p>
        </p:txBody>
      </p:sp>
      <p:sp>
        <p:nvSpPr>
          <p:cNvPr id="8" name="文本框 7">
            <a:extLst>
              <a:ext uri="{FF2B5EF4-FFF2-40B4-BE49-F238E27FC236}">
                <a16:creationId xmlns:a16="http://schemas.microsoft.com/office/drawing/2014/main" xmlns="" id="{BDF19DE8-7E4A-4E17-BD23-FC9B8845F3F9}"/>
              </a:ext>
            </a:extLst>
          </p:cNvPr>
          <p:cNvSpPr txBox="1"/>
          <p:nvPr/>
        </p:nvSpPr>
        <p:spPr>
          <a:xfrm>
            <a:off x="9382958" y="6258511"/>
            <a:ext cx="2107707" cy="461665"/>
          </a:xfrm>
          <a:prstGeom prst="rect">
            <a:avLst/>
          </a:prstGeom>
          <a:noFill/>
        </p:spPr>
        <p:txBody>
          <a:bodyPr wrap="square">
            <a:spAutoFit/>
          </a:bodyPr>
          <a:lstStyle/>
          <a:p>
            <a:r>
              <a:rPr lang="en-US" altLang="zh-CN" sz="2400" b="1" dirty="0">
                <a:solidFill>
                  <a:srgbClr val="002060"/>
                </a:solidFill>
                <a:effectLst/>
                <a:latin typeface="Adobe Devanagari" panose="02040503050201020203" pitchFamily="18" charset="0"/>
                <a:cs typeface="Adobe Devanagari" panose="02040503050201020203" pitchFamily="18" charset="0"/>
              </a:rPr>
              <a:t>IEEE ICNP 2020</a:t>
            </a:r>
            <a:endParaRPr lang="zh-CN" altLang="en-US" sz="2400" dirty="0">
              <a:solidFill>
                <a:srgbClr val="002060"/>
              </a:solidFill>
            </a:endParaRPr>
          </a:p>
        </p:txBody>
      </p:sp>
      <p:pic>
        <p:nvPicPr>
          <p:cNvPr id="5" name="图片 4">
            <a:extLst>
              <a:ext uri="{FF2B5EF4-FFF2-40B4-BE49-F238E27FC236}">
                <a16:creationId xmlns:a16="http://schemas.microsoft.com/office/drawing/2014/main" xmlns="" id="{FCA3B1AF-A956-4ED7-8DC3-65A8A11A85A4}"/>
              </a:ext>
            </a:extLst>
          </p:cNvPr>
          <p:cNvPicPr/>
          <p:nvPr/>
        </p:nvPicPr>
        <p:blipFill>
          <a:blip r:embed="rId2" cstate="print">
            <a:extLst>
              <a:ext uri="{28A0092B-C50C-407E-A947-70E740481C1C}">
                <a14:useLocalDpi xmlns:a14="http://schemas.microsoft.com/office/drawing/2010/main" val="0"/>
              </a:ext>
            </a:extLst>
          </a:blip>
          <a:stretch>
            <a:fillRect/>
          </a:stretch>
        </p:blipFill>
        <p:spPr>
          <a:xfrm>
            <a:off x="3418877" y="2292012"/>
            <a:ext cx="1144245" cy="1480267"/>
          </a:xfrm>
          <a:prstGeom prst="rect">
            <a:avLst/>
          </a:prstGeom>
          <a:ln>
            <a:noFill/>
          </a:ln>
          <a:effectLst>
            <a:outerShdw blurRad="292100" dist="139700" dir="2700000" algn="tl" rotWithShape="0">
              <a:srgbClr val="333333">
                <a:alpha val="65000"/>
              </a:srgbClr>
            </a:outerShdw>
          </a:effectLst>
        </p:spPr>
      </p:pic>
      <p:pic>
        <p:nvPicPr>
          <p:cNvPr id="6" name="Picture 5">
            <a:extLst>
              <a:ext uri="{FF2B5EF4-FFF2-40B4-BE49-F238E27FC236}">
                <a16:creationId xmlns:a16="http://schemas.microsoft.com/office/drawing/2014/main" xmlns="" id="{FA920E1E-B0A7-4DFF-80B6-944A2105CCD1}"/>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025845" y="2292012"/>
            <a:ext cx="1152355" cy="1480267"/>
          </a:xfrm>
          <a:prstGeom prst="rect">
            <a:avLst/>
          </a:prstGeom>
          <a:ln>
            <a:noFill/>
          </a:ln>
          <a:effectLst>
            <a:outerShdw blurRad="292100" dist="139700" dir="2700000" algn="tl" rotWithShape="0">
              <a:srgbClr val="333333">
                <a:alpha val="65000"/>
              </a:srgbClr>
            </a:outerShdw>
          </a:effectLst>
        </p:spPr>
      </p:pic>
      <p:sp>
        <p:nvSpPr>
          <p:cNvPr id="10" name="文本框 9">
            <a:extLst>
              <a:ext uri="{FF2B5EF4-FFF2-40B4-BE49-F238E27FC236}">
                <a16:creationId xmlns:a16="http://schemas.microsoft.com/office/drawing/2014/main" xmlns="" id="{73B96BDB-2B03-4934-BD24-78C570A91A26}"/>
              </a:ext>
            </a:extLst>
          </p:cNvPr>
          <p:cNvSpPr txBox="1"/>
          <p:nvPr/>
        </p:nvSpPr>
        <p:spPr>
          <a:xfrm>
            <a:off x="6506682" y="3905001"/>
            <a:ext cx="2379863" cy="553998"/>
          </a:xfrm>
          <a:prstGeom prst="rect">
            <a:avLst/>
          </a:prstGeom>
          <a:noFill/>
        </p:spPr>
        <p:txBody>
          <a:bodyPr wrap="square">
            <a:spAutoFit/>
          </a:bodyPr>
          <a:lstStyle/>
          <a:p>
            <a:r>
              <a:rPr lang="en-US" altLang="zh-CN" sz="1800" dirty="0">
                <a:solidFill>
                  <a:srgbClr val="C00000"/>
                </a:solidFill>
                <a:effectLst/>
                <a:latin typeface="等线" panose="02010600030101010101" pitchFamily="2" charset="-122"/>
                <a:cs typeface="Arial" panose="020B0604020202020204" pitchFamily="34" charset="0"/>
              </a:rPr>
              <a:t>Dr. </a:t>
            </a:r>
            <a:r>
              <a:rPr lang="en-US" altLang="zh-CN" sz="1800" dirty="0" err="1">
                <a:solidFill>
                  <a:srgbClr val="C00000"/>
                </a:solidFill>
                <a:effectLst/>
                <a:latin typeface="等线" panose="02010600030101010101" pitchFamily="2" charset="-122"/>
                <a:cs typeface="Arial" panose="020B0604020202020204" pitchFamily="34" charset="0"/>
              </a:rPr>
              <a:t>Ananthram</a:t>
            </a:r>
            <a:r>
              <a:rPr lang="en-US" altLang="zh-CN" sz="1800" dirty="0">
                <a:solidFill>
                  <a:srgbClr val="C00000"/>
                </a:solidFill>
                <a:effectLst/>
                <a:latin typeface="等线" panose="02010600030101010101" pitchFamily="2" charset="-122"/>
                <a:cs typeface="Arial" panose="020B0604020202020204" pitchFamily="34" charset="0"/>
              </a:rPr>
              <a:t> Swami</a:t>
            </a:r>
          </a:p>
          <a:p>
            <a:pPr algn="ctr"/>
            <a:r>
              <a:rPr lang="en-US" altLang="zh-CN" sz="1200" dirty="0">
                <a:effectLst/>
                <a:latin typeface="等线" panose="02010600030101010101" pitchFamily="2" charset="-122"/>
                <a:cs typeface="Times New Roman" panose="02020603050405020304" pitchFamily="18" charset="0"/>
              </a:rPr>
              <a:t>(ARL, USA)</a:t>
            </a:r>
            <a:endParaRPr lang="zh-CN" altLang="en-US" sz="1200" dirty="0">
              <a:solidFill>
                <a:srgbClr val="C00000"/>
              </a:solidFill>
            </a:endParaRPr>
          </a:p>
        </p:txBody>
      </p:sp>
      <p:sp>
        <p:nvSpPr>
          <p:cNvPr id="11" name="文本框 10">
            <a:extLst>
              <a:ext uri="{FF2B5EF4-FFF2-40B4-BE49-F238E27FC236}">
                <a16:creationId xmlns:a16="http://schemas.microsoft.com/office/drawing/2014/main" xmlns="" id="{B13F7536-DD7F-4A1B-BE2F-4EEDE5693F91}"/>
              </a:ext>
            </a:extLst>
          </p:cNvPr>
          <p:cNvSpPr txBox="1"/>
          <p:nvPr/>
        </p:nvSpPr>
        <p:spPr>
          <a:xfrm>
            <a:off x="2423587" y="3905001"/>
            <a:ext cx="3163734" cy="553998"/>
          </a:xfrm>
          <a:prstGeom prst="rect">
            <a:avLst/>
          </a:prstGeom>
          <a:noFill/>
        </p:spPr>
        <p:txBody>
          <a:bodyPr wrap="square">
            <a:spAutoFit/>
          </a:bodyPr>
          <a:lstStyle/>
          <a:p>
            <a:pPr algn="ctr"/>
            <a:r>
              <a:rPr lang="en-US" altLang="zh-CN" dirty="0">
                <a:solidFill>
                  <a:srgbClr val="C00000"/>
                </a:solidFill>
                <a:latin typeface="等线" panose="02010600030101010101" pitchFamily="2" charset="-122"/>
                <a:cs typeface="Arial" panose="020B0604020202020204" pitchFamily="34" charset="0"/>
              </a:rPr>
              <a:t>P</a:t>
            </a:r>
            <a:r>
              <a:rPr lang="en-US" altLang="zh-CN" sz="1800" dirty="0">
                <a:solidFill>
                  <a:srgbClr val="C00000"/>
                </a:solidFill>
                <a:effectLst/>
                <a:latin typeface="等线" panose="02010600030101010101" pitchFamily="2" charset="-122"/>
                <a:cs typeface="Arial" panose="020B0604020202020204" pitchFamily="34" charset="0"/>
              </a:rPr>
              <a:t>rof. Junshan Zhang</a:t>
            </a:r>
          </a:p>
          <a:p>
            <a:pPr algn="ctr"/>
            <a:r>
              <a:rPr lang="en-US" altLang="zh-CN" sz="1200" i="1" kern="100" dirty="0">
                <a:effectLst/>
                <a:latin typeface="等线" panose="02010600030101010101" pitchFamily="2" charset="-122"/>
                <a:ea typeface="等线" panose="02010600030101010101" pitchFamily="2" charset="-122"/>
                <a:cs typeface="Times New Roman" panose="02020603050405020304" pitchFamily="18" charset="0"/>
              </a:rPr>
              <a:t>(Arizona State University, USA)</a:t>
            </a:r>
            <a:r>
              <a:rPr lang="en-US" altLang="zh-CN" sz="1200" i="1" dirty="0">
                <a:solidFill>
                  <a:srgbClr val="C00000"/>
                </a:solidFill>
                <a:effectLst/>
                <a:latin typeface="等线" panose="02010600030101010101" pitchFamily="2" charset="-122"/>
                <a:cs typeface="Arial" panose="020B0604020202020204" pitchFamily="34" charset="0"/>
              </a:rPr>
              <a:t> </a:t>
            </a:r>
            <a:endParaRPr lang="zh-CN" altLang="en-US" sz="1200" i="1" dirty="0">
              <a:solidFill>
                <a:srgbClr val="C00000"/>
              </a:solidFill>
            </a:endParaRPr>
          </a:p>
        </p:txBody>
      </p:sp>
    </p:spTree>
    <p:extLst>
      <p:ext uri="{BB962C8B-B14F-4D97-AF65-F5344CB8AC3E}">
        <p14:creationId xmlns:p14="http://schemas.microsoft.com/office/powerpoint/2010/main" val="2841623422"/>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D472B438-92DA-454B-B8B9-CEC8CA365542}"/>
              </a:ext>
            </a:extLst>
          </p:cNvPr>
          <p:cNvSpPr>
            <a:spLocks noGrp="1"/>
          </p:cNvSpPr>
          <p:nvPr>
            <p:ph type="title"/>
          </p:nvPr>
        </p:nvSpPr>
        <p:spPr/>
        <p:txBody>
          <a:bodyPr>
            <a:normAutofit fontScale="90000"/>
          </a:bodyPr>
          <a:lstStyle/>
          <a:p>
            <a:r>
              <a:rPr lang="en-US" altLang="zh-CN" b="1" dirty="0">
                <a:solidFill>
                  <a:srgbClr val="C00000"/>
                </a:solidFill>
                <a:effectLst/>
                <a:latin typeface="Adobe Devanagari" panose="02040503050201020203" pitchFamily="18" charset="0"/>
                <a:cs typeface="Adobe Devanagari" panose="02040503050201020203" pitchFamily="18" charset="0"/>
              </a:rPr>
              <a:t>AIMCOM</a:t>
            </a:r>
            <a:r>
              <a:rPr lang="en-US" altLang="zh-CN" b="1" baseline="30000" dirty="0">
                <a:solidFill>
                  <a:srgbClr val="C00000"/>
                </a:solidFill>
                <a:effectLst/>
                <a:latin typeface="Adobe Devanagari" panose="02040503050201020203" pitchFamily="18" charset="0"/>
                <a:cs typeface="Adobe Devanagari" panose="02040503050201020203" pitchFamily="18" charset="0"/>
              </a:rPr>
              <a:t>2</a:t>
            </a:r>
            <a:r>
              <a:rPr lang="en-US" altLang="zh-CN" b="1" dirty="0">
                <a:solidFill>
                  <a:schemeClr val="bg1"/>
                </a:solidFill>
                <a:effectLst/>
                <a:latin typeface="Adobe Devanagari" panose="02040503050201020203" pitchFamily="18" charset="0"/>
                <a:cs typeface="Adobe Devanagari" panose="02040503050201020203" pitchFamily="18" charset="0"/>
              </a:rPr>
              <a:t> </a:t>
            </a:r>
            <a:br>
              <a:rPr lang="en-US" altLang="zh-CN" b="1" dirty="0">
                <a:solidFill>
                  <a:schemeClr val="bg1"/>
                </a:solidFill>
                <a:effectLst/>
                <a:latin typeface="Adobe Devanagari" panose="02040503050201020203" pitchFamily="18" charset="0"/>
                <a:cs typeface="Adobe Devanagari" panose="02040503050201020203" pitchFamily="18" charset="0"/>
              </a:rPr>
            </a:br>
            <a:r>
              <a:rPr lang="en-US" altLang="zh-CN" sz="2700" dirty="0">
                <a:solidFill>
                  <a:schemeClr val="accent2">
                    <a:lumMod val="50000"/>
                  </a:schemeClr>
                </a:solidFill>
                <a:latin typeface="Adobe Devanagari" panose="02040503050201020203" pitchFamily="18" charset="0"/>
                <a:cs typeface="Adobe Devanagari" panose="02040503050201020203" pitchFamily="18" charset="0"/>
              </a:rPr>
              <a:t>Riding with AI towards Mission-Critical Communications and Computing at the Edge</a:t>
            </a:r>
            <a:endParaRPr lang="zh-CN" altLang="en-US" dirty="0">
              <a:solidFill>
                <a:schemeClr val="accent2">
                  <a:lumMod val="50000"/>
                </a:schemeClr>
              </a:solidFill>
              <a:latin typeface="Adobe Devanagari" panose="02040503050201020203" pitchFamily="18" charset="0"/>
              <a:cs typeface="Adobe Devanagari" panose="02040503050201020203" pitchFamily="18" charset="0"/>
            </a:endParaRPr>
          </a:p>
        </p:txBody>
      </p:sp>
      <p:sp>
        <p:nvSpPr>
          <p:cNvPr id="3" name="内容占位符 2">
            <a:extLst>
              <a:ext uri="{FF2B5EF4-FFF2-40B4-BE49-F238E27FC236}">
                <a16:creationId xmlns:a16="http://schemas.microsoft.com/office/drawing/2014/main" xmlns="" id="{689BB7B3-DF80-4F0B-AC11-1B127BDEE449}"/>
              </a:ext>
            </a:extLst>
          </p:cNvPr>
          <p:cNvSpPr>
            <a:spLocks noGrp="1"/>
          </p:cNvSpPr>
          <p:nvPr>
            <p:ph idx="1"/>
          </p:nvPr>
        </p:nvSpPr>
        <p:spPr/>
        <p:txBody>
          <a:bodyPr>
            <a:normAutofit lnSpcReduction="10000"/>
          </a:bodyPr>
          <a:lstStyle/>
          <a:p>
            <a:pPr marL="0" indent="0">
              <a:buNone/>
            </a:pPr>
            <a:r>
              <a:rPr lang="en-US" altLang="zh-CN" b="1" dirty="0">
                <a:solidFill>
                  <a:srgbClr val="002060"/>
                </a:solidFill>
                <a:latin typeface="Adobe Devanagari" panose="02040503050201020203" pitchFamily="18" charset="0"/>
                <a:cs typeface="Adobe Devanagari" panose="02040503050201020203" pitchFamily="18" charset="0"/>
              </a:rPr>
              <a:t>Session A</a:t>
            </a:r>
          </a:p>
          <a:p>
            <a:r>
              <a:rPr lang="en-US" altLang="zh-CN" b="1" dirty="0">
                <a:latin typeface="Adobe Devanagari" panose="02040503050201020203" pitchFamily="18" charset="0"/>
                <a:cs typeface="Adobe Devanagari" panose="02040503050201020203" pitchFamily="18" charset="0"/>
              </a:rPr>
              <a:t>A Blind CSI Prediction Method Based on Deep Learning for V2I Millimeter-Wave Channel</a:t>
            </a:r>
            <a:endParaRPr lang="en-US" altLang="zh-CN" dirty="0">
              <a:latin typeface="Adobe Devanagari" panose="02040503050201020203" pitchFamily="18" charset="0"/>
              <a:cs typeface="Adobe Devanagari" panose="02040503050201020203" pitchFamily="18" charset="0"/>
            </a:endParaRPr>
          </a:p>
          <a:p>
            <a:pPr lvl="1"/>
            <a:r>
              <a:rPr lang="en-US" altLang="zh-CN" u="sng" dirty="0" err="1">
                <a:latin typeface="Adobe Devanagari" panose="02040503050201020203" pitchFamily="18" charset="0"/>
                <a:cs typeface="Adobe Devanagari" panose="02040503050201020203" pitchFamily="18" charset="0"/>
              </a:rPr>
              <a:t>Jingxiang</a:t>
            </a:r>
            <a:r>
              <a:rPr lang="en-US" altLang="zh-CN" u="sng" dirty="0">
                <a:latin typeface="Adobe Devanagari" panose="02040503050201020203" pitchFamily="18" charset="0"/>
                <a:cs typeface="Adobe Devanagari" panose="02040503050201020203" pitchFamily="18" charset="0"/>
              </a:rPr>
              <a:t> Yang</a:t>
            </a:r>
            <a:r>
              <a:rPr lang="en-US" altLang="zh-CN" dirty="0">
                <a:latin typeface="Adobe Devanagari" panose="02040503050201020203" pitchFamily="18" charset="0"/>
                <a:cs typeface="Adobe Devanagari" panose="02040503050201020203" pitchFamily="18" charset="0"/>
              </a:rPr>
              <a:t>, </a:t>
            </a:r>
            <a:r>
              <a:rPr lang="en-US" altLang="zh-CN" dirty="0" err="1">
                <a:latin typeface="Adobe Devanagari" panose="02040503050201020203" pitchFamily="18" charset="0"/>
                <a:cs typeface="Adobe Devanagari" panose="02040503050201020203" pitchFamily="18" charset="0"/>
              </a:rPr>
              <a:t>Liyan</a:t>
            </a:r>
            <a:r>
              <a:rPr lang="en-US" altLang="zh-CN" dirty="0">
                <a:latin typeface="Adobe Devanagari" panose="02040503050201020203" pitchFamily="18" charset="0"/>
                <a:cs typeface="Adobe Devanagari" panose="02040503050201020203" pitchFamily="18" charset="0"/>
              </a:rPr>
              <a:t> Li, and Min-Jian Zhao (Zhejiang University, China)</a:t>
            </a:r>
          </a:p>
          <a:p>
            <a:r>
              <a:rPr lang="en-US" altLang="zh-CN" b="1" dirty="0">
                <a:latin typeface="Adobe Devanagari" panose="02040503050201020203" pitchFamily="18" charset="0"/>
                <a:cs typeface="Adobe Devanagari" panose="02040503050201020203" pitchFamily="18" charset="0"/>
              </a:rPr>
              <a:t>Context-Aware Clustering for SDN Enabled Network</a:t>
            </a:r>
            <a:endParaRPr lang="en-US" altLang="zh-CN" dirty="0">
              <a:latin typeface="Adobe Devanagari" panose="02040503050201020203" pitchFamily="18" charset="0"/>
              <a:cs typeface="Adobe Devanagari" panose="02040503050201020203" pitchFamily="18" charset="0"/>
            </a:endParaRPr>
          </a:p>
          <a:p>
            <a:pPr lvl="1"/>
            <a:r>
              <a:rPr lang="en-US" altLang="zh-CN" u="sng" dirty="0">
                <a:latin typeface="Adobe Devanagari" panose="02040503050201020203" pitchFamily="18" charset="0"/>
                <a:cs typeface="Adobe Devanagari" panose="02040503050201020203" pitchFamily="18" charset="0"/>
              </a:rPr>
              <a:t>Ran Duo</a:t>
            </a:r>
            <a:r>
              <a:rPr lang="en-US" altLang="zh-CN" dirty="0">
                <a:latin typeface="Adobe Devanagari" panose="02040503050201020203" pitchFamily="18" charset="0"/>
                <a:cs typeface="Adobe Devanagari" panose="02040503050201020203" pitchFamily="18" charset="0"/>
              </a:rPr>
              <a:t>, </a:t>
            </a:r>
            <a:r>
              <a:rPr lang="en-US" altLang="zh-CN" dirty="0" err="1">
                <a:latin typeface="Adobe Devanagari" panose="02040503050201020203" pitchFamily="18" charset="0"/>
                <a:cs typeface="Adobe Devanagari" panose="02040503050201020203" pitchFamily="18" charset="0"/>
              </a:rPr>
              <a:t>Celimuge</a:t>
            </a:r>
            <a:r>
              <a:rPr lang="en-US" altLang="zh-CN" dirty="0">
                <a:latin typeface="Adobe Devanagari" panose="02040503050201020203" pitchFamily="18" charset="0"/>
                <a:cs typeface="Adobe Devanagari" panose="02040503050201020203" pitchFamily="18" charset="0"/>
              </a:rPr>
              <a:t> Wu, Yoshinaga Tsutomu (University of Electro-Communications, Japan), and Yusheng Ji (National Institute of Informatics, Japan)</a:t>
            </a:r>
          </a:p>
          <a:p>
            <a:r>
              <a:rPr lang="en-US" altLang="zh-CN" b="1" dirty="0">
                <a:latin typeface="Adobe Devanagari" panose="02040503050201020203" pitchFamily="18" charset="0"/>
                <a:cs typeface="Adobe Devanagari" panose="02040503050201020203" pitchFamily="18" charset="0"/>
              </a:rPr>
              <a:t>Real-World ADS-B signal recognition based on Radio Frequency Fingerprinting</a:t>
            </a:r>
            <a:endParaRPr lang="en-US" altLang="zh-CN" dirty="0">
              <a:latin typeface="Adobe Devanagari" panose="02040503050201020203" pitchFamily="18" charset="0"/>
              <a:cs typeface="Adobe Devanagari" panose="02040503050201020203" pitchFamily="18" charset="0"/>
            </a:endParaRPr>
          </a:p>
          <a:p>
            <a:pPr lvl="1"/>
            <a:r>
              <a:rPr lang="en-US" altLang="zh-CN" u="sng" dirty="0">
                <a:latin typeface="Adobe Devanagari" panose="02040503050201020203" pitchFamily="18" charset="0"/>
                <a:cs typeface="Adobe Devanagari" panose="02040503050201020203" pitchFamily="18" charset="0"/>
              </a:rPr>
              <a:t>Haoran Zha</a:t>
            </a:r>
            <a:r>
              <a:rPr lang="en-US" altLang="zh-CN" dirty="0">
                <a:latin typeface="Adobe Devanagari" panose="02040503050201020203" pitchFamily="18" charset="0"/>
                <a:cs typeface="Adobe Devanagari" panose="02040503050201020203" pitchFamily="18" charset="0"/>
              </a:rPr>
              <a:t>, </a:t>
            </a:r>
            <a:r>
              <a:rPr lang="en-US" altLang="zh-CN" dirty="0" err="1">
                <a:latin typeface="Adobe Devanagari" panose="02040503050201020203" pitchFamily="18" charset="0"/>
                <a:cs typeface="Adobe Devanagari" panose="02040503050201020203" pitchFamily="18" charset="0"/>
              </a:rPr>
              <a:t>Qiao</a:t>
            </a:r>
            <a:r>
              <a:rPr lang="en-US" altLang="zh-CN" dirty="0">
                <a:latin typeface="Adobe Devanagari" panose="02040503050201020203" pitchFamily="18" charset="0"/>
                <a:cs typeface="Adobe Devanagari" panose="02040503050201020203" pitchFamily="18" charset="0"/>
              </a:rPr>
              <a:t> Tian, and Yun Lin (Harbin Engineering University, China)</a:t>
            </a:r>
          </a:p>
        </p:txBody>
      </p:sp>
      <p:sp>
        <p:nvSpPr>
          <p:cNvPr id="8" name="文本框 7">
            <a:extLst>
              <a:ext uri="{FF2B5EF4-FFF2-40B4-BE49-F238E27FC236}">
                <a16:creationId xmlns:a16="http://schemas.microsoft.com/office/drawing/2014/main" xmlns="" id="{BDF19DE8-7E4A-4E17-BD23-FC9B8845F3F9}"/>
              </a:ext>
            </a:extLst>
          </p:cNvPr>
          <p:cNvSpPr txBox="1"/>
          <p:nvPr/>
        </p:nvSpPr>
        <p:spPr>
          <a:xfrm>
            <a:off x="9382958" y="6258511"/>
            <a:ext cx="2107707" cy="461665"/>
          </a:xfrm>
          <a:prstGeom prst="rect">
            <a:avLst/>
          </a:prstGeom>
          <a:noFill/>
        </p:spPr>
        <p:txBody>
          <a:bodyPr wrap="square">
            <a:spAutoFit/>
          </a:bodyPr>
          <a:lstStyle/>
          <a:p>
            <a:r>
              <a:rPr lang="en-US" altLang="zh-CN" sz="2400" b="1" dirty="0">
                <a:solidFill>
                  <a:srgbClr val="002060"/>
                </a:solidFill>
                <a:effectLst/>
                <a:latin typeface="Adobe Devanagari" panose="02040503050201020203" pitchFamily="18" charset="0"/>
                <a:cs typeface="Adobe Devanagari" panose="02040503050201020203" pitchFamily="18" charset="0"/>
              </a:rPr>
              <a:t>IEEE ICNP 2020</a:t>
            </a:r>
            <a:endParaRPr lang="zh-CN" altLang="en-US" sz="2400" dirty="0">
              <a:solidFill>
                <a:srgbClr val="002060"/>
              </a:solidFill>
            </a:endParaRPr>
          </a:p>
        </p:txBody>
      </p:sp>
    </p:spTree>
    <p:extLst>
      <p:ext uri="{BB962C8B-B14F-4D97-AF65-F5344CB8AC3E}">
        <p14:creationId xmlns:p14="http://schemas.microsoft.com/office/powerpoint/2010/main" val="390034454"/>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D472B438-92DA-454B-B8B9-CEC8CA365542}"/>
              </a:ext>
            </a:extLst>
          </p:cNvPr>
          <p:cNvSpPr>
            <a:spLocks noGrp="1"/>
          </p:cNvSpPr>
          <p:nvPr>
            <p:ph type="title"/>
          </p:nvPr>
        </p:nvSpPr>
        <p:spPr/>
        <p:txBody>
          <a:bodyPr>
            <a:normAutofit fontScale="90000"/>
          </a:bodyPr>
          <a:lstStyle/>
          <a:p>
            <a:r>
              <a:rPr lang="en-US" altLang="zh-CN" b="1" dirty="0">
                <a:solidFill>
                  <a:srgbClr val="C00000"/>
                </a:solidFill>
                <a:effectLst/>
                <a:latin typeface="Adobe Devanagari" panose="02040503050201020203" pitchFamily="18" charset="0"/>
                <a:cs typeface="Adobe Devanagari" panose="02040503050201020203" pitchFamily="18" charset="0"/>
              </a:rPr>
              <a:t>AIMCOM</a:t>
            </a:r>
            <a:r>
              <a:rPr lang="en-US" altLang="zh-CN" b="1" baseline="30000" dirty="0">
                <a:solidFill>
                  <a:srgbClr val="C00000"/>
                </a:solidFill>
                <a:effectLst/>
                <a:latin typeface="Adobe Devanagari" panose="02040503050201020203" pitchFamily="18" charset="0"/>
                <a:cs typeface="Adobe Devanagari" panose="02040503050201020203" pitchFamily="18" charset="0"/>
              </a:rPr>
              <a:t>2</a:t>
            </a:r>
            <a:r>
              <a:rPr lang="en-US" altLang="zh-CN" b="1" dirty="0">
                <a:solidFill>
                  <a:schemeClr val="bg1"/>
                </a:solidFill>
                <a:effectLst/>
                <a:latin typeface="Adobe Devanagari" panose="02040503050201020203" pitchFamily="18" charset="0"/>
                <a:cs typeface="Adobe Devanagari" panose="02040503050201020203" pitchFamily="18" charset="0"/>
              </a:rPr>
              <a:t> </a:t>
            </a:r>
            <a:br>
              <a:rPr lang="en-US" altLang="zh-CN" b="1" dirty="0">
                <a:solidFill>
                  <a:schemeClr val="bg1"/>
                </a:solidFill>
                <a:effectLst/>
                <a:latin typeface="Adobe Devanagari" panose="02040503050201020203" pitchFamily="18" charset="0"/>
                <a:cs typeface="Adobe Devanagari" panose="02040503050201020203" pitchFamily="18" charset="0"/>
              </a:rPr>
            </a:br>
            <a:r>
              <a:rPr lang="en-US" altLang="zh-CN" sz="2700" dirty="0">
                <a:solidFill>
                  <a:schemeClr val="accent2">
                    <a:lumMod val="50000"/>
                  </a:schemeClr>
                </a:solidFill>
                <a:latin typeface="Adobe Devanagari" panose="02040503050201020203" pitchFamily="18" charset="0"/>
                <a:cs typeface="Adobe Devanagari" panose="02040503050201020203" pitchFamily="18" charset="0"/>
              </a:rPr>
              <a:t>Riding with AI towards Mission-Critical Communications and Computing at the Edge</a:t>
            </a:r>
            <a:endParaRPr lang="zh-CN" altLang="en-US" dirty="0">
              <a:solidFill>
                <a:schemeClr val="accent2">
                  <a:lumMod val="50000"/>
                </a:schemeClr>
              </a:solidFill>
              <a:latin typeface="Adobe Devanagari" panose="02040503050201020203" pitchFamily="18" charset="0"/>
              <a:cs typeface="Adobe Devanagari" panose="02040503050201020203" pitchFamily="18" charset="0"/>
            </a:endParaRPr>
          </a:p>
        </p:txBody>
      </p:sp>
      <p:sp>
        <p:nvSpPr>
          <p:cNvPr id="3" name="内容占位符 2">
            <a:extLst>
              <a:ext uri="{FF2B5EF4-FFF2-40B4-BE49-F238E27FC236}">
                <a16:creationId xmlns:a16="http://schemas.microsoft.com/office/drawing/2014/main" xmlns="" id="{689BB7B3-DF80-4F0B-AC11-1B127BDEE449}"/>
              </a:ext>
            </a:extLst>
          </p:cNvPr>
          <p:cNvSpPr>
            <a:spLocks noGrp="1"/>
          </p:cNvSpPr>
          <p:nvPr>
            <p:ph idx="1"/>
          </p:nvPr>
        </p:nvSpPr>
        <p:spPr/>
        <p:txBody>
          <a:bodyPr>
            <a:normAutofit/>
          </a:bodyPr>
          <a:lstStyle/>
          <a:p>
            <a:pPr marL="0" indent="0">
              <a:buNone/>
            </a:pPr>
            <a:r>
              <a:rPr lang="en-US" altLang="zh-CN" b="1" dirty="0">
                <a:solidFill>
                  <a:srgbClr val="002060"/>
                </a:solidFill>
                <a:latin typeface="Adobe Devanagari" panose="02040503050201020203" pitchFamily="18" charset="0"/>
                <a:cs typeface="Adobe Devanagari" panose="02040503050201020203" pitchFamily="18" charset="0"/>
              </a:rPr>
              <a:t>Session B</a:t>
            </a:r>
          </a:p>
          <a:p>
            <a:r>
              <a:rPr lang="en-US" altLang="zh-CN" b="1" dirty="0">
                <a:latin typeface="Adobe Devanagari" panose="02040503050201020203" pitchFamily="18" charset="0"/>
                <a:cs typeface="Adobe Devanagari" panose="02040503050201020203" pitchFamily="18" charset="0"/>
              </a:rPr>
              <a:t>Towards Smart and Reconfigurable Environment: Intelligent Reflecting Surface Enabled 6G Wireless Networks</a:t>
            </a:r>
            <a:endParaRPr lang="en-US" altLang="zh-CN" dirty="0">
              <a:latin typeface="Adobe Devanagari" panose="02040503050201020203" pitchFamily="18" charset="0"/>
              <a:cs typeface="Adobe Devanagari" panose="02040503050201020203" pitchFamily="18" charset="0"/>
            </a:endParaRPr>
          </a:p>
          <a:p>
            <a:pPr lvl="1"/>
            <a:r>
              <a:rPr lang="en-US" altLang="zh-CN" u="sng" dirty="0" err="1">
                <a:latin typeface="Adobe Devanagari" panose="02040503050201020203" pitchFamily="18" charset="0"/>
                <a:cs typeface="Adobe Devanagari" panose="02040503050201020203" pitchFamily="18" charset="0"/>
              </a:rPr>
              <a:t>Qingqing</a:t>
            </a:r>
            <a:r>
              <a:rPr lang="en-US" altLang="zh-CN" u="sng" dirty="0">
                <a:latin typeface="Adobe Devanagari" panose="02040503050201020203" pitchFamily="18" charset="0"/>
                <a:cs typeface="Adobe Devanagari" panose="02040503050201020203" pitchFamily="18" charset="0"/>
              </a:rPr>
              <a:t> Wu</a:t>
            </a:r>
            <a:r>
              <a:rPr lang="en-US" altLang="zh-CN" dirty="0">
                <a:latin typeface="Adobe Devanagari" panose="02040503050201020203" pitchFamily="18" charset="0"/>
                <a:cs typeface="Adobe Devanagari" panose="02040503050201020203" pitchFamily="18" charset="0"/>
              </a:rPr>
              <a:t> (University of Macau, China)</a:t>
            </a:r>
          </a:p>
          <a:p>
            <a:r>
              <a:rPr lang="en-US" altLang="zh-CN" b="1" dirty="0">
                <a:latin typeface="Adobe Devanagari" panose="02040503050201020203" pitchFamily="18" charset="0"/>
                <a:cs typeface="Adobe Devanagari" panose="02040503050201020203" pitchFamily="18" charset="0"/>
              </a:rPr>
              <a:t>Bring AI into 5G Radio Access Network</a:t>
            </a:r>
            <a:endParaRPr lang="en-US" altLang="zh-CN" dirty="0">
              <a:latin typeface="Adobe Devanagari" panose="02040503050201020203" pitchFamily="18" charset="0"/>
              <a:cs typeface="Adobe Devanagari" panose="02040503050201020203" pitchFamily="18" charset="0"/>
            </a:endParaRPr>
          </a:p>
          <a:p>
            <a:pPr lvl="1"/>
            <a:r>
              <a:rPr lang="en-US" altLang="zh-CN" u="sng" dirty="0">
                <a:latin typeface="Adobe Devanagari" panose="02040503050201020203" pitchFamily="18" charset="0"/>
                <a:cs typeface="Adobe Devanagari" panose="02040503050201020203" pitchFamily="18" charset="0"/>
              </a:rPr>
              <a:t>Qi Sun </a:t>
            </a:r>
            <a:r>
              <a:rPr lang="en-US" altLang="zh-CN" dirty="0">
                <a:latin typeface="Adobe Devanagari" panose="02040503050201020203" pitchFamily="18" charset="0"/>
                <a:cs typeface="Adobe Devanagari" panose="02040503050201020203" pitchFamily="18" charset="0"/>
              </a:rPr>
              <a:t>(China Mobile)</a:t>
            </a:r>
          </a:p>
          <a:p>
            <a:r>
              <a:rPr lang="en-US" altLang="zh-CN" b="1" dirty="0">
                <a:latin typeface="Adobe Devanagari" panose="02040503050201020203" pitchFamily="18" charset="0"/>
                <a:cs typeface="Adobe Devanagari" panose="02040503050201020203" pitchFamily="18" charset="0"/>
              </a:rPr>
              <a:t>AI-based </a:t>
            </a:r>
            <a:r>
              <a:rPr lang="en-US" altLang="zh-CN" b="1" dirty="0" err="1">
                <a:latin typeface="Adobe Devanagari" panose="02040503050201020203" pitchFamily="18" charset="0"/>
                <a:cs typeface="Adobe Devanagari" panose="02040503050201020203" pitchFamily="18" charset="0"/>
              </a:rPr>
              <a:t>phsyical</a:t>
            </a:r>
            <a:r>
              <a:rPr lang="en-US" altLang="zh-CN" b="1" dirty="0">
                <a:latin typeface="Adobe Devanagari" panose="02040503050201020203" pitchFamily="18" charset="0"/>
                <a:cs typeface="Adobe Devanagari" panose="02040503050201020203" pitchFamily="18" charset="0"/>
              </a:rPr>
              <a:t> layer and protocol design towards  beyond 5G/6G radio access networks</a:t>
            </a:r>
            <a:endParaRPr lang="en-US" altLang="zh-CN" dirty="0">
              <a:latin typeface="Adobe Devanagari" panose="02040503050201020203" pitchFamily="18" charset="0"/>
              <a:cs typeface="Adobe Devanagari" panose="02040503050201020203" pitchFamily="18" charset="0"/>
            </a:endParaRPr>
          </a:p>
          <a:p>
            <a:pPr lvl="1"/>
            <a:r>
              <a:rPr lang="en-US" altLang="zh-CN" u="sng" dirty="0">
                <a:latin typeface="Adobe Devanagari" panose="02040503050201020203" pitchFamily="18" charset="0"/>
                <a:cs typeface="Adobe Devanagari" panose="02040503050201020203" pitchFamily="18" charset="0"/>
              </a:rPr>
              <a:t>Maziar Nekovee</a:t>
            </a:r>
            <a:r>
              <a:rPr lang="en-US" altLang="zh-CN" dirty="0">
                <a:latin typeface="Adobe Devanagari" panose="02040503050201020203" pitchFamily="18" charset="0"/>
                <a:cs typeface="Adobe Devanagari" panose="02040503050201020203" pitchFamily="18" charset="0"/>
              </a:rPr>
              <a:t> (University of Sussex, UK)</a:t>
            </a:r>
          </a:p>
        </p:txBody>
      </p:sp>
      <p:sp>
        <p:nvSpPr>
          <p:cNvPr id="8" name="文本框 7">
            <a:extLst>
              <a:ext uri="{FF2B5EF4-FFF2-40B4-BE49-F238E27FC236}">
                <a16:creationId xmlns:a16="http://schemas.microsoft.com/office/drawing/2014/main" xmlns="" id="{BDF19DE8-7E4A-4E17-BD23-FC9B8845F3F9}"/>
              </a:ext>
            </a:extLst>
          </p:cNvPr>
          <p:cNvSpPr txBox="1"/>
          <p:nvPr/>
        </p:nvSpPr>
        <p:spPr>
          <a:xfrm>
            <a:off x="9382958" y="6258511"/>
            <a:ext cx="2107707" cy="461665"/>
          </a:xfrm>
          <a:prstGeom prst="rect">
            <a:avLst/>
          </a:prstGeom>
          <a:noFill/>
        </p:spPr>
        <p:txBody>
          <a:bodyPr wrap="square">
            <a:spAutoFit/>
          </a:bodyPr>
          <a:lstStyle/>
          <a:p>
            <a:r>
              <a:rPr lang="en-US" altLang="zh-CN" sz="2400" b="1" dirty="0">
                <a:solidFill>
                  <a:srgbClr val="002060"/>
                </a:solidFill>
                <a:effectLst/>
                <a:latin typeface="Adobe Devanagari" panose="02040503050201020203" pitchFamily="18" charset="0"/>
                <a:cs typeface="Adobe Devanagari" panose="02040503050201020203" pitchFamily="18" charset="0"/>
              </a:rPr>
              <a:t>IEEE ICNP 2020</a:t>
            </a:r>
            <a:endParaRPr lang="zh-CN" altLang="en-US" sz="2400" dirty="0">
              <a:solidFill>
                <a:srgbClr val="002060"/>
              </a:solidFill>
            </a:endParaRPr>
          </a:p>
        </p:txBody>
      </p:sp>
    </p:spTree>
    <p:extLst>
      <p:ext uri="{BB962C8B-B14F-4D97-AF65-F5344CB8AC3E}">
        <p14:creationId xmlns:p14="http://schemas.microsoft.com/office/powerpoint/2010/main" val="359098699"/>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D472B438-92DA-454B-B8B9-CEC8CA365542}"/>
              </a:ext>
            </a:extLst>
          </p:cNvPr>
          <p:cNvSpPr>
            <a:spLocks noGrp="1"/>
          </p:cNvSpPr>
          <p:nvPr>
            <p:ph type="title"/>
          </p:nvPr>
        </p:nvSpPr>
        <p:spPr/>
        <p:txBody>
          <a:bodyPr>
            <a:normAutofit fontScale="90000"/>
          </a:bodyPr>
          <a:lstStyle/>
          <a:p>
            <a:r>
              <a:rPr lang="en-US" altLang="zh-CN" b="1" dirty="0">
                <a:solidFill>
                  <a:srgbClr val="C00000"/>
                </a:solidFill>
                <a:effectLst/>
                <a:latin typeface="Adobe Devanagari" panose="02040503050201020203" pitchFamily="18" charset="0"/>
                <a:cs typeface="Adobe Devanagari" panose="02040503050201020203" pitchFamily="18" charset="0"/>
              </a:rPr>
              <a:t>AIMCOM</a:t>
            </a:r>
            <a:r>
              <a:rPr lang="en-US" altLang="zh-CN" b="1" baseline="30000" dirty="0">
                <a:solidFill>
                  <a:srgbClr val="C00000"/>
                </a:solidFill>
                <a:effectLst/>
                <a:latin typeface="Adobe Devanagari" panose="02040503050201020203" pitchFamily="18" charset="0"/>
                <a:cs typeface="Adobe Devanagari" panose="02040503050201020203" pitchFamily="18" charset="0"/>
              </a:rPr>
              <a:t>2</a:t>
            </a:r>
            <a:r>
              <a:rPr lang="en-US" altLang="zh-CN" b="1" dirty="0">
                <a:solidFill>
                  <a:schemeClr val="bg1"/>
                </a:solidFill>
                <a:effectLst/>
                <a:latin typeface="Adobe Devanagari" panose="02040503050201020203" pitchFamily="18" charset="0"/>
                <a:cs typeface="Adobe Devanagari" panose="02040503050201020203" pitchFamily="18" charset="0"/>
              </a:rPr>
              <a:t> </a:t>
            </a:r>
            <a:br>
              <a:rPr lang="en-US" altLang="zh-CN" b="1" dirty="0">
                <a:solidFill>
                  <a:schemeClr val="bg1"/>
                </a:solidFill>
                <a:effectLst/>
                <a:latin typeface="Adobe Devanagari" panose="02040503050201020203" pitchFamily="18" charset="0"/>
                <a:cs typeface="Adobe Devanagari" panose="02040503050201020203" pitchFamily="18" charset="0"/>
              </a:rPr>
            </a:br>
            <a:r>
              <a:rPr lang="en-US" altLang="zh-CN" sz="2700" dirty="0">
                <a:solidFill>
                  <a:schemeClr val="accent2">
                    <a:lumMod val="50000"/>
                  </a:schemeClr>
                </a:solidFill>
                <a:latin typeface="Adobe Devanagari" panose="02040503050201020203" pitchFamily="18" charset="0"/>
                <a:cs typeface="Adobe Devanagari" panose="02040503050201020203" pitchFamily="18" charset="0"/>
              </a:rPr>
              <a:t>Riding with AI towards Mission-Critical Communications and Computing at the Edge</a:t>
            </a:r>
            <a:endParaRPr lang="zh-CN" altLang="en-US" dirty="0">
              <a:solidFill>
                <a:schemeClr val="accent2">
                  <a:lumMod val="50000"/>
                </a:schemeClr>
              </a:solidFill>
              <a:latin typeface="Adobe Devanagari" panose="02040503050201020203" pitchFamily="18" charset="0"/>
              <a:cs typeface="Adobe Devanagari" panose="02040503050201020203" pitchFamily="18" charset="0"/>
            </a:endParaRPr>
          </a:p>
        </p:txBody>
      </p:sp>
      <p:sp>
        <p:nvSpPr>
          <p:cNvPr id="3" name="内容占位符 2">
            <a:extLst>
              <a:ext uri="{FF2B5EF4-FFF2-40B4-BE49-F238E27FC236}">
                <a16:creationId xmlns:a16="http://schemas.microsoft.com/office/drawing/2014/main" xmlns="" id="{689BB7B3-DF80-4F0B-AC11-1B127BDEE449}"/>
              </a:ext>
            </a:extLst>
          </p:cNvPr>
          <p:cNvSpPr>
            <a:spLocks noGrp="1"/>
          </p:cNvSpPr>
          <p:nvPr>
            <p:ph idx="1"/>
          </p:nvPr>
        </p:nvSpPr>
        <p:spPr/>
        <p:txBody>
          <a:bodyPr>
            <a:normAutofit/>
          </a:bodyPr>
          <a:lstStyle/>
          <a:p>
            <a:pPr marL="0" indent="0">
              <a:buNone/>
            </a:pPr>
            <a:r>
              <a:rPr lang="en-US" altLang="zh-CN" b="1" dirty="0">
                <a:solidFill>
                  <a:srgbClr val="002060"/>
                </a:solidFill>
                <a:latin typeface="Adobe Devanagari" panose="02040503050201020203" pitchFamily="18" charset="0"/>
                <a:cs typeface="Adobe Devanagari" panose="02040503050201020203" pitchFamily="18" charset="0"/>
              </a:rPr>
              <a:t>[</a:t>
            </a:r>
            <a:r>
              <a:rPr lang="en-US" altLang="zh-CN" b="1" dirty="0" err="1">
                <a:solidFill>
                  <a:srgbClr val="002060"/>
                </a:solidFill>
                <a:latin typeface="Adobe Devanagari" panose="02040503050201020203" pitchFamily="18" charset="0"/>
                <a:cs typeface="Adobe Devanagari" panose="02040503050201020203" pitchFamily="18" charset="0"/>
              </a:rPr>
              <a:t>Inivted</a:t>
            </a:r>
            <a:r>
              <a:rPr lang="en-US" altLang="zh-CN" b="1" dirty="0">
                <a:solidFill>
                  <a:srgbClr val="002060"/>
                </a:solidFill>
                <a:latin typeface="Adobe Devanagari" panose="02040503050201020203" pitchFamily="18" charset="0"/>
                <a:cs typeface="Adobe Devanagari" panose="02040503050201020203" pitchFamily="18" charset="0"/>
              </a:rPr>
              <a:t>] Towards Smart and Reconfigurable Environment: Intelligent Reflecting Surface Enabled 6G Wireless Networks </a:t>
            </a:r>
            <a:r>
              <a:rPr lang="en-US" altLang="zh-CN" b="1" i="1" dirty="0">
                <a:solidFill>
                  <a:srgbClr val="002060"/>
                </a:solidFill>
                <a:latin typeface="Adobe Devanagari" panose="02040503050201020203" pitchFamily="18" charset="0"/>
                <a:cs typeface="Adobe Devanagari" panose="02040503050201020203" pitchFamily="18" charset="0"/>
              </a:rPr>
              <a:t>by Prof. </a:t>
            </a:r>
            <a:r>
              <a:rPr lang="en-US" altLang="zh-CN" b="1" i="1" dirty="0" err="1">
                <a:solidFill>
                  <a:srgbClr val="002060"/>
                </a:solidFill>
                <a:latin typeface="Adobe Devanagari" panose="02040503050201020203" pitchFamily="18" charset="0"/>
                <a:cs typeface="Adobe Devanagari" panose="02040503050201020203" pitchFamily="18" charset="0"/>
              </a:rPr>
              <a:t>Qingqing</a:t>
            </a:r>
            <a:r>
              <a:rPr lang="en-US" altLang="zh-CN" b="1" i="1" dirty="0">
                <a:solidFill>
                  <a:srgbClr val="002060"/>
                </a:solidFill>
                <a:latin typeface="Adobe Devanagari" panose="02040503050201020203" pitchFamily="18" charset="0"/>
                <a:cs typeface="Adobe Devanagari" panose="02040503050201020203" pitchFamily="18" charset="0"/>
              </a:rPr>
              <a:t> Wu</a:t>
            </a:r>
          </a:p>
        </p:txBody>
      </p:sp>
      <p:sp>
        <p:nvSpPr>
          <p:cNvPr id="8" name="文本框 7">
            <a:extLst>
              <a:ext uri="{FF2B5EF4-FFF2-40B4-BE49-F238E27FC236}">
                <a16:creationId xmlns:a16="http://schemas.microsoft.com/office/drawing/2014/main" xmlns="" id="{BDF19DE8-7E4A-4E17-BD23-FC9B8845F3F9}"/>
              </a:ext>
            </a:extLst>
          </p:cNvPr>
          <p:cNvSpPr txBox="1"/>
          <p:nvPr/>
        </p:nvSpPr>
        <p:spPr>
          <a:xfrm>
            <a:off x="9382958" y="6258511"/>
            <a:ext cx="2107707" cy="461665"/>
          </a:xfrm>
          <a:prstGeom prst="rect">
            <a:avLst/>
          </a:prstGeom>
          <a:noFill/>
        </p:spPr>
        <p:txBody>
          <a:bodyPr wrap="square">
            <a:spAutoFit/>
          </a:bodyPr>
          <a:lstStyle/>
          <a:p>
            <a:r>
              <a:rPr lang="en-US" altLang="zh-CN" sz="2400" b="1" dirty="0">
                <a:solidFill>
                  <a:srgbClr val="002060"/>
                </a:solidFill>
                <a:effectLst/>
                <a:latin typeface="Adobe Devanagari" panose="02040503050201020203" pitchFamily="18" charset="0"/>
                <a:cs typeface="Adobe Devanagari" panose="02040503050201020203" pitchFamily="18" charset="0"/>
              </a:rPr>
              <a:t>IEEE ICNP 2020</a:t>
            </a:r>
            <a:endParaRPr lang="zh-CN" altLang="en-US" sz="2400" dirty="0">
              <a:solidFill>
                <a:srgbClr val="002060"/>
              </a:solidFill>
            </a:endParaRPr>
          </a:p>
        </p:txBody>
      </p:sp>
      <p:pic>
        <p:nvPicPr>
          <p:cNvPr id="5" name="Picture 2">
            <a:extLst>
              <a:ext uri="{FF2B5EF4-FFF2-40B4-BE49-F238E27FC236}">
                <a16:creationId xmlns:a16="http://schemas.microsoft.com/office/drawing/2014/main" xmlns="" id="{62BB0072-4BFA-4224-A9B5-E1CBD40E6E9B}"/>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671953" y="3255633"/>
            <a:ext cx="1529715" cy="2193290"/>
          </a:xfrm>
          <a:prstGeom prst="rect">
            <a:avLst/>
          </a:prstGeom>
          <a:ln>
            <a:noFill/>
          </a:ln>
          <a:effectLst>
            <a:outerShdw blurRad="292100" dist="139700" dir="2700000" algn="tl" rotWithShape="0">
              <a:srgbClr val="333333">
                <a:alpha val="65000"/>
              </a:srgbClr>
            </a:outerShdw>
          </a:effectLst>
        </p:spPr>
      </p:pic>
      <p:sp>
        <p:nvSpPr>
          <p:cNvPr id="9" name="文本框 8">
            <a:extLst>
              <a:ext uri="{FF2B5EF4-FFF2-40B4-BE49-F238E27FC236}">
                <a16:creationId xmlns:a16="http://schemas.microsoft.com/office/drawing/2014/main" xmlns="" id="{EF841B4D-1A16-4D00-BAAD-98B705E956C0}"/>
              </a:ext>
            </a:extLst>
          </p:cNvPr>
          <p:cNvSpPr txBox="1"/>
          <p:nvPr/>
        </p:nvSpPr>
        <p:spPr>
          <a:xfrm>
            <a:off x="568169" y="2703691"/>
            <a:ext cx="8529491" cy="3785652"/>
          </a:xfrm>
          <a:prstGeom prst="rect">
            <a:avLst/>
          </a:prstGeom>
          <a:noFill/>
        </p:spPr>
        <p:txBody>
          <a:bodyPr wrap="square">
            <a:spAutoFit/>
          </a:bodyPr>
          <a:lstStyle/>
          <a:p>
            <a:pPr marL="266700" algn="just"/>
            <a:r>
              <a:rPr lang="en-US" altLang="zh-CN" sz="2000" b="1" kern="100" dirty="0">
                <a:effectLst/>
                <a:latin typeface="Adobe Devanagari" panose="02040503050201020203" pitchFamily="18" charset="0"/>
                <a:ea typeface="等线" panose="02010600030101010101" pitchFamily="2" charset="-122"/>
                <a:cs typeface="Adobe Devanagari" panose="02040503050201020203" pitchFamily="18" charset="0"/>
              </a:rPr>
              <a:t>Abstract</a:t>
            </a:r>
            <a:r>
              <a:rPr lang="en-US" altLang="zh-CN" sz="2000" kern="100" dirty="0">
                <a:effectLst/>
                <a:latin typeface="Adobe Devanagari" panose="02040503050201020203" pitchFamily="18" charset="0"/>
                <a:ea typeface="等线" panose="02010600030101010101" pitchFamily="2" charset="-122"/>
                <a:cs typeface="Adobe Devanagari" panose="02040503050201020203" pitchFamily="18" charset="0"/>
              </a:rPr>
              <a:t>: In this talk, we introduce a new wireless research paradigm by employing a massive number of low-cost passive reflecting elements with controllable phase, named intelligent reflecting surface (IRS), which is able to smartly change the wireless signal propagation to enable various functions such as beamforming and interference nulling/cancelation. We illustrate the main applications of IRS in achieving spectrum and energy efficient as well as secure and sustainable wireless networks in the future, and its advantages as compared to existing technologies such as massive MIMO and active relaying. We then present the signal and channel model of IRS by taking into account its hardware limitation in practice. Next, we focus on discussing the main design challenges in IRS-aided wireless networks, including joint active and passive beamforming optimization, channel estimation, etc., and highlight important directions for future work.</a:t>
            </a:r>
            <a:endParaRPr lang="zh-CN" altLang="zh-CN" sz="2000" kern="100" dirty="0">
              <a:effectLst/>
              <a:latin typeface="Adobe Devanagari" panose="02040503050201020203" pitchFamily="18" charset="0"/>
              <a:ea typeface="等线" panose="02010600030101010101" pitchFamily="2" charset="-122"/>
              <a:cs typeface="Adobe Devanagari" panose="02040503050201020203" pitchFamily="18" charset="0"/>
            </a:endParaRPr>
          </a:p>
        </p:txBody>
      </p:sp>
    </p:spTree>
    <p:extLst>
      <p:ext uri="{BB962C8B-B14F-4D97-AF65-F5344CB8AC3E}">
        <p14:creationId xmlns:p14="http://schemas.microsoft.com/office/powerpoint/2010/main" val="636901835"/>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D472B438-92DA-454B-B8B9-CEC8CA365542}"/>
              </a:ext>
            </a:extLst>
          </p:cNvPr>
          <p:cNvSpPr>
            <a:spLocks noGrp="1"/>
          </p:cNvSpPr>
          <p:nvPr>
            <p:ph type="title"/>
          </p:nvPr>
        </p:nvSpPr>
        <p:spPr/>
        <p:txBody>
          <a:bodyPr>
            <a:normAutofit fontScale="90000"/>
          </a:bodyPr>
          <a:lstStyle/>
          <a:p>
            <a:r>
              <a:rPr lang="en-US" altLang="zh-CN" b="1" dirty="0">
                <a:solidFill>
                  <a:srgbClr val="C00000"/>
                </a:solidFill>
                <a:effectLst/>
                <a:latin typeface="Adobe Devanagari" panose="02040503050201020203" pitchFamily="18" charset="0"/>
                <a:cs typeface="Adobe Devanagari" panose="02040503050201020203" pitchFamily="18" charset="0"/>
              </a:rPr>
              <a:t>AIMCOM</a:t>
            </a:r>
            <a:r>
              <a:rPr lang="en-US" altLang="zh-CN" b="1" baseline="30000" dirty="0">
                <a:solidFill>
                  <a:srgbClr val="C00000"/>
                </a:solidFill>
                <a:effectLst/>
                <a:latin typeface="Adobe Devanagari" panose="02040503050201020203" pitchFamily="18" charset="0"/>
                <a:cs typeface="Adobe Devanagari" panose="02040503050201020203" pitchFamily="18" charset="0"/>
              </a:rPr>
              <a:t>2</a:t>
            </a:r>
            <a:r>
              <a:rPr lang="en-US" altLang="zh-CN" b="1" dirty="0">
                <a:solidFill>
                  <a:schemeClr val="bg1"/>
                </a:solidFill>
                <a:effectLst/>
                <a:latin typeface="Adobe Devanagari" panose="02040503050201020203" pitchFamily="18" charset="0"/>
                <a:cs typeface="Adobe Devanagari" panose="02040503050201020203" pitchFamily="18" charset="0"/>
              </a:rPr>
              <a:t> </a:t>
            </a:r>
            <a:br>
              <a:rPr lang="en-US" altLang="zh-CN" b="1" dirty="0">
                <a:solidFill>
                  <a:schemeClr val="bg1"/>
                </a:solidFill>
                <a:effectLst/>
                <a:latin typeface="Adobe Devanagari" panose="02040503050201020203" pitchFamily="18" charset="0"/>
                <a:cs typeface="Adobe Devanagari" panose="02040503050201020203" pitchFamily="18" charset="0"/>
              </a:rPr>
            </a:br>
            <a:r>
              <a:rPr lang="en-US" altLang="zh-CN" sz="2700" dirty="0">
                <a:solidFill>
                  <a:schemeClr val="accent2">
                    <a:lumMod val="50000"/>
                  </a:schemeClr>
                </a:solidFill>
                <a:latin typeface="Adobe Devanagari" panose="02040503050201020203" pitchFamily="18" charset="0"/>
                <a:cs typeface="Adobe Devanagari" panose="02040503050201020203" pitchFamily="18" charset="0"/>
              </a:rPr>
              <a:t>Riding with AI towards Mission-Critical Communications and Computing at the Edge</a:t>
            </a:r>
            <a:endParaRPr lang="zh-CN" altLang="en-US" dirty="0">
              <a:solidFill>
                <a:schemeClr val="accent2">
                  <a:lumMod val="50000"/>
                </a:schemeClr>
              </a:solidFill>
              <a:latin typeface="Adobe Devanagari" panose="02040503050201020203" pitchFamily="18" charset="0"/>
              <a:cs typeface="Adobe Devanagari" panose="02040503050201020203" pitchFamily="18" charset="0"/>
            </a:endParaRPr>
          </a:p>
        </p:txBody>
      </p:sp>
      <p:sp>
        <p:nvSpPr>
          <p:cNvPr id="3" name="内容占位符 2">
            <a:extLst>
              <a:ext uri="{FF2B5EF4-FFF2-40B4-BE49-F238E27FC236}">
                <a16:creationId xmlns:a16="http://schemas.microsoft.com/office/drawing/2014/main" xmlns="" id="{689BB7B3-DF80-4F0B-AC11-1B127BDEE449}"/>
              </a:ext>
            </a:extLst>
          </p:cNvPr>
          <p:cNvSpPr>
            <a:spLocks noGrp="1"/>
          </p:cNvSpPr>
          <p:nvPr>
            <p:ph idx="1"/>
          </p:nvPr>
        </p:nvSpPr>
        <p:spPr/>
        <p:txBody>
          <a:bodyPr>
            <a:normAutofit/>
          </a:bodyPr>
          <a:lstStyle/>
          <a:p>
            <a:pPr marL="0" indent="0">
              <a:buNone/>
            </a:pPr>
            <a:r>
              <a:rPr lang="en-US" altLang="zh-CN" b="1" dirty="0">
                <a:solidFill>
                  <a:srgbClr val="002060"/>
                </a:solidFill>
                <a:latin typeface="Adobe Devanagari" panose="02040503050201020203" pitchFamily="18" charset="0"/>
                <a:cs typeface="Adobe Devanagari" panose="02040503050201020203" pitchFamily="18" charset="0"/>
              </a:rPr>
              <a:t>[</a:t>
            </a:r>
            <a:r>
              <a:rPr lang="en-US" altLang="zh-CN" b="1" dirty="0" err="1">
                <a:solidFill>
                  <a:srgbClr val="002060"/>
                </a:solidFill>
                <a:latin typeface="Adobe Devanagari" panose="02040503050201020203" pitchFamily="18" charset="0"/>
                <a:cs typeface="Adobe Devanagari" panose="02040503050201020203" pitchFamily="18" charset="0"/>
              </a:rPr>
              <a:t>Inivted</a:t>
            </a:r>
            <a:r>
              <a:rPr lang="en-US" altLang="zh-CN" b="1" dirty="0">
                <a:solidFill>
                  <a:srgbClr val="002060"/>
                </a:solidFill>
                <a:latin typeface="Adobe Devanagari" panose="02040503050201020203" pitchFamily="18" charset="0"/>
                <a:cs typeface="Adobe Devanagari" panose="02040503050201020203" pitchFamily="18" charset="0"/>
              </a:rPr>
              <a:t>] Bring AI into 5G Radio Access Network </a:t>
            </a:r>
            <a:r>
              <a:rPr lang="en-US" altLang="zh-CN" b="1" i="1" dirty="0">
                <a:solidFill>
                  <a:srgbClr val="002060"/>
                </a:solidFill>
                <a:latin typeface="Adobe Devanagari" panose="02040503050201020203" pitchFamily="18" charset="0"/>
                <a:cs typeface="Adobe Devanagari" panose="02040503050201020203" pitchFamily="18" charset="0"/>
              </a:rPr>
              <a:t>by Dr. Qi Sun</a:t>
            </a:r>
          </a:p>
        </p:txBody>
      </p:sp>
      <p:sp>
        <p:nvSpPr>
          <p:cNvPr id="8" name="文本框 7">
            <a:extLst>
              <a:ext uri="{FF2B5EF4-FFF2-40B4-BE49-F238E27FC236}">
                <a16:creationId xmlns:a16="http://schemas.microsoft.com/office/drawing/2014/main" xmlns="" id="{BDF19DE8-7E4A-4E17-BD23-FC9B8845F3F9}"/>
              </a:ext>
            </a:extLst>
          </p:cNvPr>
          <p:cNvSpPr txBox="1"/>
          <p:nvPr/>
        </p:nvSpPr>
        <p:spPr>
          <a:xfrm>
            <a:off x="9382958" y="6258511"/>
            <a:ext cx="2107707" cy="461665"/>
          </a:xfrm>
          <a:prstGeom prst="rect">
            <a:avLst/>
          </a:prstGeom>
          <a:noFill/>
        </p:spPr>
        <p:txBody>
          <a:bodyPr wrap="square">
            <a:spAutoFit/>
          </a:bodyPr>
          <a:lstStyle/>
          <a:p>
            <a:r>
              <a:rPr lang="en-US" altLang="zh-CN" sz="2400" b="1" dirty="0">
                <a:solidFill>
                  <a:srgbClr val="002060"/>
                </a:solidFill>
                <a:effectLst/>
                <a:latin typeface="Adobe Devanagari" panose="02040503050201020203" pitchFamily="18" charset="0"/>
                <a:cs typeface="Adobe Devanagari" panose="02040503050201020203" pitchFamily="18" charset="0"/>
              </a:rPr>
              <a:t>IEEE ICNP 2020</a:t>
            </a:r>
            <a:endParaRPr lang="zh-CN" altLang="en-US" sz="2400" dirty="0">
              <a:solidFill>
                <a:srgbClr val="002060"/>
              </a:solidFill>
            </a:endParaRPr>
          </a:p>
        </p:txBody>
      </p:sp>
      <p:sp>
        <p:nvSpPr>
          <p:cNvPr id="9" name="文本框 8">
            <a:extLst>
              <a:ext uri="{FF2B5EF4-FFF2-40B4-BE49-F238E27FC236}">
                <a16:creationId xmlns:a16="http://schemas.microsoft.com/office/drawing/2014/main" xmlns="" id="{EF841B4D-1A16-4D00-BAAD-98B705E956C0}"/>
              </a:ext>
            </a:extLst>
          </p:cNvPr>
          <p:cNvSpPr txBox="1"/>
          <p:nvPr/>
        </p:nvSpPr>
        <p:spPr>
          <a:xfrm>
            <a:off x="568169" y="2703691"/>
            <a:ext cx="8529491" cy="3139321"/>
          </a:xfrm>
          <a:prstGeom prst="rect">
            <a:avLst/>
          </a:prstGeom>
          <a:noFill/>
        </p:spPr>
        <p:txBody>
          <a:bodyPr wrap="square">
            <a:spAutoFit/>
          </a:bodyPr>
          <a:lstStyle/>
          <a:p>
            <a:pPr marL="266700" algn="just"/>
            <a:r>
              <a:rPr lang="en-US" altLang="zh-CN" sz="1800" b="1" kern="100" dirty="0">
                <a:effectLst/>
                <a:latin typeface="Adobe Devanagari" panose="02040503050201020203" pitchFamily="18" charset="0"/>
                <a:ea typeface="等线" panose="02010600030101010101" pitchFamily="2" charset="-122"/>
                <a:cs typeface="Adobe Devanagari" panose="02040503050201020203" pitchFamily="18" charset="0"/>
              </a:rPr>
              <a:t>Abstract</a:t>
            </a:r>
            <a:r>
              <a:rPr lang="en-US" altLang="zh-CN" sz="1800" kern="100" dirty="0">
                <a:effectLst/>
                <a:latin typeface="Adobe Devanagari" panose="02040503050201020203" pitchFamily="18" charset="0"/>
                <a:ea typeface="等线" panose="02010600030101010101" pitchFamily="2" charset="-122"/>
                <a:cs typeface="Adobe Devanagari" panose="02040503050201020203" pitchFamily="18" charset="0"/>
              </a:rPr>
              <a:t>: With the global deployment and commercialization of the 5G network, Wireless big data and ML/AI are widely recognized as the essential element to drive 5G network intelligence evolution in order to deliver the necessary efficiency, flexibility, and cost effectiveness. Significant progress and validation on the network operation and maintenance using ML/AI technologies have been made in 4G/5G networks. Various study on the network intelligence standardization from management to control planes, including use cases and requirements, AI functional framework, procedures and architecture have been actively explored. This talk will explore the journey of pursuing native RAN intelligence, from theory to preliminary practice validation. The AI/ML use cases in 5G network and some validations results will be shared followed by the standardization progress. Further, the challenges and gaps are shared based on the lessons learned from the practice so far.</a:t>
            </a:r>
            <a:endParaRPr lang="zh-CN" altLang="zh-CN" sz="1800" kern="100" dirty="0">
              <a:effectLst/>
              <a:latin typeface="Adobe Devanagari" panose="02040503050201020203" pitchFamily="18" charset="0"/>
              <a:ea typeface="等线" panose="02010600030101010101" pitchFamily="2" charset="-122"/>
              <a:cs typeface="Adobe Devanagari" panose="02040503050201020203" pitchFamily="18" charset="0"/>
            </a:endParaRPr>
          </a:p>
        </p:txBody>
      </p:sp>
      <p:pic>
        <p:nvPicPr>
          <p:cNvPr id="7" name="图片 6">
            <a:extLst>
              <a:ext uri="{FF2B5EF4-FFF2-40B4-BE49-F238E27FC236}">
                <a16:creationId xmlns:a16="http://schemas.microsoft.com/office/drawing/2014/main" xmlns="" id="{9883CF1A-1CE7-44E8-9D41-C605D547730C}"/>
              </a:ext>
            </a:extLst>
          </p:cNvPr>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9623835" y="3272382"/>
            <a:ext cx="1650807" cy="2063098"/>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726361250"/>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D472B438-92DA-454B-B8B9-CEC8CA365542}"/>
              </a:ext>
            </a:extLst>
          </p:cNvPr>
          <p:cNvSpPr>
            <a:spLocks noGrp="1"/>
          </p:cNvSpPr>
          <p:nvPr>
            <p:ph type="title"/>
          </p:nvPr>
        </p:nvSpPr>
        <p:spPr/>
        <p:txBody>
          <a:bodyPr>
            <a:normAutofit fontScale="90000"/>
          </a:bodyPr>
          <a:lstStyle/>
          <a:p>
            <a:r>
              <a:rPr lang="en-US" altLang="zh-CN" b="1" dirty="0">
                <a:solidFill>
                  <a:srgbClr val="C00000"/>
                </a:solidFill>
                <a:effectLst/>
                <a:latin typeface="Adobe Devanagari" panose="02040503050201020203" pitchFamily="18" charset="0"/>
                <a:cs typeface="Adobe Devanagari" panose="02040503050201020203" pitchFamily="18" charset="0"/>
              </a:rPr>
              <a:t>AIMCOM</a:t>
            </a:r>
            <a:r>
              <a:rPr lang="en-US" altLang="zh-CN" b="1" baseline="30000" dirty="0">
                <a:solidFill>
                  <a:srgbClr val="C00000"/>
                </a:solidFill>
                <a:effectLst/>
                <a:latin typeface="Adobe Devanagari" panose="02040503050201020203" pitchFamily="18" charset="0"/>
                <a:cs typeface="Adobe Devanagari" panose="02040503050201020203" pitchFamily="18" charset="0"/>
              </a:rPr>
              <a:t>2</a:t>
            </a:r>
            <a:r>
              <a:rPr lang="en-US" altLang="zh-CN" b="1" dirty="0">
                <a:solidFill>
                  <a:schemeClr val="bg1"/>
                </a:solidFill>
                <a:effectLst/>
                <a:latin typeface="Adobe Devanagari" panose="02040503050201020203" pitchFamily="18" charset="0"/>
                <a:cs typeface="Adobe Devanagari" panose="02040503050201020203" pitchFamily="18" charset="0"/>
              </a:rPr>
              <a:t> </a:t>
            </a:r>
            <a:br>
              <a:rPr lang="en-US" altLang="zh-CN" b="1" dirty="0">
                <a:solidFill>
                  <a:schemeClr val="bg1"/>
                </a:solidFill>
                <a:effectLst/>
                <a:latin typeface="Adobe Devanagari" panose="02040503050201020203" pitchFamily="18" charset="0"/>
                <a:cs typeface="Adobe Devanagari" panose="02040503050201020203" pitchFamily="18" charset="0"/>
              </a:rPr>
            </a:br>
            <a:r>
              <a:rPr lang="en-US" altLang="zh-CN" sz="2700" dirty="0">
                <a:solidFill>
                  <a:schemeClr val="accent2">
                    <a:lumMod val="50000"/>
                  </a:schemeClr>
                </a:solidFill>
                <a:latin typeface="Adobe Devanagari" panose="02040503050201020203" pitchFamily="18" charset="0"/>
                <a:cs typeface="Adobe Devanagari" panose="02040503050201020203" pitchFamily="18" charset="0"/>
              </a:rPr>
              <a:t>Riding with AI towards Mission-Critical Communications and Computing at the Edge</a:t>
            </a:r>
            <a:endParaRPr lang="zh-CN" altLang="en-US" dirty="0">
              <a:solidFill>
                <a:schemeClr val="accent2">
                  <a:lumMod val="50000"/>
                </a:schemeClr>
              </a:solidFill>
              <a:latin typeface="Adobe Devanagari" panose="02040503050201020203" pitchFamily="18" charset="0"/>
              <a:cs typeface="Adobe Devanagari" panose="02040503050201020203" pitchFamily="18" charset="0"/>
            </a:endParaRPr>
          </a:p>
        </p:txBody>
      </p:sp>
      <p:sp>
        <p:nvSpPr>
          <p:cNvPr id="3" name="内容占位符 2">
            <a:extLst>
              <a:ext uri="{FF2B5EF4-FFF2-40B4-BE49-F238E27FC236}">
                <a16:creationId xmlns:a16="http://schemas.microsoft.com/office/drawing/2014/main" xmlns="" id="{689BB7B3-DF80-4F0B-AC11-1B127BDEE449}"/>
              </a:ext>
            </a:extLst>
          </p:cNvPr>
          <p:cNvSpPr>
            <a:spLocks noGrp="1"/>
          </p:cNvSpPr>
          <p:nvPr>
            <p:ph idx="1"/>
          </p:nvPr>
        </p:nvSpPr>
        <p:spPr/>
        <p:txBody>
          <a:bodyPr>
            <a:normAutofit/>
          </a:bodyPr>
          <a:lstStyle/>
          <a:p>
            <a:pPr marL="0" indent="0">
              <a:buNone/>
            </a:pPr>
            <a:r>
              <a:rPr lang="en-US" altLang="zh-CN" b="1" dirty="0">
                <a:solidFill>
                  <a:srgbClr val="002060"/>
                </a:solidFill>
                <a:latin typeface="Adobe Devanagari" panose="02040503050201020203" pitchFamily="18" charset="0"/>
                <a:cs typeface="Adobe Devanagari" panose="02040503050201020203" pitchFamily="18" charset="0"/>
              </a:rPr>
              <a:t>[</a:t>
            </a:r>
            <a:r>
              <a:rPr lang="en-US" altLang="zh-CN" b="1" dirty="0" err="1">
                <a:solidFill>
                  <a:srgbClr val="002060"/>
                </a:solidFill>
                <a:latin typeface="Adobe Devanagari" panose="02040503050201020203" pitchFamily="18" charset="0"/>
                <a:cs typeface="Adobe Devanagari" panose="02040503050201020203" pitchFamily="18" charset="0"/>
              </a:rPr>
              <a:t>Inivted</a:t>
            </a:r>
            <a:r>
              <a:rPr lang="en-US" altLang="zh-CN" b="1" dirty="0">
                <a:solidFill>
                  <a:srgbClr val="002060"/>
                </a:solidFill>
                <a:latin typeface="Adobe Devanagari" panose="02040503050201020203" pitchFamily="18" charset="0"/>
                <a:cs typeface="Adobe Devanagari" panose="02040503050201020203" pitchFamily="18" charset="0"/>
              </a:rPr>
              <a:t>] AI-based </a:t>
            </a:r>
            <a:r>
              <a:rPr lang="en-US" altLang="zh-CN" b="1" dirty="0" err="1">
                <a:solidFill>
                  <a:srgbClr val="002060"/>
                </a:solidFill>
                <a:latin typeface="Adobe Devanagari" panose="02040503050201020203" pitchFamily="18" charset="0"/>
                <a:cs typeface="Adobe Devanagari" panose="02040503050201020203" pitchFamily="18" charset="0"/>
              </a:rPr>
              <a:t>phsyical</a:t>
            </a:r>
            <a:r>
              <a:rPr lang="en-US" altLang="zh-CN" b="1" dirty="0">
                <a:solidFill>
                  <a:srgbClr val="002060"/>
                </a:solidFill>
                <a:latin typeface="Adobe Devanagari" panose="02040503050201020203" pitchFamily="18" charset="0"/>
                <a:cs typeface="Adobe Devanagari" panose="02040503050201020203" pitchFamily="18" charset="0"/>
              </a:rPr>
              <a:t> layer and protocol design towards  beyond 5G/6G radio access networks </a:t>
            </a:r>
            <a:r>
              <a:rPr lang="en-US" altLang="zh-CN" b="1" i="1" dirty="0">
                <a:solidFill>
                  <a:srgbClr val="002060"/>
                </a:solidFill>
                <a:latin typeface="Adobe Devanagari" panose="02040503050201020203" pitchFamily="18" charset="0"/>
                <a:cs typeface="Adobe Devanagari" panose="02040503050201020203" pitchFamily="18" charset="0"/>
              </a:rPr>
              <a:t>by Prof. Maziar Nekovee</a:t>
            </a:r>
          </a:p>
        </p:txBody>
      </p:sp>
      <p:sp>
        <p:nvSpPr>
          <p:cNvPr id="8" name="文本框 7">
            <a:extLst>
              <a:ext uri="{FF2B5EF4-FFF2-40B4-BE49-F238E27FC236}">
                <a16:creationId xmlns:a16="http://schemas.microsoft.com/office/drawing/2014/main" xmlns="" id="{BDF19DE8-7E4A-4E17-BD23-FC9B8845F3F9}"/>
              </a:ext>
            </a:extLst>
          </p:cNvPr>
          <p:cNvSpPr txBox="1"/>
          <p:nvPr/>
        </p:nvSpPr>
        <p:spPr>
          <a:xfrm>
            <a:off x="9382958" y="6258511"/>
            <a:ext cx="2107707" cy="461665"/>
          </a:xfrm>
          <a:prstGeom prst="rect">
            <a:avLst/>
          </a:prstGeom>
          <a:noFill/>
        </p:spPr>
        <p:txBody>
          <a:bodyPr wrap="square">
            <a:spAutoFit/>
          </a:bodyPr>
          <a:lstStyle/>
          <a:p>
            <a:r>
              <a:rPr lang="en-US" altLang="zh-CN" sz="2400" b="1" dirty="0">
                <a:solidFill>
                  <a:srgbClr val="002060"/>
                </a:solidFill>
                <a:effectLst/>
                <a:latin typeface="Adobe Devanagari" panose="02040503050201020203" pitchFamily="18" charset="0"/>
                <a:cs typeface="Adobe Devanagari" panose="02040503050201020203" pitchFamily="18" charset="0"/>
              </a:rPr>
              <a:t>IEEE ICNP 2020</a:t>
            </a:r>
            <a:endParaRPr lang="zh-CN" altLang="en-US" sz="2400" dirty="0">
              <a:solidFill>
                <a:srgbClr val="002060"/>
              </a:solidFill>
            </a:endParaRPr>
          </a:p>
        </p:txBody>
      </p:sp>
      <p:sp>
        <p:nvSpPr>
          <p:cNvPr id="9" name="文本框 8">
            <a:extLst>
              <a:ext uri="{FF2B5EF4-FFF2-40B4-BE49-F238E27FC236}">
                <a16:creationId xmlns:a16="http://schemas.microsoft.com/office/drawing/2014/main" xmlns="" id="{EF841B4D-1A16-4D00-BAAD-98B705E956C0}"/>
              </a:ext>
            </a:extLst>
          </p:cNvPr>
          <p:cNvSpPr txBox="1"/>
          <p:nvPr/>
        </p:nvSpPr>
        <p:spPr>
          <a:xfrm>
            <a:off x="568169" y="2703691"/>
            <a:ext cx="8529491" cy="2862322"/>
          </a:xfrm>
          <a:prstGeom prst="rect">
            <a:avLst/>
          </a:prstGeom>
          <a:noFill/>
        </p:spPr>
        <p:txBody>
          <a:bodyPr wrap="square">
            <a:spAutoFit/>
          </a:bodyPr>
          <a:lstStyle/>
          <a:p>
            <a:pPr marL="266700" algn="just"/>
            <a:r>
              <a:rPr lang="en-US" altLang="zh-CN" sz="1800" b="1" kern="100" dirty="0">
                <a:effectLst/>
                <a:latin typeface="Adobe Devanagari" panose="02040503050201020203" pitchFamily="18" charset="0"/>
                <a:ea typeface="等线" panose="02010600030101010101" pitchFamily="2" charset="-122"/>
                <a:cs typeface="Adobe Devanagari" panose="02040503050201020203" pitchFamily="18" charset="0"/>
              </a:rPr>
              <a:t>Abstract: </a:t>
            </a:r>
            <a:r>
              <a:rPr lang="en-US" altLang="zh-CN" sz="1800" kern="100" dirty="0">
                <a:effectLst/>
                <a:latin typeface="Adobe Devanagari" panose="02040503050201020203" pitchFamily="18" charset="0"/>
                <a:ea typeface="等线" panose="02010600030101010101" pitchFamily="2" charset="-122"/>
                <a:cs typeface="Adobe Devanagari" panose="02040503050201020203" pitchFamily="18" charset="0"/>
              </a:rPr>
              <a:t>5G technologies are expected to enable new verticals, services, and business models. Recently, the use of artificial intelligence (AI) and data analytics is shown to provide massive advantages in terms of reducing network complexity and enhancing </a:t>
            </a:r>
          </a:p>
          <a:p>
            <a:pPr marL="266700" algn="just"/>
            <a:r>
              <a:rPr lang="en-US" altLang="zh-CN" sz="1800" kern="100" dirty="0">
                <a:effectLst/>
                <a:latin typeface="Adobe Devanagari" panose="02040503050201020203" pitchFamily="18" charset="0"/>
                <a:ea typeface="等线" panose="02010600030101010101" pitchFamily="2" charset="-122"/>
                <a:cs typeface="Adobe Devanagari" panose="02040503050201020203" pitchFamily="18" charset="0"/>
              </a:rPr>
              <a:t>its performance. In this talk , I provide an overview of the recent studies  on AI-assisted solutions in 5G and beyond-5G wireless networks, followed by three case studies of our recent research, including a Q-learning-assisted cell selection mechanism, an AI engine that enables intelligent 5G fronthaul slicing, multiple radio access technology (RAT) spectrum sharing in </a:t>
            </a:r>
            <a:r>
              <a:rPr lang="en-US" altLang="zh-CN" sz="1800" kern="100" dirty="0" err="1">
                <a:effectLst/>
                <a:latin typeface="Adobe Devanagari" panose="02040503050201020203" pitchFamily="18" charset="0"/>
                <a:ea typeface="等线" panose="02010600030101010101" pitchFamily="2" charset="-122"/>
                <a:cs typeface="Adobe Devanagari" panose="02040503050201020203" pitchFamily="18" charset="0"/>
              </a:rPr>
              <a:t>millimetre</a:t>
            </a:r>
            <a:r>
              <a:rPr lang="en-US" altLang="zh-CN" sz="1800" kern="100" dirty="0">
                <a:effectLst/>
                <a:latin typeface="Adobe Devanagari" panose="02040503050201020203" pitchFamily="18" charset="0"/>
                <a:ea typeface="等线" panose="02010600030101010101" pitchFamily="2" charset="-122"/>
                <a:cs typeface="Adobe Devanagari" panose="02040503050201020203" pitchFamily="18" charset="0"/>
              </a:rPr>
              <a:t>-wave bands via reinforcement learning-based beam management and the application of deep neural network auto-encoders for beyond-5G  physical layer design. The recent industry and standardization activities of using AI in 5G networks are summarized.</a:t>
            </a:r>
          </a:p>
        </p:txBody>
      </p:sp>
      <p:pic>
        <p:nvPicPr>
          <p:cNvPr id="10" name="图片 9" descr="Maziar Nekovee">
            <a:extLst>
              <a:ext uri="{FF2B5EF4-FFF2-40B4-BE49-F238E27FC236}">
                <a16:creationId xmlns:a16="http://schemas.microsoft.com/office/drawing/2014/main" xmlns="" id="{ED0176C7-7C5A-448E-B89F-54D469236752}"/>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573146" y="3022144"/>
            <a:ext cx="1550574" cy="1931596"/>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680583834"/>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D472B438-92DA-454B-B8B9-CEC8CA365542}"/>
              </a:ext>
            </a:extLst>
          </p:cNvPr>
          <p:cNvSpPr>
            <a:spLocks noGrp="1"/>
          </p:cNvSpPr>
          <p:nvPr>
            <p:ph type="title"/>
          </p:nvPr>
        </p:nvSpPr>
        <p:spPr/>
        <p:txBody>
          <a:bodyPr>
            <a:normAutofit fontScale="90000"/>
          </a:bodyPr>
          <a:lstStyle/>
          <a:p>
            <a:r>
              <a:rPr lang="en-US" altLang="zh-CN" b="1" dirty="0">
                <a:solidFill>
                  <a:srgbClr val="C00000"/>
                </a:solidFill>
                <a:effectLst/>
                <a:latin typeface="Adobe Devanagari" panose="02040503050201020203" pitchFamily="18" charset="0"/>
                <a:cs typeface="Adobe Devanagari" panose="02040503050201020203" pitchFamily="18" charset="0"/>
              </a:rPr>
              <a:t>AIMCOM</a:t>
            </a:r>
            <a:r>
              <a:rPr lang="en-US" altLang="zh-CN" b="1" baseline="30000" dirty="0">
                <a:solidFill>
                  <a:srgbClr val="C00000"/>
                </a:solidFill>
                <a:effectLst/>
                <a:latin typeface="Adobe Devanagari" panose="02040503050201020203" pitchFamily="18" charset="0"/>
                <a:cs typeface="Adobe Devanagari" panose="02040503050201020203" pitchFamily="18" charset="0"/>
              </a:rPr>
              <a:t>2</a:t>
            </a:r>
            <a:r>
              <a:rPr lang="en-US" altLang="zh-CN" b="1" dirty="0">
                <a:solidFill>
                  <a:schemeClr val="bg1"/>
                </a:solidFill>
                <a:effectLst/>
                <a:latin typeface="Adobe Devanagari" panose="02040503050201020203" pitchFamily="18" charset="0"/>
                <a:cs typeface="Adobe Devanagari" panose="02040503050201020203" pitchFamily="18" charset="0"/>
              </a:rPr>
              <a:t> </a:t>
            </a:r>
            <a:br>
              <a:rPr lang="en-US" altLang="zh-CN" b="1" dirty="0">
                <a:solidFill>
                  <a:schemeClr val="bg1"/>
                </a:solidFill>
                <a:effectLst/>
                <a:latin typeface="Adobe Devanagari" panose="02040503050201020203" pitchFamily="18" charset="0"/>
                <a:cs typeface="Adobe Devanagari" panose="02040503050201020203" pitchFamily="18" charset="0"/>
              </a:rPr>
            </a:br>
            <a:r>
              <a:rPr lang="en-US" altLang="zh-CN" sz="2700" dirty="0">
                <a:solidFill>
                  <a:schemeClr val="accent2">
                    <a:lumMod val="50000"/>
                  </a:schemeClr>
                </a:solidFill>
                <a:latin typeface="Adobe Devanagari" panose="02040503050201020203" pitchFamily="18" charset="0"/>
                <a:cs typeface="Adobe Devanagari" panose="02040503050201020203" pitchFamily="18" charset="0"/>
              </a:rPr>
              <a:t>Riding with AI towards Mission-Critical Communications and Computing at the Edge</a:t>
            </a:r>
            <a:endParaRPr lang="zh-CN" altLang="en-US" dirty="0">
              <a:solidFill>
                <a:schemeClr val="accent2">
                  <a:lumMod val="50000"/>
                </a:schemeClr>
              </a:solidFill>
              <a:latin typeface="Adobe Devanagari" panose="02040503050201020203" pitchFamily="18" charset="0"/>
              <a:cs typeface="Adobe Devanagari" panose="02040503050201020203" pitchFamily="18" charset="0"/>
            </a:endParaRPr>
          </a:p>
        </p:txBody>
      </p:sp>
      <p:sp>
        <p:nvSpPr>
          <p:cNvPr id="3" name="内容占位符 2">
            <a:extLst>
              <a:ext uri="{FF2B5EF4-FFF2-40B4-BE49-F238E27FC236}">
                <a16:creationId xmlns:a16="http://schemas.microsoft.com/office/drawing/2014/main" xmlns="" id="{689BB7B3-DF80-4F0B-AC11-1B127BDEE449}"/>
              </a:ext>
            </a:extLst>
          </p:cNvPr>
          <p:cNvSpPr>
            <a:spLocks noGrp="1"/>
          </p:cNvSpPr>
          <p:nvPr>
            <p:ph idx="1"/>
          </p:nvPr>
        </p:nvSpPr>
        <p:spPr/>
        <p:txBody>
          <a:bodyPr>
            <a:normAutofit/>
          </a:bodyPr>
          <a:lstStyle/>
          <a:p>
            <a:pPr marL="0" indent="0">
              <a:buNone/>
            </a:pPr>
            <a:r>
              <a:rPr lang="en-US" altLang="zh-CN" b="1" dirty="0">
                <a:solidFill>
                  <a:srgbClr val="002060"/>
                </a:solidFill>
                <a:latin typeface="Adobe Devanagari" panose="02040503050201020203" pitchFamily="18" charset="0"/>
                <a:cs typeface="Adobe Devanagari" panose="02040503050201020203" pitchFamily="18" charset="0"/>
              </a:rPr>
              <a:t>Session C</a:t>
            </a:r>
          </a:p>
          <a:p>
            <a:r>
              <a:rPr lang="en-US" altLang="zh-CN" b="1" dirty="0">
                <a:latin typeface="Adobe Devanagari" panose="02040503050201020203" pitchFamily="18" charset="0"/>
                <a:cs typeface="Adobe Devanagari" panose="02040503050201020203" pitchFamily="18" charset="0"/>
              </a:rPr>
              <a:t>Machine Learning at the Edge: Efficient Utilization of Limited CPU/GPU Resources by Multiplexing </a:t>
            </a:r>
          </a:p>
          <a:p>
            <a:pPr lvl="1"/>
            <a:r>
              <a:rPr lang="en-US" altLang="zh-CN" u="sng" dirty="0">
                <a:latin typeface="Adobe Devanagari" panose="02040503050201020203" pitchFamily="18" charset="0"/>
                <a:cs typeface="Adobe Devanagari" panose="02040503050201020203" pitchFamily="18" charset="0"/>
              </a:rPr>
              <a:t>Aditya Dhakal </a:t>
            </a:r>
            <a:r>
              <a:rPr lang="en-US" altLang="zh-CN" dirty="0">
                <a:latin typeface="Adobe Devanagari" panose="02040503050201020203" pitchFamily="18" charset="0"/>
                <a:cs typeface="Adobe Devanagari" panose="02040503050201020203" pitchFamily="18" charset="0"/>
              </a:rPr>
              <a:t>(University of California, Riverside, USA), Sameer G Kulkarni (Indian Institute of Technology, Gandhinagar, India), and K. K. Ramakrishnan (University of California, Riverside, USA)</a:t>
            </a:r>
          </a:p>
          <a:p>
            <a:r>
              <a:rPr lang="en-US" altLang="zh-CN" b="1" dirty="0">
                <a:latin typeface="Adobe Devanagari" panose="02040503050201020203" pitchFamily="18" charset="0"/>
                <a:cs typeface="Adobe Devanagari" panose="02040503050201020203" pitchFamily="18" charset="0"/>
              </a:rPr>
              <a:t>[Keynote] Edge Intelligence in IoT Ecosystems: A Continual Edge Learning Approach</a:t>
            </a:r>
          </a:p>
          <a:p>
            <a:pPr lvl="1"/>
            <a:r>
              <a:rPr lang="en-US" altLang="zh-CN" u="sng" dirty="0">
                <a:latin typeface="Adobe Devanagari" panose="02040503050201020203" pitchFamily="18" charset="0"/>
                <a:cs typeface="Adobe Devanagari" panose="02040503050201020203" pitchFamily="18" charset="0"/>
              </a:rPr>
              <a:t>Junshan Zhang </a:t>
            </a:r>
            <a:r>
              <a:rPr lang="en-US" altLang="zh-CN" dirty="0">
                <a:latin typeface="Adobe Devanagari" panose="02040503050201020203" pitchFamily="18" charset="0"/>
                <a:cs typeface="Adobe Devanagari" panose="02040503050201020203" pitchFamily="18" charset="0"/>
              </a:rPr>
              <a:t>(Arizona State University, USA)</a:t>
            </a:r>
          </a:p>
        </p:txBody>
      </p:sp>
      <p:sp>
        <p:nvSpPr>
          <p:cNvPr id="8" name="文本框 7">
            <a:extLst>
              <a:ext uri="{FF2B5EF4-FFF2-40B4-BE49-F238E27FC236}">
                <a16:creationId xmlns:a16="http://schemas.microsoft.com/office/drawing/2014/main" xmlns="" id="{BDF19DE8-7E4A-4E17-BD23-FC9B8845F3F9}"/>
              </a:ext>
            </a:extLst>
          </p:cNvPr>
          <p:cNvSpPr txBox="1"/>
          <p:nvPr/>
        </p:nvSpPr>
        <p:spPr>
          <a:xfrm>
            <a:off x="9382958" y="6258511"/>
            <a:ext cx="2107707" cy="461665"/>
          </a:xfrm>
          <a:prstGeom prst="rect">
            <a:avLst/>
          </a:prstGeom>
          <a:noFill/>
        </p:spPr>
        <p:txBody>
          <a:bodyPr wrap="square">
            <a:spAutoFit/>
          </a:bodyPr>
          <a:lstStyle/>
          <a:p>
            <a:r>
              <a:rPr lang="en-US" altLang="zh-CN" sz="2400" b="1" dirty="0">
                <a:solidFill>
                  <a:srgbClr val="002060"/>
                </a:solidFill>
                <a:effectLst/>
                <a:latin typeface="Adobe Devanagari" panose="02040503050201020203" pitchFamily="18" charset="0"/>
                <a:cs typeface="Adobe Devanagari" panose="02040503050201020203" pitchFamily="18" charset="0"/>
              </a:rPr>
              <a:t>IEEE ICNP 2020</a:t>
            </a:r>
            <a:endParaRPr lang="zh-CN" altLang="en-US" sz="2400" dirty="0">
              <a:solidFill>
                <a:srgbClr val="002060"/>
              </a:solidFill>
            </a:endParaRPr>
          </a:p>
        </p:txBody>
      </p:sp>
    </p:spTree>
    <p:extLst>
      <p:ext uri="{BB962C8B-B14F-4D97-AF65-F5344CB8AC3E}">
        <p14:creationId xmlns:p14="http://schemas.microsoft.com/office/powerpoint/2010/main" val="22943468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D472B438-92DA-454B-B8B9-CEC8CA365542}"/>
              </a:ext>
            </a:extLst>
          </p:cNvPr>
          <p:cNvSpPr>
            <a:spLocks noGrp="1"/>
          </p:cNvSpPr>
          <p:nvPr>
            <p:ph type="title"/>
          </p:nvPr>
        </p:nvSpPr>
        <p:spPr/>
        <p:txBody>
          <a:bodyPr>
            <a:normAutofit fontScale="90000"/>
          </a:bodyPr>
          <a:lstStyle/>
          <a:p>
            <a:r>
              <a:rPr lang="en-US" altLang="zh-CN" b="1" dirty="0">
                <a:solidFill>
                  <a:srgbClr val="C00000"/>
                </a:solidFill>
                <a:effectLst/>
                <a:latin typeface="Adobe Devanagari" panose="02040503050201020203" pitchFamily="18" charset="0"/>
                <a:cs typeface="Adobe Devanagari" panose="02040503050201020203" pitchFamily="18" charset="0"/>
              </a:rPr>
              <a:t>AIMCOM</a:t>
            </a:r>
            <a:r>
              <a:rPr lang="en-US" altLang="zh-CN" b="1" baseline="30000" dirty="0">
                <a:solidFill>
                  <a:srgbClr val="C00000"/>
                </a:solidFill>
                <a:effectLst/>
                <a:latin typeface="Adobe Devanagari" panose="02040503050201020203" pitchFamily="18" charset="0"/>
                <a:cs typeface="Adobe Devanagari" panose="02040503050201020203" pitchFamily="18" charset="0"/>
              </a:rPr>
              <a:t>2</a:t>
            </a:r>
            <a:r>
              <a:rPr lang="en-US" altLang="zh-CN" b="1" dirty="0">
                <a:solidFill>
                  <a:schemeClr val="bg1"/>
                </a:solidFill>
                <a:effectLst/>
                <a:latin typeface="Adobe Devanagari" panose="02040503050201020203" pitchFamily="18" charset="0"/>
                <a:cs typeface="Adobe Devanagari" panose="02040503050201020203" pitchFamily="18" charset="0"/>
              </a:rPr>
              <a:t> </a:t>
            </a:r>
            <a:br>
              <a:rPr lang="en-US" altLang="zh-CN" b="1" dirty="0">
                <a:solidFill>
                  <a:schemeClr val="bg1"/>
                </a:solidFill>
                <a:effectLst/>
                <a:latin typeface="Adobe Devanagari" panose="02040503050201020203" pitchFamily="18" charset="0"/>
                <a:cs typeface="Adobe Devanagari" panose="02040503050201020203" pitchFamily="18" charset="0"/>
              </a:rPr>
            </a:br>
            <a:r>
              <a:rPr lang="en-US" altLang="zh-CN" sz="2700" dirty="0">
                <a:solidFill>
                  <a:schemeClr val="accent2">
                    <a:lumMod val="50000"/>
                  </a:schemeClr>
                </a:solidFill>
                <a:latin typeface="Adobe Devanagari" panose="02040503050201020203" pitchFamily="18" charset="0"/>
                <a:cs typeface="Adobe Devanagari" panose="02040503050201020203" pitchFamily="18" charset="0"/>
              </a:rPr>
              <a:t>Riding with AI towards Mission-Critical Communications and Computing at the Edge</a:t>
            </a:r>
            <a:endParaRPr lang="zh-CN" altLang="en-US" dirty="0">
              <a:solidFill>
                <a:schemeClr val="accent2">
                  <a:lumMod val="50000"/>
                </a:schemeClr>
              </a:solidFill>
              <a:latin typeface="Adobe Devanagari" panose="02040503050201020203" pitchFamily="18" charset="0"/>
              <a:cs typeface="Adobe Devanagari" panose="02040503050201020203" pitchFamily="18" charset="0"/>
            </a:endParaRPr>
          </a:p>
        </p:txBody>
      </p:sp>
      <p:sp>
        <p:nvSpPr>
          <p:cNvPr id="3" name="内容占位符 2">
            <a:extLst>
              <a:ext uri="{FF2B5EF4-FFF2-40B4-BE49-F238E27FC236}">
                <a16:creationId xmlns:a16="http://schemas.microsoft.com/office/drawing/2014/main" xmlns="" id="{689BB7B3-DF80-4F0B-AC11-1B127BDEE449}"/>
              </a:ext>
            </a:extLst>
          </p:cNvPr>
          <p:cNvSpPr>
            <a:spLocks noGrp="1"/>
          </p:cNvSpPr>
          <p:nvPr>
            <p:ph idx="1"/>
          </p:nvPr>
        </p:nvSpPr>
        <p:spPr/>
        <p:txBody>
          <a:bodyPr>
            <a:normAutofit/>
          </a:bodyPr>
          <a:lstStyle/>
          <a:p>
            <a:pPr marL="0" indent="0">
              <a:buNone/>
            </a:pPr>
            <a:r>
              <a:rPr lang="en-US" altLang="zh-CN" b="1" dirty="0">
                <a:solidFill>
                  <a:srgbClr val="002060"/>
                </a:solidFill>
                <a:latin typeface="Adobe Devanagari" panose="02040503050201020203" pitchFamily="18" charset="0"/>
                <a:cs typeface="Adobe Devanagari" panose="02040503050201020203" pitchFamily="18" charset="0"/>
              </a:rPr>
              <a:t>[Keynote] Edge Intelligence in IoT Ecosystems: A Continual Edge Learning Approach </a:t>
            </a:r>
            <a:r>
              <a:rPr lang="en-US" altLang="zh-CN" b="1" i="1" dirty="0">
                <a:solidFill>
                  <a:srgbClr val="002060"/>
                </a:solidFill>
                <a:latin typeface="Adobe Devanagari" panose="02040503050201020203" pitchFamily="18" charset="0"/>
                <a:cs typeface="Adobe Devanagari" panose="02040503050201020203" pitchFamily="18" charset="0"/>
              </a:rPr>
              <a:t>by Prof. Junshan Zhang</a:t>
            </a:r>
          </a:p>
        </p:txBody>
      </p:sp>
      <p:sp>
        <p:nvSpPr>
          <p:cNvPr id="8" name="文本框 7">
            <a:extLst>
              <a:ext uri="{FF2B5EF4-FFF2-40B4-BE49-F238E27FC236}">
                <a16:creationId xmlns:a16="http://schemas.microsoft.com/office/drawing/2014/main" xmlns="" id="{BDF19DE8-7E4A-4E17-BD23-FC9B8845F3F9}"/>
              </a:ext>
            </a:extLst>
          </p:cNvPr>
          <p:cNvSpPr txBox="1"/>
          <p:nvPr/>
        </p:nvSpPr>
        <p:spPr>
          <a:xfrm>
            <a:off x="9382958" y="6258511"/>
            <a:ext cx="2107707" cy="461665"/>
          </a:xfrm>
          <a:prstGeom prst="rect">
            <a:avLst/>
          </a:prstGeom>
          <a:noFill/>
        </p:spPr>
        <p:txBody>
          <a:bodyPr wrap="square">
            <a:spAutoFit/>
          </a:bodyPr>
          <a:lstStyle/>
          <a:p>
            <a:r>
              <a:rPr lang="en-US" altLang="zh-CN" sz="2400" b="1" dirty="0">
                <a:solidFill>
                  <a:srgbClr val="002060"/>
                </a:solidFill>
                <a:effectLst/>
                <a:latin typeface="Adobe Devanagari" panose="02040503050201020203" pitchFamily="18" charset="0"/>
                <a:cs typeface="Adobe Devanagari" panose="02040503050201020203" pitchFamily="18" charset="0"/>
              </a:rPr>
              <a:t>IEEE ICNP 2020</a:t>
            </a:r>
            <a:endParaRPr lang="zh-CN" altLang="en-US" sz="2400" dirty="0">
              <a:solidFill>
                <a:srgbClr val="002060"/>
              </a:solidFill>
            </a:endParaRPr>
          </a:p>
        </p:txBody>
      </p:sp>
      <p:sp>
        <p:nvSpPr>
          <p:cNvPr id="9" name="文本框 8">
            <a:extLst>
              <a:ext uri="{FF2B5EF4-FFF2-40B4-BE49-F238E27FC236}">
                <a16:creationId xmlns:a16="http://schemas.microsoft.com/office/drawing/2014/main" xmlns="" id="{EF841B4D-1A16-4D00-BAAD-98B705E956C0}"/>
              </a:ext>
            </a:extLst>
          </p:cNvPr>
          <p:cNvSpPr txBox="1"/>
          <p:nvPr/>
        </p:nvSpPr>
        <p:spPr>
          <a:xfrm>
            <a:off x="612557" y="3170750"/>
            <a:ext cx="8529491" cy="2246769"/>
          </a:xfrm>
          <a:prstGeom prst="rect">
            <a:avLst/>
          </a:prstGeom>
          <a:noFill/>
        </p:spPr>
        <p:txBody>
          <a:bodyPr wrap="square">
            <a:spAutoFit/>
          </a:bodyPr>
          <a:lstStyle/>
          <a:p>
            <a:pPr marL="266700" algn="just"/>
            <a:r>
              <a:rPr lang="en-US" altLang="zh-CN" sz="2000" b="1" kern="100" dirty="0">
                <a:effectLst/>
                <a:latin typeface="Adobe Devanagari" panose="02040503050201020203" pitchFamily="18" charset="0"/>
                <a:ea typeface="等线" panose="02010600030101010101" pitchFamily="2" charset="-122"/>
                <a:cs typeface="Adobe Devanagari" panose="02040503050201020203" pitchFamily="18" charset="0"/>
              </a:rPr>
              <a:t>Abstract: </a:t>
            </a:r>
            <a:r>
              <a:rPr lang="en-US" altLang="zh-CN" sz="2000" dirty="0">
                <a:effectLst/>
                <a:latin typeface="Adobe Devanagari" panose="02040503050201020203" pitchFamily="18" charset="0"/>
                <a:cs typeface="Adobe Devanagari" panose="02040503050201020203" pitchFamily="18" charset="0"/>
              </a:rPr>
              <a:t>Many IoT applications demand intelligent decisions in a real-time manner. The necessity of real-time edge intelligence dictates that decision making takes place right here right now at the network edge. Since an edge node often has a limited amount of data and is constrained with computational resources, we advocate continual edge learning to achieve edge intelligence. To this end, we  develop an edge learning framework where the edge node learns its model based on local data in real-time, while leveraging the cloud knowledge transfer or learning from peer edge nodes.</a:t>
            </a:r>
            <a:endParaRPr lang="en-US" altLang="zh-CN" sz="2000" kern="100" dirty="0">
              <a:effectLst/>
              <a:latin typeface="Adobe Devanagari" panose="02040503050201020203" pitchFamily="18" charset="0"/>
              <a:ea typeface="等线" panose="02010600030101010101" pitchFamily="2" charset="-122"/>
              <a:cs typeface="Adobe Devanagari" panose="02040503050201020203" pitchFamily="18" charset="0"/>
            </a:endParaRPr>
          </a:p>
        </p:txBody>
      </p:sp>
      <p:pic>
        <p:nvPicPr>
          <p:cNvPr id="11" name="图片 10">
            <a:extLst>
              <a:ext uri="{FF2B5EF4-FFF2-40B4-BE49-F238E27FC236}">
                <a16:creationId xmlns:a16="http://schemas.microsoft.com/office/drawing/2014/main" xmlns="" id="{2F672328-662A-420E-A324-A09BE46B816E}"/>
              </a:ext>
            </a:extLst>
          </p:cNvPr>
          <p:cNvPicPr/>
          <p:nvPr/>
        </p:nvPicPr>
        <p:blipFill>
          <a:blip r:embed="rId2">
            <a:extLst>
              <a:ext uri="{28A0092B-C50C-407E-A947-70E740481C1C}">
                <a14:useLocalDpi xmlns:a14="http://schemas.microsoft.com/office/drawing/2010/main" val="0"/>
              </a:ext>
            </a:extLst>
          </a:blip>
          <a:stretch>
            <a:fillRect/>
          </a:stretch>
        </p:blipFill>
        <p:spPr>
          <a:xfrm>
            <a:off x="9710420" y="2911610"/>
            <a:ext cx="1643380" cy="212598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319456823"/>
      </p:ext>
    </p:extLst>
  </p:cSld>
  <p:clrMapOvr>
    <a:masterClrMapping/>
  </p:clrMapOvr>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文档" ma:contentTypeID="0x010100FB68A252EC566B4BA0B7A47C06F5B8E2" ma:contentTypeVersion="13" ma:contentTypeDescription="新建文档。" ma:contentTypeScope="" ma:versionID="03421cf60fc7fedccce1779242cacfae">
  <xsd:schema xmlns:xsd="http://www.w3.org/2001/XMLSchema" xmlns:xs="http://www.w3.org/2001/XMLSchema" xmlns:p="http://schemas.microsoft.com/office/2006/metadata/properties" xmlns:ns3="70e74407-001d-4c03-b799-b9fa88450fba" xmlns:ns4="c2471e32-71c4-4f35-b9c4-0fe538c6f084" targetNamespace="http://schemas.microsoft.com/office/2006/metadata/properties" ma:root="true" ma:fieldsID="df38c8cc134668f6c0c6b1e235e1ab22" ns3:_="" ns4:_="">
    <xsd:import namespace="70e74407-001d-4c03-b799-b9fa88450fba"/>
    <xsd:import namespace="c2471e32-71c4-4f35-b9c4-0fe538c6f084"/>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ServiceOCR" minOccurs="0"/>
                <xsd:element ref="ns3:MediaServiceDateTaken" minOccurs="0"/>
                <xsd:element ref="ns3:MediaServiceLocation" minOccurs="0"/>
                <xsd:element ref="ns3:MediaServiceGenerationTime" minOccurs="0"/>
                <xsd:element ref="ns3:MediaServiceEventHashCode" minOccurs="0"/>
                <xsd:element ref="ns3:MediaServiceAutoKeyPoints" minOccurs="0"/>
                <xsd:element ref="ns3:MediaServiceKeyPoints" minOccurs="0"/>
                <xsd:element ref="ns4:SharedWithUsers" minOccurs="0"/>
                <xsd:element ref="ns4:SharedWithDetails" minOccurs="0"/>
                <xsd:element ref="ns4:SharingHintHash"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0e74407-001d-4c03-b799-b9fa88450fb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Location" ma:index="13" nillable="true" ma:displayName="Location" ma:internalName="MediaServiceLocation"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c2471e32-71c4-4f35-b9c4-0fe538c6f084" elementFormDefault="qualified">
    <xsd:import namespace="http://schemas.microsoft.com/office/2006/documentManagement/types"/>
    <xsd:import namespace="http://schemas.microsoft.com/office/infopath/2007/PartnerControls"/>
    <xsd:element name="SharedWithUsers" ma:index="18" nillable="true" ma:displayName="共享对象:"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共享对象详细信息" ma:internalName="SharedWithDetails" ma:readOnly="true">
      <xsd:simpleType>
        <xsd:restriction base="dms:Note">
          <xsd:maxLength value="255"/>
        </xsd:restriction>
      </xsd:simpleType>
    </xsd:element>
    <xsd:element name="SharingHintHash" ma:index="20" nillable="true" ma:displayName="共享提示哈希"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内容类型"/>
        <xsd:element ref="dc:title" minOccurs="0" maxOccurs="1" ma:index="4" ma:displayName="标题"/>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A28741E2-E2B9-47C1-BF0C-C7AFA8E5F95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0e74407-001d-4c03-b799-b9fa88450fba"/>
    <ds:schemaRef ds:uri="c2471e32-71c4-4f35-b9c4-0fe538c6f08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664B4167-1B46-48EB-AD2F-09652FA4627B}">
  <ds:schemaRefs>
    <ds:schemaRef ds:uri="c2471e32-71c4-4f35-b9c4-0fe538c6f084"/>
    <ds:schemaRef ds:uri="http://purl.org/dc/terms/"/>
    <ds:schemaRef ds:uri="http://schemas.microsoft.com/office/infopath/2007/PartnerControls"/>
    <ds:schemaRef ds:uri="http://schemas.microsoft.com/office/2006/documentManagement/types"/>
    <ds:schemaRef ds:uri="70e74407-001d-4c03-b799-b9fa88450fba"/>
    <ds:schemaRef ds:uri="http://schemas.microsoft.com/office/2006/metadata/properties"/>
    <ds:schemaRef ds:uri="http://purl.org/dc/dcmitype/"/>
    <ds:schemaRef ds:uri="http://www.w3.org/XML/1998/namespace"/>
    <ds:schemaRef ds:uri="http://schemas.openxmlformats.org/package/2006/metadata/core-properties"/>
    <ds:schemaRef ds:uri="http://purl.org/dc/elements/1.1/"/>
  </ds:schemaRefs>
</ds:datastoreItem>
</file>

<file path=customXml/itemProps3.xml><?xml version="1.0" encoding="utf-8"?>
<ds:datastoreItem xmlns:ds="http://schemas.openxmlformats.org/officeDocument/2006/customXml" ds:itemID="{9365A160-D607-451D-9687-514D80FBFC7A}">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125</TotalTime>
  <Words>1246</Words>
  <Application>Microsoft Office PowerPoint</Application>
  <PresentationFormat>Widescreen</PresentationFormat>
  <Paragraphs>96</Paragraphs>
  <Slides>11</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11</vt:i4>
      </vt:variant>
    </vt:vector>
  </HeadingPairs>
  <TitlesOfParts>
    <vt:vector size="17" baseType="lpstr">
      <vt:lpstr>Adobe Devanagari</vt:lpstr>
      <vt:lpstr>Arial</vt:lpstr>
      <vt:lpstr>等线</vt:lpstr>
      <vt:lpstr>等线 Light</vt:lpstr>
      <vt:lpstr>Times New Roman</vt:lpstr>
      <vt:lpstr>Office 主题​​</vt:lpstr>
      <vt:lpstr>PowerPoint Presentation</vt:lpstr>
      <vt:lpstr>AIMCOM2  Riding with AI towards Mission-Critical Communications and Computing at the Edge</vt:lpstr>
      <vt:lpstr>AIMCOM2  Riding with AI towards Mission-Critical Communications and Computing at the Edge</vt:lpstr>
      <vt:lpstr>AIMCOM2  Riding with AI towards Mission-Critical Communications and Computing at the Edge</vt:lpstr>
      <vt:lpstr>AIMCOM2  Riding with AI towards Mission-Critical Communications and Computing at the Edge</vt:lpstr>
      <vt:lpstr>AIMCOM2  Riding with AI towards Mission-Critical Communications and Computing at the Edge</vt:lpstr>
      <vt:lpstr>AIMCOM2  Riding with AI towards Mission-Critical Communications and Computing at the Edge</vt:lpstr>
      <vt:lpstr>AIMCOM2  Riding with AI towards Mission-Critical Communications and Computing at the Edge</vt:lpstr>
      <vt:lpstr>AIMCOM2  Riding with AI towards Mission-Critical Communications and Computing at the Edge</vt:lpstr>
      <vt:lpstr>AIMCOM2  Riding with AI towards Mission-Critical Communications and Computing at the Edge</vt:lpstr>
      <vt:lpstr>AIMCOM2  Riding with AI towards Mission-Critical Communications and Computing at the Edge</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李荣鹏</dc:creator>
  <cp:lastModifiedBy>Sergey Gorinsky</cp:lastModifiedBy>
  <cp:revision>12</cp:revision>
  <dcterms:created xsi:type="dcterms:W3CDTF">2020-10-13T02:16:19Z</dcterms:created>
  <dcterms:modified xsi:type="dcterms:W3CDTF">2020-10-22T10:52:24Z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0x010100FB68A252EC566B4BA0B7A47C06F5B8E2</vt:lpwstr>
  </property>
</Properties>
</file>