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3" autoAdjust="0"/>
    <p:restoredTop sz="94660"/>
  </p:normalViewPr>
  <p:slideViewPr>
    <p:cSldViewPr snapToGrid="0">
      <p:cViewPr varScale="1">
        <p:scale>
          <a:sx n="55" d="100"/>
          <a:sy n="55" d="100"/>
        </p:scale>
        <p:origin x="348"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167C61-405E-4244-843D-EACC080B89D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AF0398AE-EAFA-4183-8045-A485761B01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6C23750A-148A-49F6-83B2-0002F2DC93CF}"/>
              </a:ext>
            </a:extLst>
          </p:cNvPr>
          <p:cNvSpPr>
            <a:spLocks noGrp="1"/>
          </p:cNvSpPr>
          <p:nvPr>
            <p:ph type="dt" sz="half" idx="10"/>
          </p:nvPr>
        </p:nvSpPr>
        <p:spPr/>
        <p:txBody>
          <a:bodyPr/>
          <a:lstStyle/>
          <a:p>
            <a:fld id="{5F619788-300F-4BB6-8F84-DE08AA41F187}" type="datetimeFigureOut">
              <a:rPr lang="en-US" smtClean="0"/>
              <a:t>10/22/2020</a:t>
            </a:fld>
            <a:endParaRPr lang="en-US"/>
          </a:p>
        </p:txBody>
      </p:sp>
      <p:sp>
        <p:nvSpPr>
          <p:cNvPr id="5" name="Footer Placeholder 4">
            <a:extLst>
              <a:ext uri="{FF2B5EF4-FFF2-40B4-BE49-F238E27FC236}">
                <a16:creationId xmlns:a16="http://schemas.microsoft.com/office/drawing/2014/main" xmlns="" id="{F89ACFBA-229C-4D04-94A1-0D9800D02A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7705118-1D91-4AA2-9564-48768C585F34}"/>
              </a:ext>
            </a:extLst>
          </p:cNvPr>
          <p:cNvSpPr>
            <a:spLocks noGrp="1"/>
          </p:cNvSpPr>
          <p:nvPr>
            <p:ph type="sldNum" sz="quarter" idx="12"/>
          </p:nvPr>
        </p:nvSpPr>
        <p:spPr/>
        <p:txBody>
          <a:bodyPr/>
          <a:lstStyle/>
          <a:p>
            <a:fld id="{15F89456-9634-4809-85EA-2CCFC1D2B097}" type="slidenum">
              <a:rPr lang="en-US" smtClean="0"/>
              <a:t>‹#›</a:t>
            </a:fld>
            <a:endParaRPr lang="en-US"/>
          </a:p>
        </p:txBody>
      </p:sp>
    </p:spTree>
    <p:extLst>
      <p:ext uri="{BB962C8B-B14F-4D97-AF65-F5344CB8AC3E}">
        <p14:creationId xmlns:p14="http://schemas.microsoft.com/office/powerpoint/2010/main" val="669592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A4E59D-ED2D-4027-AF1A-33764C19A9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124D5EC-12D6-47D0-A121-834953CB2D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FAD5EFF-6220-44B7-832B-97A1E121D7C6}"/>
              </a:ext>
            </a:extLst>
          </p:cNvPr>
          <p:cNvSpPr>
            <a:spLocks noGrp="1"/>
          </p:cNvSpPr>
          <p:nvPr>
            <p:ph type="dt" sz="half" idx="10"/>
          </p:nvPr>
        </p:nvSpPr>
        <p:spPr/>
        <p:txBody>
          <a:bodyPr/>
          <a:lstStyle/>
          <a:p>
            <a:fld id="{5F619788-300F-4BB6-8F84-DE08AA41F187}" type="datetimeFigureOut">
              <a:rPr lang="en-US" smtClean="0"/>
              <a:t>10/22/2020</a:t>
            </a:fld>
            <a:endParaRPr lang="en-US"/>
          </a:p>
        </p:txBody>
      </p:sp>
      <p:sp>
        <p:nvSpPr>
          <p:cNvPr id="5" name="Footer Placeholder 4">
            <a:extLst>
              <a:ext uri="{FF2B5EF4-FFF2-40B4-BE49-F238E27FC236}">
                <a16:creationId xmlns:a16="http://schemas.microsoft.com/office/drawing/2014/main" xmlns="" id="{0AAAF66C-274D-48A8-A2D6-43F1D4D5B9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E1FE8FB-9597-44D9-B738-2C74CA8345A8}"/>
              </a:ext>
            </a:extLst>
          </p:cNvPr>
          <p:cNvSpPr>
            <a:spLocks noGrp="1"/>
          </p:cNvSpPr>
          <p:nvPr>
            <p:ph type="sldNum" sz="quarter" idx="12"/>
          </p:nvPr>
        </p:nvSpPr>
        <p:spPr/>
        <p:txBody>
          <a:bodyPr/>
          <a:lstStyle/>
          <a:p>
            <a:fld id="{15F89456-9634-4809-85EA-2CCFC1D2B097}" type="slidenum">
              <a:rPr lang="en-US" smtClean="0"/>
              <a:t>‹#›</a:t>
            </a:fld>
            <a:endParaRPr lang="en-US"/>
          </a:p>
        </p:txBody>
      </p:sp>
    </p:spTree>
    <p:extLst>
      <p:ext uri="{BB962C8B-B14F-4D97-AF65-F5344CB8AC3E}">
        <p14:creationId xmlns:p14="http://schemas.microsoft.com/office/powerpoint/2010/main" val="718345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40D800-E9CC-44C4-B78A-5065B2836F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583E6892-A259-465C-AFC5-98822FC260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147ACE79-28C9-45F3-9B72-51045F872BC0}"/>
              </a:ext>
            </a:extLst>
          </p:cNvPr>
          <p:cNvSpPr>
            <a:spLocks noGrp="1"/>
          </p:cNvSpPr>
          <p:nvPr>
            <p:ph type="dt" sz="half" idx="10"/>
          </p:nvPr>
        </p:nvSpPr>
        <p:spPr/>
        <p:txBody>
          <a:bodyPr/>
          <a:lstStyle/>
          <a:p>
            <a:fld id="{5F619788-300F-4BB6-8F84-DE08AA41F187}" type="datetimeFigureOut">
              <a:rPr lang="en-US" smtClean="0"/>
              <a:t>10/22/2020</a:t>
            </a:fld>
            <a:endParaRPr lang="en-US"/>
          </a:p>
        </p:txBody>
      </p:sp>
      <p:sp>
        <p:nvSpPr>
          <p:cNvPr id="5" name="Footer Placeholder 4">
            <a:extLst>
              <a:ext uri="{FF2B5EF4-FFF2-40B4-BE49-F238E27FC236}">
                <a16:creationId xmlns:a16="http://schemas.microsoft.com/office/drawing/2014/main" xmlns="" id="{5092D5A9-501D-4963-BA9B-A414E70445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837FD07-6836-4A49-B7C7-7237663DE972}"/>
              </a:ext>
            </a:extLst>
          </p:cNvPr>
          <p:cNvSpPr>
            <a:spLocks noGrp="1"/>
          </p:cNvSpPr>
          <p:nvPr>
            <p:ph type="sldNum" sz="quarter" idx="12"/>
          </p:nvPr>
        </p:nvSpPr>
        <p:spPr/>
        <p:txBody>
          <a:bodyPr/>
          <a:lstStyle/>
          <a:p>
            <a:fld id="{15F89456-9634-4809-85EA-2CCFC1D2B097}" type="slidenum">
              <a:rPr lang="en-US" smtClean="0"/>
              <a:t>‹#›</a:t>
            </a:fld>
            <a:endParaRPr lang="en-US"/>
          </a:p>
        </p:txBody>
      </p:sp>
    </p:spTree>
    <p:extLst>
      <p:ext uri="{BB962C8B-B14F-4D97-AF65-F5344CB8AC3E}">
        <p14:creationId xmlns:p14="http://schemas.microsoft.com/office/powerpoint/2010/main" val="3903229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1B0D98-D863-4AE2-A3DD-21157E6E6E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E5CD8199-8FFB-4A80-89EA-EEEB26DCE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3C2E36CD-9CC6-41D7-B5DF-E32528EB86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6B889722-06AD-4BF8-AE88-65991AD73E2A}"/>
              </a:ext>
            </a:extLst>
          </p:cNvPr>
          <p:cNvSpPr>
            <a:spLocks noGrp="1"/>
          </p:cNvSpPr>
          <p:nvPr>
            <p:ph type="dt" sz="half" idx="10"/>
          </p:nvPr>
        </p:nvSpPr>
        <p:spPr/>
        <p:txBody>
          <a:bodyPr/>
          <a:lstStyle/>
          <a:p>
            <a:fld id="{5F619788-300F-4BB6-8F84-DE08AA41F187}" type="datetimeFigureOut">
              <a:rPr lang="en-US" smtClean="0"/>
              <a:t>10/22/2020</a:t>
            </a:fld>
            <a:endParaRPr lang="en-US"/>
          </a:p>
        </p:txBody>
      </p:sp>
      <p:sp>
        <p:nvSpPr>
          <p:cNvPr id="6" name="Footer Placeholder 5">
            <a:extLst>
              <a:ext uri="{FF2B5EF4-FFF2-40B4-BE49-F238E27FC236}">
                <a16:creationId xmlns:a16="http://schemas.microsoft.com/office/drawing/2014/main" xmlns="" id="{1B4C8685-19CB-407C-AD38-897E2957B6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6FB2127-D155-43E7-B407-B3D6E1040A43}"/>
              </a:ext>
            </a:extLst>
          </p:cNvPr>
          <p:cNvSpPr>
            <a:spLocks noGrp="1"/>
          </p:cNvSpPr>
          <p:nvPr>
            <p:ph type="sldNum" sz="quarter" idx="12"/>
          </p:nvPr>
        </p:nvSpPr>
        <p:spPr/>
        <p:txBody>
          <a:bodyPr/>
          <a:lstStyle/>
          <a:p>
            <a:fld id="{15F89456-9634-4809-85EA-2CCFC1D2B097}" type="slidenum">
              <a:rPr lang="en-US" smtClean="0"/>
              <a:t>‹#›</a:t>
            </a:fld>
            <a:endParaRPr lang="en-US"/>
          </a:p>
        </p:txBody>
      </p:sp>
    </p:spTree>
    <p:extLst>
      <p:ext uri="{BB962C8B-B14F-4D97-AF65-F5344CB8AC3E}">
        <p14:creationId xmlns:p14="http://schemas.microsoft.com/office/powerpoint/2010/main" val="1093029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4B9E21-4062-49DB-8268-EB85EEA881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FC00909F-93B1-44CE-A90B-90EC0463EB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CF0B944-21B4-4D07-B70B-873F16CF05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542202B4-1D60-416C-B289-717EF1069D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AADD7333-0248-4E2C-AF31-80065F120E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565F3846-2A95-4274-8B90-9D33AF6ED4BE}"/>
              </a:ext>
            </a:extLst>
          </p:cNvPr>
          <p:cNvSpPr>
            <a:spLocks noGrp="1"/>
          </p:cNvSpPr>
          <p:nvPr>
            <p:ph type="dt" sz="half" idx="10"/>
          </p:nvPr>
        </p:nvSpPr>
        <p:spPr/>
        <p:txBody>
          <a:bodyPr/>
          <a:lstStyle/>
          <a:p>
            <a:fld id="{5F619788-300F-4BB6-8F84-DE08AA41F187}" type="datetimeFigureOut">
              <a:rPr lang="en-US" smtClean="0"/>
              <a:t>10/22/2020</a:t>
            </a:fld>
            <a:endParaRPr lang="en-US"/>
          </a:p>
        </p:txBody>
      </p:sp>
      <p:sp>
        <p:nvSpPr>
          <p:cNvPr id="8" name="Footer Placeholder 7">
            <a:extLst>
              <a:ext uri="{FF2B5EF4-FFF2-40B4-BE49-F238E27FC236}">
                <a16:creationId xmlns:a16="http://schemas.microsoft.com/office/drawing/2014/main" xmlns="" id="{F42E5BB0-F5DC-4248-B560-8CC28070A6E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D6FD84D8-A832-4A67-9C9D-33D5F921260B}"/>
              </a:ext>
            </a:extLst>
          </p:cNvPr>
          <p:cNvSpPr>
            <a:spLocks noGrp="1"/>
          </p:cNvSpPr>
          <p:nvPr>
            <p:ph type="sldNum" sz="quarter" idx="12"/>
          </p:nvPr>
        </p:nvSpPr>
        <p:spPr/>
        <p:txBody>
          <a:bodyPr/>
          <a:lstStyle/>
          <a:p>
            <a:fld id="{15F89456-9634-4809-85EA-2CCFC1D2B097}" type="slidenum">
              <a:rPr lang="en-US" smtClean="0"/>
              <a:t>‹#›</a:t>
            </a:fld>
            <a:endParaRPr lang="en-US"/>
          </a:p>
        </p:txBody>
      </p:sp>
    </p:spTree>
    <p:extLst>
      <p:ext uri="{BB962C8B-B14F-4D97-AF65-F5344CB8AC3E}">
        <p14:creationId xmlns:p14="http://schemas.microsoft.com/office/powerpoint/2010/main" val="923757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80F455-85A2-45F8-ACC9-7D7014BCD8F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165CD4B9-2786-46CE-A1D9-E7F03597A91A}"/>
              </a:ext>
            </a:extLst>
          </p:cNvPr>
          <p:cNvSpPr>
            <a:spLocks noGrp="1"/>
          </p:cNvSpPr>
          <p:nvPr>
            <p:ph type="dt" sz="half" idx="10"/>
          </p:nvPr>
        </p:nvSpPr>
        <p:spPr/>
        <p:txBody>
          <a:bodyPr/>
          <a:lstStyle/>
          <a:p>
            <a:fld id="{5F619788-300F-4BB6-8F84-DE08AA41F187}" type="datetimeFigureOut">
              <a:rPr lang="en-US" smtClean="0"/>
              <a:t>10/22/2020</a:t>
            </a:fld>
            <a:endParaRPr lang="en-US"/>
          </a:p>
        </p:txBody>
      </p:sp>
      <p:sp>
        <p:nvSpPr>
          <p:cNvPr id="4" name="Footer Placeholder 3">
            <a:extLst>
              <a:ext uri="{FF2B5EF4-FFF2-40B4-BE49-F238E27FC236}">
                <a16:creationId xmlns:a16="http://schemas.microsoft.com/office/drawing/2014/main" xmlns="" id="{30EF62CF-712A-46CA-BA54-BF4E03FD28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5CFC12F9-7C0B-4B5B-AEC7-36337FE3768C}"/>
              </a:ext>
            </a:extLst>
          </p:cNvPr>
          <p:cNvSpPr>
            <a:spLocks noGrp="1"/>
          </p:cNvSpPr>
          <p:nvPr>
            <p:ph type="sldNum" sz="quarter" idx="12"/>
          </p:nvPr>
        </p:nvSpPr>
        <p:spPr/>
        <p:txBody>
          <a:bodyPr/>
          <a:lstStyle/>
          <a:p>
            <a:fld id="{15F89456-9634-4809-85EA-2CCFC1D2B097}" type="slidenum">
              <a:rPr lang="en-US" smtClean="0"/>
              <a:t>‹#›</a:t>
            </a:fld>
            <a:endParaRPr lang="en-US"/>
          </a:p>
        </p:txBody>
      </p:sp>
    </p:spTree>
    <p:extLst>
      <p:ext uri="{BB962C8B-B14F-4D97-AF65-F5344CB8AC3E}">
        <p14:creationId xmlns:p14="http://schemas.microsoft.com/office/powerpoint/2010/main" val="1248186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CBB022BA-95CA-404F-B939-95D04BD34802}"/>
              </a:ext>
            </a:extLst>
          </p:cNvPr>
          <p:cNvSpPr>
            <a:spLocks noGrp="1"/>
          </p:cNvSpPr>
          <p:nvPr>
            <p:ph type="dt" sz="half" idx="10"/>
          </p:nvPr>
        </p:nvSpPr>
        <p:spPr/>
        <p:txBody>
          <a:bodyPr/>
          <a:lstStyle/>
          <a:p>
            <a:fld id="{5F619788-300F-4BB6-8F84-DE08AA41F187}" type="datetimeFigureOut">
              <a:rPr lang="en-US" smtClean="0"/>
              <a:t>10/22/2020</a:t>
            </a:fld>
            <a:endParaRPr lang="en-US"/>
          </a:p>
        </p:txBody>
      </p:sp>
      <p:sp>
        <p:nvSpPr>
          <p:cNvPr id="3" name="Footer Placeholder 2">
            <a:extLst>
              <a:ext uri="{FF2B5EF4-FFF2-40B4-BE49-F238E27FC236}">
                <a16:creationId xmlns:a16="http://schemas.microsoft.com/office/drawing/2014/main" xmlns="" id="{AFAAF45B-5478-490F-90EF-F8A0E4967A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0F910A9E-8BC8-4C42-8CDB-E6BF5C9D014F}"/>
              </a:ext>
            </a:extLst>
          </p:cNvPr>
          <p:cNvSpPr>
            <a:spLocks noGrp="1"/>
          </p:cNvSpPr>
          <p:nvPr>
            <p:ph type="sldNum" sz="quarter" idx="12"/>
          </p:nvPr>
        </p:nvSpPr>
        <p:spPr/>
        <p:txBody>
          <a:bodyPr/>
          <a:lstStyle/>
          <a:p>
            <a:fld id="{15F89456-9634-4809-85EA-2CCFC1D2B097}" type="slidenum">
              <a:rPr lang="en-US" smtClean="0"/>
              <a:t>‹#›</a:t>
            </a:fld>
            <a:endParaRPr lang="en-US"/>
          </a:p>
        </p:txBody>
      </p:sp>
    </p:spTree>
    <p:extLst>
      <p:ext uri="{BB962C8B-B14F-4D97-AF65-F5344CB8AC3E}">
        <p14:creationId xmlns:p14="http://schemas.microsoft.com/office/powerpoint/2010/main" val="1680084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94EB9A-E46E-42E3-80FC-48A8389C66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44274B28-1196-481F-9691-89FE2C390B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F8588A55-D46F-4AF3-BA96-54F60D5D6E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3A44D355-5502-4E1C-8678-BB5CEBCFF428}"/>
              </a:ext>
            </a:extLst>
          </p:cNvPr>
          <p:cNvSpPr>
            <a:spLocks noGrp="1"/>
          </p:cNvSpPr>
          <p:nvPr>
            <p:ph type="dt" sz="half" idx="10"/>
          </p:nvPr>
        </p:nvSpPr>
        <p:spPr/>
        <p:txBody>
          <a:bodyPr/>
          <a:lstStyle/>
          <a:p>
            <a:fld id="{5F619788-300F-4BB6-8F84-DE08AA41F187}" type="datetimeFigureOut">
              <a:rPr lang="en-US" smtClean="0"/>
              <a:t>10/22/2020</a:t>
            </a:fld>
            <a:endParaRPr lang="en-US"/>
          </a:p>
        </p:txBody>
      </p:sp>
      <p:sp>
        <p:nvSpPr>
          <p:cNvPr id="6" name="Footer Placeholder 5">
            <a:extLst>
              <a:ext uri="{FF2B5EF4-FFF2-40B4-BE49-F238E27FC236}">
                <a16:creationId xmlns:a16="http://schemas.microsoft.com/office/drawing/2014/main" xmlns="" id="{54C8785E-2F4C-4AB6-A012-028A76BC25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463B9956-324B-497E-9122-BA722E92095A}"/>
              </a:ext>
            </a:extLst>
          </p:cNvPr>
          <p:cNvSpPr>
            <a:spLocks noGrp="1"/>
          </p:cNvSpPr>
          <p:nvPr>
            <p:ph type="sldNum" sz="quarter" idx="12"/>
          </p:nvPr>
        </p:nvSpPr>
        <p:spPr/>
        <p:txBody>
          <a:bodyPr/>
          <a:lstStyle/>
          <a:p>
            <a:fld id="{15F89456-9634-4809-85EA-2CCFC1D2B097}" type="slidenum">
              <a:rPr lang="en-US" smtClean="0"/>
              <a:t>‹#›</a:t>
            </a:fld>
            <a:endParaRPr lang="en-US"/>
          </a:p>
        </p:txBody>
      </p:sp>
    </p:spTree>
    <p:extLst>
      <p:ext uri="{BB962C8B-B14F-4D97-AF65-F5344CB8AC3E}">
        <p14:creationId xmlns:p14="http://schemas.microsoft.com/office/powerpoint/2010/main" val="2464269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1B5A7C-B0FB-4A45-AA72-0D23B2A4FF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7496D201-223A-4BA2-9F92-793779CAA4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325C08A-CE8A-4CCD-807D-CE841B879B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D9EFB0B-0F6C-4A33-873F-8C1906A38268}"/>
              </a:ext>
            </a:extLst>
          </p:cNvPr>
          <p:cNvSpPr>
            <a:spLocks noGrp="1"/>
          </p:cNvSpPr>
          <p:nvPr>
            <p:ph type="dt" sz="half" idx="10"/>
          </p:nvPr>
        </p:nvSpPr>
        <p:spPr/>
        <p:txBody>
          <a:bodyPr/>
          <a:lstStyle/>
          <a:p>
            <a:fld id="{5F619788-300F-4BB6-8F84-DE08AA41F187}" type="datetimeFigureOut">
              <a:rPr lang="en-US" smtClean="0"/>
              <a:t>10/22/2020</a:t>
            </a:fld>
            <a:endParaRPr lang="en-US"/>
          </a:p>
        </p:txBody>
      </p:sp>
      <p:sp>
        <p:nvSpPr>
          <p:cNvPr id="6" name="Footer Placeholder 5">
            <a:extLst>
              <a:ext uri="{FF2B5EF4-FFF2-40B4-BE49-F238E27FC236}">
                <a16:creationId xmlns:a16="http://schemas.microsoft.com/office/drawing/2014/main" xmlns="" id="{0D494082-3EA0-423D-82E7-F33174CB1A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0A47D89-AC4F-4BD4-959D-554DECA20076}"/>
              </a:ext>
            </a:extLst>
          </p:cNvPr>
          <p:cNvSpPr>
            <a:spLocks noGrp="1"/>
          </p:cNvSpPr>
          <p:nvPr>
            <p:ph type="sldNum" sz="quarter" idx="12"/>
          </p:nvPr>
        </p:nvSpPr>
        <p:spPr/>
        <p:txBody>
          <a:bodyPr/>
          <a:lstStyle/>
          <a:p>
            <a:fld id="{15F89456-9634-4809-85EA-2CCFC1D2B097}" type="slidenum">
              <a:rPr lang="en-US" smtClean="0"/>
              <a:t>‹#›</a:t>
            </a:fld>
            <a:endParaRPr lang="en-US"/>
          </a:p>
        </p:txBody>
      </p:sp>
    </p:spTree>
    <p:extLst>
      <p:ext uri="{BB962C8B-B14F-4D97-AF65-F5344CB8AC3E}">
        <p14:creationId xmlns:p14="http://schemas.microsoft.com/office/powerpoint/2010/main" val="3550398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F90D01-05EA-4C4D-B76C-8D2DE5E3F8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3A9A3702-0980-4661-A171-CDC39373B2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92A76B1-5D96-4D94-BBE4-AC4895337151}"/>
              </a:ext>
            </a:extLst>
          </p:cNvPr>
          <p:cNvSpPr>
            <a:spLocks noGrp="1"/>
          </p:cNvSpPr>
          <p:nvPr>
            <p:ph type="dt" sz="half" idx="10"/>
          </p:nvPr>
        </p:nvSpPr>
        <p:spPr/>
        <p:txBody>
          <a:bodyPr/>
          <a:lstStyle/>
          <a:p>
            <a:fld id="{5F619788-300F-4BB6-8F84-DE08AA41F187}" type="datetimeFigureOut">
              <a:rPr lang="en-US" smtClean="0"/>
              <a:t>10/22/2020</a:t>
            </a:fld>
            <a:endParaRPr lang="en-US"/>
          </a:p>
        </p:txBody>
      </p:sp>
      <p:sp>
        <p:nvSpPr>
          <p:cNvPr id="5" name="Footer Placeholder 4">
            <a:extLst>
              <a:ext uri="{FF2B5EF4-FFF2-40B4-BE49-F238E27FC236}">
                <a16:creationId xmlns:a16="http://schemas.microsoft.com/office/drawing/2014/main" xmlns="" id="{7B453E46-159D-4B9D-835A-765163EADE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EC4468C-91A3-46A9-8C05-DE6188440B10}"/>
              </a:ext>
            </a:extLst>
          </p:cNvPr>
          <p:cNvSpPr>
            <a:spLocks noGrp="1"/>
          </p:cNvSpPr>
          <p:nvPr>
            <p:ph type="sldNum" sz="quarter" idx="12"/>
          </p:nvPr>
        </p:nvSpPr>
        <p:spPr/>
        <p:txBody>
          <a:bodyPr/>
          <a:lstStyle/>
          <a:p>
            <a:fld id="{15F89456-9634-4809-85EA-2CCFC1D2B097}" type="slidenum">
              <a:rPr lang="en-US" smtClean="0"/>
              <a:t>‹#›</a:t>
            </a:fld>
            <a:endParaRPr lang="en-US"/>
          </a:p>
        </p:txBody>
      </p:sp>
    </p:spTree>
    <p:extLst>
      <p:ext uri="{BB962C8B-B14F-4D97-AF65-F5344CB8AC3E}">
        <p14:creationId xmlns:p14="http://schemas.microsoft.com/office/powerpoint/2010/main" val="1420704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BDC42CE7-463C-4E20-BBA6-5C25C31512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431A7907-8E1A-47EE-AE43-B2371DE35C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9641C5D-036A-4C1B-8D2D-76B3D02FDEDF}"/>
              </a:ext>
            </a:extLst>
          </p:cNvPr>
          <p:cNvSpPr>
            <a:spLocks noGrp="1"/>
          </p:cNvSpPr>
          <p:nvPr>
            <p:ph type="dt" sz="half" idx="10"/>
          </p:nvPr>
        </p:nvSpPr>
        <p:spPr/>
        <p:txBody>
          <a:bodyPr/>
          <a:lstStyle/>
          <a:p>
            <a:fld id="{5F619788-300F-4BB6-8F84-DE08AA41F187}" type="datetimeFigureOut">
              <a:rPr lang="en-US" smtClean="0"/>
              <a:t>10/22/2020</a:t>
            </a:fld>
            <a:endParaRPr lang="en-US"/>
          </a:p>
        </p:txBody>
      </p:sp>
      <p:sp>
        <p:nvSpPr>
          <p:cNvPr id="5" name="Footer Placeholder 4">
            <a:extLst>
              <a:ext uri="{FF2B5EF4-FFF2-40B4-BE49-F238E27FC236}">
                <a16:creationId xmlns:a16="http://schemas.microsoft.com/office/drawing/2014/main" xmlns="" id="{02180301-EC50-4F8A-8422-90D7563EF1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241CFDE-FABB-410D-B55F-1951B5EC2424}"/>
              </a:ext>
            </a:extLst>
          </p:cNvPr>
          <p:cNvSpPr>
            <a:spLocks noGrp="1"/>
          </p:cNvSpPr>
          <p:nvPr>
            <p:ph type="sldNum" sz="quarter" idx="12"/>
          </p:nvPr>
        </p:nvSpPr>
        <p:spPr/>
        <p:txBody>
          <a:bodyPr/>
          <a:lstStyle/>
          <a:p>
            <a:fld id="{15F89456-9634-4809-85EA-2CCFC1D2B097}" type="slidenum">
              <a:rPr lang="en-US" smtClean="0"/>
              <a:t>‹#›</a:t>
            </a:fld>
            <a:endParaRPr lang="en-US"/>
          </a:p>
        </p:txBody>
      </p:sp>
    </p:spTree>
    <p:extLst>
      <p:ext uri="{BB962C8B-B14F-4D97-AF65-F5344CB8AC3E}">
        <p14:creationId xmlns:p14="http://schemas.microsoft.com/office/powerpoint/2010/main" val="923095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3B8DFF0F-6BFE-4C02-85AF-AF451D9505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A23B33CC-E608-41D6-A98C-2F14AF865D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7E33C54-8B3A-40DF-ADCF-C89E4AA290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619788-300F-4BB6-8F84-DE08AA41F187}" type="datetimeFigureOut">
              <a:rPr lang="en-US" smtClean="0"/>
              <a:t>10/22/2020</a:t>
            </a:fld>
            <a:endParaRPr lang="en-US"/>
          </a:p>
        </p:txBody>
      </p:sp>
      <p:sp>
        <p:nvSpPr>
          <p:cNvPr id="5" name="Footer Placeholder 4">
            <a:extLst>
              <a:ext uri="{FF2B5EF4-FFF2-40B4-BE49-F238E27FC236}">
                <a16:creationId xmlns:a16="http://schemas.microsoft.com/office/drawing/2014/main" xmlns="" id="{BD52C45D-C740-4ABC-9CEE-754FA8DD8A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E6C9A1BE-F2EE-4F6C-8B49-8CA1412F74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F89456-9634-4809-85EA-2CCFC1D2B097}" type="slidenum">
              <a:rPr lang="en-US" smtClean="0"/>
              <a:t>‹#›</a:t>
            </a:fld>
            <a:endParaRPr lang="en-US"/>
          </a:p>
        </p:txBody>
      </p:sp>
    </p:spTree>
    <p:extLst>
      <p:ext uri="{BB962C8B-B14F-4D97-AF65-F5344CB8AC3E}">
        <p14:creationId xmlns:p14="http://schemas.microsoft.com/office/powerpoint/2010/main" val="21297355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1EA9F2-1A64-400D-9822-3FB12E673F37}"/>
              </a:ext>
            </a:extLst>
          </p:cNvPr>
          <p:cNvSpPr>
            <a:spLocks noGrp="1"/>
          </p:cNvSpPr>
          <p:nvPr>
            <p:ph type="ctrTitle"/>
          </p:nvPr>
        </p:nvSpPr>
        <p:spPr/>
        <p:txBody>
          <a:bodyPr>
            <a:noAutofit/>
          </a:bodyPr>
          <a:lstStyle/>
          <a:p>
            <a:r>
              <a:rPr lang="en-US" sz="4800" b="1" i="0" dirty="0">
                <a:solidFill>
                  <a:srgbClr val="343433"/>
                </a:solidFill>
                <a:effectLst/>
                <a:latin typeface="Roboto"/>
              </a:rPr>
              <a:t>AIMCOM</a:t>
            </a:r>
            <a:r>
              <a:rPr lang="en-US" sz="4800" b="1" i="0" baseline="30000" dirty="0">
                <a:solidFill>
                  <a:srgbClr val="343433"/>
                </a:solidFill>
                <a:effectLst/>
                <a:latin typeface="Roboto"/>
              </a:rPr>
              <a:t>2</a:t>
            </a:r>
            <a:r>
              <a:rPr lang="en-US" sz="4800" b="1" i="0" dirty="0">
                <a:solidFill>
                  <a:srgbClr val="343433"/>
                </a:solidFill>
                <a:effectLst/>
                <a:latin typeface="Roboto"/>
              </a:rPr>
              <a:t> Workshop</a:t>
            </a:r>
            <a:br>
              <a:rPr lang="en-US" sz="4800" b="1" i="0" dirty="0">
                <a:solidFill>
                  <a:srgbClr val="343433"/>
                </a:solidFill>
                <a:effectLst/>
                <a:latin typeface="Roboto"/>
              </a:rPr>
            </a:br>
            <a:r>
              <a:rPr lang="en-US" sz="3200" b="1" i="0" dirty="0">
                <a:solidFill>
                  <a:srgbClr val="000000"/>
                </a:solidFill>
                <a:effectLst/>
                <a:latin typeface="Roboto"/>
              </a:rPr>
              <a:t>Riding with AI towards Mission-Critical Communications and Computing at the Edge</a:t>
            </a:r>
            <a:br>
              <a:rPr lang="en-US" sz="3200" b="1" i="0" dirty="0">
                <a:solidFill>
                  <a:srgbClr val="000000"/>
                </a:solidFill>
                <a:effectLst/>
                <a:latin typeface="Roboto"/>
              </a:rPr>
            </a:br>
            <a:r>
              <a:rPr lang="en-US" sz="3200" b="1" i="0" dirty="0">
                <a:solidFill>
                  <a:srgbClr val="000000"/>
                </a:solidFill>
                <a:effectLst/>
                <a:latin typeface="Roboto"/>
              </a:rPr>
              <a:t/>
            </a:r>
            <a:br>
              <a:rPr lang="en-US" sz="3200" b="1" i="0" dirty="0">
                <a:solidFill>
                  <a:srgbClr val="000000"/>
                </a:solidFill>
                <a:effectLst/>
                <a:latin typeface="Roboto"/>
              </a:rPr>
            </a:br>
            <a:r>
              <a:rPr lang="en-US" sz="3200" b="1" i="0" dirty="0">
                <a:solidFill>
                  <a:srgbClr val="C00000"/>
                </a:solidFill>
                <a:effectLst/>
                <a:latin typeface="Roboto"/>
              </a:rPr>
              <a:t>Session D</a:t>
            </a:r>
            <a:endParaRPr lang="en-US" sz="4000" b="0" i="0" dirty="0">
              <a:solidFill>
                <a:srgbClr val="C00000"/>
              </a:solidFill>
              <a:effectLst/>
              <a:latin typeface="Roboto"/>
            </a:endParaRPr>
          </a:p>
        </p:txBody>
      </p:sp>
      <p:sp>
        <p:nvSpPr>
          <p:cNvPr id="3" name="Subtitle 2">
            <a:extLst>
              <a:ext uri="{FF2B5EF4-FFF2-40B4-BE49-F238E27FC236}">
                <a16:creationId xmlns:a16="http://schemas.microsoft.com/office/drawing/2014/main" xmlns="" id="{60A8D1B8-798D-4169-9A55-FCBF53F777F5}"/>
              </a:ext>
            </a:extLst>
          </p:cNvPr>
          <p:cNvSpPr>
            <a:spLocks noGrp="1"/>
          </p:cNvSpPr>
          <p:nvPr>
            <p:ph type="subTitle" idx="1"/>
          </p:nvPr>
        </p:nvSpPr>
        <p:spPr>
          <a:xfrm>
            <a:off x="1524000" y="3905121"/>
            <a:ext cx="9144000" cy="1655762"/>
          </a:xfrm>
        </p:spPr>
        <p:txBody>
          <a:bodyPr/>
          <a:lstStyle/>
          <a:p>
            <a:r>
              <a:rPr lang="en-US" b="0" i="0" dirty="0">
                <a:solidFill>
                  <a:srgbClr val="7F7F7F"/>
                </a:solidFill>
                <a:effectLst/>
                <a:latin typeface="Roboto"/>
              </a:rPr>
              <a:t>The 28th IEEE International Conference on Network Protocols (ICNP 2020)</a:t>
            </a:r>
            <a:br>
              <a:rPr lang="en-US" b="0" i="0" dirty="0">
                <a:solidFill>
                  <a:srgbClr val="7F7F7F"/>
                </a:solidFill>
                <a:effectLst/>
                <a:latin typeface="Roboto"/>
              </a:rPr>
            </a:br>
            <a:r>
              <a:rPr lang="en-US" b="0" i="0" dirty="0">
                <a:solidFill>
                  <a:srgbClr val="7F7F7F"/>
                </a:solidFill>
                <a:effectLst/>
                <a:latin typeface="Roboto"/>
              </a:rPr>
              <a:t>Madrid, Spain, October 13, 2020 </a:t>
            </a:r>
            <a:endParaRPr lang="en-US" dirty="0"/>
          </a:p>
        </p:txBody>
      </p:sp>
    </p:spTree>
    <p:extLst>
      <p:ext uri="{BB962C8B-B14F-4D97-AF65-F5344CB8AC3E}">
        <p14:creationId xmlns:p14="http://schemas.microsoft.com/office/powerpoint/2010/main" val="860267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817402-C7E6-4D1A-9D66-AFC56EB4D09E}"/>
              </a:ext>
            </a:extLst>
          </p:cNvPr>
          <p:cNvSpPr>
            <a:spLocks noGrp="1"/>
          </p:cNvSpPr>
          <p:nvPr>
            <p:ph type="title"/>
          </p:nvPr>
        </p:nvSpPr>
        <p:spPr/>
        <p:txBody>
          <a:bodyPr/>
          <a:lstStyle/>
          <a:p>
            <a:pPr algn="ctr"/>
            <a:r>
              <a:rPr lang="en-US" sz="4400" b="1" i="0" dirty="0">
                <a:solidFill>
                  <a:srgbClr val="343433"/>
                </a:solidFill>
                <a:effectLst/>
                <a:latin typeface="Roboto"/>
              </a:rPr>
              <a:t>AIMCOM</a:t>
            </a:r>
            <a:r>
              <a:rPr lang="en-US" sz="4400" b="1" i="0" baseline="30000" dirty="0">
                <a:solidFill>
                  <a:srgbClr val="343433"/>
                </a:solidFill>
                <a:effectLst/>
                <a:latin typeface="Roboto"/>
              </a:rPr>
              <a:t>2</a:t>
            </a:r>
            <a:r>
              <a:rPr lang="en-US" sz="4400" b="1" i="0" dirty="0">
                <a:solidFill>
                  <a:srgbClr val="343433"/>
                </a:solidFill>
                <a:effectLst/>
                <a:latin typeface="Roboto"/>
              </a:rPr>
              <a:t> Workshop - </a:t>
            </a:r>
            <a:r>
              <a:rPr lang="en-US" b="1" dirty="0">
                <a:solidFill>
                  <a:srgbClr val="C00000"/>
                </a:solidFill>
              </a:rPr>
              <a:t>Session D </a:t>
            </a:r>
          </a:p>
        </p:txBody>
      </p:sp>
      <p:sp>
        <p:nvSpPr>
          <p:cNvPr id="3" name="Content Placeholder 2">
            <a:extLst>
              <a:ext uri="{FF2B5EF4-FFF2-40B4-BE49-F238E27FC236}">
                <a16:creationId xmlns:a16="http://schemas.microsoft.com/office/drawing/2014/main" xmlns="" id="{41956873-15F3-4EF5-A3EC-1DEA998A2E1A}"/>
              </a:ext>
            </a:extLst>
          </p:cNvPr>
          <p:cNvSpPr>
            <a:spLocks noGrp="1"/>
          </p:cNvSpPr>
          <p:nvPr>
            <p:ph idx="1"/>
          </p:nvPr>
        </p:nvSpPr>
        <p:spPr/>
        <p:txBody>
          <a:bodyPr/>
          <a:lstStyle/>
          <a:p>
            <a:pPr algn="l"/>
            <a:r>
              <a:rPr lang="en-US" b="1" i="0" dirty="0">
                <a:solidFill>
                  <a:srgbClr val="000000"/>
                </a:solidFill>
                <a:effectLst/>
                <a:latin typeface="Roboto"/>
              </a:rPr>
              <a:t>[Keynote] Adversarial Machine Learning</a:t>
            </a:r>
            <a:r>
              <a:rPr lang="en-US" b="0" i="0" dirty="0">
                <a:solidFill>
                  <a:srgbClr val="000000"/>
                </a:solidFill>
                <a:effectLst/>
                <a:latin typeface="Roboto"/>
              </a:rPr>
              <a:t> </a:t>
            </a:r>
            <a:br>
              <a:rPr lang="en-US" b="0" i="0" dirty="0">
                <a:solidFill>
                  <a:srgbClr val="000000"/>
                </a:solidFill>
                <a:effectLst/>
                <a:latin typeface="Roboto"/>
              </a:rPr>
            </a:br>
            <a:r>
              <a:rPr lang="en-US" b="0" i="1" dirty="0" err="1">
                <a:solidFill>
                  <a:srgbClr val="000000"/>
                </a:solidFill>
                <a:effectLst/>
                <a:latin typeface="Roboto"/>
              </a:rPr>
              <a:t>Ananthram</a:t>
            </a:r>
            <a:r>
              <a:rPr lang="en-US" b="0" i="1" dirty="0">
                <a:solidFill>
                  <a:srgbClr val="000000"/>
                </a:solidFill>
                <a:effectLst/>
                <a:latin typeface="Roboto"/>
              </a:rPr>
              <a:t> Swami (ARL, USA)</a:t>
            </a:r>
            <a:endParaRPr lang="en-US" b="0" i="0" dirty="0">
              <a:solidFill>
                <a:srgbClr val="000000"/>
              </a:solidFill>
              <a:effectLst/>
              <a:latin typeface="Roboto"/>
            </a:endParaRPr>
          </a:p>
          <a:p>
            <a:pPr algn="l"/>
            <a:endParaRPr lang="en-US" b="1" i="0" dirty="0">
              <a:solidFill>
                <a:srgbClr val="000000"/>
              </a:solidFill>
              <a:effectLst/>
              <a:latin typeface="Roboto"/>
            </a:endParaRPr>
          </a:p>
          <a:p>
            <a:pPr algn="l"/>
            <a:r>
              <a:rPr lang="en-US" b="1" i="0" dirty="0">
                <a:solidFill>
                  <a:srgbClr val="000000"/>
                </a:solidFill>
                <a:effectLst/>
                <a:latin typeface="Roboto"/>
              </a:rPr>
              <a:t>[Invited] Vulnerabilities of Voice Assistants at the Edge: From Defeating Hidden Voice Attacks to Audio-based Adversarial Attacks</a:t>
            </a:r>
            <a:r>
              <a:rPr lang="en-US" b="0" i="0" dirty="0">
                <a:solidFill>
                  <a:srgbClr val="000000"/>
                </a:solidFill>
                <a:effectLst/>
                <a:latin typeface="Roboto"/>
              </a:rPr>
              <a:t> </a:t>
            </a:r>
            <a:br>
              <a:rPr lang="en-US" b="0" i="0" dirty="0">
                <a:solidFill>
                  <a:srgbClr val="000000"/>
                </a:solidFill>
                <a:effectLst/>
                <a:latin typeface="Roboto"/>
              </a:rPr>
            </a:br>
            <a:r>
              <a:rPr lang="en-US" b="0" i="1" dirty="0">
                <a:solidFill>
                  <a:srgbClr val="000000"/>
                </a:solidFill>
                <a:effectLst/>
                <a:latin typeface="Roboto"/>
              </a:rPr>
              <a:t>Yingying (Jennifer) Chen (Rutgers University, USA)</a:t>
            </a:r>
            <a:endParaRPr lang="en-US" b="0" i="0" dirty="0">
              <a:solidFill>
                <a:srgbClr val="000000"/>
              </a:solidFill>
              <a:effectLst/>
              <a:latin typeface="Roboto"/>
            </a:endParaRPr>
          </a:p>
          <a:p>
            <a:endParaRPr lang="en-US" dirty="0"/>
          </a:p>
        </p:txBody>
      </p:sp>
    </p:spTree>
    <p:extLst>
      <p:ext uri="{BB962C8B-B14F-4D97-AF65-F5344CB8AC3E}">
        <p14:creationId xmlns:p14="http://schemas.microsoft.com/office/powerpoint/2010/main" val="879145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F6DADC-65CF-4BF5-BFBA-514D581CCC29}"/>
              </a:ext>
            </a:extLst>
          </p:cNvPr>
          <p:cNvSpPr>
            <a:spLocks noGrp="1"/>
          </p:cNvSpPr>
          <p:nvPr>
            <p:ph type="title"/>
          </p:nvPr>
        </p:nvSpPr>
        <p:spPr/>
        <p:txBody>
          <a:bodyPr>
            <a:normAutofit/>
          </a:bodyPr>
          <a:lstStyle/>
          <a:p>
            <a:pPr algn="ctr"/>
            <a:r>
              <a:rPr lang="en-US" b="1" i="0" dirty="0">
                <a:solidFill>
                  <a:srgbClr val="000000"/>
                </a:solidFill>
                <a:effectLst/>
                <a:latin typeface="Roboto"/>
              </a:rPr>
              <a:t>Adversarial Machine Learning</a:t>
            </a:r>
            <a:r>
              <a:rPr lang="en-US" b="0" i="0" dirty="0">
                <a:solidFill>
                  <a:srgbClr val="000000"/>
                </a:solidFill>
                <a:effectLst/>
                <a:latin typeface="Roboto"/>
              </a:rPr>
              <a:t> </a:t>
            </a:r>
            <a:br>
              <a:rPr lang="en-US" b="0" i="0" dirty="0">
                <a:solidFill>
                  <a:srgbClr val="000000"/>
                </a:solidFill>
                <a:effectLst/>
                <a:latin typeface="Roboto"/>
              </a:rPr>
            </a:br>
            <a:r>
              <a:rPr lang="en-US" b="0" i="1" dirty="0" err="1">
                <a:solidFill>
                  <a:srgbClr val="000000"/>
                </a:solidFill>
                <a:effectLst/>
                <a:latin typeface="Roboto"/>
              </a:rPr>
              <a:t>Ananthram</a:t>
            </a:r>
            <a:r>
              <a:rPr lang="en-US" b="0" i="1" dirty="0">
                <a:solidFill>
                  <a:srgbClr val="000000"/>
                </a:solidFill>
                <a:effectLst/>
                <a:latin typeface="Roboto"/>
              </a:rPr>
              <a:t> Swami (ARL, USA)</a:t>
            </a:r>
            <a:endParaRPr lang="en-US" dirty="0"/>
          </a:p>
        </p:txBody>
      </p:sp>
      <p:sp>
        <p:nvSpPr>
          <p:cNvPr id="3" name="Content Placeholder 2">
            <a:extLst>
              <a:ext uri="{FF2B5EF4-FFF2-40B4-BE49-F238E27FC236}">
                <a16:creationId xmlns:a16="http://schemas.microsoft.com/office/drawing/2014/main" xmlns="" id="{A9A66A1B-AF8C-450A-A48E-6BCDB229A217}"/>
              </a:ext>
            </a:extLst>
          </p:cNvPr>
          <p:cNvSpPr>
            <a:spLocks noGrp="1"/>
          </p:cNvSpPr>
          <p:nvPr>
            <p:ph idx="1"/>
          </p:nvPr>
        </p:nvSpPr>
        <p:spPr/>
        <p:txBody>
          <a:bodyPr>
            <a:normAutofit fontScale="62500" lnSpcReduction="20000"/>
          </a:bodyPr>
          <a:lstStyle/>
          <a:p>
            <a:pPr algn="l"/>
            <a:r>
              <a:rPr lang="en-US" b="1" i="0" dirty="0" err="1">
                <a:solidFill>
                  <a:srgbClr val="000000"/>
                </a:solidFill>
                <a:effectLst/>
              </a:rPr>
              <a:t>Ananthram</a:t>
            </a:r>
            <a:r>
              <a:rPr lang="en-US" b="1" i="0" dirty="0">
                <a:solidFill>
                  <a:srgbClr val="000000"/>
                </a:solidFill>
                <a:effectLst/>
              </a:rPr>
              <a:t> Swami</a:t>
            </a:r>
            <a:r>
              <a:rPr lang="en-US" b="0" i="0" dirty="0">
                <a:solidFill>
                  <a:srgbClr val="000000"/>
                </a:solidFill>
                <a:effectLst/>
              </a:rPr>
              <a:t> is with the US Army CCDC Army Research Laboratory and is the Army's Senior Research Scientist (ST) for Network Science. Prior to joining ARL, he held positions with Unocal Corporation, the University of Southern California, CS-3 and </a:t>
            </a:r>
            <a:r>
              <a:rPr lang="en-US" b="0" i="0" dirty="0" err="1">
                <a:solidFill>
                  <a:srgbClr val="000000"/>
                </a:solidFill>
                <a:effectLst/>
              </a:rPr>
              <a:t>Malgudi</a:t>
            </a:r>
            <a:r>
              <a:rPr lang="en-US" b="0" i="0" dirty="0">
                <a:solidFill>
                  <a:srgbClr val="000000"/>
                </a:solidFill>
                <a:effectLst/>
              </a:rPr>
              <a:t> Systems. He was a Statistical Consultant to the California Lottery, developed a MATLAB-based toolbox for non-Gaussian signal processing. He has held visiting faculty positions at INP, Toulouse and Imperial College, London. He received the B.Tech. degree from IIT-Bombay; the M.S. degree from Rice University, and the Ph.D. degree from the University of Southern California (USC), all in Electrical Engineering. Swami's work is in the broad area of network science. He is an ARL Fellow and a Fellow of the IEEE.</a:t>
            </a:r>
          </a:p>
          <a:p>
            <a:pPr algn="l"/>
            <a:endParaRPr lang="en-US" b="1" i="0" dirty="0">
              <a:solidFill>
                <a:srgbClr val="000000"/>
              </a:solidFill>
              <a:effectLst/>
            </a:endParaRPr>
          </a:p>
          <a:p>
            <a:pPr algn="l"/>
            <a:r>
              <a:rPr lang="en-US" b="1" i="0" dirty="0">
                <a:solidFill>
                  <a:srgbClr val="000000"/>
                </a:solidFill>
                <a:effectLst/>
              </a:rPr>
              <a:t>Adversarial Machine Learning.</a:t>
            </a:r>
            <a:r>
              <a:rPr lang="en-US" dirty="0">
                <a:solidFill>
                  <a:srgbClr val="000000"/>
                </a:solidFill>
              </a:rPr>
              <a:t> </a:t>
            </a:r>
            <a:r>
              <a:rPr lang="en-US" b="0" i="0" dirty="0">
                <a:solidFill>
                  <a:srgbClr val="000000"/>
                </a:solidFill>
                <a:effectLst/>
              </a:rPr>
              <a:t>Modern machine learning systems are susceptible to adversarial examples; inputs that preserve the characteristic semantics of a given class, but whose classification is incorrect. Current approaches to defense against adversarial attacks rely on modifications to the input (e.g. quantization, randomization) or to the learned model parameters (e.g. via adversarial training), but are not always successful. This talk will include: 1) Overview of attacks on machine learning and defenses. 2) Discussion of the enablers of successful adversarial attacks via theory, and empirical analysis of commonly used datasets. 3) Discussion of recently proposed defenses that change the representation of the model outputs, drawing upon insights from coding theory. 4) Novel approaches to detection of adversarial examples using confidence metrics. The talk will conclude with a discussion of issues in distributed ML in coalition operations.</a:t>
            </a:r>
          </a:p>
          <a:p>
            <a:endParaRPr lang="en-US" dirty="0"/>
          </a:p>
        </p:txBody>
      </p:sp>
    </p:spTree>
    <p:extLst>
      <p:ext uri="{BB962C8B-B14F-4D97-AF65-F5344CB8AC3E}">
        <p14:creationId xmlns:p14="http://schemas.microsoft.com/office/powerpoint/2010/main" val="3653169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F6DADC-65CF-4BF5-BFBA-514D581CCC29}"/>
              </a:ext>
            </a:extLst>
          </p:cNvPr>
          <p:cNvSpPr>
            <a:spLocks noGrp="1"/>
          </p:cNvSpPr>
          <p:nvPr>
            <p:ph type="title"/>
          </p:nvPr>
        </p:nvSpPr>
        <p:spPr/>
        <p:txBody>
          <a:bodyPr>
            <a:noAutofit/>
          </a:bodyPr>
          <a:lstStyle/>
          <a:p>
            <a:pPr algn="ctr"/>
            <a:r>
              <a:rPr lang="en-US" sz="2400" b="1" i="0" dirty="0">
                <a:solidFill>
                  <a:srgbClr val="000000"/>
                </a:solidFill>
                <a:effectLst/>
                <a:latin typeface="Roboto"/>
              </a:rPr>
              <a:t>Vulnerabilities of Voice Assistants at the Edge: From Defeating Hidden Voice Attacks to Audio-based Adversarial Attacks</a:t>
            </a:r>
            <a:r>
              <a:rPr lang="en-US" sz="2400" b="0" i="0" dirty="0">
                <a:solidFill>
                  <a:srgbClr val="000000"/>
                </a:solidFill>
                <a:effectLst/>
                <a:latin typeface="Roboto"/>
              </a:rPr>
              <a:t> </a:t>
            </a:r>
            <a:br>
              <a:rPr lang="en-US" sz="2400" b="0" i="0" dirty="0">
                <a:solidFill>
                  <a:srgbClr val="000000"/>
                </a:solidFill>
                <a:effectLst/>
                <a:latin typeface="Roboto"/>
              </a:rPr>
            </a:br>
            <a:r>
              <a:rPr lang="en-US" sz="2400" b="0" i="1" dirty="0">
                <a:solidFill>
                  <a:srgbClr val="000000"/>
                </a:solidFill>
                <a:effectLst/>
                <a:latin typeface="Roboto"/>
              </a:rPr>
              <a:t>Yingying (Jennifer) Chen (Rutgers University, USA)</a:t>
            </a:r>
            <a:endParaRPr lang="en-US" sz="2400" dirty="0"/>
          </a:p>
        </p:txBody>
      </p:sp>
      <p:sp>
        <p:nvSpPr>
          <p:cNvPr id="3" name="Content Placeholder 2">
            <a:extLst>
              <a:ext uri="{FF2B5EF4-FFF2-40B4-BE49-F238E27FC236}">
                <a16:creationId xmlns:a16="http://schemas.microsoft.com/office/drawing/2014/main" xmlns="" id="{A9A66A1B-AF8C-450A-A48E-6BCDB229A217}"/>
              </a:ext>
            </a:extLst>
          </p:cNvPr>
          <p:cNvSpPr>
            <a:spLocks noGrp="1"/>
          </p:cNvSpPr>
          <p:nvPr>
            <p:ph idx="1"/>
          </p:nvPr>
        </p:nvSpPr>
        <p:spPr>
          <a:xfrm>
            <a:off x="838200" y="1728022"/>
            <a:ext cx="10515600" cy="4351338"/>
          </a:xfrm>
        </p:spPr>
        <p:txBody>
          <a:bodyPr>
            <a:noAutofit/>
          </a:bodyPr>
          <a:lstStyle/>
          <a:p>
            <a:pPr algn="l"/>
            <a:r>
              <a:rPr lang="en-US" sz="1400" b="1" i="0" dirty="0">
                <a:solidFill>
                  <a:srgbClr val="000000"/>
                </a:solidFill>
                <a:effectLst/>
                <a:latin typeface="Calibri "/>
              </a:rPr>
              <a:t>Yingying (Jennifer) Chen</a:t>
            </a:r>
            <a:r>
              <a:rPr lang="en-US" sz="1400" b="0" i="0" dirty="0">
                <a:solidFill>
                  <a:srgbClr val="000000"/>
                </a:solidFill>
                <a:effectLst/>
                <a:latin typeface="Calibri "/>
              </a:rPr>
              <a:t> is a Professor of Electrical and Computer Engineering and Peter </a:t>
            </a:r>
            <a:r>
              <a:rPr lang="en-US" sz="1400" b="0" i="0" dirty="0" err="1">
                <a:solidFill>
                  <a:srgbClr val="000000"/>
                </a:solidFill>
                <a:effectLst/>
                <a:latin typeface="Calibri "/>
              </a:rPr>
              <a:t>Cherasia</a:t>
            </a:r>
            <a:r>
              <a:rPr lang="en-US" sz="1400" b="0" i="0" dirty="0">
                <a:solidFill>
                  <a:srgbClr val="000000"/>
                </a:solidFill>
                <a:effectLst/>
                <a:latin typeface="Calibri "/>
              </a:rPr>
              <a:t> Faculty Scholar Endowed Professor at Rutgers University. She is the Associate Director of Wireless Information Network Laboratory (WINLAB). She also leads the Data Analysis and Information Security (DAISY) Lab. She is an IEEE Fellow. Her research interests include mobile sensing and computing, cyber security and privacy, Internet of Things, and smart healthcare. Her background is a combination of Computer Science, Computer Engineering and Physics. She was a tenured professor at Stevens Institute of Technology and had extensive industry experiences at Nokia previously. She has published over 200 journal articles and conference papers and 8 patents. She is the recipient of multiple Best Paper Awards from EAI </a:t>
            </a:r>
            <a:r>
              <a:rPr lang="en-US" sz="1400" b="0" i="0" dirty="0" err="1">
                <a:solidFill>
                  <a:srgbClr val="000000"/>
                </a:solidFill>
                <a:effectLst/>
                <a:latin typeface="Calibri "/>
              </a:rPr>
              <a:t>HealthyIoT</a:t>
            </a:r>
            <a:r>
              <a:rPr lang="en-US" sz="1400" b="0" i="0" dirty="0">
                <a:solidFill>
                  <a:srgbClr val="000000"/>
                </a:solidFill>
                <a:effectLst/>
                <a:latin typeface="Calibri "/>
              </a:rPr>
              <a:t> 2019, IEEE CNS 2018, IEEE SECON 2017, ACM </a:t>
            </a:r>
            <a:r>
              <a:rPr lang="en-US" sz="1400" b="0" i="0" dirty="0" err="1">
                <a:solidFill>
                  <a:srgbClr val="000000"/>
                </a:solidFill>
                <a:effectLst/>
                <a:latin typeface="Calibri "/>
              </a:rPr>
              <a:t>AsiaCCS</a:t>
            </a:r>
            <a:r>
              <a:rPr lang="en-US" sz="1400" b="0" i="0" dirty="0">
                <a:solidFill>
                  <a:srgbClr val="000000"/>
                </a:solidFill>
                <a:effectLst/>
                <a:latin typeface="Calibri "/>
              </a:rPr>
              <a:t> 2016, IEEE CNS 2014 and ACM </a:t>
            </a:r>
            <a:r>
              <a:rPr lang="en-US" sz="1400" b="0" i="0" dirty="0" err="1">
                <a:solidFill>
                  <a:srgbClr val="000000"/>
                </a:solidFill>
                <a:effectLst/>
                <a:latin typeface="Calibri "/>
              </a:rPr>
              <a:t>MobiCom</a:t>
            </a:r>
            <a:r>
              <a:rPr lang="en-US" sz="1400" b="0" i="0" dirty="0">
                <a:solidFill>
                  <a:srgbClr val="000000"/>
                </a:solidFill>
                <a:effectLst/>
                <a:latin typeface="Calibri "/>
              </a:rPr>
              <a:t> 2011. She is also the recipient of NSF CAREER Award and Google Faculty Research Award. She received NJ Inventors Hall of Fame Innovator Award and is also the recipient of IEEE Region 1 Technological Innovation in Academic Award. Her research has been reported in numerous media outlets including MIT Technology Review, CNN, Fox News Channel, Wall Street Journal, National Public Radio and IEEE Spectrum. She has been serving/served on the editorial boards of IEEE Transactions on Mobile Computing (IEEE TMC), IEEE Transactions on Wireless Communications (IEEE </a:t>
            </a:r>
            <a:r>
              <a:rPr lang="en-US" sz="1400" b="0" i="0" dirty="0" err="1">
                <a:solidFill>
                  <a:srgbClr val="000000"/>
                </a:solidFill>
                <a:effectLst/>
                <a:latin typeface="Calibri "/>
              </a:rPr>
              <a:t>TWireless</a:t>
            </a:r>
            <a:r>
              <a:rPr lang="en-US" sz="1400" b="0" i="0" dirty="0">
                <a:solidFill>
                  <a:srgbClr val="000000"/>
                </a:solidFill>
                <a:effectLst/>
                <a:latin typeface="Calibri "/>
              </a:rPr>
              <a:t>), IEEE/ACM Transactions on Networking (IEEE/ACM </a:t>
            </a:r>
            <a:r>
              <a:rPr lang="en-US" sz="1400" b="0" i="0" dirty="0" err="1">
                <a:solidFill>
                  <a:srgbClr val="000000"/>
                </a:solidFill>
                <a:effectLst/>
                <a:latin typeface="Calibri "/>
              </a:rPr>
              <a:t>ToN</a:t>
            </a:r>
            <a:r>
              <a:rPr lang="en-US" sz="1400" b="0" i="0" dirty="0">
                <a:solidFill>
                  <a:srgbClr val="000000"/>
                </a:solidFill>
                <a:effectLst/>
                <a:latin typeface="Calibri "/>
              </a:rPr>
              <a:t>) and ACM Transactions on Privacy and Security.</a:t>
            </a:r>
          </a:p>
          <a:p>
            <a:pPr algn="l"/>
            <a:r>
              <a:rPr lang="en-US" sz="1400" b="1" i="0" dirty="0">
                <a:solidFill>
                  <a:srgbClr val="000000"/>
                </a:solidFill>
                <a:effectLst/>
                <a:latin typeface="Calibri "/>
              </a:rPr>
              <a:t>Vulnerabilities of Voice Assistants at the Edge: From Defeating Hidden Voice Attacks to Audio-based Adversarial Attacks.</a:t>
            </a:r>
            <a:r>
              <a:rPr lang="en-US" sz="1400" b="0" i="0" dirty="0">
                <a:solidFill>
                  <a:srgbClr val="000000"/>
                </a:solidFill>
                <a:effectLst/>
                <a:latin typeface="Calibri "/>
              </a:rPr>
              <a:t> Voice access technologies are widely adopted in mobile and voice assistant systems at the edge to serve as both critical and convenient ways for user interaction. Recent studies have demonstrated various vulnerabilities of voice assistant systems. One serious attack is to use synthetically rendered adversarial sounds embedded within a voice command to trick the speech recognition process into executing malicious commands, without being noticed by legitimate users. We show that by employing low-cost motion sensors, in a novel way, to detect these hidden voice commands. Our approach is based on the premise that while the crafted audio features of the hidden voice commands may fool an authentication system in the audio domain, their unique audio-induced surface vibrations captured by the motion sensor are hard to forge. Our approach extracts and examines the unique audio signatures of the issued voice commands in the vibration domain to detect the presence of hidden voice attacks. We further show that speech/speaker recognition systems are vulnerable to adversarial attacks. In particular, we demonstrate that we could successfully launch over-the-air adversarial attacks to the state-of-the-art deep neural network (DNN) based speaker recognition system in practical scenarios. In such scenarios, the adversarial examples are played through a loudspeaker to compromise speaker recognition devices.</a:t>
            </a:r>
          </a:p>
          <a:p>
            <a:pPr marL="0" indent="0">
              <a:buNone/>
            </a:pPr>
            <a:endParaRPr lang="en-US" sz="1400" dirty="0">
              <a:latin typeface="Calibri "/>
            </a:endParaRPr>
          </a:p>
        </p:txBody>
      </p:sp>
    </p:spTree>
    <p:extLst>
      <p:ext uri="{BB962C8B-B14F-4D97-AF65-F5344CB8AC3E}">
        <p14:creationId xmlns:p14="http://schemas.microsoft.com/office/powerpoint/2010/main" val="23962924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632</Words>
  <Application>Microsoft Office PowerPoint</Application>
  <PresentationFormat>Widescreen</PresentationFormat>
  <Paragraphs>13</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Calibri </vt:lpstr>
      <vt:lpstr>Calibri Light</vt:lpstr>
      <vt:lpstr>Roboto</vt:lpstr>
      <vt:lpstr>Office Theme</vt:lpstr>
      <vt:lpstr>AIMCOM2 Workshop Riding with AI towards Mission-Critical Communications and Computing at the Edge  Session D</vt:lpstr>
      <vt:lpstr>AIMCOM2 Workshop - Session D </vt:lpstr>
      <vt:lpstr>Adversarial Machine Learning  Ananthram Swami (ARL, USA)</vt:lpstr>
      <vt:lpstr>Vulnerabilities of Voice Assistants at the Edge: From Defeating Hidden Voice Attacks to Audio-based Adversarial Attacks  Yingying (Jennifer) Chen (Rutgers University, USA)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AIMCOM2 Workshop Riding with AI towards Mission-Critical Communications and Computing at the Edge</dc:title>
  <dc:creator>Seferoglu, Hulya</dc:creator>
  <cp:lastModifiedBy>Sergey Gorinsky</cp:lastModifiedBy>
  <cp:revision>13</cp:revision>
  <dcterms:created xsi:type="dcterms:W3CDTF">2020-10-13T14:20:24Z</dcterms:created>
  <dcterms:modified xsi:type="dcterms:W3CDTF">2020-10-22T17:52:34Z</dcterms:modified>
</cp:coreProperties>
</file>