
<file path=[Content_Types].xml><?xml version="1.0" encoding="utf-8"?>
<Types xmlns="http://schemas.openxmlformats.org/package/2006/content-types">
  <Default Extension="emf" ContentType="image/x-emf"/>
  <Default Extension="jpeg" ContentType="image/jpeg"/>
  <Default Extension="jp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notesSlides/notesSlide10.xml" ContentType="application/vnd.openxmlformats-officedocument.presentationml.notesSlide+xml"/>
  <Override PartName="/ppt/tags/tag11.xml" ContentType="application/vnd.openxmlformats-officedocument.presentationml.tags+xml"/>
  <Override PartName="/ppt/notesSlides/notesSlide11.xml" ContentType="application/vnd.openxmlformats-officedocument.presentationml.notesSlide+xml"/>
  <Override PartName="/ppt/tags/tag12.xml" ContentType="application/vnd.openxmlformats-officedocument.presentationml.tags+xml"/>
  <Override PartName="/ppt/notesSlides/notesSlide12.xml" ContentType="application/vnd.openxmlformats-officedocument.presentationml.notesSlide+xml"/>
  <Override PartName="/ppt/tags/tag13.xml" ContentType="application/vnd.openxmlformats-officedocument.presentationml.tags+xml"/>
  <Override PartName="/ppt/notesSlides/notesSlide13.xml" ContentType="application/vnd.openxmlformats-officedocument.presentationml.notesSlide+xml"/>
  <Override PartName="/ppt/tags/tag14.xml" ContentType="application/vnd.openxmlformats-officedocument.presentationml.tags+xml"/>
  <Override PartName="/ppt/notesSlides/notesSlide14.xml" ContentType="application/vnd.openxmlformats-officedocument.presentationml.notesSlide+xml"/>
  <Override PartName="/ppt/tags/tag15.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5"/>
  </p:notesMasterIdLst>
  <p:sldIdLst>
    <p:sldId id="282" r:id="rId2"/>
    <p:sldId id="283" r:id="rId3"/>
    <p:sldId id="258" r:id="rId4"/>
    <p:sldId id="290" r:id="rId5"/>
    <p:sldId id="259" r:id="rId6"/>
    <p:sldId id="264" r:id="rId7"/>
    <p:sldId id="260" r:id="rId8"/>
    <p:sldId id="261" r:id="rId9"/>
    <p:sldId id="262" r:id="rId10"/>
    <p:sldId id="265" r:id="rId11"/>
    <p:sldId id="276" r:id="rId12"/>
    <p:sldId id="278" r:id="rId13"/>
    <p:sldId id="263" r:id="rId14"/>
    <p:sldId id="266" r:id="rId15"/>
    <p:sldId id="285" r:id="rId16"/>
    <p:sldId id="267" r:id="rId17"/>
    <p:sldId id="291" r:id="rId18"/>
    <p:sldId id="292" r:id="rId19"/>
    <p:sldId id="293" r:id="rId20"/>
    <p:sldId id="294" r:id="rId21"/>
    <p:sldId id="269" r:id="rId22"/>
    <p:sldId id="271" r:id="rId23"/>
    <p:sldId id="272" r:id="rId24"/>
    <p:sldId id="270" r:id="rId25"/>
    <p:sldId id="286" r:id="rId26"/>
    <p:sldId id="275" r:id="rId27"/>
    <p:sldId id="277" r:id="rId28"/>
    <p:sldId id="287" r:id="rId29"/>
    <p:sldId id="288" r:id="rId30"/>
    <p:sldId id="289" r:id="rId31"/>
    <p:sldId id="279" r:id="rId32"/>
    <p:sldId id="268" r:id="rId33"/>
    <p:sldId id="273"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32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386"/>
    <p:restoredTop sz="81379"/>
  </p:normalViewPr>
  <p:slideViewPr>
    <p:cSldViewPr snapToGrid="0" snapToObjects="1">
      <p:cViewPr varScale="1">
        <p:scale>
          <a:sx n="119" d="100"/>
          <a:sy n="119" d="100"/>
        </p:scale>
        <p:origin x="2696" y="184"/>
      </p:cViewPr>
      <p:guideLst/>
    </p:cSldViewPr>
  </p:slideViewPr>
  <p:notesTextViewPr>
    <p:cViewPr>
      <p:scale>
        <a:sx n="140" d="100"/>
        <a:sy n="140" d="100"/>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6430BE-EE11-C846-B22B-F4306B1E0B28}" type="datetimeFigureOut">
              <a:rPr lang="en-US" smtClean="0"/>
              <a:t>10/13/20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885AB5-4594-9A46-B20D-D7EB61B8653F}" type="slidenum">
              <a:rPr lang="en-US" smtClean="0"/>
              <a:t>‹#›</a:t>
            </a:fld>
            <a:endParaRPr lang="en-US"/>
          </a:p>
        </p:txBody>
      </p:sp>
    </p:spTree>
    <p:extLst>
      <p:ext uri="{BB962C8B-B14F-4D97-AF65-F5344CB8AC3E}">
        <p14:creationId xmlns:p14="http://schemas.microsoft.com/office/powerpoint/2010/main" val="24379248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Good Afternoon, today I am going to present our paper, Machine Learning at the Edge: Efficient Utilization of Limited CPU/GPU Resources by Multiplexing. This work is done by me, Aditya Dhakal, my colleague Sameer Kulkarni and my advisor Prof. K. K. Ramakrishnan in University of California, Riverside.</a:t>
            </a:r>
          </a:p>
          <a:p>
            <a:endParaRPr lang="en-US" dirty="0"/>
          </a:p>
        </p:txBody>
      </p:sp>
      <p:sp>
        <p:nvSpPr>
          <p:cNvPr id="4" name="Slide Number Placeholder 3"/>
          <p:cNvSpPr>
            <a:spLocks noGrp="1"/>
          </p:cNvSpPr>
          <p:nvPr>
            <p:ph type="sldNum" sz="quarter" idx="5"/>
          </p:nvPr>
        </p:nvSpPr>
        <p:spPr/>
        <p:txBody>
          <a:bodyPr/>
          <a:lstStyle/>
          <a:p>
            <a:fld id="{A1885AB5-4594-9A46-B20D-D7EB61B8653F}" type="slidenum">
              <a:rPr lang="en-US" smtClean="0"/>
              <a:t>1</a:t>
            </a:fld>
            <a:endParaRPr lang="en-US"/>
          </a:p>
        </p:txBody>
      </p:sp>
    </p:spTree>
    <p:extLst>
      <p:ext uri="{BB962C8B-B14F-4D97-AF65-F5344CB8AC3E}">
        <p14:creationId xmlns:p14="http://schemas.microsoft.com/office/powerpoint/2010/main" val="34454932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Use of applications such as Augmented Reality and Virtual Reality, speech translation, image recognition, autonomous driving etc. are rising. These applications often are compute heavy and also require low latency. The user devices are usually incapable of providing enough compute. However, offloading computation to a distant cloud can have high network latency, and can therefore be unsuitable. Edge clouds can offer these applications the required compute resource and provide lower latency by being located closer.</a:t>
            </a:r>
          </a:p>
        </p:txBody>
      </p:sp>
      <p:sp>
        <p:nvSpPr>
          <p:cNvPr id="4" name="Slide Number Placeholder 3"/>
          <p:cNvSpPr>
            <a:spLocks noGrp="1"/>
          </p:cNvSpPr>
          <p:nvPr>
            <p:ph type="sldNum" sz="quarter" idx="5"/>
          </p:nvPr>
        </p:nvSpPr>
        <p:spPr/>
        <p:txBody>
          <a:bodyPr/>
          <a:lstStyle/>
          <a:p>
            <a:fld id="{A1885AB5-4594-9A46-B20D-D7EB61B8653F}" type="slidenum">
              <a:rPr lang="en-US" smtClean="0"/>
              <a:t>2</a:t>
            </a:fld>
            <a:endParaRPr lang="en-US"/>
          </a:p>
        </p:txBody>
      </p:sp>
    </p:spTree>
    <p:extLst>
      <p:ext uri="{BB962C8B-B14F-4D97-AF65-F5344CB8AC3E}">
        <p14:creationId xmlns:p14="http://schemas.microsoft.com/office/powerpoint/2010/main" val="32188843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These applications often use compute intensive Deep Neural network (DNN) models for inference of user data. DNNs are compute heavy and require specialized accelerators such as a GPU for low latency inference. DNNs are a good application for GPU as the parallelism offered by GPU is suitable for accelerating matrix convolution operations in the DNN.  To see the benefits of using a GPU, we conducted an experiment with 3 different DNN models, </a:t>
            </a:r>
            <a:r>
              <a:rPr lang="en-US" sz="1200" kern="1200" dirty="0" err="1">
                <a:solidFill>
                  <a:schemeClr val="tx1"/>
                </a:solidFill>
                <a:effectLst/>
                <a:latin typeface="+mn-lt"/>
                <a:ea typeface="+mn-ea"/>
                <a:cs typeface="+mn-cs"/>
              </a:rPr>
              <a:t>Densenet</a:t>
            </a:r>
            <a:r>
              <a:rPr lang="en-US" sz="1200" kern="1200" dirty="0">
                <a:solidFill>
                  <a:schemeClr val="tx1"/>
                </a:solidFill>
                <a:effectLst/>
                <a:latin typeface="+mn-lt"/>
                <a:ea typeface="+mn-ea"/>
                <a:cs typeface="+mn-cs"/>
              </a:rPr>
              <a:t>, ResNext-50 and VGG-16 using GPU and CPU. We have presented the result in the plot. Please see that y-axis, which shows the latency of inference is in log scale. We can see the latency of inference using GPU is much lower than using CPU.</a:t>
            </a:r>
            <a:endParaRPr lang="en-US" dirty="0"/>
          </a:p>
        </p:txBody>
      </p:sp>
      <p:sp>
        <p:nvSpPr>
          <p:cNvPr id="4" name="Slide Number Placeholder 3"/>
          <p:cNvSpPr>
            <a:spLocks noGrp="1"/>
          </p:cNvSpPr>
          <p:nvPr>
            <p:ph type="sldNum" sz="quarter" idx="5"/>
          </p:nvPr>
        </p:nvSpPr>
        <p:spPr/>
        <p:txBody>
          <a:bodyPr/>
          <a:lstStyle/>
          <a:p>
            <a:fld id="{A1885AB5-4594-9A46-B20D-D7EB61B8653F}" type="slidenum">
              <a:rPr lang="en-US" smtClean="0"/>
              <a:t>3</a:t>
            </a:fld>
            <a:endParaRPr lang="en-US"/>
          </a:p>
        </p:txBody>
      </p:sp>
    </p:spTree>
    <p:extLst>
      <p:ext uri="{BB962C8B-B14F-4D97-AF65-F5344CB8AC3E}">
        <p14:creationId xmlns:p14="http://schemas.microsoft.com/office/powerpoint/2010/main" val="35326240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can see that, use of GPU can lower the latency by orders of magnitude. Therefore, it is necessary to have GPUs in the edge cloud for running these DNN based applications.</a:t>
            </a:r>
          </a:p>
          <a:p>
            <a:endParaRPr lang="en-US" dirty="0"/>
          </a:p>
        </p:txBody>
      </p:sp>
      <p:sp>
        <p:nvSpPr>
          <p:cNvPr id="4" name="Slide Number Placeholder 3"/>
          <p:cNvSpPr>
            <a:spLocks noGrp="1"/>
          </p:cNvSpPr>
          <p:nvPr>
            <p:ph type="sldNum" sz="quarter" idx="5"/>
          </p:nvPr>
        </p:nvSpPr>
        <p:spPr/>
        <p:txBody>
          <a:bodyPr/>
          <a:lstStyle/>
          <a:p>
            <a:fld id="{A1885AB5-4594-9A46-B20D-D7EB61B8653F}" type="slidenum">
              <a:rPr lang="en-US" smtClean="0"/>
              <a:t>4</a:t>
            </a:fld>
            <a:endParaRPr lang="en-US"/>
          </a:p>
        </p:txBody>
      </p:sp>
    </p:spTree>
    <p:extLst>
      <p:ext uri="{BB962C8B-B14F-4D97-AF65-F5344CB8AC3E}">
        <p14:creationId xmlns:p14="http://schemas.microsoft.com/office/powerpoint/2010/main" val="1137229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Unlike cloud environment with hugely scalable hardware resources, edge clouds have relatively modest resources. Edge based ML frameworks needs to multiplex the system resources (such as CPU, GPU, memory </a:t>
            </a:r>
            <a:r>
              <a:rPr lang="en-US" sz="1200" kern="1200" dirty="0" err="1">
                <a:solidFill>
                  <a:schemeClr val="tx1"/>
                </a:solidFill>
                <a:effectLst/>
                <a:latin typeface="+mn-lt"/>
                <a:ea typeface="+mn-ea"/>
                <a:cs typeface="+mn-cs"/>
              </a:rPr>
              <a:t>etc</a:t>
            </a:r>
            <a:r>
              <a:rPr lang="en-US" sz="1200" kern="1200" dirty="0">
                <a:solidFill>
                  <a:schemeClr val="tx1"/>
                </a:solidFill>
                <a:effectLst/>
                <a:latin typeface="+mn-lt"/>
                <a:ea typeface="+mn-ea"/>
                <a:cs typeface="+mn-cs"/>
              </a:rPr>
              <a:t>) to be able to serve requests for multiple applications. </a:t>
            </a:r>
          </a:p>
          <a:p>
            <a:endParaRPr lang="en-US" dirty="0"/>
          </a:p>
        </p:txBody>
      </p:sp>
      <p:sp>
        <p:nvSpPr>
          <p:cNvPr id="4" name="Slide Number Placeholder 3"/>
          <p:cNvSpPr>
            <a:spLocks noGrp="1"/>
          </p:cNvSpPr>
          <p:nvPr>
            <p:ph type="sldNum" sz="quarter" idx="5"/>
          </p:nvPr>
        </p:nvSpPr>
        <p:spPr/>
        <p:txBody>
          <a:bodyPr/>
          <a:lstStyle/>
          <a:p>
            <a:fld id="{A1885AB5-4594-9A46-B20D-D7EB61B8653F}" type="slidenum">
              <a:rPr lang="en-US" smtClean="0"/>
              <a:t>5</a:t>
            </a:fld>
            <a:endParaRPr lang="en-US"/>
          </a:p>
        </p:txBody>
      </p:sp>
    </p:spTree>
    <p:extLst>
      <p:ext uri="{BB962C8B-B14F-4D97-AF65-F5344CB8AC3E}">
        <p14:creationId xmlns:p14="http://schemas.microsoft.com/office/powerpoint/2010/main" val="20780122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There are few requirements for an Edge ML framework. We require judicious sharing of the GPU. Naïve GPU multiplexing time-shares the GPU resource among applications, therefore, have lower GPU utilization. Spatial sharing of GPU would allow multiple application to run concurrently therefore utilizes the GPU better. </a:t>
            </a:r>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Running multiple applications in edge means receiving streaming data for multiple applications. This high volume of data has to be streamed to the GPU with as little additional latency as possible.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DNN models are often designed and trained using ML platforms such as </a:t>
            </a:r>
            <a:r>
              <a:rPr lang="en-US" sz="1200" kern="1200" dirty="0" err="1">
                <a:solidFill>
                  <a:schemeClr val="tx1"/>
                </a:solidFill>
                <a:effectLst/>
                <a:latin typeface="+mn-lt"/>
                <a:ea typeface="+mn-ea"/>
                <a:cs typeface="+mn-cs"/>
              </a:rPr>
              <a:t>PyTorch</a:t>
            </a:r>
            <a:r>
              <a:rPr lang="en-US" sz="1200" kern="1200" dirty="0">
                <a:solidFill>
                  <a:schemeClr val="tx1"/>
                </a:solidFill>
                <a:effectLst/>
                <a:latin typeface="+mn-lt"/>
                <a:ea typeface="+mn-ea"/>
                <a:cs typeface="+mn-cs"/>
              </a:rPr>
              <a:t> and TensorFlow. For the best outcome, they are often inferred using the same platform they are trained in. So, Edge ML framework needs to be able to run DNNs deployed in diverse ML frameworks.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Beyond the GPU, the edge ML framework also needs to have judicious use of CPU and other system resources.</a:t>
            </a:r>
          </a:p>
          <a:p>
            <a:endParaRPr lang="en-US" dirty="0"/>
          </a:p>
        </p:txBody>
      </p:sp>
      <p:sp>
        <p:nvSpPr>
          <p:cNvPr id="4" name="Slide Number Placeholder 3"/>
          <p:cNvSpPr>
            <a:spLocks noGrp="1"/>
          </p:cNvSpPr>
          <p:nvPr>
            <p:ph type="sldNum" sz="quarter" idx="5"/>
          </p:nvPr>
        </p:nvSpPr>
        <p:spPr/>
        <p:txBody>
          <a:bodyPr/>
          <a:lstStyle/>
          <a:p>
            <a:fld id="{A1885AB5-4594-9A46-B20D-D7EB61B8653F}" type="slidenum">
              <a:rPr lang="en-US" smtClean="0"/>
              <a:t>6</a:t>
            </a:fld>
            <a:endParaRPr lang="en-US"/>
          </a:p>
        </p:txBody>
      </p:sp>
    </p:spTree>
    <p:extLst>
      <p:ext uri="{BB962C8B-B14F-4D97-AF65-F5344CB8AC3E}">
        <p14:creationId xmlns:p14="http://schemas.microsoft.com/office/powerpoint/2010/main" val="17361917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 designed a ML Inference and Learning Framework with multiplexing of the GPU in mind. We present the architecture of edge ML framework in the figure. Our framework is based on OpenNetVM, a DPDK based network function virtualization platform. Here, as seen in the red rectangle the streaming application data is processed by OpenNetVM platform and buffered in the shared memory.</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A1885AB5-4594-9A46-B20D-D7EB61B8653F}" type="slidenum">
              <a:rPr lang="en-US" smtClean="0"/>
              <a:t>7</a:t>
            </a:fld>
            <a:endParaRPr lang="en-US"/>
          </a:p>
        </p:txBody>
      </p:sp>
    </p:spTree>
    <p:extLst>
      <p:ext uri="{BB962C8B-B14F-4D97-AF65-F5344CB8AC3E}">
        <p14:creationId xmlns:p14="http://schemas.microsoft.com/office/powerpoint/2010/main" val="27594949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have modified the OpenNetVM platform to run ML models similar to a network function application. The ML models come up as a DPDK application and have access to the streaming data packets in the shared memory as well as GPU.</a:t>
            </a:r>
          </a:p>
          <a:p>
            <a:endParaRPr lang="en-US" dirty="0"/>
          </a:p>
        </p:txBody>
      </p:sp>
      <p:sp>
        <p:nvSpPr>
          <p:cNvPr id="4" name="Slide Number Placeholder 3"/>
          <p:cNvSpPr>
            <a:spLocks noGrp="1"/>
          </p:cNvSpPr>
          <p:nvPr>
            <p:ph type="sldNum" sz="quarter" idx="5"/>
          </p:nvPr>
        </p:nvSpPr>
        <p:spPr/>
        <p:txBody>
          <a:bodyPr/>
          <a:lstStyle/>
          <a:p>
            <a:fld id="{A1885AB5-4594-9A46-B20D-D7EB61B8653F}" type="slidenum">
              <a:rPr lang="en-US" smtClean="0"/>
              <a:t>8</a:t>
            </a:fld>
            <a:endParaRPr lang="en-US"/>
          </a:p>
        </p:txBody>
      </p:sp>
    </p:spTree>
    <p:extLst>
      <p:ext uri="{BB962C8B-B14F-4D97-AF65-F5344CB8AC3E}">
        <p14:creationId xmlns:p14="http://schemas.microsoft.com/office/powerpoint/2010/main" val="3157990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our framework, GPU is virtualized with help of CUDA Multi-process service or (MPS). Multiple ML applications can run concurrently by spatially sharing the GPU resource. We set limits on GPU resources for each application to provide performance isolation for each ML application. As you can see in the figure, 70% of GPU compute resources are dedicated to Application 1 while 30% is given to application 2. I will explain the technique for spatial sharing of GPU in later slides.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A1885AB5-4594-9A46-B20D-D7EB61B8653F}" type="slidenum">
              <a:rPr lang="en-US" smtClean="0"/>
              <a:t>9</a:t>
            </a:fld>
            <a:endParaRPr lang="en-US"/>
          </a:p>
        </p:txBody>
      </p:sp>
    </p:spTree>
    <p:extLst>
      <p:ext uri="{BB962C8B-B14F-4D97-AF65-F5344CB8AC3E}">
        <p14:creationId xmlns:p14="http://schemas.microsoft.com/office/powerpoint/2010/main" val="25761688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Our edge ML framework application is divided into 3 different modules. NetML for low latency data transfer to GPU, the ML platform code for loading the DNN model into the GPU and a Streams &amp; GPU notification module for spatial sharing of GPU.</a:t>
            </a:r>
          </a:p>
          <a:p>
            <a:r>
              <a:rPr lang="en-US" sz="1200" kern="1200" dirty="0">
                <a:solidFill>
                  <a:schemeClr val="tx1"/>
                </a:solidFill>
                <a:effectLst/>
                <a:latin typeface="+mn-lt"/>
                <a:ea typeface="+mn-ea"/>
                <a:cs typeface="+mn-cs"/>
              </a:rPr>
              <a:t> </a:t>
            </a:r>
          </a:p>
          <a:p>
            <a:endParaRPr lang="en-US" b="1" dirty="0"/>
          </a:p>
        </p:txBody>
      </p:sp>
      <p:sp>
        <p:nvSpPr>
          <p:cNvPr id="4" name="Slide Number Placeholder 3"/>
          <p:cNvSpPr>
            <a:spLocks noGrp="1"/>
          </p:cNvSpPr>
          <p:nvPr>
            <p:ph type="sldNum" sz="quarter" idx="5"/>
          </p:nvPr>
        </p:nvSpPr>
        <p:spPr/>
        <p:txBody>
          <a:bodyPr/>
          <a:lstStyle/>
          <a:p>
            <a:fld id="{A1885AB5-4594-9A46-B20D-D7EB61B8653F}" type="slidenum">
              <a:rPr lang="en-US" smtClean="0"/>
              <a:t>10</a:t>
            </a:fld>
            <a:endParaRPr lang="en-US"/>
          </a:p>
        </p:txBody>
      </p:sp>
    </p:spTree>
    <p:extLst>
      <p:ext uri="{BB962C8B-B14F-4D97-AF65-F5344CB8AC3E}">
        <p14:creationId xmlns:p14="http://schemas.microsoft.com/office/powerpoint/2010/main" val="9503291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For image recognition tasks: We use color images of 224x224 resolution. We choose this resolution as it has been the resolution of choice by many researchers for training image recognition models.</a:t>
            </a:r>
          </a:p>
          <a:p>
            <a:endParaRPr lang="en-US" dirty="0"/>
          </a:p>
        </p:txBody>
      </p:sp>
      <p:sp>
        <p:nvSpPr>
          <p:cNvPr id="4" name="Slide Number Placeholder 3"/>
          <p:cNvSpPr>
            <a:spLocks noGrp="1"/>
          </p:cNvSpPr>
          <p:nvPr>
            <p:ph type="sldNum" sz="quarter" idx="5"/>
          </p:nvPr>
        </p:nvSpPr>
        <p:spPr/>
        <p:txBody>
          <a:bodyPr/>
          <a:lstStyle/>
          <a:p>
            <a:fld id="{A1885AB5-4594-9A46-B20D-D7EB61B8653F}" type="slidenum">
              <a:rPr lang="en-US" smtClean="0"/>
              <a:t>11</a:t>
            </a:fld>
            <a:endParaRPr lang="en-US"/>
          </a:p>
        </p:txBody>
      </p:sp>
    </p:spTree>
    <p:extLst>
      <p:ext uri="{BB962C8B-B14F-4D97-AF65-F5344CB8AC3E}">
        <p14:creationId xmlns:p14="http://schemas.microsoft.com/office/powerpoint/2010/main" val="26531898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now discuss about Streams &amp; GPU notification module.</a:t>
            </a:r>
          </a:p>
        </p:txBody>
      </p:sp>
      <p:sp>
        <p:nvSpPr>
          <p:cNvPr id="4" name="Slide Number Placeholder 3"/>
          <p:cNvSpPr>
            <a:spLocks noGrp="1"/>
          </p:cNvSpPr>
          <p:nvPr>
            <p:ph type="sldNum" sz="quarter" idx="5"/>
          </p:nvPr>
        </p:nvSpPr>
        <p:spPr/>
        <p:txBody>
          <a:bodyPr/>
          <a:lstStyle/>
          <a:p>
            <a:fld id="{A1885AB5-4594-9A46-B20D-D7EB61B8653F}" type="slidenum">
              <a:rPr lang="en-US" smtClean="0"/>
              <a:t>12</a:t>
            </a:fld>
            <a:endParaRPr lang="en-US"/>
          </a:p>
        </p:txBody>
      </p:sp>
    </p:spTree>
    <p:extLst>
      <p:ext uri="{BB962C8B-B14F-4D97-AF65-F5344CB8AC3E}">
        <p14:creationId xmlns:p14="http://schemas.microsoft.com/office/powerpoint/2010/main" val="41013032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By default, GPU runtime environment (CUDA, OpenCL etc.) time-share the GPU among different processes multiplexing GPU. </a:t>
            </a:r>
            <a:r>
              <a:rPr lang="en-US" sz="1200" b="1" kern="1200" dirty="0">
                <a:solidFill>
                  <a:schemeClr val="tx1"/>
                </a:solidFill>
                <a:effectLst/>
                <a:latin typeface="+mn-lt"/>
                <a:ea typeface="+mn-ea"/>
                <a:cs typeface="+mn-cs"/>
              </a:rPr>
              <a:t>Temporal sharing </a:t>
            </a:r>
            <a:r>
              <a:rPr lang="en-US" sz="1200" kern="1200" dirty="0">
                <a:solidFill>
                  <a:schemeClr val="tx1"/>
                </a:solidFill>
                <a:effectLst/>
                <a:latin typeface="+mn-lt"/>
                <a:ea typeface="+mn-ea"/>
                <a:cs typeface="+mn-cs"/>
              </a:rPr>
              <a:t>of GPU interleaves the GPU kernels of concurrently running applications by providing equal time quantum to each running application. Temporal sharing of the GPU can lead to underutilization of GPU. ML application with lower compute requirement also get the same time slice as an application with higher compute requirement.</a:t>
            </a:r>
          </a:p>
          <a:p>
            <a:endParaRPr lang="en-US" dirty="0"/>
          </a:p>
        </p:txBody>
      </p:sp>
      <p:sp>
        <p:nvSpPr>
          <p:cNvPr id="4" name="Slide Number Placeholder 3"/>
          <p:cNvSpPr>
            <a:spLocks noGrp="1"/>
          </p:cNvSpPr>
          <p:nvPr>
            <p:ph type="sldNum" sz="quarter" idx="5"/>
          </p:nvPr>
        </p:nvSpPr>
        <p:spPr/>
        <p:txBody>
          <a:bodyPr/>
          <a:lstStyle/>
          <a:p>
            <a:fld id="{A1885AB5-4594-9A46-B20D-D7EB61B8653F}" type="slidenum">
              <a:rPr lang="en-US" smtClean="0"/>
              <a:t>13</a:t>
            </a:fld>
            <a:endParaRPr lang="en-US"/>
          </a:p>
        </p:txBody>
      </p:sp>
    </p:spTree>
    <p:extLst>
      <p:ext uri="{BB962C8B-B14F-4D97-AF65-F5344CB8AC3E}">
        <p14:creationId xmlns:p14="http://schemas.microsoft.com/office/powerpoint/2010/main" val="24705613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On the other hand, the CUDA Multi-process system (MPS) provides concurrent multiplexing of DNN models. This is Spatial sharing of GPU. The spatial sharing allows kernels, (which are program functions that run in GPU) from different applications to run concurrently. While running concurrently, Spatial sharing would allow for an application to use the GPU resources that are unused by other applications, therefore increasing the GPU utilization.</a:t>
            </a:r>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CUDA MPS has two modes for spatial sharing of the GPU.</a:t>
            </a:r>
          </a:p>
          <a:p>
            <a:r>
              <a:rPr lang="en-US" sz="1200" kern="1200" dirty="0">
                <a:solidFill>
                  <a:schemeClr val="tx1"/>
                </a:solidFill>
                <a:effectLst/>
                <a:latin typeface="+mn-lt"/>
                <a:ea typeface="+mn-ea"/>
                <a:cs typeface="+mn-cs"/>
              </a:rPr>
              <a:t>Default Mode: Here multiple applications run concurrently and share the GPU, however, the GPU subsystem determines the amount of resources provided to each application. Users have no ability to influence the amount of compute resource each application can get.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Controlled mode: Users can set the desired maximum GPU resource for each application. They can specify an integer GPU % during the launch of the application.</a:t>
            </a:r>
          </a:p>
          <a:p>
            <a:endParaRPr lang="en-US" dirty="0"/>
          </a:p>
        </p:txBody>
      </p:sp>
      <p:sp>
        <p:nvSpPr>
          <p:cNvPr id="4" name="Slide Number Placeholder 3"/>
          <p:cNvSpPr>
            <a:spLocks noGrp="1"/>
          </p:cNvSpPr>
          <p:nvPr>
            <p:ph type="sldNum" sz="quarter" idx="5"/>
          </p:nvPr>
        </p:nvSpPr>
        <p:spPr/>
        <p:txBody>
          <a:bodyPr/>
          <a:lstStyle/>
          <a:p>
            <a:fld id="{A1885AB5-4594-9A46-B20D-D7EB61B8653F}" type="slidenum">
              <a:rPr lang="en-US" smtClean="0"/>
              <a:t>14</a:t>
            </a:fld>
            <a:endParaRPr lang="en-US"/>
          </a:p>
        </p:txBody>
      </p:sp>
    </p:spTree>
    <p:extLst>
      <p:ext uri="{BB962C8B-B14F-4D97-AF65-F5344CB8AC3E}">
        <p14:creationId xmlns:p14="http://schemas.microsoft.com/office/powerpoint/2010/main" val="12197187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User can provide a GPU% by setting that GPU% in an environment variable before the application starts. As we can see in the figure, if application 1 is limited to 15% GPU, it will only use 12 out of 80 SMs. Some DNN applications have a limit on how many SMs they can effectively use. i.e., they show a diminishing return in the latency beyond a certain GPU%. This GPU% where these DNN show a diminishing return varies based on the batch size and the DNN model</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A1885AB5-4594-9A46-B20D-D7EB61B8653F}" type="slidenum">
              <a:rPr lang="en-US" smtClean="0"/>
              <a:t>15</a:t>
            </a:fld>
            <a:endParaRPr lang="en-US"/>
          </a:p>
        </p:txBody>
      </p:sp>
    </p:spTree>
    <p:extLst>
      <p:ext uri="{BB962C8B-B14F-4D97-AF65-F5344CB8AC3E}">
        <p14:creationId xmlns:p14="http://schemas.microsoft.com/office/powerpoint/2010/main" val="38623590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 now show the result of sharing the GPU temporally, with default MPS, and with controlled spatial sharing. In the first figure we can see the latency as 3 DNNs share the same GPU temporally. Here, </a:t>
            </a:r>
            <a:r>
              <a:rPr lang="en-US" sz="1200" kern="1200" dirty="0" err="1">
                <a:solidFill>
                  <a:schemeClr val="tx1"/>
                </a:solidFill>
                <a:effectLst/>
                <a:latin typeface="+mn-lt"/>
                <a:ea typeface="+mn-ea"/>
                <a:cs typeface="+mn-cs"/>
              </a:rPr>
              <a:t>Densenet</a:t>
            </a:r>
            <a:r>
              <a:rPr lang="en-US" sz="1200" kern="1200" dirty="0">
                <a:solidFill>
                  <a:schemeClr val="tx1"/>
                </a:solidFill>
                <a:effectLst/>
                <a:latin typeface="+mn-lt"/>
                <a:ea typeface="+mn-ea"/>
                <a:cs typeface="+mn-cs"/>
              </a:rPr>
              <a:t> DNN comes up at first and has 20 </a:t>
            </a:r>
            <a:r>
              <a:rPr lang="en-US" sz="1200" kern="1200" dirty="0" err="1">
                <a:solidFill>
                  <a:schemeClr val="tx1"/>
                </a:solidFill>
                <a:effectLst/>
                <a:latin typeface="+mn-lt"/>
                <a:ea typeface="+mn-ea"/>
                <a:cs typeface="+mn-cs"/>
              </a:rPr>
              <a:t>ms</a:t>
            </a:r>
            <a:r>
              <a:rPr lang="en-US" sz="1200" kern="1200" dirty="0">
                <a:solidFill>
                  <a:schemeClr val="tx1"/>
                </a:solidFill>
                <a:effectLst/>
                <a:latin typeface="+mn-lt"/>
                <a:ea typeface="+mn-ea"/>
                <a:cs typeface="+mn-cs"/>
              </a:rPr>
              <a:t> latency for inferring 1 image. ResNext-50 comes up next at 1 second mark. We can notice that </a:t>
            </a:r>
            <a:r>
              <a:rPr lang="en-US" sz="1200" kern="1200" dirty="0" err="1">
                <a:solidFill>
                  <a:schemeClr val="tx1"/>
                </a:solidFill>
                <a:effectLst/>
                <a:latin typeface="+mn-lt"/>
                <a:ea typeface="+mn-ea"/>
                <a:cs typeface="+mn-cs"/>
              </a:rPr>
              <a:t>DenseNet’s</a:t>
            </a:r>
            <a:r>
              <a:rPr lang="en-US" sz="1200" kern="1200" dirty="0">
                <a:solidFill>
                  <a:schemeClr val="tx1"/>
                </a:solidFill>
                <a:effectLst/>
                <a:latin typeface="+mn-lt"/>
                <a:ea typeface="+mn-ea"/>
                <a:cs typeface="+mn-cs"/>
              </a:rPr>
              <a:t> latency increases to 40 </a:t>
            </a:r>
            <a:r>
              <a:rPr lang="en-US" sz="1200" kern="1200" dirty="0" err="1">
                <a:solidFill>
                  <a:schemeClr val="tx1"/>
                </a:solidFill>
                <a:effectLst/>
                <a:latin typeface="+mn-lt"/>
                <a:ea typeface="+mn-ea"/>
                <a:cs typeface="+mn-cs"/>
              </a:rPr>
              <a:t>ms</a:t>
            </a:r>
            <a:r>
              <a:rPr lang="en-US" sz="1200" kern="1200" dirty="0">
                <a:solidFill>
                  <a:schemeClr val="tx1"/>
                </a:solidFill>
                <a:effectLst/>
                <a:latin typeface="+mn-lt"/>
                <a:ea typeface="+mn-ea"/>
                <a:cs typeface="+mn-cs"/>
              </a:rPr>
              <a:t> per inference. Adding another DNN, VGG-16 at 3 second further increase the latency of </a:t>
            </a:r>
            <a:r>
              <a:rPr lang="en-US" sz="1200" kern="1200" dirty="0" err="1">
                <a:solidFill>
                  <a:schemeClr val="tx1"/>
                </a:solidFill>
                <a:effectLst/>
                <a:latin typeface="+mn-lt"/>
                <a:ea typeface="+mn-ea"/>
                <a:cs typeface="+mn-cs"/>
              </a:rPr>
              <a:t>Densenet</a:t>
            </a:r>
            <a:r>
              <a:rPr lang="en-US" sz="1200" kern="1200" dirty="0">
                <a:solidFill>
                  <a:schemeClr val="tx1"/>
                </a:solidFill>
                <a:effectLst/>
                <a:latin typeface="+mn-lt"/>
                <a:ea typeface="+mn-ea"/>
                <a:cs typeface="+mn-cs"/>
              </a:rPr>
              <a:t> as well as of ResNext-50.</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A1885AB5-4594-9A46-B20D-D7EB61B8653F}" type="slidenum">
              <a:rPr lang="en-US" smtClean="0"/>
              <a:t>16</a:t>
            </a:fld>
            <a:endParaRPr lang="en-US"/>
          </a:p>
        </p:txBody>
      </p:sp>
    </p:spTree>
    <p:extLst>
      <p:ext uri="{BB962C8B-B14F-4D97-AF65-F5344CB8AC3E}">
        <p14:creationId xmlns:p14="http://schemas.microsoft.com/office/powerpoint/2010/main" val="42337503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case of Default MPS, we can see that </a:t>
            </a:r>
            <a:r>
              <a:rPr lang="en-US" sz="1200" kern="1200" dirty="0" err="1">
                <a:solidFill>
                  <a:schemeClr val="tx1"/>
                </a:solidFill>
                <a:effectLst/>
                <a:latin typeface="+mn-lt"/>
                <a:ea typeface="+mn-ea"/>
                <a:cs typeface="+mn-cs"/>
              </a:rPr>
              <a:t>Densenet’s</a:t>
            </a:r>
            <a:r>
              <a:rPr lang="en-US" sz="1200" kern="1200" dirty="0">
                <a:solidFill>
                  <a:schemeClr val="tx1"/>
                </a:solidFill>
                <a:effectLst/>
                <a:latin typeface="+mn-lt"/>
                <a:ea typeface="+mn-ea"/>
                <a:cs typeface="+mn-cs"/>
              </a:rPr>
              <a:t> latency does not change when ResNext-50 comes up at 1 second. This is due to spatial sharing of GPU allowing both the models to use GPU without affecting each other. However, when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model start at 3 second mark, the latency for </a:t>
            </a:r>
            <a:r>
              <a:rPr lang="en-US" sz="1200" kern="1200" dirty="0" err="1">
                <a:solidFill>
                  <a:schemeClr val="tx1"/>
                </a:solidFill>
                <a:effectLst/>
                <a:latin typeface="+mn-lt"/>
                <a:ea typeface="+mn-ea"/>
                <a:cs typeface="+mn-cs"/>
              </a:rPr>
              <a:t>Densenet</a:t>
            </a:r>
            <a:r>
              <a:rPr lang="en-US" sz="1200" kern="1200" dirty="0">
                <a:solidFill>
                  <a:schemeClr val="tx1"/>
                </a:solidFill>
                <a:effectLst/>
                <a:latin typeface="+mn-lt"/>
                <a:ea typeface="+mn-ea"/>
                <a:cs typeface="+mn-cs"/>
              </a:rPr>
              <a:t> increases to more than 40 </a:t>
            </a:r>
            <a:r>
              <a:rPr lang="en-US" sz="1200" kern="1200" dirty="0" err="1">
                <a:solidFill>
                  <a:schemeClr val="tx1"/>
                </a:solidFill>
                <a:effectLst/>
                <a:latin typeface="+mn-lt"/>
                <a:ea typeface="+mn-ea"/>
                <a:cs typeface="+mn-cs"/>
              </a:rPr>
              <a:t>ms</a:t>
            </a:r>
            <a:r>
              <a:rPr lang="en-US" sz="1200" kern="1200" dirty="0">
                <a:solidFill>
                  <a:schemeClr val="tx1"/>
                </a:solidFill>
                <a:effectLst/>
                <a:latin typeface="+mn-lt"/>
                <a:ea typeface="+mn-ea"/>
                <a:cs typeface="+mn-cs"/>
              </a:rPr>
              <a:t> per image and stays at that level till vgg-16 DNN finishes. While, default MPS can provide spatial sharing when the number of DNN concurrently running is small and the compute load is relatively light, when the compute load increases, we can see the increase in latency for some of the models. We have observed that there is no way of knowing which model will be affected by multiplexing more DNNs in the GPU and also we do not know how much increase in latency a given model will suffer.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A1885AB5-4594-9A46-B20D-D7EB61B8653F}" type="slidenum">
              <a:rPr lang="en-US" smtClean="0"/>
              <a:t>17</a:t>
            </a:fld>
            <a:endParaRPr lang="en-US"/>
          </a:p>
        </p:txBody>
      </p:sp>
    </p:spTree>
    <p:extLst>
      <p:ext uri="{BB962C8B-B14F-4D97-AF65-F5344CB8AC3E}">
        <p14:creationId xmlns:p14="http://schemas.microsoft.com/office/powerpoint/2010/main" val="31079406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Finally, when we use controlled MPS spatial sharing by providing 25% of GPU to </a:t>
            </a:r>
            <a:r>
              <a:rPr lang="en-US" sz="1200" kern="1200" dirty="0" err="1">
                <a:solidFill>
                  <a:schemeClr val="tx1"/>
                </a:solidFill>
                <a:effectLst/>
                <a:latin typeface="+mn-lt"/>
                <a:ea typeface="+mn-ea"/>
                <a:cs typeface="+mn-cs"/>
              </a:rPr>
              <a:t>Densenet</a:t>
            </a:r>
            <a:r>
              <a:rPr lang="en-US" sz="1200" kern="1200" dirty="0">
                <a:solidFill>
                  <a:schemeClr val="tx1"/>
                </a:solidFill>
                <a:effectLst/>
                <a:latin typeface="+mn-lt"/>
                <a:ea typeface="+mn-ea"/>
                <a:cs typeface="+mn-cs"/>
              </a:rPr>
              <a:t>, 15% to ResNext-50 and 60% to VGG-19, we can see that latency does not vary while multiplexing more DNN. Also, we can see that with just 25% of GPU </a:t>
            </a:r>
            <a:r>
              <a:rPr lang="en-US" sz="1200" kern="1200" dirty="0" err="1">
                <a:solidFill>
                  <a:schemeClr val="tx1"/>
                </a:solidFill>
                <a:effectLst/>
                <a:latin typeface="+mn-lt"/>
                <a:ea typeface="+mn-ea"/>
                <a:cs typeface="+mn-cs"/>
              </a:rPr>
              <a:t>densenet</a:t>
            </a:r>
            <a:r>
              <a:rPr lang="en-US" sz="1200" kern="1200" dirty="0">
                <a:solidFill>
                  <a:schemeClr val="tx1"/>
                </a:solidFill>
                <a:effectLst/>
                <a:latin typeface="+mn-lt"/>
                <a:ea typeface="+mn-ea"/>
                <a:cs typeface="+mn-cs"/>
              </a:rPr>
              <a:t> has about same latency as when it has 100% GPU. Therefore, with careful selection of GPU% for each application, we can get good latency, therefore good overall throughput for the system compared to temporal sharing or default MPS sharing.</a:t>
            </a:r>
          </a:p>
          <a:p>
            <a:endParaRPr lang="en-US" dirty="0"/>
          </a:p>
        </p:txBody>
      </p:sp>
      <p:sp>
        <p:nvSpPr>
          <p:cNvPr id="4" name="Slide Number Placeholder 3"/>
          <p:cNvSpPr>
            <a:spLocks noGrp="1"/>
          </p:cNvSpPr>
          <p:nvPr>
            <p:ph type="sldNum" sz="quarter" idx="5"/>
          </p:nvPr>
        </p:nvSpPr>
        <p:spPr/>
        <p:txBody>
          <a:bodyPr/>
          <a:lstStyle/>
          <a:p>
            <a:fld id="{A1885AB5-4594-9A46-B20D-D7EB61B8653F}" type="slidenum">
              <a:rPr lang="en-US" smtClean="0"/>
              <a:t>18</a:t>
            </a:fld>
            <a:endParaRPr lang="en-US"/>
          </a:p>
        </p:txBody>
      </p:sp>
    </p:spTree>
    <p:extLst>
      <p:ext uri="{BB962C8B-B14F-4D97-AF65-F5344CB8AC3E}">
        <p14:creationId xmlns:p14="http://schemas.microsoft.com/office/powerpoint/2010/main" val="30599289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Finally, when we use controlled MPS spatial sharing by providing 25% of GPU to </a:t>
            </a:r>
            <a:r>
              <a:rPr lang="en-US" sz="1200" kern="1200" dirty="0" err="1">
                <a:solidFill>
                  <a:schemeClr val="tx1"/>
                </a:solidFill>
                <a:effectLst/>
                <a:latin typeface="+mn-lt"/>
                <a:ea typeface="+mn-ea"/>
                <a:cs typeface="+mn-cs"/>
              </a:rPr>
              <a:t>Densenet</a:t>
            </a:r>
            <a:r>
              <a:rPr lang="en-US" sz="1200" kern="1200" dirty="0">
                <a:solidFill>
                  <a:schemeClr val="tx1"/>
                </a:solidFill>
                <a:effectLst/>
                <a:latin typeface="+mn-lt"/>
                <a:ea typeface="+mn-ea"/>
                <a:cs typeface="+mn-cs"/>
              </a:rPr>
              <a:t>, 15% to ResNext-50 and 60% to VGG-19, we can see that latency does not vary while multiplexing more DNN. Also, we can see that with just 25% of GPU </a:t>
            </a:r>
            <a:r>
              <a:rPr lang="en-US" sz="1200" kern="1200" dirty="0" err="1">
                <a:solidFill>
                  <a:schemeClr val="tx1"/>
                </a:solidFill>
                <a:effectLst/>
                <a:latin typeface="+mn-lt"/>
                <a:ea typeface="+mn-ea"/>
                <a:cs typeface="+mn-cs"/>
              </a:rPr>
              <a:t>densenet</a:t>
            </a:r>
            <a:r>
              <a:rPr lang="en-US" sz="1200" kern="1200" dirty="0">
                <a:solidFill>
                  <a:schemeClr val="tx1"/>
                </a:solidFill>
                <a:effectLst/>
                <a:latin typeface="+mn-lt"/>
                <a:ea typeface="+mn-ea"/>
                <a:cs typeface="+mn-cs"/>
              </a:rPr>
              <a:t> has about same latency as when it has 100% GPU. Therefore, with careful selection of GPU% for each application, we can get good latency, therefore good overall throughput for the system compared to temporal sharing or default MPS sharing.</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can also see that proper choice of GPU%. In case of </a:t>
            </a:r>
            <a:r>
              <a:rPr lang="en-US" sz="1200" kern="1200" dirty="0" err="1">
                <a:solidFill>
                  <a:schemeClr val="tx1"/>
                </a:solidFill>
                <a:effectLst/>
                <a:latin typeface="+mn-lt"/>
                <a:ea typeface="+mn-ea"/>
                <a:cs typeface="+mn-cs"/>
              </a:rPr>
              <a:t>Densenet</a:t>
            </a:r>
            <a:r>
              <a:rPr lang="en-US" sz="1200" kern="1200" dirty="0">
                <a:solidFill>
                  <a:schemeClr val="tx1"/>
                </a:solidFill>
                <a:effectLst/>
                <a:latin typeface="+mn-lt"/>
                <a:ea typeface="+mn-ea"/>
                <a:cs typeface="+mn-cs"/>
              </a:rPr>
              <a:t> 25% of GPU can achieve good latency for all DNNs.</a:t>
            </a:r>
          </a:p>
          <a:p>
            <a:endParaRPr lang="en-US" dirty="0"/>
          </a:p>
        </p:txBody>
      </p:sp>
      <p:sp>
        <p:nvSpPr>
          <p:cNvPr id="4" name="Slide Number Placeholder 3"/>
          <p:cNvSpPr>
            <a:spLocks noGrp="1"/>
          </p:cNvSpPr>
          <p:nvPr>
            <p:ph type="sldNum" sz="quarter" idx="5"/>
          </p:nvPr>
        </p:nvSpPr>
        <p:spPr/>
        <p:txBody>
          <a:bodyPr/>
          <a:lstStyle/>
          <a:p>
            <a:fld id="{A1885AB5-4594-9A46-B20D-D7EB61B8653F}" type="slidenum">
              <a:rPr lang="en-US" smtClean="0"/>
              <a:t>19</a:t>
            </a:fld>
            <a:endParaRPr lang="en-US"/>
          </a:p>
        </p:txBody>
      </p:sp>
    </p:spTree>
    <p:extLst>
      <p:ext uri="{BB962C8B-B14F-4D97-AF65-F5344CB8AC3E}">
        <p14:creationId xmlns:p14="http://schemas.microsoft.com/office/powerpoint/2010/main" val="17282780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Finally, when we use controlled MPS spatial sharing by providing 25% of GPU to </a:t>
            </a:r>
            <a:r>
              <a:rPr lang="en-US" sz="1200" kern="1200" dirty="0" err="1">
                <a:solidFill>
                  <a:schemeClr val="tx1"/>
                </a:solidFill>
                <a:effectLst/>
                <a:latin typeface="+mn-lt"/>
                <a:ea typeface="+mn-ea"/>
                <a:cs typeface="+mn-cs"/>
              </a:rPr>
              <a:t>Densenet</a:t>
            </a:r>
            <a:r>
              <a:rPr lang="en-US" sz="1200" kern="1200" dirty="0">
                <a:solidFill>
                  <a:schemeClr val="tx1"/>
                </a:solidFill>
                <a:effectLst/>
                <a:latin typeface="+mn-lt"/>
                <a:ea typeface="+mn-ea"/>
                <a:cs typeface="+mn-cs"/>
              </a:rPr>
              <a:t>, 15% to ResNext-50 and 60% to VGG-19, we can see that latency does not vary while multiplexing more DNN. Also, we can see that with just 25% of GPU </a:t>
            </a:r>
            <a:r>
              <a:rPr lang="en-US" sz="1200" kern="1200" dirty="0" err="1">
                <a:solidFill>
                  <a:schemeClr val="tx1"/>
                </a:solidFill>
                <a:effectLst/>
                <a:latin typeface="+mn-lt"/>
                <a:ea typeface="+mn-ea"/>
                <a:cs typeface="+mn-cs"/>
              </a:rPr>
              <a:t>densenet</a:t>
            </a:r>
            <a:r>
              <a:rPr lang="en-US" sz="1200" kern="1200" dirty="0">
                <a:solidFill>
                  <a:schemeClr val="tx1"/>
                </a:solidFill>
                <a:effectLst/>
                <a:latin typeface="+mn-lt"/>
                <a:ea typeface="+mn-ea"/>
                <a:cs typeface="+mn-cs"/>
              </a:rPr>
              <a:t> has about same latency as when it has 100% GPU. Therefore, with careful selection of GPU% for each application, we can get good latency, therefore good overall throughput for the system compared to temporal sharing or default MPS sharing.</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can also see that proper choice of GPU%. In case of </a:t>
            </a:r>
            <a:r>
              <a:rPr lang="en-US" sz="1200" kern="1200" dirty="0" err="1">
                <a:solidFill>
                  <a:schemeClr val="tx1"/>
                </a:solidFill>
                <a:effectLst/>
                <a:latin typeface="+mn-lt"/>
                <a:ea typeface="+mn-ea"/>
                <a:cs typeface="+mn-cs"/>
              </a:rPr>
              <a:t>Densenet</a:t>
            </a:r>
            <a:r>
              <a:rPr lang="en-US" sz="1200" kern="1200" dirty="0">
                <a:solidFill>
                  <a:schemeClr val="tx1"/>
                </a:solidFill>
                <a:effectLst/>
                <a:latin typeface="+mn-lt"/>
                <a:ea typeface="+mn-ea"/>
                <a:cs typeface="+mn-cs"/>
              </a:rPr>
              <a:t> 25% of GPU can achieve good latency for all DNNs.</a:t>
            </a:r>
          </a:p>
          <a:p>
            <a:endParaRPr lang="en-US" dirty="0"/>
          </a:p>
          <a:p>
            <a:r>
              <a:rPr lang="en-US" dirty="0"/>
              <a:t>We can see with controlled spatial sharing the latency of slowest running model, </a:t>
            </a:r>
            <a:r>
              <a:rPr lang="en-US" dirty="0" err="1"/>
              <a:t>Densenet</a:t>
            </a:r>
            <a:r>
              <a:rPr lang="en-US" dirty="0"/>
              <a:t> is lowered by 65% compared to temporal sharing.</a:t>
            </a:r>
          </a:p>
        </p:txBody>
      </p:sp>
      <p:sp>
        <p:nvSpPr>
          <p:cNvPr id="4" name="Slide Number Placeholder 3"/>
          <p:cNvSpPr>
            <a:spLocks noGrp="1"/>
          </p:cNvSpPr>
          <p:nvPr>
            <p:ph type="sldNum" sz="quarter" idx="5"/>
          </p:nvPr>
        </p:nvSpPr>
        <p:spPr/>
        <p:txBody>
          <a:bodyPr/>
          <a:lstStyle/>
          <a:p>
            <a:fld id="{A1885AB5-4594-9A46-B20D-D7EB61B8653F}" type="slidenum">
              <a:rPr lang="en-US" smtClean="0"/>
              <a:t>20</a:t>
            </a:fld>
            <a:endParaRPr lang="en-US"/>
          </a:p>
        </p:txBody>
      </p:sp>
    </p:spTree>
    <p:extLst>
      <p:ext uri="{BB962C8B-B14F-4D97-AF65-F5344CB8AC3E}">
        <p14:creationId xmlns:p14="http://schemas.microsoft.com/office/powerpoint/2010/main" val="5344072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There is another way of spatial sharing of GPU. It is by using CUDA Streams. CUDA streams share the GPU like Default MPS case. Here also the user cannot determine how much resource could be given to one DNN in stream.</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We can see in the figure that increasing the number of streams from 1 to 2 increases the throughput of the ResNet-50 model. However, increasing the number of streams beyond that only increases the latency. We can see a similar effect while increasing the batch size of inference to 8. Batch size of 8 means 8 images are inferred at once.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As controlled MPS spatial sharing provides a way to allocate the resources to each application, we prefer to use MPS with controlled sharing over CUDA streams for the ML framework.</a:t>
            </a:r>
          </a:p>
          <a:p>
            <a:endParaRPr lang="en-US" dirty="0"/>
          </a:p>
        </p:txBody>
      </p:sp>
      <p:sp>
        <p:nvSpPr>
          <p:cNvPr id="4" name="Slide Number Placeholder 3"/>
          <p:cNvSpPr>
            <a:spLocks noGrp="1"/>
          </p:cNvSpPr>
          <p:nvPr>
            <p:ph type="sldNum" sz="quarter" idx="5"/>
          </p:nvPr>
        </p:nvSpPr>
        <p:spPr/>
        <p:txBody>
          <a:bodyPr/>
          <a:lstStyle/>
          <a:p>
            <a:fld id="{A1885AB5-4594-9A46-B20D-D7EB61B8653F}" type="slidenum">
              <a:rPr lang="en-US" smtClean="0"/>
              <a:t>21</a:t>
            </a:fld>
            <a:endParaRPr lang="en-US"/>
          </a:p>
        </p:txBody>
      </p:sp>
    </p:spTree>
    <p:extLst>
      <p:ext uri="{BB962C8B-B14F-4D97-AF65-F5344CB8AC3E}">
        <p14:creationId xmlns:p14="http://schemas.microsoft.com/office/powerpoint/2010/main" val="22737315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Another function of the ML framework is to facilitate low latency notification from GPU. GPU execution is asynchronous with respect to CPU. The CUDA API offers ‘</a:t>
            </a:r>
            <a:r>
              <a:rPr lang="en-US" sz="1200" i="1" kern="1200" dirty="0">
                <a:solidFill>
                  <a:schemeClr val="tx1"/>
                </a:solidFill>
                <a:effectLst/>
                <a:latin typeface="+mn-lt"/>
                <a:ea typeface="+mn-ea"/>
                <a:cs typeface="+mn-cs"/>
              </a:rPr>
              <a:t>callback</a:t>
            </a:r>
            <a:r>
              <a:rPr lang="en-US" sz="1200" kern="1200" dirty="0">
                <a:solidFill>
                  <a:schemeClr val="tx1"/>
                </a:solidFill>
                <a:effectLst/>
                <a:latin typeface="+mn-lt"/>
                <a:ea typeface="+mn-ea"/>
                <a:cs typeface="+mn-cs"/>
              </a:rPr>
              <a:t>’ function to notify the end of GPU processing by running a callback function on the CPU. We can see in the figure, once the CPU launches the ML application kernels in GPU, there is a callback mechanism in place. Once the ML application kernel finishes processing, the callback is activated, which will launch a callback function in the CPU. While a callback can notify the CPU of completion of the task in GPU, it has limitations. First, the callback function blocks any further execution in the GPU until the callback is processed. Second the callback function cannot launch any CUDA API functions, therefore it cannot launch any other ML application kernels in GPU. These limitations can create a gap where the GPU is idle.</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A1885AB5-4594-9A46-B20D-D7EB61B8653F}" type="slidenum">
              <a:rPr lang="en-US" smtClean="0"/>
              <a:t>22</a:t>
            </a:fld>
            <a:endParaRPr lang="en-US"/>
          </a:p>
        </p:txBody>
      </p:sp>
    </p:spTree>
    <p:extLst>
      <p:ext uri="{BB962C8B-B14F-4D97-AF65-F5344CB8AC3E}">
        <p14:creationId xmlns:p14="http://schemas.microsoft.com/office/powerpoint/2010/main" val="20546771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our framework, we use a method where CPU can query GPU periodically – say once every millisecond to check if an event added to the end of the ML application kernel is processed or not. </a:t>
            </a:r>
            <a:r>
              <a:rPr lang="en-US" sz="1200" kern="1200" dirty="0" err="1">
                <a:solidFill>
                  <a:schemeClr val="tx1"/>
                </a:solidFill>
                <a:effectLst/>
                <a:latin typeface="+mn-lt"/>
                <a:ea typeface="+mn-ea"/>
                <a:cs typeface="+mn-cs"/>
              </a:rPr>
              <a:t>cudaEventQuery</a:t>
            </a:r>
            <a:r>
              <a:rPr lang="en-US" sz="1200" kern="1200" dirty="0">
                <a:solidFill>
                  <a:schemeClr val="tx1"/>
                </a:solidFill>
                <a:effectLst/>
                <a:latin typeface="+mn-lt"/>
                <a:ea typeface="+mn-ea"/>
                <a:cs typeface="+mn-cs"/>
              </a:rPr>
              <a:t> is a fairly lightweight API call that takes only five microseconds to resolve. One advantage over the callback method is that the CPU thread is not preempted, as it is by the callback, and can launch GPU kernels immediately after knowing the previous kernels have finished the execution. This helps reduce the GPU idle time, therefore, increasing utilization.</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A1885AB5-4594-9A46-B20D-D7EB61B8653F}" type="slidenum">
              <a:rPr lang="en-US" smtClean="0"/>
              <a:t>23</a:t>
            </a:fld>
            <a:endParaRPr lang="en-US"/>
          </a:p>
        </p:txBody>
      </p:sp>
    </p:spTree>
    <p:extLst>
      <p:ext uri="{BB962C8B-B14F-4D97-AF65-F5344CB8AC3E}">
        <p14:creationId xmlns:p14="http://schemas.microsoft.com/office/powerpoint/2010/main" val="11542074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1885AB5-4594-9A46-B20D-D7EB61B8653F}" type="slidenum">
              <a:rPr lang="en-US" smtClean="0"/>
              <a:t>24</a:t>
            </a:fld>
            <a:endParaRPr lang="en-US"/>
          </a:p>
        </p:txBody>
      </p:sp>
    </p:spTree>
    <p:extLst>
      <p:ext uri="{BB962C8B-B14F-4D97-AF65-F5344CB8AC3E}">
        <p14:creationId xmlns:p14="http://schemas.microsoft.com/office/powerpoint/2010/main" val="20170853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now discuss different methods of transferring data from the packets to GPU.</a:t>
            </a:r>
            <a:br>
              <a:rPr lang="en-US" dirty="0"/>
            </a:br>
            <a:r>
              <a:rPr lang="en-US" dirty="0"/>
              <a:t>Usually the incoming data from packet payload is copied into CPU side contiguous buffer before transferring it into GPU for ML process.</a:t>
            </a:r>
          </a:p>
          <a:p>
            <a:r>
              <a:rPr lang="en-US" dirty="0"/>
              <a:t>This incurs an extra copy of the data from packets to CPU side buffer.</a:t>
            </a:r>
          </a:p>
          <a:p>
            <a:r>
              <a:rPr lang="en-US" sz="1200" dirty="0"/>
              <a:t>We use </a:t>
            </a:r>
            <a:r>
              <a:rPr lang="en-US" sz="1200" b="1" dirty="0"/>
              <a:t>NetML</a:t>
            </a:r>
            <a:r>
              <a:rPr lang="en-US" sz="1200" dirty="0"/>
              <a:t> [1] to cut the extra copy by utilizing GPU’s DMA engine to perform scatter-gather of data from host CPU memory.</a:t>
            </a:r>
            <a:br>
              <a:rPr lang="en-US" sz="1200" dirty="0"/>
            </a:br>
            <a:endParaRPr lang="en-US" sz="1200" b="1" dirty="0"/>
          </a:p>
          <a:p>
            <a:r>
              <a:rPr lang="en-US" sz="1200" dirty="0"/>
              <a:t>We extended the original NetML to be able to create batches of application data (</a:t>
            </a:r>
            <a:r>
              <a:rPr lang="en-US" sz="1200" dirty="0" err="1"/>
              <a:t>eg.</a:t>
            </a:r>
            <a:r>
              <a:rPr lang="en-US" sz="1200" dirty="0"/>
              <a:t> Image) in GPU.</a:t>
            </a:r>
          </a:p>
          <a:p>
            <a:r>
              <a:rPr lang="en-US" sz="1200" dirty="0"/>
              <a:t>We added a lightweight checking to verify if data for a whole application unit (</a:t>
            </a:r>
            <a:r>
              <a:rPr lang="en-US" sz="1200" dirty="0" err="1"/>
              <a:t>eg.</a:t>
            </a:r>
            <a:r>
              <a:rPr lang="en-US" sz="1200" dirty="0"/>
              <a:t> Image) is ready before initiating the transfer. </a:t>
            </a:r>
          </a:p>
          <a:p>
            <a:endParaRPr lang="en-US" dirty="0"/>
          </a:p>
        </p:txBody>
      </p:sp>
      <p:sp>
        <p:nvSpPr>
          <p:cNvPr id="4" name="Slide Number Placeholder 3"/>
          <p:cNvSpPr>
            <a:spLocks noGrp="1"/>
          </p:cNvSpPr>
          <p:nvPr>
            <p:ph type="sldNum" sz="quarter" idx="5"/>
          </p:nvPr>
        </p:nvSpPr>
        <p:spPr/>
        <p:txBody>
          <a:bodyPr/>
          <a:lstStyle/>
          <a:p>
            <a:fld id="{A1885AB5-4594-9A46-B20D-D7EB61B8653F}" type="slidenum">
              <a:rPr lang="en-US" smtClean="0"/>
              <a:t>25</a:t>
            </a:fld>
            <a:endParaRPr lang="en-US"/>
          </a:p>
        </p:txBody>
      </p:sp>
    </p:spTree>
    <p:extLst>
      <p:ext uri="{BB962C8B-B14F-4D97-AF65-F5344CB8AC3E}">
        <p14:creationId xmlns:p14="http://schemas.microsoft.com/office/powerpoint/2010/main" val="26384652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can see that there are variation in features of ML platforms. Some ML Platforms are only available in CUDA while other also support OpenCL or </a:t>
            </a:r>
            <a:r>
              <a:rPr lang="en-US" dirty="0" err="1"/>
              <a:t>ROCm</a:t>
            </a:r>
            <a:r>
              <a:rPr lang="en-US" dirty="0"/>
              <a:t>. Some ML platforms support </a:t>
            </a:r>
            <a:r>
              <a:rPr lang="en-US" dirty="0" err="1"/>
              <a:t>cuda</a:t>
            </a:r>
            <a:r>
              <a:rPr lang="en-US" dirty="0"/>
              <a:t> streams natively, while some do not. There is variation in support of batching as well. </a:t>
            </a:r>
            <a:br>
              <a:rPr lang="en-US" dirty="0"/>
            </a:br>
            <a:r>
              <a:rPr lang="en-US" dirty="0"/>
              <a:t>Similarly, the internal working of ML platforms are also different. Some ML platforms take over all available GPU while other dynamically allocate GPU memory when necessary. We can see the variation in the startup time of ResNet-50 model. Load time for ResNet-50 model takes 2.2 seconds to more than 9 seconds. This is due to platform like </a:t>
            </a:r>
            <a:r>
              <a:rPr lang="en-US" dirty="0" err="1"/>
              <a:t>tensorflow</a:t>
            </a:r>
            <a:r>
              <a:rPr lang="en-US" dirty="0"/>
              <a:t> taking much more time on setup of the model than other ML </a:t>
            </a:r>
            <a:r>
              <a:rPr lang="en-US" dirty="0" err="1"/>
              <a:t>patforms</a:t>
            </a:r>
            <a:r>
              <a:rPr lang="en-US" dirty="0"/>
              <a:t>.</a:t>
            </a:r>
          </a:p>
        </p:txBody>
      </p:sp>
      <p:sp>
        <p:nvSpPr>
          <p:cNvPr id="4" name="Slide Number Placeholder 3"/>
          <p:cNvSpPr>
            <a:spLocks noGrp="1"/>
          </p:cNvSpPr>
          <p:nvPr>
            <p:ph type="sldNum" sz="quarter" idx="5"/>
          </p:nvPr>
        </p:nvSpPr>
        <p:spPr/>
        <p:txBody>
          <a:bodyPr/>
          <a:lstStyle/>
          <a:p>
            <a:fld id="{A1885AB5-4594-9A46-B20D-D7EB61B8653F}" type="slidenum">
              <a:rPr lang="en-US" smtClean="0"/>
              <a:t>29</a:t>
            </a:fld>
            <a:endParaRPr lang="en-US"/>
          </a:p>
        </p:txBody>
      </p:sp>
    </p:spTree>
    <p:extLst>
      <p:ext uri="{BB962C8B-B14F-4D97-AF65-F5344CB8AC3E}">
        <p14:creationId xmlns:p14="http://schemas.microsoft.com/office/powerpoint/2010/main" val="34640976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B8232-0BAE-764B-93EC-3A0048910B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BD8902A-5550-174C-A669-605B948AFD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80AFE6D-F356-CE49-BB7C-E43443F3317B}"/>
              </a:ext>
            </a:extLst>
          </p:cNvPr>
          <p:cNvSpPr>
            <a:spLocks noGrp="1"/>
          </p:cNvSpPr>
          <p:nvPr>
            <p:ph type="dt" sz="half" idx="10"/>
          </p:nvPr>
        </p:nvSpPr>
        <p:spPr/>
        <p:txBody>
          <a:bodyPr/>
          <a:lstStyle/>
          <a:p>
            <a:fld id="{60538F4B-316D-DD46-9A6C-FEF198222B51}" type="datetime1">
              <a:rPr lang="en-US" smtClean="0"/>
              <a:t>10/13/20</a:t>
            </a:fld>
            <a:endParaRPr lang="en-US"/>
          </a:p>
        </p:txBody>
      </p:sp>
      <p:sp>
        <p:nvSpPr>
          <p:cNvPr id="5" name="Footer Placeholder 4">
            <a:extLst>
              <a:ext uri="{FF2B5EF4-FFF2-40B4-BE49-F238E27FC236}">
                <a16:creationId xmlns:a16="http://schemas.microsoft.com/office/drawing/2014/main" id="{1DA3AD8C-6A4D-EE4F-AF49-36E8C4F796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DA091D-5A78-E84D-8453-08F60035F39A}"/>
              </a:ext>
            </a:extLst>
          </p:cNvPr>
          <p:cNvSpPr>
            <a:spLocks noGrp="1"/>
          </p:cNvSpPr>
          <p:nvPr>
            <p:ph type="sldNum" sz="quarter" idx="12"/>
          </p:nvPr>
        </p:nvSpPr>
        <p:spPr/>
        <p:txBody>
          <a:bodyPr/>
          <a:lstStyle/>
          <a:p>
            <a:fld id="{EC99D18E-8D4C-EC42-B70B-F767BFABF999}" type="slidenum">
              <a:rPr lang="en-US" smtClean="0"/>
              <a:t>‹#›</a:t>
            </a:fld>
            <a:endParaRPr lang="en-US"/>
          </a:p>
        </p:txBody>
      </p:sp>
    </p:spTree>
    <p:extLst>
      <p:ext uri="{BB962C8B-B14F-4D97-AF65-F5344CB8AC3E}">
        <p14:creationId xmlns:p14="http://schemas.microsoft.com/office/powerpoint/2010/main" val="715425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01522-1DE5-0A41-9442-DDAF22179D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D105AA-C9A1-9A42-8B57-94CE0DD1330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68C4C8-58F6-3E4A-B1C8-EDCD23D341B5}"/>
              </a:ext>
            </a:extLst>
          </p:cNvPr>
          <p:cNvSpPr>
            <a:spLocks noGrp="1"/>
          </p:cNvSpPr>
          <p:nvPr>
            <p:ph type="dt" sz="half" idx="10"/>
          </p:nvPr>
        </p:nvSpPr>
        <p:spPr/>
        <p:txBody>
          <a:bodyPr/>
          <a:lstStyle/>
          <a:p>
            <a:fld id="{C2F2CE3A-90D5-554B-A4C5-F0328C24C714}" type="datetime1">
              <a:rPr lang="en-US" smtClean="0"/>
              <a:t>10/13/20</a:t>
            </a:fld>
            <a:endParaRPr lang="en-US"/>
          </a:p>
        </p:txBody>
      </p:sp>
      <p:sp>
        <p:nvSpPr>
          <p:cNvPr id="5" name="Footer Placeholder 4">
            <a:extLst>
              <a:ext uri="{FF2B5EF4-FFF2-40B4-BE49-F238E27FC236}">
                <a16:creationId xmlns:a16="http://schemas.microsoft.com/office/drawing/2014/main" id="{909DAB80-89A0-5F4B-83E2-D6D8789FB3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9835F1-3364-C44E-9742-D8995C765E12}"/>
              </a:ext>
            </a:extLst>
          </p:cNvPr>
          <p:cNvSpPr>
            <a:spLocks noGrp="1"/>
          </p:cNvSpPr>
          <p:nvPr>
            <p:ph type="sldNum" sz="quarter" idx="12"/>
          </p:nvPr>
        </p:nvSpPr>
        <p:spPr/>
        <p:txBody>
          <a:bodyPr/>
          <a:lstStyle/>
          <a:p>
            <a:fld id="{EC99D18E-8D4C-EC42-B70B-F767BFABF999}" type="slidenum">
              <a:rPr lang="en-US" smtClean="0"/>
              <a:t>‹#›</a:t>
            </a:fld>
            <a:endParaRPr lang="en-US"/>
          </a:p>
        </p:txBody>
      </p:sp>
    </p:spTree>
    <p:extLst>
      <p:ext uri="{BB962C8B-B14F-4D97-AF65-F5344CB8AC3E}">
        <p14:creationId xmlns:p14="http://schemas.microsoft.com/office/powerpoint/2010/main" val="39599538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F0724-57A3-3B4B-A7DD-F56F1FACC05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3421150-C1A8-4946-9295-75FCB1204F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7F65A1C-BF41-BE45-A986-70B3A6DB0A02}"/>
              </a:ext>
            </a:extLst>
          </p:cNvPr>
          <p:cNvSpPr>
            <a:spLocks noGrp="1"/>
          </p:cNvSpPr>
          <p:nvPr>
            <p:ph type="dt" sz="half" idx="10"/>
          </p:nvPr>
        </p:nvSpPr>
        <p:spPr/>
        <p:txBody>
          <a:bodyPr/>
          <a:lstStyle/>
          <a:p>
            <a:fld id="{5B651731-4020-0847-BB95-6342760A8C3F}" type="datetime1">
              <a:rPr lang="en-US" smtClean="0"/>
              <a:t>10/13/20</a:t>
            </a:fld>
            <a:endParaRPr lang="en-US"/>
          </a:p>
        </p:txBody>
      </p:sp>
      <p:sp>
        <p:nvSpPr>
          <p:cNvPr id="5" name="Footer Placeholder 4">
            <a:extLst>
              <a:ext uri="{FF2B5EF4-FFF2-40B4-BE49-F238E27FC236}">
                <a16:creationId xmlns:a16="http://schemas.microsoft.com/office/drawing/2014/main" id="{20D887AC-98F2-544E-A199-D989064172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30FE26-52BB-9C4E-B171-C9B0AA88D4AD}"/>
              </a:ext>
            </a:extLst>
          </p:cNvPr>
          <p:cNvSpPr>
            <a:spLocks noGrp="1"/>
          </p:cNvSpPr>
          <p:nvPr>
            <p:ph type="sldNum" sz="quarter" idx="12"/>
          </p:nvPr>
        </p:nvSpPr>
        <p:spPr/>
        <p:txBody>
          <a:bodyPr/>
          <a:lstStyle/>
          <a:p>
            <a:fld id="{EC99D18E-8D4C-EC42-B70B-F767BFABF999}" type="slidenum">
              <a:rPr lang="en-US" smtClean="0"/>
              <a:t>‹#›</a:t>
            </a:fld>
            <a:endParaRPr lang="en-US"/>
          </a:p>
        </p:txBody>
      </p:sp>
    </p:spTree>
    <p:extLst>
      <p:ext uri="{BB962C8B-B14F-4D97-AF65-F5344CB8AC3E}">
        <p14:creationId xmlns:p14="http://schemas.microsoft.com/office/powerpoint/2010/main" val="4011861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6E3CE-8E8E-3F49-AFA0-209253306DD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FB1024E-D154-2F47-A0C7-F3303D2B1F9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F90A61B-7276-384B-9B8F-40892E31E0A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2285475-56EA-584A-B2A1-048F176D6836}"/>
              </a:ext>
            </a:extLst>
          </p:cNvPr>
          <p:cNvSpPr>
            <a:spLocks noGrp="1"/>
          </p:cNvSpPr>
          <p:nvPr>
            <p:ph type="dt" sz="half" idx="10"/>
          </p:nvPr>
        </p:nvSpPr>
        <p:spPr/>
        <p:txBody>
          <a:bodyPr/>
          <a:lstStyle/>
          <a:p>
            <a:fld id="{04BD7F9E-D6FA-8F40-B78E-76425B1025CE}" type="datetime1">
              <a:rPr lang="en-US" smtClean="0"/>
              <a:t>10/13/20</a:t>
            </a:fld>
            <a:endParaRPr lang="en-US"/>
          </a:p>
        </p:txBody>
      </p:sp>
      <p:sp>
        <p:nvSpPr>
          <p:cNvPr id="6" name="Footer Placeholder 5">
            <a:extLst>
              <a:ext uri="{FF2B5EF4-FFF2-40B4-BE49-F238E27FC236}">
                <a16:creationId xmlns:a16="http://schemas.microsoft.com/office/drawing/2014/main" id="{04D5FA84-D2BC-2A4A-A4A1-9CFC8EC828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CE2203-EC04-EA4F-A265-2F9F46A0879A}"/>
              </a:ext>
            </a:extLst>
          </p:cNvPr>
          <p:cNvSpPr>
            <a:spLocks noGrp="1"/>
          </p:cNvSpPr>
          <p:nvPr>
            <p:ph type="sldNum" sz="quarter" idx="12"/>
          </p:nvPr>
        </p:nvSpPr>
        <p:spPr/>
        <p:txBody>
          <a:bodyPr/>
          <a:lstStyle/>
          <a:p>
            <a:fld id="{EC99D18E-8D4C-EC42-B70B-F767BFABF999}" type="slidenum">
              <a:rPr lang="en-US" smtClean="0"/>
              <a:t>‹#›</a:t>
            </a:fld>
            <a:endParaRPr lang="en-US"/>
          </a:p>
        </p:txBody>
      </p:sp>
    </p:spTree>
    <p:extLst>
      <p:ext uri="{BB962C8B-B14F-4D97-AF65-F5344CB8AC3E}">
        <p14:creationId xmlns:p14="http://schemas.microsoft.com/office/powerpoint/2010/main" val="15776322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F502C-F2C2-5C4C-8516-92CFCD461C6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6B93566-404E-854E-B7F2-0C313E35D27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435AE1C-EBBC-DA42-B04E-4FB92E36E88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9EA402C-A7B3-FA45-9645-7395E422A4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3ABBF09-0E32-4B4E-99CA-AF252CD7926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BB0C9C5-C100-9E4E-8A9B-B01406DB4284}"/>
              </a:ext>
            </a:extLst>
          </p:cNvPr>
          <p:cNvSpPr>
            <a:spLocks noGrp="1"/>
          </p:cNvSpPr>
          <p:nvPr>
            <p:ph type="dt" sz="half" idx="10"/>
          </p:nvPr>
        </p:nvSpPr>
        <p:spPr/>
        <p:txBody>
          <a:bodyPr/>
          <a:lstStyle/>
          <a:p>
            <a:fld id="{77FF1EB3-D8F9-ED4E-8357-22F899E00FF4}" type="datetime1">
              <a:rPr lang="en-US" smtClean="0"/>
              <a:t>10/13/20</a:t>
            </a:fld>
            <a:endParaRPr lang="en-US"/>
          </a:p>
        </p:txBody>
      </p:sp>
      <p:sp>
        <p:nvSpPr>
          <p:cNvPr id="8" name="Footer Placeholder 7">
            <a:extLst>
              <a:ext uri="{FF2B5EF4-FFF2-40B4-BE49-F238E27FC236}">
                <a16:creationId xmlns:a16="http://schemas.microsoft.com/office/drawing/2014/main" id="{50677A6A-D339-8442-9813-1F003093BCB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EDBD3D0-9156-5245-A3A2-A395CDBF7AD0}"/>
              </a:ext>
            </a:extLst>
          </p:cNvPr>
          <p:cNvSpPr>
            <a:spLocks noGrp="1"/>
          </p:cNvSpPr>
          <p:nvPr>
            <p:ph type="sldNum" sz="quarter" idx="12"/>
          </p:nvPr>
        </p:nvSpPr>
        <p:spPr/>
        <p:txBody>
          <a:bodyPr/>
          <a:lstStyle/>
          <a:p>
            <a:fld id="{EC99D18E-8D4C-EC42-B70B-F767BFABF999}" type="slidenum">
              <a:rPr lang="en-US" smtClean="0"/>
              <a:t>‹#›</a:t>
            </a:fld>
            <a:endParaRPr lang="en-US"/>
          </a:p>
        </p:txBody>
      </p:sp>
    </p:spTree>
    <p:extLst>
      <p:ext uri="{BB962C8B-B14F-4D97-AF65-F5344CB8AC3E}">
        <p14:creationId xmlns:p14="http://schemas.microsoft.com/office/powerpoint/2010/main" val="19682984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DBC6F-9BE2-AA44-9736-763FD83A04C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72E1FBE-6B1E-9B44-8A3A-C8498574EAE8}"/>
              </a:ext>
            </a:extLst>
          </p:cNvPr>
          <p:cNvSpPr>
            <a:spLocks noGrp="1"/>
          </p:cNvSpPr>
          <p:nvPr>
            <p:ph type="dt" sz="half" idx="10"/>
          </p:nvPr>
        </p:nvSpPr>
        <p:spPr/>
        <p:txBody>
          <a:bodyPr/>
          <a:lstStyle/>
          <a:p>
            <a:fld id="{528D83D0-8531-F34C-9635-15599DA2D1C1}" type="datetime1">
              <a:rPr lang="en-US" smtClean="0"/>
              <a:t>10/13/20</a:t>
            </a:fld>
            <a:endParaRPr lang="en-US"/>
          </a:p>
        </p:txBody>
      </p:sp>
      <p:sp>
        <p:nvSpPr>
          <p:cNvPr id="4" name="Footer Placeholder 3">
            <a:extLst>
              <a:ext uri="{FF2B5EF4-FFF2-40B4-BE49-F238E27FC236}">
                <a16:creationId xmlns:a16="http://schemas.microsoft.com/office/drawing/2014/main" id="{CE040DD5-B9B2-594F-94BB-7469D4EF54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07BF45B-D334-2E4D-9DED-4104F03B436C}"/>
              </a:ext>
            </a:extLst>
          </p:cNvPr>
          <p:cNvSpPr>
            <a:spLocks noGrp="1"/>
          </p:cNvSpPr>
          <p:nvPr>
            <p:ph type="sldNum" sz="quarter" idx="12"/>
          </p:nvPr>
        </p:nvSpPr>
        <p:spPr/>
        <p:txBody>
          <a:bodyPr/>
          <a:lstStyle/>
          <a:p>
            <a:fld id="{EC99D18E-8D4C-EC42-B70B-F767BFABF999}" type="slidenum">
              <a:rPr lang="en-US" smtClean="0"/>
              <a:t>‹#›</a:t>
            </a:fld>
            <a:endParaRPr lang="en-US"/>
          </a:p>
        </p:txBody>
      </p:sp>
    </p:spTree>
    <p:extLst>
      <p:ext uri="{BB962C8B-B14F-4D97-AF65-F5344CB8AC3E}">
        <p14:creationId xmlns:p14="http://schemas.microsoft.com/office/powerpoint/2010/main" val="30458211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A10E69-F427-0D49-8B63-7C3CCBAF82E2}"/>
              </a:ext>
            </a:extLst>
          </p:cNvPr>
          <p:cNvSpPr>
            <a:spLocks noGrp="1"/>
          </p:cNvSpPr>
          <p:nvPr>
            <p:ph type="dt" sz="half" idx="10"/>
          </p:nvPr>
        </p:nvSpPr>
        <p:spPr/>
        <p:txBody>
          <a:bodyPr/>
          <a:lstStyle/>
          <a:p>
            <a:fld id="{3ECB5D64-0598-9D43-96CA-516944CBAEA1}" type="datetime1">
              <a:rPr lang="en-US" smtClean="0"/>
              <a:t>10/13/20</a:t>
            </a:fld>
            <a:endParaRPr lang="en-US"/>
          </a:p>
        </p:txBody>
      </p:sp>
      <p:sp>
        <p:nvSpPr>
          <p:cNvPr id="3" name="Footer Placeholder 2">
            <a:extLst>
              <a:ext uri="{FF2B5EF4-FFF2-40B4-BE49-F238E27FC236}">
                <a16:creationId xmlns:a16="http://schemas.microsoft.com/office/drawing/2014/main" id="{B5F8F230-44C1-7B40-B7C7-1755A589A99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E5E2798-656B-6F48-9679-22DE3F674234}"/>
              </a:ext>
            </a:extLst>
          </p:cNvPr>
          <p:cNvSpPr>
            <a:spLocks noGrp="1"/>
          </p:cNvSpPr>
          <p:nvPr>
            <p:ph type="sldNum" sz="quarter" idx="12"/>
          </p:nvPr>
        </p:nvSpPr>
        <p:spPr/>
        <p:txBody>
          <a:bodyPr/>
          <a:lstStyle/>
          <a:p>
            <a:fld id="{EC99D18E-8D4C-EC42-B70B-F767BFABF999}" type="slidenum">
              <a:rPr lang="en-US" smtClean="0"/>
              <a:t>‹#›</a:t>
            </a:fld>
            <a:endParaRPr lang="en-US"/>
          </a:p>
        </p:txBody>
      </p:sp>
    </p:spTree>
    <p:extLst>
      <p:ext uri="{BB962C8B-B14F-4D97-AF65-F5344CB8AC3E}">
        <p14:creationId xmlns:p14="http://schemas.microsoft.com/office/powerpoint/2010/main" val="1887424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B374E-8542-D540-BC94-9E5E5BB2A0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ACFEE3B-D214-0D4D-9E1E-A9CA583E4DD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659E1F5-D0D4-0F45-A69F-60ED162647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4F3F82-8568-D741-8DC1-1512D9C7B757}"/>
              </a:ext>
            </a:extLst>
          </p:cNvPr>
          <p:cNvSpPr>
            <a:spLocks noGrp="1"/>
          </p:cNvSpPr>
          <p:nvPr>
            <p:ph type="dt" sz="half" idx="10"/>
          </p:nvPr>
        </p:nvSpPr>
        <p:spPr/>
        <p:txBody>
          <a:bodyPr/>
          <a:lstStyle/>
          <a:p>
            <a:fld id="{261B7D83-6425-D743-A955-FBD0883719C9}" type="datetime1">
              <a:rPr lang="en-US" smtClean="0"/>
              <a:t>10/13/20</a:t>
            </a:fld>
            <a:endParaRPr lang="en-US"/>
          </a:p>
        </p:txBody>
      </p:sp>
      <p:sp>
        <p:nvSpPr>
          <p:cNvPr id="6" name="Footer Placeholder 5">
            <a:extLst>
              <a:ext uri="{FF2B5EF4-FFF2-40B4-BE49-F238E27FC236}">
                <a16:creationId xmlns:a16="http://schemas.microsoft.com/office/drawing/2014/main" id="{8EAECE26-D8DF-2940-8EB0-D85DA0FEE6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863DA0-90B8-BA45-8243-384A9E1229AA}"/>
              </a:ext>
            </a:extLst>
          </p:cNvPr>
          <p:cNvSpPr>
            <a:spLocks noGrp="1"/>
          </p:cNvSpPr>
          <p:nvPr>
            <p:ph type="sldNum" sz="quarter" idx="12"/>
          </p:nvPr>
        </p:nvSpPr>
        <p:spPr/>
        <p:txBody>
          <a:bodyPr/>
          <a:lstStyle/>
          <a:p>
            <a:fld id="{EC99D18E-8D4C-EC42-B70B-F767BFABF999}" type="slidenum">
              <a:rPr lang="en-US" smtClean="0"/>
              <a:t>‹#›</a:t>
            </a:fld>
            <a:endParaRPr lang="en-US"/>
          </a:p>
        </p:txBody>
      </p:sp>
    </p:spTree>
    <p:extLst>
      <p:ext uri="{BB962C8B-B14F-4D97-AF65-F5344CB8AC3E}">
        <p14:creationId xmlns:p14="http://schemas.microsoft.com/office/powerpoint/2010/main" val="11608703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BF85B-51E2-414C-AF6A-47B2126E8A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5465536-9515-D14E-BD17-D83FB74665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D2426B5-1A80-3140-8B27-7370951A4E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3E5DAE-57C1-1142-B1EE-7AD5625CD222}"/>
              </a:ext>
            </a:extLst>
          </p:cNvPr>
          <p:cNvSpPr>
            <a:spLocks noGrp="1"/>
          </p:cNvSpPr>
          <p:nvPr>
            <p:ph type="dt" sz="half" idx="10"/>
          </p:nvPr>
        </p:nvSpPr>
        <p:spPr/>
        <p:txBody>
          <a:bodyPr/>
          <a:lstStyle/>
          <a:p>
            <a:fld id="{440CDD5F-6172-FB4B-8514-BF3BBB18AE0A}" type="datetime1">
              <a:rPr lang="en-US" smtClean="0"/>
              <a:t>10/13/20</a:t>
            </a:fld>
            <a:endParaRPr lang="en-US"/>
          </a:p>
        </p:txBody>
      </p:sp>
      <p:sp>
        <p:nvSpPr>
          <p:cNvPr id="6" name="Footer Placeholder 5">
            <a:extLst>
              <a:ext uri="{FF2B5EF4-FFF2-40B4-BE49-F238E27FC236}">
                <a16:creationId xmlns:a16="http://schemas.microsoft.com/office/drawing/2014/main" id="{774919F0-EC24-EE4A-8180-910668F092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9342D9-BD45-7D4B-A1F9-7A444FFF67EF}"/>
              </a:ext>
            </a:extLst>
          </p:cNvPr>
          <p:cNvSpPr>
            <a:spLocks noGrp="1"/>
          </p:cNvSpPr>
          <p:nvPr>
            <p:ph type="sldNum" sz="quarter" idx="12"/>
          </p:nvPr>
        </p:nvSpPr>
        <p:spPr/>
        <p:txBody>
          <a:bodyPr/>
          <a:lstStyle/>
          <a:p>
            <a:fld id="{EC99D18E-8D4C-EC42-B70B-F767BFABF999}" type="slidenum">
              <a:rPr lang="en-US" smtClean="0"/>
              <a:t>‹#›</a:t>
            </a:fld>
            <a:endParaRPr lang="en-US"/>
          </a:p>
        </p:txBody>
      </p:sp>
    </p:spTree>
    <p:extLst>
      <p:ext uri="{BB962C8B-B14F-4D97-AF65-F5344CB8AC3E}">
        <p14:creationId xmlns:p14="http://schemas.microsoft.com/office/powerpoint/2010/main" val="41740367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DE85F-73EB-EB45-B9A7-ABCAEB72871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C88B3FA-862E-044B-8559-5693BE333AF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6134C1-1802-8F4E-BE94-C3D917562EA4}"/>
              </a:ext>
            </a:extLst>
          </p:cNvPr>
          <p:cNvSpPr>
            <a:spLocks noGrp="1"/>
          </p:cNvSpPr>
          <p:nvPr>
            <p:ph type="dt" sz="half" idx="10"/>
          </p:nvPr>
        </p:nvSpPr>
        <p:spPr/>
        <p:txBody>
          <a:bodyPr/>
          <a:lstStyle/>
          <a:p>
            <a:fld id="{A2A12708-3066-B240-9B7E-0E3F06208FAD}" type="datetime1">
              <a:rPr lang="en-US" smtClean="0"/>
              <a:t>10/13/20</a:t>
            </a:fld>
            <a:endParaRPr lang="en-US"/>
          </a:p>
        </p:txBody>
      </p:sp>
      <p:sp>
        <p:nvSpPr>
          <p:cNvPr id="5" name="Footer Placeholder 4">
            <a:extLst>
              <a:ext uri="{FF2B5EF4-FFF2-40B4-BE49-F238E27FC236}">
                <a16:creationId xmlns:a16="http://schemas.microsoft.com/office/drawing/2014/main" id="{23374BD3-9C77-094D-ADE7-757178CD2D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52EFC6-87ED-584E-AC4F-B1B8CC4E4A02}"/>
              </a:ext>
            </a:extLst>
          </p:cNvPr>
          <p:cNvSpPr>
            <a:spLocks noGrp="1"/>
          </p:cNvSpPr>
          <p:nvPr>
            <p:ph type="sldNum" sz="quarter" idx="12"/>
          </p:nvPr>
        </p:nvSpPr>
        <p:spPr/>
        <p:txBody>
          <a:bodyPr/>
          <a:lstStyle/>
          <a:p>
            <a:fld id="{EC99D18E-8D4C-EC42-B70B-F767BFABF999}" type="slidenum">
              <a:rPr lang="en-US" smtClean="0"/>
              <a:t>‹#›</a:t>
            </a:fld>
            <a:endParaRPr lang="en-US"/>
          </a:p>
        </p:txBody>
      </p:sp>
    </p:spTree>
    <p:extLst>
      <p:ext uri="{BB962C8B-B14F-4D97-AF65-F5344CB8AC3E}">
        <p14:creationId xmlns:p14="http://schemas.microsoft.com/office/powerpoint/2010/main" val="23653274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F2C6FE-CB35-1E46-9330-A8BDCE2C876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BBB281D-D970-6D43-B06E-16BBBE9CB10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CEC7FF-F807-4548-9D58-835D0788C1DE}"/>
              </a:ext>
            </a:extLst>
          </p:cNvPr>
          <p:cNvSpPr>
            <a:spLocks noGrp="1"/>
          </p:cNvSpPr>
          <p:nvPr>
            <p:ph type="dt" sz="half" idx="10"/>
          </p:nvPr>
        </p:nvSpPr>
        <p:spPr/>
        <p:txBody>
          <a:bodyPr/>
          <a:lstStyle/>
          <a:p>
            <a:fld id="{3646C29D-9A96-6049-A3C6-5004A0A805F5}" type="datetime1">
              <a:rPr lang="en-US" smtClean="0"/>
              <a:t>10/13/20</a:t>
            </a:fld>
            <a:endParaRPr lang="en-US"/>
          </a:p>
        </p:txBody>
      </p:sp>
      <p:sp>
        <p:nvSpPr>
          <p:cNvPr id="5" name="Footer Placeholder 4">
            <a:extLst>
              <a:ext uri="{FF2B5EF4-FFF2-40B4-BE49-F238E27FC236}">
                <a16:creationId xmlns:a16="http://schemas.microsoft.com/office/drawing/2014/main" id="{C6C39E45-3693-2140-8974-83E9003F09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E80A91-1962-A64C-8C24-1CD43040D9F3}"/>
              </a:ext>
            </a:extLst>
          </p:cNvPr>
          <p:cNvSpPr>
            <a:spLocks noGrp="1"/>
          </p:cNvSpPr>
          <p:nvPr>
            <p:ph type="sldNum" sz="quarter" idx="12"/>
          </p:nvPr>
        </p:nvSpPr>
        <p:spPr/>
        <p:txBody>
          <a:bodyPr/>
          <a:lstStyle/>
          <a:p>
            <a:fld id="{EC99D18E-8D4C-EC42-B70B-F767BFABF999}" type="slidenum">
              <a:rPr lang="en-US" smtClean="0"/>
              <a:t>‹#›</a:t>
            </a:fld>
            <a:endParaRPr lang="en-US"/>
          </a:p>
        </p:txBody>
      </p:sp>
    </p:spTree>
    <p:extLst>
      <p:ext uri="{BB962C8B-B14F-4D97-AF65-F5344CB8AC3E}">
        <p14:creationId xmlns:p14="http://schemas.microsoft.com/office/powerpoint/2010/main" val="2056319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43608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251AA2-5867-654E-BD1E-2A2B23BA98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FE02BB5-0B13-9C4E-98C7-CCEA3BEF70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7BE72A-72F4-BC4B-861B-08D2AA5D04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2B22C5-0C7C-EC43-B8D9-57F2B8B8AFBE}" type="datetime1">
              <a:rPr lang="en-US" smtClean="0"/>
              <a:t>10/13/20</a:t>
            </a:fld>
            <a:endParaRPr lang="en-US"/>
          </a:p>
        </p:txBody>
      </p:sp>
      <p:sp>
        <p:nvSpPr>
          <p:cNvPr id="5" name="Footer Placeholder 4">
            <a:extLst>
              <a:ext uri="{FF2B5EF4-FFF2-40B4-BE49-F238E27FC236}">
                <a16:creationId xmlns:a16="http://schemas.microsoft.com/office/drawing/2014/main" id="{8686B7B3-ADA6-C748-8418-41218BEBCE5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715B572-C42C-8B4A-8AFA-B35B2B1BAB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99D18E-8D4C-EC42-B70B-F767BFABF999}" type="slidenum">
              <a:rPr lang="en-US" smtClean="0"/>
              <a:t>‹#›</a:t>
            </a:fld>
            <a:endParaRPr lang="en-US"/>
          </a:p>
        </p:txBody>
      </p:sp>
    </p:spTree>
    <p:extLst>
      <p:ext uri="{BB962C8B-B14F-4D97-AF65-F5344CB8AC3E}">
        <p14:creationId xmlns:p14="http://schemas.microsoft.com/office/powerpoint/2010/main" val="23485482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ags" Target="../tags/tag1.xml"/><Relationship Id="rId6" Type="http://schemas.openxmlformats.org/officeDocument/2006/relationships/image" Target="../media/image3.png"/><Relationship Id="rId5" Type="http://schemas.openxmlformats.org/officeDocument/2006/relationships/image" Target="../media/image2.emf"/><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notesSlide" Target="../notesSlides/notesSlide2.xml"/><Relationship Id="rId7" Type="http://schemas.openxmlformats.org/officeDocument/2006/relationships/image" Target="../media/image7.png"/><Relationship Id="rId2" Type="http://schemas.openxmlformats.org/officeDocument/2006/relationships/slideLayout" Target="../slideLayouts/slideLayout12.xml"/><Relationship Id="rId1" Type="http://schemas.openxmlformats.org/officeDocument/2006/relationships/tags" Target="../tags/tag2.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9.emf"/></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9.emf"/></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image" Target="../media/image5.sv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6.xml"/><Relationship Id="rId5" Type="http://schemas.openxmlformats.org/officeDocument/2006/relationships/image" Target="../media/image5.sv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10.emf"/></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10.emf"/></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10.emf"/></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10.emf"/></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5.sv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2.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10.emf"/></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3.xml"/><Relationship Id="rId5" Type="http://schemas.openxmlformats.org/officeDocument/2006/relationships/image" Target="../media/image5.sv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4.xml"/><Relationship Id="rId5" Type="http://schemas.openxmlformats.org/officeDocument/2006/relationships/image" Target="../media/image5.sv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image" Target="../media/image5.sv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5.sv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11.emf"/></Relationships>
</file>

<file path=ppt/slides/_rels/slide18.xml.rels><?xml version="1.0" encoding="UTF-8" standalone="yes"?>
<Relationships xmlns="http://schemas.openxmlformats.org/package/2006/relationships"><Relationship Id="rId3" Type="http://schemas.openxmlformats.org/officeDocument/2006/relationships/image" Target="../media/image12.emf"/><Relationship Id="rId7" Type="http://schemas.openxmlformats.org/officeDocument/2006/relationships/image" Target="../media/image5.sv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3.emf"/><Relationship Id="rId4" Type="http://schemas.openxmlformats.org/officeDocument/2006/relationships/image" Target="../media/image11.emf"/></Relationships>
</file>

<file path=ppt/slides/_rels/slide19.xml.rels><?xml version="1.0" encoding="UTF-8" standalone="yes"?>
<Relationships xmlns="http://schemas.openxmlformats.org/package/2006/relationships"><Relationship Id="rId3" Type="http://schemas.openxmlformats.org/officeDocument/2006/relationships/image" Target="../media/image12.emf"/><Relationship Id="rId7" Type="http://schemas.openxmlformats.org/officeDocument/2006/relationships/image" Target="../media/image5.sv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3.emf"/><Relationship Id="rId4" Type="http://schemas.openxmlformats.org/officeDocument/2006/relationships/image" Target="../media/image11.emf"/></Relationships>
</file>

<file path=ppt/slides/_rels/slide20.xml.rels><?xml version="1.0" encoding="UTF-8" standalone="yes"?>
<Relationships xmlns="http://schemas.openxmlformats.org/package/2006/relationships"><Relationship Id="rId3" Type="http://schemas.openxmlformats.org/officeDocument/2006/relationships/image" Target="../media/image12.emf"/><Relationship Id="rId7" Type="http://schemas.openxmlformats.org/officeDocument/2006/relationships/image" Target="../media/image5.sv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3.emf"/><Relationship Id="rId4" Type="http://schemas.openxmlformats.org/officeDocument/2006/relationships/image" Target="../media/image11.emf"/></Relationships>
</file>

<file path=ppt/slides/_rels/slide2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5.sv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2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5.svg"/><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2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emf"/><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5.sv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4.png"/><Relationship Id="rId5" Type="http://schemas.openxmlformats.org/officeDocument/2006/relationships/image" Target="../media/image10.emf"/><Relationship Id="rId4" Type="http://schemas.openxmlformats.org/officeDocument/2006/relationships/image" Target="../media/image16.pn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3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19.emf"/></Relationships>
</file>

<file path=ppt/slides/_rels/slide33.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5.sv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close up of a logo&#10;&#10;Description automatically generated">
            <a:extLst>
              <a:ext uri="{FF2B5EF4-FFF2-40B4-BE49-F238E27FC236}">
                <a16:creationId xmlns:a16="http://schemas.microsoft.com/office/drawing/2014/main" id="{453AF7E6-F952-BA4B-9FD4-C2760524A620}"/>
              </a:ext>
            </a:extLst>
          </p:cNvPr>
          <p:cNvPicPr>
            <a:picLocks noChangeAspect="1"/>
          </p:cNvPicPr>
          <p:nvPr/>
        </p:nvPicPr>
        <p:blipFill>
          <a:blip r:embed="rId4"/>
          <a:stretch>
            <a:fillRect/>
          </a:stretch>
        </p:blipFill>
        <p:spPr>
          <a:xfrm>
            <a:off x="0" y="0"/>
            <a:ext cx="12192000" cy="6858000"/>
          </a:xfrm>
          <a:prstGeom prst="rect">
            <a:avLst/>
          </a:prstGeom>
        </p:spPr>
      </p:pic>
      <p:sp>
        <p:nvSpPr>
          <p:cNvPr id="10" name="Freeform 9">
            <a:extLst>
              <a:ext uri="{FF2B5EF4-FFF2-40B4-BE49-F238E27FC236}">
                <a16:creationId xmlns:a16="http://schemas.microsoft.com/office/drawing/2014/main" id="{477FB2E0-C8C5-B54F-999D-475D5623CDDB}"/>
              </a:ext>
            </a:extLst>
          </p:cNvPr>
          <p:cNvSpPr/>
          <p:nvPr/>
        </p:nvSpPr>
        <p:spPr>
          <a:xfrm>
            <a:off x="-20457" y="3037772"/>
            <a:ext cx="12212457" cy="3835570"/>
          </a:xfrm>
          <a:custGeom>
            <a:avLst/>
            <a:gdLst>
              <a:gd name="connsiteX0" fmla="*/ 0 w 12212457"/>
              <a:gd name="connsiteY0" fmla="*/ 2718652 h 3835570"/>
              <a:gd name="connsiteX1" fmla="*/ 0 w 12212457"/>
              <a:gd name="connsiteY1" fmla="*/ 3835570 h 3835570"/>
              <a:gd name="connsiteX2" fmla="*/ 153423 w 12212457"/>
              <a:gd name="connsiteY2" fmla="*/ 3835570 h 3835570"/>
              <a:gd name="connsiteX3" fmla="*/ 5443442 w 12212457"/>
              <a:gd name="connsiteY3" fmla="*/ 3835570 h 3835570"/>
              <a:gd name="connsiteX4" fmla="*/ 12212457 w 12212457"/>
              <a:gd name="connsiteY4" fmla="*/ 619828 h 3835570"/>
              <a:gd name="connsiteX5" fmla="*/ 12212457 w 12212457"/>
              <a:gd name="connsiteY5" fmla="*/ 0 h 3835570"/>
              <a:gd name="connsiteX6" fmla="*/ 0 w 12212457"/>
              <a:gd name="connsiteY6" fmla="*/ 2718652 h 3835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12457" h="3835570">
                <a:moveTo>
                  <a:pt x="0" y="2718652"/>
                </a:moveTo>
                <a:lnTo>
                  <a:pt x="0" y="3835570"/>
                </a:lnTo>
                <a:lnTo>
                  <a:pt x="153423" y="3835570"/>
                </a:lnTo>
                <a:lnTo>
                  <a:pt x="5443442" y="3835570"/>
                </a:lnTo>
                <a:lnTo>
                  <a:pt x="12212457" y="619828"/>
                </a:lnTo>
                <a:lnTo>
                  <a:pt x="12212457" y="0"/>
                </a:lnTo>
                <a:lnTo>
                  <a:pt x="0" y="2718652"/>
                </a:lnTo>
                <a:close/>
              </a:path>
            </a:pathLst>
          </a:custGeom>
          <a:solidFill>
            <a:srgbClr val="FFB8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86D4067-D9C9-3A48-924A-461A6324C426}"/>
              </a:ext>
            </a:extLst>
          </p:cNvPr>
          <p:cNvPicPr>
            <a:picLocks noChangeAspect="1"/>
          </p:cNvPicPr>
          <p:nvPr/>
        </p:nvPicPr>
        <p:blipFill>
          <a:blip r:embed="rId5"/>
          <a:stretch>
            <a:fillRect/>
          </a:stretch>
        </p:blipFill>
        <p:spPr>
          <a:xfrm>
            <a:off x="7467750" y="5819678"/>
            <a:ext cx="2752290" cy="837411"/>
          </a:xfrm>
          <a:prstGeom prst="rect">
            <a:avLst/>
          </a:prstGeom>
        </p:spPr>
      </p:pic>
      <p:sp>
        <p:nvSpPr>
          <p:cNvPr id="14" name="TextBox 13">
            <a:extLst>
              <a:ext uri="{FF2B5EF4-FFF2-40B4-BE49-F238E27FC236}">
                <a16:creationId xmlns:a16="http://schemas.microsoft.com/office/drawing/2014/main" id="{E2D6B448-180F-074F-9BAA-BB37869B3B56}"/>
              </a:ext>
            </a:extLst>
          </p:cNvPr>
          <p:cNvSpPr txBox="1"/>
          <p:nvPr/>
        </p:nvSpPr>
        <p:spPr>
          <a:xfrm>
            <a:off x="504269" y="43586"/>
            <a:ext cx="11467014" cy="2708434"/>
          </a:xfrm>
          <a:prstGeom prst="rect">
            <a:avLst/>
          </a:prstGeom>
          <a:noFill/>
        </p:spPr>
        <p:txBody>
          <a:bodyPr wrap="square" lIns="0" tIns="91440" rIns="0" bIns="0" rtlCol="0">
            <a:spAutoFit/>
          </a:bodyPr>
          <a:lstStyle/>
          <a:p>
            <a:pPr>
              <a:lnSpc>
                <a:spcPts val="6820"/>
              </a:lnSpc>
            </a:pPr>
            <a:r>
              <a:rPr lang="en-US" sz="6000" dirty="0">
                <a:solidFill>
                  <a:schemeClr val="bg1"/>
                </a:solidFill>
              </a:rPr>
              <a:t>Machine Learning at the Edge: Efficient Utilization of Limited CPU/GPU Resources by Multiplexing </a:t>
            </a:r>
            <a:endParaRPr lang="en-US" sz="6000" spc="-150" dirty="0">
              <a:solidFill>
                <a:schemeClr val="bg1"/>
              </a:solidFill>
              <a:latin typeface="Fira Sans Medium" panose="020B0503050000020004" pitchFamily="34" charset="0"/>
              <a:ea typeface="Fira Sans Medium" panose="020B0503050000020004" pitchFamily="34" charset="0"/>
            </a:endParaRPr>
          </a:p>
        </p:txBody>
      </p:sp>
      <p:sp>
        <p:nvSpPr>
          <p:cNvPr id="15" name="TextBox 14">
            <a:extLst>
              <a:ext uri="{FF2B5EF4-FFF2-40B4-BE49-F238E27FC236}">
                <a16:creationId xmlns:a16="http://schemas.microsoft.com/office/drawing/2014/main" id="{7F77E2D3-7662-DB4D-8B96-A43834EBC2A4}"/>
              </a:ext>
            </a:extLst>
          </p:cNvPr>
          <p:cNvSpPr txBox="1"/>
          <p:nvPr/>
        </p:nvSpPr>
        <p:spPr>
          <a:xfrm>
            <a:off x="670103" y="3429000"/>
            <a:ext cx="7601539" cy="1015663"/>
          </a:xfrm>
          <a:prstGeom prst="rect">
            <a:avLst/>
          </a:prstGeom>
          <a:noFill/>
        </p:spPr>
        <p:txBody>
          <a:bodyPr wrap="square" rtlCol="0">
            <a:spAutoFit/>
          </a:bodyPr>
          <a:lstStyle/>
          <a:p>
            <a:r>
              <a:rPr lang="en-US" sz="2000" dirty="0">
                <a:solidFill>
                  <a:schemeClr val="bg1"/>
                </a:solidFill>
              </a:rPr>
              <a:t>Aditya Dhakal</a:t>
            </a:r>
            <a:r>
              <a:rPr lang="en-US" sz="2000" baseline="30000" dirty="0">
                <a:solidFill>
                  <a:schemeClr val="bg1"/>
                </a:solidFill>
              </a:rPr>
              <a:t>1</a:t>
            </a:r>
            <a:r>
              <a:rPr lang="en-US" sz="2000" dirty="0">
                <a:solidFill>
                  <a:schemeClr val="bg1"/>
                </a:solidFill>
              </a:rPr>
              <a:t>, Sameer G Kulkarni</a:t>
            </a:r>
            <a:r>
              <a:rPr lang="en-US" sz="2000" baseline="30000" dirty="0">
                <a:solidFill>
                  <a:schemeClr val="bg1"/>
                </a:solidFill>
              </a:rPr>
              <a:t>2</a:t>
            </a:r>
            <a:r>
              <a:rPr lang="en-US" sz="2000" dirty="0">
                <a:solidFill>
                  <a:schemeClr val="bg1"/>
                </a:solidFill>
              </a:rPr>
              <a:t> and K. K. Ramakrishnan</a:t>
            </a:r>
            <a:r>
              <a:rPr lang="en-US" sz="2000" baseline="30000" dirty="0">
                <a:solidFill>
                  <a:schemeClr val="bg1"/>
                </a:solidFill>
              </a:rPr>
              <a:t>1</a:t>
            </a:r>
            <a:r>
              <a:rPr lang="en-US" sz="2000" dirty="0">
                <a:solidFill>
                  <a:schemeClr val="bg1"/>
                </a:solidFill>
              </a:rPr>
              <a:t> </a:t>
            </a:r>
          </a:p>
          <a:p>
            <a:r>
              <a:rPr lang="en-US" sz="2000" baseline="30000" dirty="0">
                <a:solidFill>
                  <a:schemeClr val="bg1"/>
                </a:solidFill>
              </a:rPr>
              <a:t>1</a:t>
            </a:r>
            <a:r>
              <a:rPr lang="en-US" sz="2000" dirty="0">
                <a:solidFill>
                  <a:schemeClr val="bg1"/>
                </a:solidFill>
              </a:rPr>
              <a:t>University of California, Riverside</a:t>
            </a:r>
          </a:p>
          <a:p>
            <a:r>
              <a:rPr lang="en-US" sz="2000" baseline="30000" dirty="0">
                <a:solidFill>
                  <a:schemeClr val="bg1"/>
                </a:solidFill>
              </a:rPr>
              <a:t>2</a:t>
            </a:r>
            <a:r>
              <a:rPr lang="en-US" sz="2000" dirty="0">
                <a:solidFill>
                  <a:schemeClr val="bg1"/>
                </a:solidFill>
              </a:rPr>
              <a:t>Indian Institute of Technology, Gandhinagar</a:t>
            </a:r>
            <a:endParaRPr lang="en-US" sz="2000" dirty="0">
              <a:solidFill>
                <a:schemeClr val="bg1"/>
              </a:solidFill>
              <a:latin typeface="Fira Sans" panose="020B0503050000020004" pitchFamily="34" charset="0"/>
              <a:ea typeface="Fira Sans" panose="020B0503050000020004" pitchFamily="34" charset="0"/>
            </a:endParaRPr>
          </a:p>
        </p:txBody>
      </p:sp>
      <p:pic>
        <p:nvPicPr>
          <p:cNvPr id="7" name="Picture 6" descr="A picture containing icon&#10;&#10;Description automatically generated">
            <a:extLst>
              <a:ext uri="{FF2B5EF4-FFF2-40B4-BE49-F238E27FC236}">
                <a16:creationId xmlns:a16="http://schemas.microsoft.com/office/drawing/2014/main" id="{ABD45048-7D62-5540-9531-333B76721F95}"/>
              </a:ext>
            </a:extLst>
          </p:cNvPr>
          <p:cNvPicPr>
            <a:picLocks noChangeAspect="1"/>
          </p:cNvPicPr>
          <p:nvPr/>
        </p:nvPicPr>
        <p:blipFill>
          <a:blip r:embed="rId6"/>
          <a:stretch>
            <a:fillRect/>
          </a:stretch>
        </p:blipFill>
        <p:spPr>
          <a:xfrm>
            <a:off x="10411799" y="5107148"/>
            <a:ext cx="1693779" cy="1689947"/>
          </a:xfrm>
          <a:prstGeom prst="rect">
            <a:avLst/>
          </a:prstGeom>
          <a:solidFill>
            <a:schemeClr val="bg1"/>
          </a:solidFill>
        </p:spPr>
      </p:pic>
    </p:spTree>
    <p:custDataLst>
      <p:tags r:id="rId1"/>
    </p:custDataLst>
    <p:extLst>
      <p:ext uri="{BB962C8B-B14F-4D97-AF65-F5344CB8AC3E}">
        <p14:creationId xmlns:p14="http://schemas.microsoft.com/office/powerpoint/2010/main" val="17281664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8918C875-2CBE-A24F-AA8A-DE16D36D780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09600" y="690455"/>
            <a:ext cx="280946" cy="128525"/>
          </a:xfrm>
          <a:prstGeom prst="rect">
            <a:avLst/>
          </a:prstGeom>
        </p:spPr>
      </p:pic>
      <p:sp>
        <p:nvSpPr>
          <p:cNvPr id="12" name="TextBox 11">
            <a:extLst>
              <a:ext uri="{FF2B5EF4-FFF2-40B4-BE49-F238E27FC236}">
                <a16:creationId xmlns:a16="http://schemas.microsoft.com/office/drawing/2014/main" id="{176FFA79-6D24-E049-BCE9-429F0B3C5BAA}"/>
              </a:ext>
            </a:extLst>
          </p:cNvPr>
          <p:cNvSpPr txBox="1"/>
          <p:nvPr/>
        </p:nvSpPr>
        <p:spPr>
          <a:xfrm>
            <a:off x="609600" y="882591"/>
            <a:ext cx="9743090" cy="553998"/>
          </a:xfrm>
          <a:prstGeom prst="rect">
            <a:avLst/>
          </a:prstGeom>
          <a:noFill/>
        </p:spPr>
        <p:txBody>
          <a:bodyPr wrap="square" lIns="0" tIns="0" rIns="0" bIns="0" rtlCol="0">
            <a:spAutoFit/>
          </a:bodyPr>
          <a:lstStyle/>
          <a:p>
            <a:r>
              <a:rPr lang="en-US" sz="3600" dirty="0">
                <a:solidFill>
                  <a:srgbClr val="003DA5"/>
                </a:solidFill>
                <a:latin typeface="Fira Sans Medium" panose="020B0503050000020004" pitchFamily="34" charset="0"/>
                <a:ea typeface="Fira Sans Medium" panose="020B0503050000020004" pitchFamily="34" charset="0"/>
              </a:rPr>
              <a:t>Edge Computing for Machine Learning Applications  </a:t>
            </a:r>
            <a:endParaRPr lang="en-US" sz="3600" spc="-150" dirty="0">
              <a:solidFill>
                <a:srgbClr val="003DA5"/>
              </a:solidFill>
              <a:latin typeface="Fira Sans Medium" panose="020B0503050000020004" pitchFamily="34" charset="0"/>
              <a:ea typeface="Fira Sans Medium" panose="020B0503050000020004" pitchFamily="34" charset="0"/>
            </a:endParaRPr>
          </a:p>
        </p:txBody>
      </p:sp>
      <p:pic>
        <p:nvPicPr>
          <p:cNvPr id="13" name="Picture 12" descr="Icon&#10;&#10;Description automatically generated">
            <a:extLst>
              <a:ext uri="{FF2B5EF4-FFF2-40B4-BE49-F238E27FC236}">
                <a16:creationId xmlns:a16="http://schemas.microsoft.com/office/drawing/2014/main" id="{0F4F4E62-EA2B-FF4A-9311-694CD0DE9A3F}"/>
              </a:ext>
            </a:extLst>
          </p:cNvPr>
          <p:cNvPicPr>
            <a:picLocks noChangeAspect="1"/>
          </p:cNvPicPr>
          <p:nvPr/>
        </p:nvPicPr>
        <p:blipFill>
          <a:blip r:embed="rId6"/>
          <a:stretch>
            <a:fillRect/>
          </a:stretch>
        </p:blipFill>
        <p:spPr>
          <a:xfrm flipH="1">
            <a:off x="244352" y="3140006"/>
            <a:ext cx="2248798" cy="2213872"/>
          </a:xfrm>
          <a:prstGeom prst="rect">
            <a:avLst/>
          </a:prstGeom>
        </p:spPr>
      </p:pic>
      <p:pic>
        <p:nvPicPr>
          <p:cNvPr id="15" name="Picture 14" descr="Icon&#10;&#10;Description automatically generated">
            <a:extLst>
              <a:ext uri="{FF2B5EF4-FFF2-40B4-BE49-F238E27FC236}">
                <a16:creationId xmlns:a16="http://schemas.microsoft.com/office/drawing/2014/main" id="{E7EA829E-28A3-554C-9D8F-20BE90D63EA9}"/>
              </a:ext>
            </a:extLst>
          </p:cNvPr>
          <p:cNvPicPr>
            <a:picLocks noChangeAspect="1"/>
          </p:cNvPicPr>
          <p:nvPr/>
        </p:nvPicPr>
        <p:blipFill>
          <a:blip r:embed="rId7"/>
          <a:stretch>
            <a:fillRect/>
          </a:stretch>
        </p:blipFill>
        <p:spPr>
          <a:xfrm>
            <a:off x="5102053" y="3429000"/>
            <a:ext cx="1987894" cy="1987894"/>
          </a:xfrm>
          <a:prstGeom prst="rect">
            <a:avLst/>
          </a:prstGeom>
        </p:spPr>
      </p:pic>
      <p:sp>
        <p:nvSpPr>
          <p:cNvPr id="17" name="TextBox 16">
            <a:extLst>
              <a:ext uri="{FF2B5EF4-FFF2-40B4-BE49-F238E27FC236}">
                <a16:creationId xmlns:a16="http://schemas.microsoft.com/office/drawing/2014/main" id="{9E120C8C-DCEA-7242-BD76-E212AF76FD00}"/>
              </a:ext>
            </a:extLst>
          </p:cNvPr>
          <p:cNvSpPr txBox="1"/>
          <p:nvPr/>
        </p:nvSpPr>
        <p:spPr>
          <a:xfrm>
            <a:off x="5265869" y="5353878"/>
            <a:ext cx="1577035" cy="461665"/>
          </a:xfrm>
          <a:prstGeom prst="rect">
            <a:avLst/>
          </a:prstGeom>
          <a:noFill/>
        </p:spPr>
        <p:txBody>
          <a:bodyPr wrap="none" rtlCol="0">
            <a:spAutoFit/>
          </a:bodyPr>
          <a:lstStyle/>
          <a:p>
            <a:r>
              <a:rPr lang="en-US" sz="2400" dirty="0"/>
              <a:t>Edge Cloud</a:t>
            </a:r>
          </a:p>
        </p:txBody>
      </p:sp>
      <p:pic>
        <p:nvPicPr>
          <p:cNvPr id="18" name="Picture 17" descr="Icon&#10;&#10;Description automatically generated">
            <a:extLst>
              <a:ext uri="{FF2B5EF4-FFF2-40B4-BE49-F238E27FC236}">
                <a16:creationId xmlns:a16="http://schemas.microsoft.com/office/drawing/2014/main" id="{D7CDFA53-1918-744C-AEAF-3D51943D7525}"/>
              </a:ext>
            </a:extLst>
          </p:cNvPr>
          <p:cNvPicPr>
            <a:picLocks noChangeAspect="1"/>
          </p:cNvPicPr>
          <p:nvPr/>
        </p:nvPicPr>
        <p:blipFill>
          <a:blip r:embed="rId8"/>
          <a:stretch>
            <a:fillRect/>
          </a:stretch>
        </p:blipFill>
        <p:spPr>
          <a:xfrm>
            <a:off x="9689515" y="3156541"/>
            <a:ext cx="2226733" cy="2226733"/>
          </a:xfrm>
          <a:prstGeom prst="rect">
            <a:avLst/>
          </a:prstGeom>
        </p:spPr>
      </p:pic>
      <p:sp>
        <p:nvSpPr>
          <p:cNvPr id="19" name="TextBox 18">
            <a:extLst>
              <a:ext uri="{FF2B5EF4-FFF2-40B4-BE49-F238E27FC236}">
                <a16:creationId xmlns:a16="http://schemas.microsoft.com/office/drawing/2014/main" id="{0361D224-F7D0-4B4D-B139-82D747831549}"/>
              </a:ext>
            </a:extLst>
          </p:cNvPr>
          <p:cNvSpPr txBox="1"/>
          <p:nvPr/>
        </p:nvSpPr>
        <p:spPr>
          <a:xfrm>
            <a:off x="9914722" y="5353878"/>
            <a:ext cx="1776320" cy="461665"/>
          </a:xfrm>
          <a:prstGeom prst="rect">
            <a:avLst/>
          </a:prstGeom>
          <a:noFill/>
        </p:spPr>
        <p:txBody>
          <a:bodyPr wrap="none" rtlCol="0">
            <a:spAutoFit/>
          </a:bodyPr>
          <a:lstStyle/>
          <a:p>
            <a:r>
              <a:rPr lang="en-US" sz="2400" dirty="0"/>
              <a:t>Cloud Server</a:t>
            </a:r>
          </a:p>
        </p:txBody>
      </p:sp>
      <p:sp>
        <p:nvSpPr>
          <p:cNvPr id="21" name="Right Arrow 20">
            <a:extLst>
              <a:ext uri="{FF2B5EF4-FFF2-40B4-BE49-F238E27FC236}">
                <a16:creationId xmlns:a16="http://schemas.microsoft.com/office/drawing/2014/main" id="{A5003093-C1DB-3045-84BA-FD5C82121E15}"/>
              </a:ext>
            </a:extLst>
          </p:cNvPr>
          <p:cNvSpPr/>
          <p:nvPr/>
        </p:nvSpPr>
        <p:spPr>
          <a:xfrm>
            <a:off x="2899185" y="4385733"/>
            <a:ext cx="1642533" cy="338667"/>
          </a:xfrm>
          <a:prstGeom prst="rightArrow">
            <a:avLst>
              <a:gd name="adj1" fmla="val 24999"/>
              <a:gd name="adj2" fmla="val 50000"/>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5E32C7BB-93CC-354A-A58C-EC9130E0DF09}"/>
              </a:ext>
            </a:extLst>
          </p:cNvPr>
          <p:cNvSpPr txBox="1"/>
          <p:nvPr/>
        </p:nvSpPr>
        <p:spPr>
          <a:xfrm>
            <a:off x="2729891" y="3990985"/>
            <a:ext cx="1981120" cy="461665"/>
          </a:xfrm>
          <a:prstGeom prst="rect">
            <a:avLst/>
          </a:prstGeom>
          <a:noFill/>
        </p:spPr>
        <p:txBody>
          <a:bodyPr wrap="none" rtlCol="0">
            <a:spAutoFit/>
          </a:bodyPr>
          <a:lstStyle/>
          <a:p>
            <a:r>
              <a:rPr lang="en-US" sz="2400" dirty="0"/>
              <a:t>Lower Latency</a:t>
            </a:r>
          </a:p>
        </p:txBody>
      </p:sp>
      <p:cxnSp>
        <p:nvCxnSpPr>
          <p:cNvPr id="23" name="Curved Connector 22">
            <a:extLst>
              <a:ext uri="{FF2B5EF4-FFF2-40B4-BE49-F238E27FC236}">
                <a16:creationId xmlns:a16="http://schemas.microsoft.com/office/drawing/2014/main" id="{BC6DF990-D538-1C4E-9C68-6BE0A99ED691}"/>
              </a:ext>
            </a:extLst>
          </p:cNvPr>
          <p:cNvCxnSpPr>
            <a:stCxn id="13" idx="0"/>
            <a:endCxn id="18" idx="0"/>
          </p:cNvCxnSpPr>
          <p:nvPr/>
        </p:nvCxnSpPr>
        <p:spPr>
          <a:xfrm rot="16200000" flipH="1">
            <a:off x="6077548" y="-1568792"/>
            <a:ext cx="16535" cy="9434131"/>
          </a:xfrm>
          <a:prstGeom prst="curvedConnector3">
            <a:avLst>
              <a:gd name="adj1" fmla="val -7731884"/>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6B84B377-DF17-BD41-9048-8AF6B723C17A}"/>
              </a:ext>
            </a:extLst>
          </p:cNvPr>
          <p:cNvSpPr txBox="1"/>
          <p:nvPr/>
        </p:nvSpPr>
        <p:spPr>
          <a:xfrm>
            <a:off x="5265869" y="1992900"/>
            <a:ext cx="2042739" cy="461665"/>
          </a:xfrm>
          <a:prstGeom prst="rect">
            <a:avLst/>
          </a:prstGeom>
          <a:noFill/>
        </p:spPr>
        <p:txBody>
          <a:bodyPr wrap="none" rtlCol="0">
            <a:spAutoFit/>
          </a:bodyPr>
          <a:lstStyle/>
          <a:p>
            <a:r>
              <a:rPr lang="en-US" sz="2400" dirty="0"/>
              <a:t>Higher Latency</a:t>
            </a:r>
          </a:p>
        </p:txBody>
      </p:sp>
      <p:sp>
        <p:nvSpPr>
          <p:cNvPr id="25" name="Slide Number Placeholder 20">
            <a:extLst>
              <a:ext uri="{FF2B5EF4-FFF2-40B4-BE49-F238E27FC236}">
                <a16:creationId xmlns:a16="http://schemas.microsoft.com/office/drawing/2014/main" id="{3DAE9D72-9E5B-984F-9EAB-5E8B6CAFAC60}"/>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99D18E-8D4C-EC42-B70B-F767BFABF999}" type="slidenum">
              <a:rPr lang="en-US" smtClean="0"/>
              <a:pPr/>
              <a:t>2</a:t>
            </a:fld>
            <a:endParaRPr lang="en-US"/>
          </a:p>
        </p:txBody>
      </p:sp>
    </p:spTree>
    <p:custDataLst>
      <p:tags r:id="rId1"/>
    </p:custDataLst>
    <p:extLst>
      <p:ext uri="{BB962C8B-B14F-4D97-AF65-F5344CB8AC3E}">
        <p14:creationId xmlns:p14="http://schemas.microsoft.com/office/powerpoint/2010/main" val="40033225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81A7C-5926-A744-BEBD-BD9E887FD28B}"/>
              </a:ext>
            </a:extLst>
          </p:cNvPr>
          <p:cNvSpPr>
            <a:spLocks noGrp="1"/>
          </p:cNvSpPr>
          <p:nvPr>
            <p:ph type="title"/>
          </p:nvPr>
        </p:nvSpPr>
        <p:spPr/>
        <p:txBody>
          <a:bodyPr/>
          <a:lstStyle/>
          <a:p>
            <a:r>
              <a:rPr lang="en-US" sz="3600" dirty="0">
                <a:solidFill>
                  <a:srgbClr val="003DA5"/>
                </a:solidFill>
                <a:latin typeface="Fira Sans Medium" panose="020B0503050000020004" pitchFamily="34" charset="0"/>
                <a:ea typeface="Fira Sans Medium" panose="020B0503050000020004" pitchFamily="34" charset="0"/>
                <a:cs typeface="+mn-cs"/>
              </a:rPr>
              <a:t>User application requirements</a:t>
            </a:r>
          </a:p>
        </p:txBody>
      </p:sp>
      <p:sp>
        <p:nvSpPr>
          <p:cNvPr id="3" name="Content Placeholder 2">
            <a:extLst>
              <a:ext uri="{FF2B5EF4-FFF2-40B4-BE49-F238E27FC236}">
                <a16:creationId xmlns:a16="http://schemas.microsoft.com/office/drawing/2014/main" id="{B9709D7C-7D17-E444-AA79-10374DF23121}"/>
              </a:ext>
            </a:extLst>
          </p:cNvPr>
          <p:cNvSpPr>
            <a:spLocks noGrp="1"/>
          </p:cNvSpPr>
          <p:nvPr>
            <p:ph idx="1"/>
          </p:nvPr>
        </p:nvSpPr>
        <p:spPr/>
        <p:txBody>
          <a:bodyPr>
            <a:normAutofit/>
          </a:bodyPr>
          <a:lstStyle/>
          <a:p>
            <a:r>
              <a:rPr lang="en-US" sz="2400" dirty="0"/>
              <a:t>User application often use compute intensive Deep Neural Network (DNNs)</a:t>
            </a:r>
            <a:br>
              <a:rPr lang="en-US" sz="2400" dirty="0"/>
            </a:br>
            <a:endParaRPr lang="en-US" sz="2400" dirty="0"/>
          </a:p>
          <a:p>
            <a:r>
              <a:rPr lang="en-US" sz="2400" dirty="0"/>
              <a:t>Specialized hardware (</a:t>
            </a:r>
            <a:r>
              <a:rPr lang="en-US" sz="2400" dirty="0" err="1"/>
              <a:t>eg.</a:t>
            </a:r>
            <a:r>
              <a:rPr lang="en-US" sz="2400" dirty="0"/>
              <a:t> GPU) is necessary for the low latency inference and learning of DNN</a:t>
            </a:r>
          </a:p>
        </p:txBody>
      </p:sp>
      <p:pic>
        <p:nvPicPr>
          <p:cNvPr id="5" name="Picture 4">
            <a:extLst>
              <a:ext uri="{FF2B5EF4-FFF2-40B4-BE49-F238E27FC236}">
                <a16:creationId xmlns:a16="http://schemas.microsoft.com/office/drawing/2014/main" id="{17D0D2AF-A37E-5B49-A95C-2A8ED190DCE7}"/>
              </a:ext>
            </a:extLst>
          </p:cNvPr>
          <p:cNvPicPr>
            <a:picLocks noChangeAspect="1"/>
          </p:cNvPicPr>
          <p:nvPr/>
        </p:nvPicPr>
        <p:blipFill>
          <a:blip r:embed="rId4"/>
          <a:stretch>
            <a:fillRect/>
          </a:stretch>
        </p:blipFill>
        <p:spPr>
          <a:xfrm>
            <a:off x="2889294" y="3195145"/>
            <a:ext cx="6413412" cy="2672255"/>
          </a:xfrm>
          <a:prstGeom prst="rect">
            <a:avLst/>
          </a:prstGeom>
        </p:spPr>
      </p:pic>
      <p:sp>
        <p:nvSpPr>
          <p:cNvPr id="6" name="TextBox 5">
            <a:extLst>
              <a:ext uri="{FF2B5EF4-FFF2-40B4-BE49-F238E27FC236}">
                <a16:creationId xmlns:a16="http://schemas.microsoft.com/office/drawing/2014/main" id="{C8DE2CF3-EAFC-1247-9B2B-2DD59D14241F}"/>
              </a:ext>
            </a:extLst>
          </p:cNvPr>
          <p:cNvSpPr txBox="1"/>
          <p:nvPr/>
        </p:nvSpPr>
        <p:spPr>
          <a:xfrm>
            <a:off x="3801533" y="5867400"/>
            <a:ext cx="5918200" cy="369332"/>
          </a:xfrm>
          <a:prstGeom prst="rect">
            <a:avLst/>
          </a:prstGeom>
          <a:noFill/>
        </p:spPr>
        <p:txBody>
          <a:bodyPr wrap="square" rtlCol="0">
            <a:spAutoFit/>
          </a:bodyPr>
          <a:lstStyle/>
          <a:p>
            <a:r>
              <a:rPr lang="en-US" dirty="0"/>
              <a:t>Fig: Time taken to infer one image using CPU and GPU</a:t>
            </a:r>
          </a:p>
        </p:txBody>
      </p:sp>
      <p:sp>
        <p:nvSpPr>
          <p:cNvPr id="7" name="Slide Number Placeholder 6">
            <a:extLst>
              <a:ext uri="{FF2B5EF4-FFF2-40B4-BE49-F238E27FC236}">
                <a16:creationId xmlns:a16="http://schemas.microsoft.com/office/drawing/2014/main" id="{1B65AC83-22C7-B644-A340-479012B8766D}"/>
              </a:ext>
            </a:extLst>
          </p:cNvPr>
          <p:cNvSpPr>
            <a:spLocks noGrp="1"/>
          </p:cNvSpPr>
          <p:nvPr>
            <p:ph type="sldNum" sz="quarter" idx="12"/>
          </p:nvPr>
        </p:nvSpPr>
        <p:spPr/>
        <p:txBody>
          <a:bodyPr/>
          <a:lstStyle/>
          <a:p>
            <a:pPr algn="l"/>
            <a:fld id="{EC99D18E-8D4C-EC42-B70B-F767BFABF999}" type="slidenum">
              <a:rPr lang="en-US" sz="1800" smtClean="0">
                <a:solidFill>
                  <a:schemeClr val="tx1"/>
                </a:solidFill>
              </a:rPr>
              <a:pPr algn="l"/>
              <a:t>3</a:t>
            </a:fld>
            <a:endParaRPr lang="en-US" sz="1800" dirty="0">
              <a:solidFill>
                <a:schemeClr val="tx1"/>
              </a:solidFill>
            </a:endParaRPr>
          </a:p>
        </p:txBody>
      </p:sp>
      <p:pic>
        <p:nvPicPr>
          <p:cNvPr id="9" name="Graphic 8">
            <a:extLst>
              <a:ext uri="{FF2B5EF4-FFF2-40B4-BE49-F238E27FC236}">
                <a16:creationId xmlns:a16="http://schemas.microsoft.com/office/drawing/2014/main" id="{DC840FA6-DB27-6843-92CD-D8AEF77DED9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09600" y="690455"/>
            <a:ext cx="280946" cy="128525"/>
          </a:xfrm>
          <a:prstGeom prst="rect">
            <a:avLst/>
          </a:prstGeom>
        </p:spPr>
      </p:pic>
    </p:spTree>
    <p:custDataLst>
      <p:tags r:id="rId1"/>
    </p:custDataLst>
    <p:extLst>
      <p:ext uri="{BB962C8B-B14F-4D97-AF65-F5344CB8AC3E}">
        <p14:creationId xmlns:p14="http://schemas.microsoft.com/office/powerpoint/2010/main" val="345221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81A7C-5926-A744-BEBD-BD9E887FD28B}"/>
              </a:ext>
            </a:extLst>
          </p:cNvPr>
          <p:cNvSpPr>
            <a:spLocks noGrp="1"/>
          </p:cNvSpPr>
          <p:nvPr>
            <p:ph type="title"/>
          </p:nvPr>
        </p:nvSpPr>
        <p:spPr/>
        <p:txBody>
          <a:bodyPr/>
          <a:lstStyle/>
          <a:p>
            <a:r>
              <a:rPr lang="en-US" sz="3600" dirty="0">
                <a:solidFill>
                  <a:srgbClr val="003DA5"/>
                </a:solidFill>
                <a:latin typeface="Fira Sans Medium" panose="020B0503050000020004" pitchFamily="34" charset="0"/>
                <a:ea typeface="Fira Sans Medium" panose="020B0503050000020004" pitchFamily="34" charset="0"/>
                <a:cs typeface="+mn-cs"/>
              </a:rPr>
              <a:t>User application requirements</a:t>
            </a:r>
          </a:p>
        </p:txBody>
      </p:sp>
      <p:sp>
        <p:nvSpPr>
          <p:cNvPr id="3" name="Content Placeholder 2">
            <a:extLst>
              <a:ext uri="{FF2B5EF4-FFF2-40B4-BE49-F238E27FC236}">
                <a16:creationId xmlns:a16="http://schemas.microsoft.com/office/drawing/2014/main" id="{B9709D7C-7D17-E444-AA79-10374DF23121}"/>
              </a:ext>
            </a:extLst>
          </p:cNvPr>
          <p:cNvSpPr>
            <a:spLocks noGrp="1"/>
          </p:cNvSpPr>
          <p:nvPr>
            <p:ph idx="1"/>
          </p:nvPr>
        </p:nvSpPr>
        <p:spPr/>
        <p:txBody>
          <a:bodyPr>
            <a:normAutofit/>
          </a:bodyPr>
          <a:lstStyle/>
          <a:p>
            <a:r>
              <a:rPr lang="en-US" sz="2400" dirty="0"/>
              <a:t>User application often use compute intensive Deep Neural Network (DNNs)</a:t>
            </a:r>
            <a:br>
              <a:rPr lang="en-US" sz="2400" dirty="0"/>
            </a:br>
            <a:endParaRPr lang="en-US" sz="2400" dirty="0"/>
          </a:p>
          <a:p>
            <a:r>
              <a:rPr lang="en-US" sz="2400" dirty="0"/>
              <a:t>Specialized hardware (</a:t>
            </a:r>
            <a:r>
              <a:rPr lang="en-US" sz="2400" dirty="0" err="1"/>
              <a:t>eg.</a:t>
            </a:r>
            <a:r>
              <a:rPr lang="en-US" sz="2400" dirty="0"/>
              <a:t> GPU) is necessary for the low latency inference and learning of DNN</a:t>
            </a:r>
          </a:p>
        </p:txBody>
      </p:sp>
      <p:pic>
        <p:nvPicPr>
          <p:cNvPr id="5" name="Picture 4">
            <a:extLst>
              <a:ext uri="{FF2B5EF4-FFF2-40B4-BE49-F238E27FC236}">
                <a16:creationId xmlns:a16="http://schemas.microsoft.com/office/drawing/2014/main" id="{17D0D2AF-A37E-5B49-A95C-2A8ED190DCE7}"/>
              </a:ext>
            </a:extLst>
          </p:cNvPr>
          <p:cNvPicPr>
            <a:picLocks noChangeAspect="1"/>
          </p:cNvPicPr>
          <p:nvPr/>
        </p:nvPicPr>
        <p:blipFill>
          <a:blip r:embed="rId4"/>
          <a:stretch>
            <a:fillRect/>
          </a:stretch>
        </p:blipFill>
        <p:spPr>
          <a:xfrm>
            <a:off x="2889294" y="3195145"/>
            <a:ext cx="6413412" cy="2672255"/>
          </a:xfrm>
          <a:prstGeom prst="rect">
            <a:avLst/>
          </a:prstGeom>
        </p:spPr>
      </p:pic>
      <p:sp>
        <p:nvSpPr>
          <p:cNvPr id="6" name="TextBox 5">
            <a:extLst>
              <a:ext uri="{FF2B5EF4-FFF2-40B4-BE49-F238E27FC236}">
                <a16:creationId xmlns:a16="http://schemas.microsoft.com/office/drawing/2014/main" id="{C8DE2CF3-EAFC-1247-9B2B-2DD59D14241F}"/>
              </a:ext>
            </a:extLst>
          </p:cNvPr>
          <p:cNvSpPr txBox="1"/>
          <p:nvPr/>
        </p:nvSpPr>
        <p:spPr>
          <a:xfrm>
            <a:off x="3801533" y="5867400"/>
            <a:ext cx="5918200" cy="369332"/>
          </a:xfrm>
          <a:prstGeom prst="rect">
            <a:avLst/>
          </a:prstGeom>
          <a:noFill/>
        </p:spPr>
        <p:txBody>
          <a:bodyPr wrap="square" rtlCol="0">
            <a:spAutoFit/>
          </a:bodyPr>
          <a:lstStyle/>
          <a:p>
            <a:r>
              <a:rPr lang="en-US" dirty="0"/>
              <a:t>Fig: Time taken to infer one image using CPU and GPU</a:t>
            </a:r>
          </a:p>
        </p:txBody>
      </p:sp>
      <p:sp>
        <p:nvSpPr>
          <p:cNvPr id="7" name="Slide Number Placeholder 6">
            <a:extLst>
              <a:ext uri="{FF2B5EF4-FFF2-40B4-BE49-F238E27FC236}">
                <a16:creationId xmlns:a16="http://schemas.microsoft.com/office/drawing/2014/main" id="{1B65AC83-22C7-B644-A340-479012B8766D}"/>
              </a:ext>
            </a:extLst>
          </p:cNvPr>
          <p:cNvSpPr>
            <a:spLocks noGrp="1"/>
          </p:cNvSpPr>
          <p:nvPr>
            <p:ph type="sldNum" sz="quarter" idx="12"/>
          </p:nvPr>
        </p:nvSpPr>
        <p:spPr/>
        <p:txBody>
          <a:bodyPr/>
          <a:lstStyle/>
          <a:p>
            <a:pPr algn="l"/>
            <a:fld id="{EC99D18E-8D4C-EC42-B70B-F767BFABF999}" type="slidenum">
              <a:rPr lang="en-US" sz="1800" smtClean="0">
                <a:solidFill>
                  <a:schemeClr val="tx1"/>
                </a:solidFill>
              </a:rPr>
              <a:pPr algn="l"/>
              <a:t>4</a:t>
            </a:fld>
            <a:endParaRPr lang="en-US" sz="1800" dirty="0">
              <a:solidFill>
                <a:schemeClr val="tx1"/>
              </a:solidFill>
            </a:endParaRPr>
          </a:p>
        </p:txBody>
      </p:sp>
      <p:pic>
        <p:nvPicPr>
          <p:cNvPr id="9" name="Graphic 8">
            <a:extLst>
              <a:ext uri="{FF2B5EF4-FFF2-40B4-BE49-F238E27FC236}">
                <a16:creationId xmlns:a16="http://schemas.microsoft.com/office/drawing/2014/main" id="{DC840FA6-DB27-6843-92CD-D8AEF77DED9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09600" y="690455"/>
            <a:ext cx="280946" cy="128525"/>
          </a:xfrm>
          <a:prstGeom prst="rect">
            <a:avLst/>
          </a:prstGeom>
        </p:spPr>
      </p:pic>
      <p:sp>
        <p:nvSpPr>
          <p:cNvPr id="4" name="TextBox 3">
            <a:extLst>
              <a:ext uri="{FF2B5EF4-FFF2-40B4-BE49-F238E27FC236}">
                <a16:creationId xmlns:a16="http://schemas.microsoft.com/office/drawing/2014/main" id="{E4E1FD10-3436-4840-85B7-FFF6D7F42307}"/>
              </a:ext>
            </a:extLst>
          </p:cNvPr>
          <p:cNvSpPr txBox="1"/>
          <p:nvPr/>
        </p:nvSpPr>
        <p:spPr>
          <a:xfrm>
            <a:off x="2472267" y="5834916"/>
            <a:ext cx="8027839" cy="461665"/>
          </a:xfrm>
          <a:prstGeom prst="rect">
            <a:avLst/>
          </a:prstGeom>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sz="2400" dirty="0"/>
              <a:t>GPU can lower the latency of inference by orders of magnitude</a:t>
            </a:r>
          </a:p>
        </p:txBody>
      </p:sp>
    </p:spTree>
    <p:custDataLst>
      <p:tags r:id="rId1"/>
    </p:custDataLst>
    <p:extLst>
      <p:ext uri="{BB962C8B-B14F-4D97-AF65-F5344CB8AC3E}">
        <p14:creationId xmlns:p14="http://schemas.microsoft.com/office/powerpoint/2010/main" val="30676745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E0DBD-D450-E54F-8405-D77E26F778EA}"/>
              </a:ext>
            </a:extLst>
          </p:cNvPr>
          <p:cNvSpPr>
            <a:spLocks noGrp="1"/>
          </p:cNvSpPr>
          <p:nvPr>
            <p:ph type="title"/>
          </p:nvPr>
        </p:nvSpPr>
        <p:spPr/>
        <p:txBody>
          <a:bodyPr>
            <a:normAutofit/>
          </a:bodyPr>
          <a:lstStyle/>
          <a:p>
            <a:r>
              <a:rPr lang="en-US" sz="3600" dirty="0">
                <a:solidFill>
                  <a:srgbClr val="003DA5"/>
                </a:solidFill>
                <a:latin typeface="Fira Sans Medium" panose="020B0503050000020004" pitchFamily="34" charset="0"/>
                <a:ea typeface="Fira Sans Medium" panose="020B0503050000020004" pitchFamily="34" charset="0"/>
                <a:cs typeface="+mn-cs"/>
              </a:rPr>
              <a:t>ML Inference Framework in the Edge Server</a:t>
            </a:r>
          </a:p>
        </p:txBody>
      </p:sp>
      <p:sp>
        <p:nvSpPr>
          <p:cNvPr id="3" name="Content Placeholder 2">
            <a:extLst>
              <a:ext uri="{FF2B5EF4-FFF2-40B4-BE49-F238E27FC236}">
                <a16:creationId xmlns:a16="http://schemas.microsoft.com/office/drawing/2014/main" id="{2C095E26-6590-C143-8296-BA6C7B491604}"/>
              </a:ext>
            </a:extLst>
          </p:cNvPr>
          <p:cNvSpPr>
            <a:spLocks noGrp="1"/>
          </p:cNvSpPr>
          <p:nvPr>
            <p:ph idx="1"/>
          </p:nvPr>
        </p:nvSpPr>
        <p:spPr>
          <a:xfrm>
            <a:off x="838200" y="1825625"/>
            <a:ext cx="10515600" cy="4667250"/>
          </a:xfrm>
        </p:spPr>
        <p:txBody>
          <a:bodyPr>
            <a:normAutofit/>
          </a:bodyPr>
          <a:lstStyle/>
          <a:p>
            <a:r>
              <a:rPr lang="en-US" dirty="0"/>
              <a:t>Unlike cloud environment with ‘almost infinite scalability’ of resource, edge clouds have relatively scarce resource</a:t>
            </a:r>
            <a:br>
              <a:rPr lang="en-US" dirty="0"/>
            </a:br>
            <a:br>
              <a:rPr lang="en-US" dirty="0"/>
            </a:br>
            <a:endParaRPr lang="en-US" dirty="0"/>
          </a:p>
          <a:p>
            <a:r>
              <a:rPr lang="en-US" dirty="0"/>
              <a:t>Edge based ML framework needs to </a:t>
            </a:r>
            <a:r>
              <a:rPr lang="en-US" b="1" dirty="0"/>
              <a:t>multiplex</a:t>
            </a:r>
            <a:r>
              <a:rPr lang="en-US" dirty="0"/>
              <a:t> the system resources (CPU, GPU, memory, storage, network bandwidth etc.) to be able to serve request for multiple applications</a:t>
            </a:r>
          </a:p>
          <a:p>
            <a:endParaRPr lang="en-US" dirty="0"/>
          </a:p>
          <a:p>
            <a:pPr marL="0" indent="0">
              <a:buNone/>
            </a:pPr>
            <a:br>
              <a:rPr lang="en-US" dirty="0"/>
            </a:br>
            <a:endParaRPr lang="en-US" dirty="0"/>
          </a:p>
          <a:p>
            <a:pPr lvl="1"/>
            <a:endParaRPr lang="en-US" dirty="0"/>
          </a:p>
        </p:txBody>
      </p:sp>
      <p:sp>
        <p:nvSpPr>
          <p:cNvPr id="4" name="Slide Number Placeholder 3">
            <a:extLst>
              <a:ext uri="{FF2B5EF4-FFF2-40B4-BE49-F238E27FC236}">
                <a16:creationId xmlns:a16="http://schemas.microsoft.com/office/drawing/2014/main" id="{41DFDA91-5066-434D-BE47-8983278A6866}"/>
              </a:ext>
            </a:extLst>
          </p:cNvPr>
          <p:cNvSpPr>
            <a:spLocks noGrp="1"/>
          </p:cNvSpPr>
          <p:nvPr>
            <p:ph type="sldNum" sz="quarter" idx="12"/>
          </p:nvPr>
        </p:nvSpPr>
        <p:spPr/>
        <p:txBody>
          <a:bodyPr/>
          <a:lstStyle/>
          <a:p>
            <a:pPr algn="l"/>
            <a:fld id="{EC99D18E-8D4C-EC42-B70B-F767BFABF999}" type="slidenum">
              <a:rPr lang="en-US" sz="1800" smtClean="0">
                <a:solidFill>
                  <a:schemeClr val="tx1"/>
                </a:solidFill>
              </a:rPr>
              <a:pPr algn="l"/>
              <a:t>5</a:t>
            </a:fld>
            <a:endParaRPr lang="en-US" sz="1800">
              <a:solidFill>
                <a:schemeClr val="tx1"/>
              </a:solidFill>
            </a:endParaRPr>
          </a:p>
        </p:txBody>
      </p:sp>
      <p:pic>
        <p:nvPicPr>
          <p:cNvPr id="6" name="Graphic 5">
            <a:extLst>
              <a:ext uri="{FF2B5EF4-FFF2-40B4-BE49-F238E27FC236}">
                <a16:creationId xmlns:a16="http://schemas.microsoft.com/office/drawing/2014/main" id="{628EBCCE-AFAA-114B-A24D-EF5A406F8CF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09600" y="690455"/>
            <a:ext cx="280946" cy="128525"/>
          </a:xfrm>
          <a:prstGeom prst="rect">
            <a:avLst/>
          </a:prstGeom>
        </p:spPr>
      </p:pic>
    </p:spTree>
    <p:custDataLst>
      <p:tags r:id="rId1"/>
    </p:custDataLst>
    <p:extLst>
      <p:ext uri="{BB962C8B-B14F-4D97-AF65-F5344CB8AC3E}">
        <p14:creationId xmlns:p14="http://schemas.microsoft.com/office/powerpoint/2010/main" val="14962451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9ABA1-01E1-2044-AD53-E80F18E55851}"/>
              </a:ext>
            </a:extLst>
          </p:cNvPr>
          <p:cNvSpPr>
            <a:spLocks noGrp="1"/>
          </p:cNvSpPr>
          <p:nvPr>
            <p:ph type="title"/>
          </p:nvPr>
        </p:nvSpPr>
        <p:spPr>
          <a:xfrm>
            <a:off x="838200" y="91935"/>
            <a:ext cx="10515600" cy="1325563"/>
          </a:xfrm>
        </p:spPr>
        <p:txBody>
          <a:bodyPr>
            <a:normAutofit/>
          </a:bodyPr>
          <a:lstStyle/>
          <a:p>
            <a:r>
              <a:rPr lang="en-US" sz="3600" dirty="0">
                <a:solidFill>
                  <a:srgbClr val="003DA5"/>
                </a:solidFill>
                <a:latin typeface="Fira Sans Medium" panose="020B0503050000020004" pitchFamily="34" charset="0"/>
                <a:ea typeface="Fira Sans Medium" panose="020B0503050000020004" pitchFamily="34" charset="0"/>
                <a:cs typeface="+mn-cs"/>
              </a:rPr>
              <a:t>Requirements for an Edge ML framework</a:t>
            </a:r>
          </a:p>
        </p:txBody>
      </p:sp>
      <p:sp>
        <p:nvSpPr>
          <p:cNvPr id="3" name="Content Placeholder 2">
            <a:extLst>
              <a:ext uri="{FF2B5EF4-FFF2-40B4-BE49-F238E27FC236}">
                <a16:creationId xmlns:a16="http://schemas.microsoft.com/office/drawing/2014/main" id="{7FEC9BA3-D75C-714B-87E7-31DEE1E7CBF7}"/>
              </a:ext>
            </a:extLst>
          </p:cNvPr>
          <p:cNvSpPr>
            <a:spLocks noGrp="1"/>
          </p:cNvSpPr>
          <p:nvPr>
            <p:ph idx="1"/>
          </p:nvPr>
        </p:nvSpPr>
        <p:spPr>
          <a:xfrm>
            <a:off x="838200" y="1417498"/>
            <a:ext cx="10515600" cy="4938851"/>
          </a:xfrm>
        </p:spPr>
        <p:txBody>
          <a:bodyPr>
            <a:normAutofit fontScale="92500" lnSpcReduction="10000"/>
          </a:bodyPr>
          <a:lstStyle/>
          <a:p>
            <a:r>
              <a:rPr lang="en-US" dirty="0"/>
              <a:t>Judicious sharing of GPU </a:t>
            </a:r>
          </a:p>
          <a:p>
            <a:pPr lvl="1"/>
            <a:r>
              <a:rPr lang="en-US" dirty="0"/>
              <a:t>Naïve GPU multiplexing shares GPU temporally, thus, lowering GPU utilization</a:t>
            </a:r>
          </a:p>
          <a:p>
            <a:pPr lvl="1"/>
            <a:r>
              <a:rPr lang="en-US" dirty="0"/>
              <a:t>Spatial sharing of GPU among multiple application increases utilization</a:t>
            </a:r>
            <a:br>
              <a:rPr lang="en-US" dirty="0"/>
            </a:br>
            <a:endParaRPr lang="en-US" dirty="0"/>
          </a:p>
          <a:p>
            <a:r>
              <a:rPr lang="en-US" dirty="0"/>
              <a:t>Low latency transfer of streaming user data to GPU</a:t>
            </a:r>
          </a:p>
          <a:p>
            <a:pPr lvl="1"/>
            <a:r>
              <a:rPr lang="en-US" dirty="0"/>
              <a:t>Edge server will host many application, incoming high-volume streaming data has to be moved to GPU with less time penalty</a:t>
            </a:r>
            <a:br>
              <a:rPr lang="en-US" dirty="0"/>
            </a:br>
            <a:endParaRPr lang="en-US" dirty="0"/>
          </a:p>
          <a:p>
            <a:r>
              <a:rPr lang="en-US" dirty="0"/>
              <a:t>Ability to run models trained in different ML platforms (</a:t>
            </a:r>
            <a:r>
              <a:rPr lang="en-US" dirty="0" err="1"/>
              <a:t>eg.</a:t>
            </a:r>
            <a:r>
              <a:rPr lang="en-US" dirty="0"/>
              <a:t> </a:t>
            </a:r>
            <a:r>
              <a:rPr lang="en-US" dirty="0" err="1"/>
              <a:t>PyTorch</a:t>
            </a:r>
            <a:r>
              <a:rPr lang="en-US" dirty="0"/>
              <a:t>, </a:t>
            </a:r>
            <a:r>
              <a:rPr lang="en-US" dirty="0" err="1"/>
              <a:t>Tensorflow</a:t>
            </a:r>
            <a:r>
              <a:rPr lang="en-US" dirty="0"/>
              <a:t>)</a:t>
            </a:r>
          </a:p>
          <a:p>
            <a:pPr lvl="1"/>
            <a:r>
              <a:rPr lang="en-US" dirty="0"/>
              <a:t>Most ML framework run model trained for that specific application. Edge ML framework needs to support ML framework diversity</a:t>
            </a:r>
            <a:br>
              <a:rPr lang="en-US" dirty="0"/>
            </a:br>
            <a:endParaRPr lang="en-US" dirty="0"/>
          </a:p>
          <a:p>
            <a:r>
              <a:rPr lang="en-US" dirty="0"/>
              <a:t>Judicious use of CPU and other system resources</a:t>
            </a:r>
          </a:p>
          <a:p>
            <a:endParaRPr lang="en-US" dirty="0"/>
          </a:p>
        </p:txBody>
      </p:sp>
      <p:sp>
        <p:nvSpPr>
          <p:cNvPr id="4" name="Slide Number Placeholder 3">
            <a:extLst>
              <a:ext uri="{FF2B5EF4-FFF2-40B4-BE49-F238E27FC236}">
                <a16:creationId xmlns:a16="http://schemas.microsoft.com/office/drawing/2014/main" id="{A482C288-3FFB-DC4B-8B7C-93A7F71F846B}"/>
              </a:ext>
            </a:extLst>
          </p:cNvPr>
          <p:cNvSpPr>
            <a:spLocks noGrp="1"/>
          </p:cNvSpPr>
          <p:nvPr>
            <p:ph type="sldNum" sz="quarter" idx="12"/>
          </p:nvPr>
        </p:nvSpPr>
        <p:spPr/>
        <p:txBody>
          <a:bodyPr/>
          <a:lstStyle/>
          <a:p>
            <a:pPr algn="l"/>
            <a:fld id="{EC99D18E-8D4C-EC42-B70B-F767BFABF999}" type="slidenum">
              <a:rPr lang="en-US" sz="1800" smtClean="0">
                <a:solidFill>
                  <a:schemeClr val="tx1"/>
                </a:solidFill>
              </a:rPr>
              <a:pPr algn="l"/>
              <a:t>6</a:t>
            </a:fld>
            <a:endParaRPr lang="en-US" sz="1800" dirty="0">
              <a:solidFill>
                <a:schemeClr val="tx1"/>
              </a:solidFill>
            </a:endParaRPr>
          </a:p>
        </p:txBody>
      </p:sp>
      <p:pic>
        <p:nvPicPr>
          <p:cNvPr id="6" name="Graphic 5">
            <a:extLst>
              <a:ext uri="{FF2B5EF4-FFF2-40B4-BE49-F238E27FC236}">
                <a16:creationId xmlns:a16="http://schemas.microsoft.com/office/drawing/2014/main" id="{A9CEFE55-9EFC-524D-ADF7-C9D32701488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09600" y="690455"/>
            <a:ext cx="280946" cy="128525"/>
          </a:xfrm>
          <a:prstGeom prst="rect">
            <a:avLst/>
          </a:prstGeom>
        </p:spPr>
      </p:pic>
    </p:spTree>
    <p:custDataLst>
      <p:tags r:id="rId1"/>
    </p:custDataLst>
    <p:extLst>
      <p:ext uri="{BB962C8B-B14F-4D97-AF65-F5344CB8AC3E}">
        <p14:creationId xmlns:p14="http://schemas.microsoft.com/office/powerpoint/2010/main" val="1094064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CE9D1-6878-5A4C-B96D-5D3995527441}"/>
              </a:ext>
            </a:extLst>
          </p:cNvPr>
          <p:cNvSpPr>
            <a:spLocks noGrp="1"/>
          </p:cNvSpPr>
          <p:nvPr>
            <p:ph type="title"/>
          </p:nvPr>
        </p:nvSpPr>
        <p:spPr/>
        <p:txBody>
          <a:bodyPr>
            <a:normAutofit/>
          </a:bodyPr>
          <a:lstStyle/>
          <a:p>
            <a:r>
              <a:rPr lang="en-US" sz="3600" dirty="0">
                <a:solidFill>
                  <a:srgbClr val="003DA5"/>
                </a:solidFill>
                <a:latin typeface="Fira Sans Medium" panose="020B0503050000020004" pitchFamily="34" charset="0"/>
                <a:ea typeface="Fira Sans Medium" panose="020B0503050000020004" pitchFamily="34" charset="0"/>
                <a:cs typeface="+mn-cs"/>
              </a:rPr>
              <a:t>Edge Inference &amp; Learning Framework Architecture </a:t>
            </a:r>
          </a:p>
        </p:txBody>
      </p:sp>
      <p:pic>
        <p:nvPicPr>
          <p:cNvPr id="11" name="Content Placeholder 10">
            <a:extLst>
              <a:ext uri="{FF2B5EF4-FFF2-40B4-BE49-F238E27FC236}">
                <a16:creationId xmlns:a16="http://schemas.microsoft.com/office/drawing/2014/main" id="{ADB42A94-029E-DE45-AAA1-CFB1112E0287}"/>
              </a:ext>
            </a:extLst>
          </p:cNvPr>
          <p:cNvPicPr>
            <a:picLocks noGrp="1" noChangeAspect="1"/>
          </p:cNvPicPr>
          <p:nvPr>
            <p:ph idx="1"/>
          </p:nvPr>
        </p:nvPicPr>
        <p:blipFill>
          <a:blip r:embed="rId4"/>
          <a:stretch>
            <a:fillRect/>
          </a:stretch>
        </p:blipFill>
        <p:spPr>
          <a:xfrm>
            <a:off x="5066389" y="2130909"/>
            <a:ext cx="7020688" cy="3897311"/>
          </a:xfrm>
        </p:spPr>
      </p:pic>
      <p:sp>
        <p:nvSpPr>
          <p:cNvPr id="12" name="Slide Number Placeholder 11">
            <a:extLst>
              <a:ext uri="{FF2B5EF4-FFF2-40B4-BE49-F238E27FC236}">
                <a16:creationId xmlns:a16="http://schemas.microsoft.com/office/drawing/2014/main" id="{532279B7-4BA5-4D48-B1DB-67C06B334FE0}"/>
              </a:ext>
            </a:extLst>
          </p:cNvPr>
          <p:cNvSpPr>
            <a:spLocks noGrp="1"/>
          </p:cNvSpPr>
          <p:nvPr>
            <p:ph type="sldNum" sz="quarter" idx="12"/>
          </p:nvPr>
        </p:nvSpPr>
        <p:spPr/>
        <p:txBody>
          <a:bodyPr/>
          <a:lstStyle/>
          <a:p>
            <a:pPr algn="l"/>
            <a:fld id="{EC99D18E-8D4C-EC42-B70B-F767BFABF999}" type="slidenum">
              <a:rPr lang="en-US" sz="1800" smtClean="0">
                <a:solidFill>
                  <a:schemeClr val="tx1"/>
                </a:solidFill>
              </a:rPr>
              <a:pPr algn="l"/>
              <a:t>7</a:t>
            </a:fld>
            <a:endParaRPr lang="en-US" sz="1800">
              <a:solidFill>
                <a:schemeClr val="tx1"/>
              </a:solidFill>
            </a:endParaRPr>
          </a:p>
        </p:txBody>
      </p:sp>
      <p:sp>
        <p:nvSpPr>
          <p:cNvPr id="13" name="Rectangle 12">
            <a:extLst>
              <a:ext uri="{FF2B5EF4-FFF2-40B4-BE49-F238E27FC236}">
                <a16:creationId xmlns:a16="http://schemas.microsoft.com/office/drawing/2014/main" id="{000AAD9D-2FB6-7A4D-9EE0-09DCADA9BA77}"/>
              </a:ext>
            </a:extLst>
          </p:cNvPr>
          <p:cNvSpPr/>
          <p:nvPr/>
        </p:nvSpPr>
        <p:spPr>
          <a:xfrm>
            <a:off x="4953000" y="1955755"/>
            <a:ext cx="7239000" cy="10160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C82E7E89-76AD-5B43-9CF4-C3B00B066E4F}"/>
              </a:ext>
            </a:extLst>
          </p:cNvPr>
          <p:cNvSpPr txBox="1"/>
          <p:nvPr/>
        </p:nvSpPr>
        <p:spPr>
          <a:xfrm>
            <a:off x="5435600" y="1428323"/>
            <a:ext cx="6478248" cy="461665"/>
          </a:xfrm>
          <a:prstGeom prst="rect">
            <a:avLst/>
          </a:prstGeom>
          <a:noFill/>
        </p:spPr>
        <p:txBody>
          <a:bodyPr wrap="none" rtlCol="0">
            <a:spAutoFit/>
          </a:bodyPr>
          <a:lstStyle/>
          <a:p>
            <a:r>
              <a:rPr lang="en-US" sz="2400" dirty="0">
                <a:solidFill>
                  <a:srgbClr val="0432FF"/>
                </a:solidFill>
              </a:rPr>
              <a:t>OpenNetVM/DPDK Based streaming data handling</a:t>
            </a:r>
          </a:p>
        </p:txBody>
      </p:sp>
      <p:pic>
        <p:nvPicPr>
          <p:cNvPr id="8" name="Graphic 7">
            <a:extLst>
              <a:ext uri="{FF2B5EF4-FFF2-40B4-BE49-F238E27FC236}">
                <a16:creationId xmlns:a16="http://schemas.microsoft.com/office/drawing/2014/main" id="{16513493-0742-844D-BD60-D1483CB4A0B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09600" y="690455"/>
            <a:ext cx="280946" cy="128525"/>
          </a:xfrm>
          <a:prstGeom prst="rect">
            <a:avLst/>
          </a:prstGeom>
        </p:spPr>
      </p:pic>
      <p:sp>
        <p:nvSpPr>
          <p:cNvPr id="9" name="Content Placeholder 2">
            <a:extLst>
              <a:ext uri="{FF2B5EF4-FFF2-40B4-BE49-F238E27FC236}">
                <a16:creationId xmlns:a16="http://schemas.microsoft.com/office/drawing/2014/main" id="{2F316284-AF99-C343-AF97-69B01F84F32C}"/>
              </a:ext>
            </a:extLst>
          </p:cNvPr>
          <p:cNvSpPr txBox="1">
            <a:spLocks/>
          </p:cNvSpPr>
          <p:nvPr/>
        </p:nvSpPr>
        <p:spPr>
          <a:xfrm>
            <a:off x="838200" y="1825624"/>
            <a:ext cx="4009877" cy="45307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We present the architecture of edge ML framework</a:t>
            </a:r>
            <a:br>
              <a:rPr lang="en-US" dirty="0"/>
            </a:br>
            <a:endParaRPr lang="en-US" dirty="0"/>
          </a:p>
          <a:p>
            <a:r>
              <a:rPr lang="en-US" dirty="0"/>
              <a:t>We use OpenNetVM (ONVM), a DPDK based network function virtualization platform to receive application data used for ML processing</a:t>
            </a:r>
          </a:p>
        </p:txBody>
      </p:sp>
    </p:spTree>
    <p:custDataLst>
      <p:tags r:id="rId1"/>
    </p:custDataLst>
    <p:extLst>
      <p:ext uri="{BB962C8B-B14F-4D97-AF65-F5344CB8AC3E}">
        <p14:creationId xmlns:p14="http://schemas.microsoft.com/office/powerpoint/2010/main" val="29492216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CE9D1-6878-5A4C-B96D-5D3995527441}"/>
              </a:ext>
            </a:extLst>
          </p:cNvPr>
          <p:cNvSpPr>
            <a:spLocks noGrp="1"/>
          </p:cNvSpPr>
          <p:nvPr>
            <p:ph type="title"/>
          </p:nvPr>
        </p:nvSpPr>
        <p:spPr/>
        <p:txBody>
          <a:bodyPr>
            <a:normAutofit/>
          </a:bodyPr>
          <a:lstStyle/>
          <a:p>
            <a:r>
              <a:rPr lang="en-US" sz="3600" dirty="0">
                <a:solidFill>
                  <a:srgbClr val="003DA5"/>
                </a:solidFill>
                <a:latin typeface="Fira Sans Medium" panose="020B0503050000020004" pitchFamily="34" charset="0"/>
                <a:ea typeface="Fira Sans Medium" panose="020B0503050000020004" pitchFamily="34" charset="0"/>
                <a:cs typeface="+mn-cs"/>
              </a:rPr>
              <a:t>Inference &amp; Learning Framework Architecture</a:t>
            </a:r>
          </a:p>
        </p:txBody>
      </p:sp>
      <p:pic>
        <p:nvPicPr>
          <p:cNvPr id="11" name="Content Placeholder 10">
            <a:extLst>
              <a:ext uri="{FF2B5EF4-FFF2-40B4-BE49-F238E27FC236}">
                <a16:creationId xmlns:a16="http://schemas.microsoft.com/office/drawing/2014/main" id="{ADB42A94-029E-DE45-AAA1-CFB1112E0287}"/>
              </a:ext>
            </a:extLst>
          </p:cNvPr>
          <p:cNvPicPr>
            <a:picLocks noGrp="1" noChangeAspect="1"/>
          </p:cNvPicPr>
          <p:nvPr>
            <p:ph idx="1"/>
          </p:nvPr>
        </p:nvPicPr>
        <p:blipFill>
          <a:blip r:embed="rId4"/>
          <a:stretch>
            <a:fillRect/>
          </a:stretch>
        </p:blipFill>
        <p:spPr>
          <a:xfrm>
            <a:off x="4950484" y="2014509"/>
            <a:ext cx="7020688" cy="3897311"/>
          </a:xfrm>
        </p:spPr>
      </p:pic>
      <p:sp>
        <p:nvSpPr>
          <p:cNvPr id="12" name="Slide Number Placeholder 11">
            <a:extLst>
              <a:ext uri="{FF2B5EF4-FFF2-40B4-BE49-F238E27FC236}">
                <a16:creationId xmlns:a16="http://schemas.microsoft.com/office/drawing/2014/main" id="{532279B7-4BA5-4D48-B1DB-67C06B334FE0}"/>
              </a:ext>
            </a:extLst>
          </p:cNvPr>
          <p:cNvSpPr>
            <a:spLocks noGrp="1"/>
          </p:cNvSpPr>
          <p:nvPr>
            <p:ph type="sldNum" sz="quarter" idx="12"/>
          </p:nvPr>
        </p:nvSpPr>
        <p:spPr/>
        <p:txBody>
          <a:bodyPr/>
          <a:lstStyle/>
          <a:p>
            <a:pPr algn="l"/>
            <a:fld id="{EC99D18E-8D4C-EC42-B70B-F767BFABF999}" type="slidenum">
              <a:rPr lang="en-US" sz="1800" smtClean="0">
                <a:solidFill>
                  <a:schemeClr val="tx1"/>
                </a:solidFill>
              </a:rPr>
              <a:pPr algn="l"/>
              <a:t>8</a:t>
            </a:fld>
            <a:endParaRPr lang="en-US" sz="1800">
              <a:solidFill>
                <a:schemeClr val="tx1"/>
              </a:solidFill>
            </a:endParaRPr>
          </a:p>
        </p:txBody>
      </p:sp>
      <p:sp>
        <p:nvSpPr>
          <p:cNvPr id="3" name="Rectangle 2">
            <a:extLst>
              <a:ext uri="{FF2B5EF4-FFF2-40B4-BE49-F238E27FC236}">
                <a16:creationId xmlns:a16="http://schemas.microsoft.com/office/drawing/2014/main" id="{380FFB90-A90E-B349-B856-D3EBA082F538}"/>
              </a:ext>
            </a:extLst>
          </p:cNvPr>
          <p:cNvSpPr/>
          <p:nvPr/>
        </p:nvSpPr>
        <p:spPr>
          <a:xfrm>
            <a:off x="4891217" y="2781536"/>
            <a:ext cx="3569611" cy="1854200"/>
          </a:xfrm>
          <a:prstGeom prst="rect">
            <a:avLst/>
          </a:prstGeom>
          <a:noFill/>
          <a:ln w="571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E8371B58-7B7E-ED40-B20F-E868DB602C6F}"/>
              </a:ext>
            </a:extLst>
          </p:cNvPr>
          <p:cNvSpPr/>
          <p:nvPr/>
        </p:nvSpPr>
        <p:spPr>
          <a:xfrm>
            <a:off x="8520095" y="2781536"/>
            <a:ext cx="3569611" cy="1854200"/>
          </a:xfrm>
          <a:prstGeom prst="rect">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a:extLst>
              <a:ext uri="{FF2B5EF4-FFF2-40B4-BE49-F238E27FC236}">
                <a16:creationId xmlns:a16="http://schemas.microsoft.com/office/drawing/2014/main" id="{6985FC84-453B-AE4A-9FAB-A25F6B2C6E6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09600" y="690455"/>
            <a:ext cx="280946" cy="128525"/>
          </a:xfrm>
          <a:prstGeom prst="rect">
            <a:avLst/>
          </a:prstGeom>
        </p:spPr>
      </p:pic>
      <p:sp>
        <p:nvSpPr>
          <p:cNvPr id="13" name="Content Placeholder 2">
            <a:extLst>
              <a:ext uri="{FF2B5EF4-FFF2-40B4-BE49-F238E27FC236}">
                <a16:creationId xmlns:a16="http://schemas.microsoft.com/office/drawing/2014/main" id="{CCE5DABC-025B-CF47-9BDB-7AA687CDB9A7}"/>
              </a:ext>
            </a:extLst>
          </p:cNvPr>
          <p:cNvSpPr txBox="1">
            <a:spLocks/>
          </p:cNvSpPr>
          <p:nvPr/>
        </p:nvSpPr>
        <p:spPr>
          <a:xfrm>
            <a:off x="609600" y="1636820"/>
            <a:ext cx="4009877" cy="45307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We run different ML models as network function applications in ONVM.</a:t>
            </a:r>
            <a:br>
              <a:rPr lang="en-US" dirty="0"/>
            </a:br>
            <a:endParaRPr lang="en-US" dirty="0"/>
          </a:p>
        </p:txBody>
      </p:sp>
    </p:spTree>
    <p:custDataLst>
      <p:tags r:id="rId1"/>
    </p:custDataLst>
    <p:extLst>
      <p:ext uri="{BB962C8B-B14F-4D97-AF65-F5344CB8AC3E}">
        <p14:creationId xmlns:p14="http://schemas.microsoft.com/office/powerpoint/2010/main" val="36019145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CE9D1-6878-5A4C-B96D-5D3995527441}"/>
              </a:ext>
            </a:extLst>
          </p:cNvPr>
          <p:cNvSpPr>
            <a:spLocks noGrp="1"/>
          </p:cNvSpPr>
          <p:nvPr>
            <p:ph type="title"/>
          </p:nvPr>
        </p:nvSpPr>
        <p:spPr/>
        <p:txBody>
          <a:bodyPr>
            <a:normAutofit/>
          </a:bodyPr>
          <a:lstStyle/>
          <a:p>
            <a:r>
              <a:rPr lang="en-US" sz="3600" dirty="0">
                <a:solidFill>
                  <a:srgbClr val="003DA5"/>
                </a:solidFill>
                <a:latin typeface="Fira Sans Medium" panose="020B0503050000020004" pitchFamily="34" charset="0"/>
                <a:ea typeface="Fira Sans Medium" panose="020B0503050000020004" pitchFamily="34" charset="0"/>
                <a:cs typeface="+mn-cs"/>
              </a:rPr>
              <a:t>Inference &amp; Learning Framework Architecture</a:t>
            </a:r>
          </a:p>
        </p:txBody>
      </p:sp>
      <p:pic>
        <p:nvPicPr>
          <p:cNvPr id="11" name="Content Placeholder 10">
            <a:extLst>
              <a:ext uri="{FF2B5EF4-FFF2-40B4-BE49-F238E27FC236}">
                <a16:creationId xmlns:a16="http://schemas.microsoft.com/office/drawing/2014/main" id="{ADB42A94-029E-DE45-AAA1-CFB1112E0287}"/>
              </a:ext>
            </a:extLst>
          </p:cNvPr>
          <p:cNvPicPr>
            <a:picLocks noGrp="1" noChangeAspect="1"/>
          </p:cNvPicPr>
          <p:nvPr>
            <p:ph idx="1"/>
          </p:nvPr>
        </p:nvPicPr>
        <p:blipFill>
          <a:blip r:embed="rId4"/>
          <a:stretch>
            <a:fillRect/>
          </a:stretch>
        </p:blipFill>
        <p:spPr>
          <a:xfrm>
            <a:off x="5024056" y="1680683"/>
            <a:ext cx="7020688" cy="3897311"/>
          </a:xfrm>
        </p:spPr>
      </p:pic>
      <p:sp>
        <p:nvSpPr>
          <p:cNvPr id="12" name="Slide Number Placeholder 11">
            <a:extLst>
              <a:ext uri="{FF2B5EF4-FFF2-40B4-BE49-F238E27FC236}">
                <a16:creationId xmlns:a16="http://schemas.microsoft.com/office/drawing/2014/main" id="{532279B7-4BA5-4D48-B1DB-67C06B334FE0}"/>
              </a:ext>
            </a:extLst>
          </p:cNvPr>
          <p:cNvSpPr>
            <a:spLocks noGrp="1"/>
          </p:cNvSpPr>
          <p:nvPr>
            <p:ph type="sldNum" sz="quarter" idx="12"/>
          </p:nvPr>
        </p:nvSpPr>
        <p:spPr/>
        <p:txBody>
          <a:bodyPr/>
          <a:lstStyle/>
          <a:p>
            <a:pPr algn="l"/>
            <a:fld id="{EC99D18E-8D4C-EC42-B70B-F767BFABF999}" type="slidenum">
              <a:rPr lang="en-US" sz="1800" smtClean="0">
                <a:solidFill>
                  <a:schemeClr val="tx1"/>
                </a:solidFill>
              </a:rPr>
              <a:pPr algn="l"/>
              <a:t>9</a:t>
            </a:fld>
            <a:endParaRPr lang="en-US" sz="1800">
              <a:solidFill>
                <a:schemeClr val="tx1"/>
              </a:solidFill>
            </a:endParaRPr>
          </a:p>
        </p:txBody>
      </p:sp>
      <p:sp>
        <p:nvSpPr>
          <p:cNvPr id="5" name="Rectangle 4">
            <a:extLst>
              <a:ext uri="{FF2B5EF4-FFF2-40B4-BE49-F238E27FC236}">
                <a16:creationId xmlns:a16="http://schemas.microsoft.com/office/drawing/2014/main" id="{8C36913F-0545-F14C-BF47-3AC93A898DDA}"/>
              </a:ext>
            </a:extLst>
          </p:cNvPr>
          <p:cNvSpPr/>
          <p:nvPr/>
        </p:nvSpPr>
        <p:spPr>
          <a:xfrm>
            <a:off x="4902200" y="4251110"/>
            <a:ext cx="7289800" cy="143933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a:extLst>
              <a:ext uri="{FF2B5EF4-FFF2-40B4-BE49-F238E27FC236}">
                <a16:creationId xmlns:a16="http://schemas.microsoft.com/office/drawing/2014/main" id="{EF9F907C-68CE-8047-B5CE-8957915D9E1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09600" y="690455"/>
            <a:ext cx="280946" cy="128525"/>
          </a:xfrm>
          <a:prstGeom prst="rect">
            <a:avLst/>
          </a:prstGeom>
        </p:spPr>
      </p:pic>
      <p:sp>
        <p:nvSpPr>
          <p:cNvPr id="13" name="Content Placeholder 2">
            <a:extLst>
              <a:ext uri="{FF2B5EF4-FFF2-40B4-BE49-F238E27FC236}">
                <a16:creationId xmlns:a16="http://schemas.microsoft.com/office/drawing/2014/main" id="{DFC6795E-5529-7044-977D-9B4D38276FFD}"/>
              </a:ext>
            </a:extLst>
          </p:cNvPr>
          <p:cNvSpPr txBox="1">
            <a:spLocks/>
          </p:cNvSpPr>
          <p:nvPr/>
        </p:nvSpPr>
        <p:spPr>
          <a:xfrm>
            <a:off x="609600" y="1636820"/>
            <a:ext cx="4009877" cy="4530725"/>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GPU is virtualized with help of CUDA Multi-process service</a:t>
            </a:r>
            <a:br>
              <a:rPr lang="en-US" sz="2400" dirty="0"/>
            </a:br>
            <a:endParaRPr lang="en-US" sz="2400" dirty="0"/>
          </a:p>
          <a:p>
            <a:r>
              <a:rPr lang="en-US" sz="2400" dirty="0"/>
              <a:t>Multiple ML applications can run concurrently by spatially sharing GPU resources</a:t>
            </a:r>
            <a:br>
              <a:rPr lang="en-US" sz="2400" dirty="0"/>
            </a:br>
            <a:endParaRPr lang="en-US" sz="2400" dirty="0"/>
          </a:p>
          <a:p>
            <a:r>
              <a:rPr lang="en-US" sz="2400" dirty="0"/>
              <a:t>We set limits on GPU resources for each application to provide performance isolation for each ML application</a:t>
            </a:r>
          </a:p>
          <a:p>
            <a:endParaRPr lang="en-US" sz="2400" dirty="0"/>
          </a:p>
        </p:txBody>
      </p:sp>
    </p:spTree>
    <p:custDataLst>
      <p:tags r:id="rId1"/>
    </p:custDataLst>
    <p:extLst>
      <p:ext uri="{BB962C8B-B14F-4D97-AF65-F5344CB8AC3E}">
        <p14:creationId xmlns:p14="http://schemas.microsoft.com/office/powerpoint/2010/main" val="11887006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4EB2B-5217-A84B-8280-8E7E130350CB}"/>
              </a:ext>
            </a:extLst>
          </p:cNvPr>
          <p:cNvSpPr>
            <a:spLocks noGrp="1"/>
          </p:cNvSpPr>
          <p:nvPr>
            <p:ph type="title"/>
          </p:nvPr>
        </p:nvSpPr>
        <p:spPr/>
        <p:txBody>
          <a:bodyPr>
            <a:normAutofit/>
          </a:bodyPr>
          <a:lstStyle/>
          <a:p>
            <a:r>
              <a:rPr lang="en-US" sz="3600" dirty="0">
                <a:solidFill>
                  <a:srgbClr val="003DA5"/>
                </a:solidFill>
                <a:latin typeface="Fira Sans Medium" panose="020B0503050000020004" pitchFamily="34" charset="0"/>
                <a:ea typeface="Fira Sans Medium" panose="020B0503050000020004" pitchFamily="34" charset="0"/>
                <a:cs typeface="+mn-cs"/>
              </a:rPr>
              <a:t>Inference &amp; Learning Framework DNN Inference application</a:t>
            </a:r>
          </a:p>
        </p:txBody>
      </p:sp>
      <p:pic>
        <p:nvPicPr>
          <p:cNvPr id="6" name="Content Placeholder 5">
            <a:extLst>
              <a:ext uri="{FF2B5EF4-FFF2-40B4-BE49-F238E27FC236}">
                <a16:creationId xmlns:a16="http://schemas.microsoft.com/office/drawing/2014/main" id="{65FE60F2-B35E-1E44-BEE9-8BF50EFF2FFE}"/>
              </a:ext>
            </a:extLst>
          </p:cNvPr>
          <p:cNvPicPr>
            <a:picLocks noGrp="1" noChangeAspect="1"/>
          </p:cNvPicPr>
          <p:nvPr>
            <p:ph idx="1"/>
          </p:nvPr>
        </p:nvPicPr>
        <p:blipFill rotWithShape="1">
          <a:blip r:embed="rId4"/>
          <a:srcRect l="-2969" t="21635" r="49988" b="11283"/>
          <a:stretch/>
        </p:blipFill>
        <p:spPr>
          <a:xfrm>
            <a:off x="3376116" y="2832910"/>
            <a:ext cx="5245117" cy="3686546"/>
          </a:xfrm>
        </p:spPr>
      </p:pic>
      <p:sp>
        <p:nvSpPr>
          <p:cNvPr id="4" name="Slide Number Placeholder 3">
            <a:extLst>
              <a:ext uri="{FF2B5EF4-FFF2-40B4-BE49-F238E27FC236}">
                <a16:creationId xmlns:a16="http://schemas.microsoft.com/office/drawing/2014/main" id="{31D9DEE5-0C0B-E747-BAA7-31349DB02A0F}"/>
              </a:ext>
            </a:extLst>
          </p:cNvPr>
          <p:cNvSpPr>
            <a:spLocks noGrp="1"/>
          </p:cNvSpPr>
          <p:nvPr>
            <p:ph type="sldNum" sz="quarter" idx="12"/>
          </p:nvPr>
        </p:nvSpPr>
        <p:spPr/>
        <p:txBody>
          <a:bodyPr/>
          <a:lstStyle/>
          <a:p>
            <a:pPr algn="ctr"/>
            <a:fld id="{EC99D18E-8D4C-EC42-B70B-F767BFABF999}" type="slidenum">
              <a:rPr lang="en-US" sz="1800" smtClean="0">
                <a:solidFill>
                  <a:schemeClr val="tx1"/>
                </a:solidFill>
              </a:rPr>
              <a:pPr algn="ctr"/>
              <a:t>10</a:t>
            </a:fld>
            <a:endParaRPr lang="en-US" sz="1800" dirty="0">
              <a:solidFill>
                <a:schemeClr val="tx1"/>
              </a:solidFill>
            </a:endParaRPr>
          </a:p>
        </p:txBody>
      </p:sp>
      <p:sp>
        <p:nvSpPr>
          <p:cNvPr id="7" name="Rectangle 6">
            <a:extLst>
              <a:ext uri="{FF2B5EF4-FFF2-40B4-BE49-F238E27FC236}">
                <a16:creationId xmlns:a16="http://schemas.microsoft.com/office/drawing/2014/main" id="{D1C7FC56-7965-7D4F-8DD7-1D83E0142E9E}"/>
              </a:ext>
            </a:extLst>
          </p:cNvPr>
          <p:cNvSpPr/>
          <p:nvPr/>
        </p:nvSpPr>
        <p:spPr>
          <a:xfrm>
            <a:off x="3888366" y="2705952"/>
            <a:ext cx="1896534" cy="1346199"/>
          </a:xfrm>
          <a:prstGeom prst="rect">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28AFC43-BFE9-8948-99CA-0B11D7FCF23A}"/>
              </a:ext>
            </a:extLst>
          </p:cNvPr>
          <p:cNvSpPr/>
          <p:nvPr/>
        </p:nvSpPr>
        <p:spPr>
          <a:xfrm>
            <a:off x="5784900" y="2705952"/>
            <a:ext cx="2523066" cy="1346199"/>
          </a:xfrm>
          <a:prstGeom prst="rect">
            <a:avLst/>
          </a:prstGeom>
          <a:noFill/>
          <a:ln w="57150">
            <a:solidFill>
              <a:srgbClr val="04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F0B31D53-5BA4-074B-9F62-957238A4F9E0}"/>
              </a:ext>
            </a:extLst>
          </p:cNvPr>
          <p:cNvSpPr/>
          <p:nvPr/>
        </p:nvSpPr>
        <p:spPr>
          <a:xfrm>
            <a:off x="5463166" y="4052152"/>
            <a:ext cx="2844799" cy="1134533"/>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B32FFB57-444F-2540-9F6A-4310F0DBD08D}"/>
              </a:ext>
            </a:extLst>
          </p:cNvPr>
          <p:cNvSpPr txBox="1"/>
          <p:nvPr/>
        </p:nvSpPr>
        <p:spPr>
          <a:xfrm>
            <a:off x="1270772" y="2786385"/>
            <a:ext cx="2523065" cy="1200329"/>
          </a:xfrm>
          <a:prstGeom prst="rect">
            <a:avLst/>
          </a:prstGeom>
          <a:noFill/>
        </p:spPr>
        <p:txBody>
          <a:bodyPr wrap="square" rtlCol="0">
            <a:spAutoFit/>
          </a:bodyPr>
          <a:lstStyle/>
          <a:p>
            <a:r>
              <a:rPr lang="en-US" sz="2400" dirty="0">
                <a:solidFill>
                  <a:schemeClr val="accent2"/>
                </a:solidFill>
              </a:rPr>
              <a:t>NetML module for low latency data transfer to GPU </a:t>
            </a:r>
          </a:p>
        </p:txBody>
      </p:sp>
      <p:sp>
        <p:nvSpPr>
          <p:cNvPr id="11" name="TextBox 10">
            <a:extLst>
              <a:ext uri="{FF2B5EF4-FFF2-40B4-BE49-F238E27FC236}">
                <a16:creationId xmlns:a16="http://schemas.microsoft.com/office/drawing/2014/main" id="{1536F5B8-6F44-8542-984F-4417917F82A0}"/>
              </a:ext>
            </a:extLst>
          </p:cNvPr>
          <p:cNvSpPr txBox="1"/>
          <p:nvPr/>
        </p:nvSpPr>
        <p:spPr>
          <a:xfrm>
            <a:off x="8697432" y="2705952"/>
            <a:ext cx="3310467" cy="1200329"/>
          </a:xfrm>
          <a:prstGeom prst="rect">
            <a:avLst/>
          </a:prstGeom>
          <a:noFill/>
        </p:spPr>
        <p:txBody>
          <a:bodyPr wrap="square" rtlCol="0">
            <a:spAutoFit/>
          </a:bodyPr>
          <a:lstStyle/>
          <a:p>
            <a:r>
              <a:rPr lang="en-US" sz="2400" dirty="0">
                <a:solidFill>
                  <a:srgbClr val="0432FF"/>
                </a:solidFill>
              </a:rPr>
              <a:t>DNN platform for loading desired ML/DNN model in GPU</a:t>
            </a:r>
          </a:p>
        </p:txBody>
      </p:sp>
      <p:sp>
        <p:nvSpPr>
          <p:cNvPr id="12" name="TextBox 11">
            <a:extLst>
              <a:ext uri="{FF2B5EF4-FFF2-40B4-BE49-F238E27FC236}">
                <a16:creationId xmlns:a16="http://schemas.microsoft.com/office/drawing/2014/main" id="{D5D6474D-BE4A-544C-9D34-8C0A76D5CB56}"/>
              </a:ext>
            </a:extLst>
          </p:cNvPr>
          <p:cNvSpPr txBox="1"/>
          <p:nvPr/>
        </p:nvSpPr>
        <p:spPr>
          <a:xfrm>
            <a:off x="8697432" y="4052151"/>
            <a:ext cx="3310468" cy="1569660"/>
          </a:xfrm>
          <a:prstGeom prst="rect">
            <a:avLst/>
          </a:prstGeom>
          <a:noFill/>
        </p:spPr>
        <p:txBody>
          <a:bodyPr wrap="square" rtlCol="0">
            <a:spAutoFit/>
          </a:bodyPr>
          <a:lstStyle/>
          <a:p>
            <a:r>
              <a:rPr lang="en-US" sz="2400" dirty="0">
                <a:solidFill>
                  <a:srgbClr val="C00000"/>
                </a:solidFill>
              </a:rPr>
              <a:t>Streams and GPU module for running DNN model in GPU/spatially sharing GPU</a:t>
            </a:r>
          </a:p>
        </p:txBody>
      </p:sp>
      <p:pic>
        <p:nvPicPr>
          <p:cNvPr id="14" name="Graphic 13">
            <a:extLst>
              <a:ext uri="{FF2B5EF4-FFF2-40B4-BE49-F238E27FC236}">
                <a16:creationId xmlns:a16="http://schemas.microsoft.com/office/drawing/2014/main" id="{26F542A6-8A51-4943-B0CD-D0A6466A56E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09600" y="690455"/>
            <a:ext cx="280946" cy="128525"/>
          </a:xfrm>
          <a:prstGeom prst="rect">
            <a:avLst/>
          </a:prstGeom>
        </p:spPr>
      </p:pic>
      <p:cxnSp>
        <p:nvCxnSpPr>
          <p:cNvPr id="5" name="Straight Connector 4">
            <a:extLst>
              <a:ext uri="{FF2B5EF4-FFF2-40B4-BE49-F238E27FC236}">
                <a16:creationId xmlns:a16="http://schemas.microsoft.com/office/drawing/2014/main" id="{18BB69E0-4670-1947-8274-F30D685B2901}"/>
              </a:ext>
            </a:extLst>
          </p:cNvPr>
          <p:cNvCxnSpPr>
            <a:cxnSpLocks/>
          </p:cNvCxnSpPr>
          <p:nvPr/>
        </p:nvCxnSpPr>
        <p:spPr>
          <a:xfrm>
            <a:off x="8623800" y="5350375"/>
            <a:ext cx="0" cy="1169081"/>
          </a:xfrm>
          <a:prstGeom prst="line">
            <a:avLst/>
          </a:prstGeom>
          <a:ln w="38100"/>
        </p:spPr>
        <p:style>
          <a:lnRef idx="1">
            <a:schemeClr val="dk1"/>
          </a:lnRef>
          <a:fillRef idx="0">
            <a:schemeClr val="dk1"/>
          </a:fillRef>
          <a:effectRef idx="0">
            <a:schemeClr val="dk1"/>
          </a:effectRef>
          <a:fontRef idx="minor">
            <a:schemeClr val="tx1"/>
          </a:fontRef>
        </p:style>
      </p:cxnSp>
      <p:sp>
        <p:nvSpPr>
          <p:cNvPr id="17" name="Rectangle 16">
            <a:extLst>
              <a:ext uri="{FF2B5EF4-FFF2-40B4-BE49-F238E27FC236}">
                <a16:creationId xmlns:a16="http://schemas.microsoft.com/office/drawing/2014/main" id="{79334281-484B-4F42-B389-975E631361B4}"/>
              </a:ext>
            </a:extLst>
          </p:cNvPr>
          <p:cNvSpPr/>
          <p:nvPr/>
        </p:nvSpPr>
        <p:spPr>
          <a:xfrm>
            <a:off x="3557290" y="2076714"/>
            <a:ext cx="662152" cy="38752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NIC</a:t>
            </a:r>
          </a:p>
        </p:txBody>
      </p:sp>
      <p:sp>
        <p:nvSpPr>
          <p:cNvPr id="18" name="Rectangle 17">
            <a:extLst>
              <a:ext uri="{FF2B5EF4-FFF2-40B4-BE49-F238E27FC236}">
                <a16:creationId xmlns:a16="http://schemas.microsoft.com/office/drawing/2014/main" id="{4E63A7D3-F401-AF48-A6C9-EC1AB2E28656}"/>
              </a:ext>
            </a:extLst>
          </p:cNvPr>
          <p:cNvSpPr/>
          <p:nvPr/>
        </p:nvSpPr>
        <p:spPr>
          <a:xfrm>
            <a:off x="4456386" y="1986455"/>
            <a:ext cx="1542288" cy="57362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ONVM</a:t>
            </a:r>
            <a:br>
              <a:rPr lang="en-US" dirty="0"/>
            </a:br>
            <a:r>
              <a:rPr lang="en-US" dirty="0"/>
              <a:t>Manager</a:t>
            </a:r>
          </a:p>
        </p:txBody>
      </p:sp>
      <p:sp>
        <p:nvSpPr>
          <p:cNvPr id="19" name="Rounded Rectangle 18">
            <a:extLst>
              <a:ext uri="{FF2B5EF4-FFF2-40B4-BE49-F238E27FC236}">
                <a16:creationId xmlns:a16="http://schemas.microsoft.com/office/drawing/2014/main" id="{51F36AC7-6744-654E-83B8-30A1A6665EE1}"/>
              </a:ext>
            </a:extLst>
          </p:cNvPr>
          <p:cNvSpPr/>
          <p:nvPr/>
        </p:nvSpPr>
        <p:spPr>
          <a:xfrm>
            <a:off x="6232634" y="1854709"/>
            <a:ext cx="3749566" cy="70537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ONVM Shared Memory</a:t>
            </a:r>
            <a:br>
              <a:rPr lang="en-US" dirty="0"/>
            </a:br>
            <a:endParaRPr lang="en-US" dirty="0"/>
          </a:p>
        </p:txBody>
      </p:sp>
      <p:sp>
        <p:nvSpPr>
          <p:cNvPr id="20" name="Rectangle 19">
            <a:extLst>
              <a:ext uri="{FF2B5EF4-FFF2-40B4-BE49-F238E27FC236}">
                <a16:creationId xmlns:a16="http://schemas.microsoft.com/office/drawing/2014/main" id="{17B97E0D-58CE-BC4D-9A23-B7B619A08B25}"/>
              </a:ext>
            </a:extLst>
          </p:cNvPr>
          <p:cNvSpPr/>
          <p:nvPr/>
        </p:nvSpPr>
        <p:spPr>
          <a:xfrm>
            <a:off x="6600497" y="2173596"/>
            <a:ext cx="924910" cy="193764"/>
          </a:xfrm>
          <a:prstGeom prst="rect">
            <a:avLst/>
          </a:prstGeom>
          <a:solidFill>
            <a:schemeClr val="accent4">
              <a:lumMod val="20000"/>
              <a:lumOff val="8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dirty="0"/>
              <a:t>Packet</a:t>
            </a:r>
          </a:p>
        </p:txBody>
      </p:sp>
      <p:sp>
        <p:nvSpPr>
          <p:cNvPr id="21" name="Rectangle 20">
            <a:extLst>
              <a:ext uri="{FF2B5EF4-FFF2-40B4-BE49-F238E27FC236}">
                <a16:creationId xmlns:a16="http://schemas.microsoft.com/office/drawing/2014/main" id="{95B74584-637A-FF41-BD96-67C1DB3E4591}"/>
              </a:ext>
            </a:extLst>
          </p:cNvPr>
          <p:cNvSpPr/>
          <p:nvPr/>
        </p:nvSpPr>
        <p:spPr>
          <a:xfrm>
            <a:off x="7740869" y="2173819"/>
            <a:ext cx="924910" cy="193764"/>
          </a:xfrm>
          <a:prstGeom prst="rect">
            <a:avLst/>
          </a:prstGeom>
          <a:solidFill>
            <a:schemeClr val="accent4">
              <a:lumMod val="20000"/>
              <a:lumOff val="8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dirty="0"/>
              <a:t>Packet</a:t>
            </a:r>
          </a:p>
        </p:txBody>
      </p:sp>
      <p:sp>
        <p:nvSpPr>
          <p:cNvPr id="22" name="Rectangle 21">
            <a:extLst>
              <a:ext uri="{FF2B5EF4-FFF2-40B4-BE49-F238E27FC236}">
                <a16:creationId xmlns:a16="http://schemas.microsoft.com/office/drawing/2014/main" id="{86CF0874-E58D-724A-9CD8-881CDF4A384F}"/>
              </a:ext>
            </a:extLst>
          </p:cNvPr>
          <p:cNvSpPr/>
          <p:nvPr/>
        </p:nvSpPr>
        <p:spPr>
          <a:xfrm>
            <a:off x="8820833" y="2173595"/>
            <a:ext cx="924910" cy="193764"/>
          </a:xfrm>
          <a:prstGeom prst="rect">
            <a:avLst/>
          </a:prstGeom>
          <a:solidFill>
            <a:schemeClr val="accent4">
              <a:lumMod val="20000"/>
              <a:lumOff val="8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dirty="0"/>
              <a:t>Packet</a:t>
            </a:r>
          </a:p>
        </p:txBody>
      </p:sp>
      <p:cxnSp>
        <p:nvCxnSpPr>
          <p:cNvPr id="24" name="Straight Arrow Connector 23">
            <a:extLst>
              <a:ext uri="{FF2B5EF4-FFF2-40B4-BE49-F238E27FC236}">
                <a16:creationId xmlns:a16="http://schemas.microsoft.com/office/drawing/2014/main" id="{BBCD3B57-6C03-C647-BADB-DAD8FFB0BA94}"/>
              </a:ext>
            </a:extLst>
          </p:cNvPr>
          <p:cNvCxnSpPr>
            <a:cxnSpLocks/>
            <a:stCxn id="17" idx="3"/>
            <a:endCxn id="20" idx="1"/>
          </p:cNvCxnSpPr>
          <p:nvPr/>
        </p:nvCxnSpPr>
        <p:spPr>
          <a:xfrm>
            <a:off x="4219442" y="2270478"/>
            <a:ext cx="238105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28" name="TextBox 27">
            <a:extLst>
              <a:ext uri="{FF2B5EF4-FFF2-40B4-BE49-F238E27FC236}">
                <a16:creationId xmlns:a16="http://schemas.microsoft.com/office/drawing/2014/main" id="{A4AB104C-24C8-9C4C-80AD-D6D1148EE5C2}"/>
              </a:ext>
            </a:extLst>
          </p:cNvPr>
          <p:cNvSpPr txBox="1"/>
          <p:nvPr/>
        </p:nvSpPr>
        <p:spPr>
          <a:xfrm>
            <a:off x="4527900" y="1270695"/>
            <a:ext cx="4715330" cy="461665"/>
          </a:xfrm>
          <a:prstGeom prst="rect">
            <a:avLst/>
          </a:prstGeom>
          <a:noFill/>
        </p:spPr>
        <p:txBody>
          <a:bodyPr wrap="none" rtlCol="0">
            <a:spAutoFit/>
          </a:bodyPr>
          <a:lstStyle/>
          <a:p>
            <a:r>
              <a:rPr lang="en-US" sz="2400" dirty="0">
                <a:solidFill>
                  <a:schemeClr val="accent6">
                    <a:lumMod val="75000"/>
                  </a:schemeClr>
                </a:solidFill>
              </a:rPr>
              <a:t>Network Component (ONVM/DPDK)</a:t>
            </a:r>
          </a:p>
        </p:txBody>
      </p:sp>
    </p:spTree>
    <p:custDataLst>
      <p:tags r:id="rId1"/>
    </p:custDataLst>
    <p:extLst>
      <p:ext uri="{BB962C8B-B14F-4D97-AF65-F5344CB8AC3E}">
        <p14:creationId xmlns:p14="http://schemas.microsoft.com/office/powerpoint/2010/main" val="37885225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F876B-152B-2746-BDAE-46953905FCBC}"/>
              </a:ext>
            </a:extLst>
          </p:cNvPr>
          <p:cNvSpPr>
            <a:spLocks noGrp="1"/>
          </p:cNvSpPr>
          <p:nvPr>
            <p:ph type="title"/>
          </p:nvPr>
        </p:nvSpPr>
        <p:spPr/>
        <p:txBody>
          <a:bodyPr>
            <a:normAutofit/>
          </a:bodyPr>
          <a:lstStyle/>
          <a:p>
            <a:r>
              <a:rPr lang="en-US" sz="3600" dirty="0">
                <a:solidFill>
                  <a:srgbClr val="003DA5"/>
                </a:solidFill>
                <a:latin typeface="Fira Sans Medium" panose="020B0503050000020004" pitchFamily="34" charset="0"/>
                <a:ea typeface="Fira Sans Medium" panose="020B0503050000020004" pitchFamily="34" charset="0"/>
                <a:cs typeface="+mn-cs"/>
              </a:rPr>
              <a:t>Experimental Testbed </a:t>
            </a:r>
          </a:p>
        </p:txBody>
      </p:sp>
      <p:sp>
        <p:nvSpPr>
          <p:cNvPr id="3" name="Content Placeholder 2">
            <a:extLst>
              <a:ext uri="{FF2B5EF4-FFF2-40B4-BE49-F238E27FC236}">
                <a16:creationId xmlns:a16="http://schemas.microsoft.com/office/drawing/2014/main" id="{63058BF8-9ECD-2A42-AA23-ADA96FFDA7D8}"/>
              </a:ext>
            </a:extLst>
          </p:cNvPr>
          <p:cNvSpPr>
            <a:spLocks noGrp="1"/>
          </p:cNvSpPr>
          <p:nvPr>
            <p:ph idx="1"/>
          </p:nvPr>
        </p:nvSpPr>
        <p:spPr/>
        <p:txBody>
          <a:bodyPr>
            <a:normAutofit lnSpcReduction="10000"/>
          </a:bodyPr>
          <a:lstStyle/>
          <a:p>
            <a:r>
              <a:rPr lang="en-US" dirty="0"/>
              <a:t>Dell PowerEdge R740XD with Intel® Xeon® Gold 6148 CPU (20 cores)</a:t>
            </a:r>
          </a:p>
          <a:p>
            <a:r>
              <a:rPr lang="en-US" dirty="0"/>
              <a:t>256 GB system memory</a:t>
            </a:r>
          </a:p>
          <a:p>
            <a:r>
              <a:rPr lang="en-US" dirty="0"/>
              <a:t>NVIDIA V100 GPU (16 GB GPU memory, 80 streaming multiprocessors)</a:t>
            </a:r>
          </a:p>
          <a:p>
            <a:r>
              <a:rPr lang="en-US" dirty="0"/>
              <a:t>Image recognition tasks: Color image of 224x224 resolution.</a:t>
            </a:r>
          </a:p>
          <a:p>
            <a:r>
              <a:rPr lang="en-US" dirty="0"/>
              <a:t>Image size: 588 kilobytes</a:t>
            </a:r>
          </a:p>
          <a:p>
            <a:r>
              <a:rPr lang="en-US" dirty="0"/>
              <a:t>4x10 </a:t>
            </a:r>
            <a:r>
              <a:rPr lang="en-US" dirty="0" err="1"/>
              <a:t>GbE</a:t>
            </a:r>
            <a:r>
              <a:rPr lang="en-US" dirty="0"/>
              <a:t> (40 </a:t>
            </a:r>
            <a:r>
              <a:rPr lang="en-US" dirty="0" err="1"/>
              <a:t>GbE</a:t>
            </a:r>
            <a:r>
              <a:rPr lang="en-US" dirty="0"/>
              <a:t> total) connection between traffic generator and receiving server</a:t>
            </a:r>
          </a:p>
          <a:p>
            <a:r>
              <a:rPr lang="en-US" dirty="0"/>
              <a:t>Image transferred over UDP packets. Our experiments ignored the network-related latency contributed by network protocol</a:t>
            </a:r>
          </a:p>
        </p:txBody>
      </p:sp>
      <p:sp>
        <p:nvSpPr>
          <p:cNvPr id="4" name="Slide Number Placeholder 3">
            <a:extLst>
              <a:ext uri="{FF2B5EF4-FFF2-40B4-BE49-F238E27FC236}">
                <a16:creationId xmlns:a16="http://schemas.microsoft.com/office/drawing/2014/main" id="{FB243E7A-A058-C44E-8BEE-17C0D6A34138}"/>
              </a:ext>
            </a:extLst>
          </p:cNvPr>
          <p:cNvSpPr>
            <a:spLocks noGrp="1"/>
          </p:cNvSpPr>
          <p:nvPr>
            <p:ph type="sldNum" sz="quarter" idx="12"/>
          </p:nvPr>
        </p:nvSpPr>
        <p:spPr/>
        <p:txBody>
          <a:bodyPr/>
          <a:lstStyle/>
          <a:p>
            <a:pPr algn="l"/>
            <a:fld id="{EC99D18E-8D4C-EC42-B70B-F767BFABF999}" type="slidenum">
              <a:rPr lang="en-US" sz="1800" smtClean="0">
                <a:solidFill>
                  <a:schemeClr val="tx1"/>
                </a:solidFill>
              </a:rPr>
              <a:pPr algn="l"/>
              <a:t>11</a:t>
            </a:fld>
            <a:endParaRPr lang="en-US" sz="1800">
              <a:solidFill>
                <a:schemeClr val="tx1"/>
              </a:solidFill>
            </a:endParaRPr>
          </a:p>
        </p:txBody>
      </p:sp>
      <p:pic>
        <p:nvPicPr>
          <p:cNvPr id="6" name="Graphic 5">
            <a:extLst>
              <a:ext uri="{FF2B5EF4-FFF2-40B4-BE49-F238E27FC236}">
                <a16:creationId xmlns:a16="http://schemas.microsoft.com/office/drawing/2014/main" id="{D629BB07-6CF4-8D44-B85E-2942FB9A8A4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09600" y="690455"/>
            <a:ext cx="280946" cy="128525"/>
          </a:xfrm>
          <a:prstGeom prst="rect">
            <a:avLst/>
          </a:prstGeom>
        </p:spPr>
      </p:pic>
    </p:spTree>
    <p:custDataLst>
      <p:tags r:id="rId1"/>
    </p:custDataLst>
    <p:extLst>
      <p:ext uri="{BB962C8B-B14F-4D97-AF65-F5344CB8AC3E}">
        <p14:creationId xmlns:p14="http://schemas.microsoft.com/office/powerpoint/2010/main" val="42728565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D113AAC-4000-7A42-82DB-C5A5BD492271}"/>
              </a:ext>
            </a:extLst>
          </p:cNvPr>
          <p:cNvSpPr>
            <a:spLocks noGrp="1"/>
          </p:cNvSpPr>
          <p:nvPr>
            <p:ph type="sldNum" sz="quarter" idx="12"/>
          </p:nvPr>
        </p:nvSpPr>
        <p:spPr/>
        <p:txBody>
          <a:bodyPr/>
          <a:lstStyle/>
          <a:p>
            <a:pPr algn="l"/>
            <a:fld id="{EC99D18E-8D4C-EC42-B70B-F767BFABF999}" type="slidenum">
              <a:rPr lang="en-US" sz="1800" smtClean="0">
                <a:solidFill>
                  <a:schemeClr val="tx1"/>
                </a:solidFill>
              </a:rPr>
              <a:pPr algn="l"/>
              <a:t>12</a:t>
            </a:fld>
            <a:endParaRPr lang="en-US" sz="1800">
              <a:solidFill>
                <a:schemeClr val="tx1"/>
              </a:solidFill>
            </a:endParaRPr>
          </a:p>
        </p:txBody>
      </p:sp>
      <p:pic>
        <p:nvPicPr>
          <p:cNvPr id="5" name="Content Placeholder 5">
            <a:extLst>
              <a:ext uri="{FF2B5EF4-FFF2-40B4-BE49-F238E27FC236}">
                <a16:creationId xmlns:a16="http://schemas.microsoft.com/office/drawing/2014/main" id="{03DD2956-1227-B24E-9680-8F41C890D7D4}"/>
              </a:ext>
            </a:extLst>
          </p:cNvPr>
          <p:cNvPicPr>
            <a:picLocks noChangeAspect="1"/>
          </p:cNvPicPr>
          <p:nvPr/>
        </p:nvPicPr>
        <p:blipFill rotWithShape="1">
          <a:blip r:embed="rId4"/>
          <a:srcRect l="296" t="20788" r="51071" b="33148"/>
          <a:stretch/>
        </p:blipFill>
        <p:spPr>
          <a:xfrm>
            <a:off x="3688676" y="2163233"/>
            <a:ext cx="4814647" cy="2531533"/>
          </a:xfrm>
          <a:prstGeom prst="rect">
            <a:avLst/>
          </a:prstGeom>
        </p:spPr>
      </p:pic>
      <p:sp>
        <p:nvSpPr>
          <p:cNvPr id="8" name="Rectangle 7">
            <a:extLst>
              <a:ext uri="{FF2B5EF4-FFF2-40B4-BE49-F238E27FC236}">
                <a16:creationId xmlns:a16="http://schemas.microsoft.com/office/drawing/2014/main" id="{254E9A57-FAC6-CF4F-8A1B-673BACDE749B}"/>
              </a:ext>
            </a:extLst>
          </p:cNvPr>
          <p:cNvSpPr/>
          <p:nvPr/>
        </p:nvSpPr>
        <p:spPr>
          <a:xfrm>
            <a:off x="5452533" y="3429000"/>
            <a:ext cx="2844799" cy="1134533"/>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F5A6C41F-F66B-0D4C-B140-D78440E77F85}"/>
              </a:ext>
            </a:extLst>
          </p:cNvPr>
          <p:cNvSpPr txBox="1"/>
          <p:nvPr/>
        </p:nvSpPr>
        <p:spPr>
          <a:xfrm>
            <a:off x="8686799" y="3428999"/>
            <a:ext cx="3310468" cy="1569660"/>
          </a:xfrm>
          <a:prstGeom prst="rect">
            <a:avLst/>
          </a:prstGeom>
          <a:noFill/>
        </p:spPr>
        <p:txBody>
          <a:bodyPr wrap="square" rtlCol="0">
            <a:spAutoFit/>
          </a:bodyPr>
          <a:lstStyle/>
          <a:p>
            <a:r>
              <a:rPr lang="en-US" sz="2400" dirty="0">
                <a:solidFill>
                  <a:srgbClr val="C00000"/>
                </a:solidFill>
              </a:rPr>
              <a:t>Streams and GPU module for running DNN model in GPU/spatially sharing GPU</a:t>
            </a:r>
          </a:p>
        </p:txBody>
      </p:sp>
      <p:pic>
        <p:nvPicPr>
          <p:cNvPr id="7" name="Graphic 6">
            <a:extLst>
              <a:ext uri="{FF2B5EF4-FFF2-40B4-BE49-F238E27FC236}">
                <a16:creationId xmlns:a16="http://schemas.microsoft.com/office/drawing/2014/main" id="{1EEF453D-B8A6-E04D-BF4C-8B0EB00DC6A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09600" y="690455"/>
            <a:ext cx="280946" cy="128525"/>
          </a:xfrm>
          <a:prstGeom prst="rect">
            <a:avLst/>
          </a:prstGeom>
        </p:spPr>
      </p:pic>
      <p:sp>
        <p:nvSpPr>
          <p:cNvPr id="9" name="Title 1">
            <a:extLst>
              <a:ext uri="{FF2B5EF4-FFF2-40B4-BE49-F238E27FC236}">
                <a16:creationId xmlns:a16="http://schemas.microsoft.com/office/drawing/2014/main" id="{1D758980-2A39-5D48-A423-723CFF5D6F79}"/>
              </a:ext>
            </a:extLst>
          </p:cNvPr>
          <p:cNvSpPr>
            <a:spLocks noGrp="1"/>
          </p:cNvSpPr>
          <p:nvPr>
            <p:ph type="title"/>
          </p:nvPr>
        </p:nvSpPr>
        <p:spPr>
          <a:xfrm>
            <a:off x="838200" y="365125"/>
            <a:ext cx="10515600" cy="1325563"/>
          </a:xfrm>
        </p:spPr>
        <p:txBody>
          <a:bodyPr>
            <a:normAutofit/>
          </a:bodyPr>
          <a:lstStyle/>
          <a:p>
            <a:r>
              <a:rPr lang="en-US" sz="3600" dirty="0">
                <a:solidFill>
                  <a:srgbClr val="003DA5"/>
                </a:solidFill>
                <a:latin typeface="Fira Sans Medium" panose="020B0503050000020004" pitchFamily="34" charset="0"/>
                <a:ea typeface="Fira Sans Medium" panose="020B0503050000020004" pitchFamily="34" charset="0"/>
                <a:cs typeface="+mn-cs"/>
              </a:rPr>
              <a:t>Streams &amp; GPU notification module</a:t>
            </a:r>
          </a:p>
        </p:txBody>
      </p:sp>
    </p:spTree>
    <p:custDataLst>
      <p:tags r:id="rId1"/>
    </p:custDataLst>
    <p:extLst>
      <p:ext uri="{BB962C8B-B14F-4D97-AF65-F5344CB8AC3E}">
        <p14:creationId xmlns:p14="http://schemas.microsoft.com/office/powerpoint/2010/main" val="27326958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337FD-6560-EE41-BA6A-7F57E6FF479A}"/>
              </a:ext>
            </a:extLst>
          </p:cNvPr>
          <p:cNvSpPr>
            <a:spLocks noGrp="1"/>
          </p:cNvSpPr>
          <p:nvPr>
            <p:ph type="title"/>
          </p:nvPr>
        </p:nvSpPr>
        <p:spPr/>
        <p:txBody>
          <a:bodyPr>
            <a:normAutofit/>
          </a:bodyPr>
          <a:lstStyle/>
          <a:p>
            <a:r>
              <a:rPr lang="en-US" sz="3600" dirty="0">
                <a:solidFill>
                  <a:srgbClr val="003DA5"/>
                </a:solidFill>
                <a:latin typeface="Fira Sans Medium" panose="020B0503050000020004" pitchFamily="34" charset="0"/>
                <a:ea typeface="Fira Sans Medium" panose="020B0503050000020004" pitchFamily="34" charset="0"/>
                <a:cs typeface="+mn-cs"/>
              </a:rPr>
              <a:t>Improving GPU utilization: Sharing of GPU</a:t>
            </a:r>
          </a:p>
        </p:txBody>
      </p:sp>
      <p:sp>
        <p:nvSpPr>
          <p:cNvPr id="3" name="Content Placeholder 2">
            <a:extLst>
              <a:ext uri="{FF2B5EF4-FFF2-40B4-BE49-F238E27FC236}">
                <a16:creationId xmlns:a16="http://schemas.microsoft.com/office/drawing/2014/main" id="{429F7127-DB94-FD44-B635-2DC8E32BDFD1}"/>
              </a:ext>
            </a:extLst>
          </p:cNvPr>
          <p:cNvSpPr>
            <a:spLocks noGrp="1"/>
          </p:cNvSpPr>
          <p:nvPr>
            <p:ph idx="1"/>
          </p:nvPr>
        </p:nvSpPr>
        <p:spPr/>
        <p:txBody>
          <a:bodyPr>
            <a:normAutofit/>
          </a:bodyPr>
          <a:lstStyle/>
          <a:p>
            <a:r>
              <a:rPr lang="en-US" dirty="0"/>
              <a:t>By default, GPU runtime environment (CUDA, OpenCL etc.) time-share the GPU among different processes multiplexing GPU</a:t>
            </a:r>
            <a:br>
              <a:rPr lang="en-US" dirty="0"/>
            </a:br>
            <a:endParaRPr lang="en-US" dirty="0"/>
          </a:p>
          <a:p>
            <a:r>
              <a:rPr lang="en-US" b="1" dirty="0"/>
              <a:t>Temporal sharing </a:t>
            </a:r>
            <a:r>
              <a:rPr lang="en-US" dirty="0"/>
              <a:t>of GPU interleaves the GPU kernels of concurrently running applications by providing equal time quantum to each running application. </a:t>
            </a:r>
          </a:p>
          <a:p>
            <a:r>
              <a:rPr lang="en-US" dirty="0"/>
              <a:t>All streaming Multiprocessors (SMs) will be used by 1 process only</a:t>
            </a:r>
            <a:br>
              <a:rPr lang="en-US" dirty="0"/>
            </a:br>
            <a:endParaRPr lang="en-US" dirty="0"/>
          </a:p>
          <a:p>
            <a:r>
              <a:rPr lang="en-US" dirty="0"/>
              <a:t>ML application with lower compute requirement also get same time slice as application with higher compute requirement</a:t>
            </a:r>
          </a:p>
          <a:p>
            <a:endParaRPr lang="en-US" dirty="0"/>
          </a:p>
        </p:txBody>
      </p:sp>
      <p:sp>
        <p:nvSpPr>
          <p:cNvPr id="4" name="Slide Number Placeholder 3">
            <a:extLst>
              <a:ext uri="{FF2B5EF4-FFF2-40B4-BE49-F238E27FC236}">
                <a16:creationId xmlns:a16="http://schemas.microsoft.com/office/drawing/2014/main" id="{C275B78D-8EFB-6041-8942-07FBC988E515}"/>
              </a:ext>
            </a:extLst>
          </p:cNvPr>
          <p:cNvSpPr>
            <a:spLocks noGrp="1"/>
          </p:cNvSpPr>
          <p:nvPr>
            <p:ph type="sldNum" sz="quarter" idx="12"/>
          </p:nvPr>
        </p:nvSpPr>
        <p:spPr/>
        <p:txBody>
          <a:bodyPr/>
          <a:lstStyle/>
          <a:p>
            <a:pPr algn="l"/>
            <a:fld id="{EC99D18E-8D4C-EC42-B70B-F767BFABF999}" type="slidenum">
              <a:rPr lang="en-US" sz="1800" smtClean="0">
                <a:solidFill>
                  <a:schemeClr val="tx1"/>
                </a:solidFill>
              </a:rPr>
              <a:pPr algn="l"/>
              <a:t>13</a:t>
            </a:fld>
            <a:endParaRPr lang="en-US" sz="1800" dirty="0">
              <a:solidFill>
                <a:schemeClr val="tx1"/>
              </a:solidFill>
            </a:endParaRPr>
          </a:p>
        </p:txBody>
      </p:sp>
      <p:pic>
        <p:nvPicPr>
          <p:cNvPr id="6" name="Graphic 5">
            <a:extLst>
              <a:ext uri="{FF2B5EF4-FFF2-40B4-BE49-F238E27FC236}">
                <a16:creationId xmlns:a16="http://schemas.microsoft.com/office/drawing/2014/main" id="{705717AB-A7D2-3A48-9DD8-642BEE181D2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09600" y="690455"/>
            <a:ext cx="280946" cy="128525"/>
          </a:xfrm>
          <a:prstGeom prst="rect">
            <a:avLst/>
          </a:prstGeom>
        </p:spPr>
      </p:pic>
    </p:spTree>
    <p:custDataLst>
      <p:tags r:id="rId1"/>
    </p:custDataLst>
    <p:extLst>
      <p:ext uri="{BB962C8B-B14F-4D97-AF65-F5344CB8AC3E}">
        <p14:creationId xmlns:p14="http://schemas.microsoft.com/office/powerpoint/2010/main" val="5635113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95DBB-A3B7-6D4B-88F0-1B718D66CB16}"/>
              </a:ext>
            </a:extLst>
          </p:cNvPr>
          <p:cNvSpPr>
            <a:spLocks noGrp="1"/>
          </p:cNvSpPr>
          <p:nvPr>
            <p:ph type="title"/>
          </p:nvPr>
        </p:nvSpPr>
        <p:spPr/>
        <p:txBody>
          <a:bodyPr>
            <a:normAutofit/>
          </a:bodyPr>
          <a:lstStyle/>
          <a:p>
            <a:r>
              <a:rPr lang="en-US" sz="3600" dirty="0">
                <a:solidFill>
                  <a:srgbClr val="003DA5"/>
                </a:solidFill>
                <a:latin typeface="Fira Sans Medium" panose="020B0503050000020004" pitchFamily="34" charset="0"/>
                <a:ea typeface="Fira Sans Medium" panose="020B0503050000020004" pitchFamily="34" charset="0"/>
                <a:cs typeface="+mn-cs"/>
              </a:rPr>
              <a:t>Spatial Sharing of the GPU</a:t>
            </a:r>
          </a:p>
        </p:txBody>
      </p:sp>
      <p:sp>
        <p:nvSpPr>
          <p:cNvPr id="3" name="Content Placeholder 2">
            <a:extLst>
              <a:ext uri="{FF2B5EF4-FFF2-40B4-BE49-F238E27FC236}">
                <a16:creationId xmlns:a16="http://schemas.microsoft.com/office/drawing/2014/main" id="{67525216-DDC3-E748-8035-539DE5E2C3F3}"/>
              </a:ext>
            </a:extLst>
          </p:cNvPr>
          <p:cNvSpPr>
            <a:spLocks noGrp="1"/>
          </p:cNvSpPr>
          <p:nvPr>
            <p:ph idx="1"/>
          </p:nvPr>
        </p:nvSpPr>
        <p:spPr>
          <a:xfrm>
            <a:off x="838200" y="1355834"/>
            <a:ext cx="10515600" cy="4821129"/>
          </a:xfrm>
        </p:spPr>
        <p:txBody>
          <a:bodyPr>
            <a:normAutofit/>
          </a:bodyPr>
          <a:lstStyle/>
          <a:p>
            <a:r>
              <a:rPr lang="en-US" dirty="0"/>
              <a:t>CUDA Multi-process system (MPS) provides concurrent multiplexing of DNN models. (</a:t>
            </a:r>
            <a:r>
              <a:rPr lang="en-US" b="1" dirty="0"/>
              <a:t>spatial sharing </a:t>
            </a:r>
            <a:r>
              <a:rPr lang="en-US" dirty="0"/>
              <a:t>of GPU)</a:t>
            </a:r>
          </a:p>
          <a:p>
            <a:pPr lvl="1"/>
            <a:r>
              <a:rPr lang="en-US" dirty="0"/>
              <a:t>Kernels from different applications can run concurrently</a:t>
            </a:r>
          </a:p>
          <a:p>
            <a:pPr lvl="1"/>
            <a:r>
              <a:rPr lang="en-US" dirty="0"/>
              <a:t>Streaming multiprocessors (SMs) are divided across different applications</a:t>
            </a:r>
            <a:br>
              <a:rPr lang="en-US" dirty="0"/>
            </a:br>
            <a:endParaRPr lang="en-US" dirty="0"/>
          </a:p>
          <a:p>
            <a:r>
              <a:rPr lang="en-US" dirty="0"/>
              <a:t>CUDA MPS has two modes for spatial sharing of GPU. </a:t>
            </a:r>
            <a:br>
              <a:rPr lang="en-US" dirty="0"/>
            </a:br>
            <a:endParaRPr lang="en-US" dirty="0"/>
          </a:p>
          <a:p>
            <a:pPr lvl="1"/>
            <a:r>
              <a:rPr lang="en-US" b="1" i="1" dirty="0"/>
              <a:t>Default (uncontrolled) Mode</a:t>
            </a:r>
            <a:r>
              <a:rPr lang="en-US" dirty="0"/>
              <a:t>: GPU subsystem determines how concurrent applications share resources. </a:t>
            </a:r>
            <a:br>
              <a:rPr lang="en-US" dirty="0"/>
            </a:br>
            <a:endParaRPr lang="en-US" dirty="0"/>
          </a:p>
          <a:p>
            <a:pPr lvl="1"/>
            <a:r>
              <a:rPr lang="en-US" b="1" i="1" dirty="0"/>
              <a:t>Controlled Mode</a:t>
            </a:r>
            <a:r>
              <a:rPr lang="en-US" dirty="0"/>
              <a:t>: Users set desired maximum GPU resource for each application. By specifying integer GPU % during the launch of application</a:t>
            </a:r>
          </a:p>
        </p:txBody>
      </p:sp>
      <p:sp>
        <p:nvSpPr>
          <p:cNvPr id="4" name="Slide Number Placeholder 3">
            <a:extLst>
              <a:ext uri="{FF2B5EF4-FFF2-40B4-BE49-F238E27FC236}">
                <a16:creationId xmlns:a16="http://schemas.microsoft.com/office/drawing/2014/main" id="{218499BA-F6A0-8D45-90B0-67B99412E9B0}"/>
              </a:ext>
            </a:extLst>
          </p:cNvPr>
          <p:cNvSpPr>
            <a:spLocks noGrp="1"/>
          </p:cNvSpPr>
          <p:nvPr>
            <p:ph type="sldNum" sz="quarter" idx="12"/>
          </p:nvPr>
        </p:nvSpPr>
        <p:spPr/>
        <p:txBody>
          <a:bodyPr/>
          <a:lstStyle/>
          <a:p>
            <a:pPr algn="l"/>
            <a:fld id="{EC99D18E-8D4C-EC42-B70B-F767BFABF999}" type="slidenum">
              <a:rPr lang="en-US" sz="1800" smtClean="0">
                <a:solidFill>
                  <a:schemeClr val="tx1"/>
                </a:solidFill>
              </a:rPr>
              <a:pPr algn="l"/>
              <a:t>14</a:t>
            </a:fld>
            <a:endParaRPr lang="en-US" sz="1800">
              <a:solidFill>
                <a:schemeClr val="tx1"/>
              </a:solidFill>
            </a:endParaRPr>
          </a:p>
        </p:txBody>
      </p:sp>
      <p:pic>
        <p:nvPicPr>
          <p:cNvPr id="6" name="Graphic 5">
            <a:extLst>
              <a:ext uri="{FF2B5EF4-FFF2-40B4-BE49-F238E27FC236}">
                <a16:creationId xmlns:a16="http://schemas.microsoft.com/office/drawing/2014/main" id="{03EF20FD-1BD1-434F-96E3-1E88F60F5FF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09600" y="690455"/>
            <a:ext cx="280946" cy="128525"/>
          </a:xfrm>
          <a:prstGeom prst="rect">
            <a:avLst/>
          </a:prstGeom>
        </p:spPr>
      </p:pic>
    </p:spTree>
    <p:custDataLst>
      <p:tags r:id="rId1"/>
    </p:custDataLst>
    <p:extLst>
      <p:ext uri="{BB962C8B-B14F-4D97-AF65-F5344CB8AC3E}">
        <p14:creationId xmlns:p14="http://schemas.microsoft.com/office/powerpoint/2010/main" val="9989029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95DBB-A3B7-6D4B-88F0-1B718D66CB16}"/>
              </a:ext>
            </a:extLst>
          </p:cNvPr>
          <p:cNvSpPr>
            <a:spLocks noGrp="1"/>
          </p:cNvSpPr>
          <p:nvPr>
            <p:ph type="title"/>
          </p:nvPr>
        </p:nvSpPr>
        <p:spPr/>
        <p:txBody>
          <a:bodyPr>
            <a:normAutofit/>
          </a:bodyPr>
          <a:lstStyle/>
          <a:p>
            <a:r>
              <a:rPr lang="en-US" sz="3600" dirty="0">
                <a:solidFill>
                  <a:srgbClr val="003DA5"/>
                </a:solidFill>
                <a:latin typeface="Fira Sans Medium" panose="020B0503050000020004" pitchFamily="34" charset="0"/>
                <a:ea typeface="Fira Sans Medium" panose="020B0503050000020004" pitchFamily="34" charset="0"/>
                <a:cs typeface="+mn-cs"/>
              </a:rPr>
              <a:t>Controlled Spatial Sharing of the GPU</a:t>
            </a:r>
          </a:p>
        </p:txBody>
      </p:sp>
      <p:sp>
        <p:nvSpPr>
          <p:cNvPr id="3" name="Content Placeholder 2">
            <a:extLst>
              <a:ext uri="{FF2B5EF4-FFF2-40B4-BE49-F238E27FC236}">
                <a16:creationId xmlns:a16="http://schemas.microsoft.com/office/drawing/2014/main" id="{67525216-DDC3-E748-8035-539DE5E2C3F3}"/>
              </a:ext>
            </a:extLst>
          </p:cNvPr>
          <p:cNvSpPr>
            <a:spLocks noGrp="1"/>
          </p:cNvSpPr>
          <p:nvPr>
            <p:ph idx="1"/>
          </p:nvPr>
        </p:nvSpPr>
        <p:spPr>
          <a:xfrm>
            <a:off x="838200" y="1431926"/>
            <a:ext cx="7332617" cy="5121245"/>
          </a:xfrm>
        </p:spPr>
        <p:txBody>
          <a:bodyPr>
            <a:normAutofit fontScale="92500"/>
          </a:bodyPr>
          <a:lstStyle/>
          <a:p>
            <a:r>
              <a:rPr lang="en-US" dirty="0"/>
              <a:t>User can provide GPU% by setting  GPU% in an environment variable before the application starts</a:t>
            </a:r>
            <a:br>
              <a:rPr lang="en-US" dirty="0"/>
            </a:br>
            <a:endParaRPr lang="en-US" dirty="0"/>
          </a:p>
          <a:p>
            <a:r>
              <a:rPr lang="en-US" dirty="0"/>
              <a:t>e.g. 50% GPU corresponds to half of all SMs, i.e. 40 SMs in V100 GPU</a:t>
            </a:r>
            <a:br>
              <a:rPr lang="en-US" dirty="0"/>
            </a:br>
            <a:endParaRPr lang="en-US" dirty="0"/>
          </a:p>
          <a:p>
            <a:r>
              <a:rPr lang="en-US" dirty="0"/>
              <a:t>Some DNN applications have a limit on how many SMs they can effectively use. i.e. they show diminishing return in the latency beyond certain GPU resources</a:t>
            </a:r>
            <a:br>
              <a:rPr lang="en-US" dirty="0"/>
            </a:br>
            <a:endParaRPr lang="en-US" dirty="0"/>
          </a:p>
          <a:p>
            <a:r>
              <a:rPr lang="en-US" dirty="0"/>
              <a:t>GPU% where these DNN show diminishing return varies based on batch size and DNN models</a:t>
            </a:r>
          </a:p>
          <a:p>
            <a:endParaRPr lang="en-US" sz="2400" dirty="0"/>
          </a:p>
        </p:txBody>
      </p:sp>
      <p:sp>
        <p:nvSpPr>
          <p:cNvPr id="4" name="Slide Number Placeholder 3">
            <a:extLst>
              <a:ext uri="{FF2B5EF4-FFF2-40B4-BE49-F238E27FC236}">
                <a16:creationId xmlns:a16="http://schemas.microsoft.com/office/drawing/2014/main" id="{218499BA-F6A0-8D45-90B0-67B99412E9B0}"/>
              </a:ext>
            </a:extLst>
          </p:cNvPr>
          <p:cNvSpPr>
            <a:spLocks noGrp="1"/>
          </p:cNvSpPr>
          <p:nvPr>
            <p:ph type="sldNum" sz="quarter" idx="12"/>
          </p:nvPr>
        </p:nvSpPr>
        <p:spPr>
          <a:xfrm>
            <a:off x="9232900" y="6188046"/>
            <a:ext cx="2743200" cy="365125"/>
          </a:xfrm>
        </p:spPr>
        <p:txBody>
          <a:bodyPr/>
          <a:lstStyle/>
          <a:p>
            <a:pPr algn="l"/>
            <a:fld id="{EC99D18E-8D4C-EC42-B70B-F767BFABF999}" type="slidenum">
              <a:rPr lang="en-US" sz="1800" smtClean="0">
                <a:solidFill>
                  <a:schemeClr val="tx1"/>
                </a:solidFill>
              </a:rPr>
              <a:pPr algn="l"/>
              <a:t>15</a:t>
            </a:fld>
            <a:endParaRPr lang="en-US" sz="1800" dirty="0">
              <a:solidFill>
                <a:schemeClr val="tx1"/>
              </a:solidFill>
            </a:endParaRPr>
          </a:p>
        </p:txBody>
      </p:sp>
      <p:pic>
        <p:nvPicPr>
          <p:cNvPr id="6" name="Graphic 5">
            <a:extLst>
              <a:ext uri="{FF2B5EF4-FFF2-40B4-BE49-F238E27FC236}">
                <a16:creationId xmlns:a16="http://schemas.microsoft.com/office/drawing/2014/main" id="{03EF20FD-1BD1-434F-96E3-1E88F60F5FF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09600" y="690455"/>
            <a:ext cx="280946" cy="128525"/>
          </a:xfrm>
          <a:prstGeom prst="rect">
            <a:avLst/>
          </a:prstGeom>
        </p:spPr>
      </p:pic>
      <p:graphicFrame>
        <p:nvGraphicFramePr>
          <p:cNvPr id="9" name="Table 8">
            <a:extLst>
              <a:ext uri="{FF2B5EF4-FFF2-40B4-BE49-F238E27FC236}">
                <a16:creationId xmlns:a16="http://schemas.microsoft.com/office/drawing/2014/main" id="{420F0218-ECC0-484B-B4E2-FA63C159A43F}"/>
              </a:ext>
            </a:extLst>
          </p:cNvPr>
          <p:cNvGraphicFramePr>
            <a:graphicFrameLocks noGrp="1"/>
          </p:cNvGraphicFramePr>
          <p:nvPr>
            <p:extLst>
              <p:ext uri="{D42A27DB-BD31-4B8C-83A1-F6EECF244321}">
                <p14:modId xmlns:p14="http://schemas.microsoft.com/office/powerpoint/2010/main" val="2990969179"/>
              </p:ext>
            </p:extLst>
          </p:nvPr>
        </p:nvGraphicFramePr>
        <p:xfrm>
          <a:off x="8429172" y="849720"/>
          <a:ext cx="3027680" cy="2926080"/>
        </p:xfrm>
        <a:graphic>
          <a:graphicData uri="http://schemas.openxmlformats.org/drawingml/2006/table">
            <a:tbl>
              <a:tblPr firstRow="1" bandRow="1">
                <a:tableStyleId>{2D5ABB26-0587-4C30-8999-92F81FD0307C}</a:tableStyleId>
              </a:tblPr>
              <a:tblGrid>
                <a:gridCol w="302768">
                  <a:extLst>
                    <a:ext uri="{9D8B030D-6E8A-4147-A177-3AD203B41FA5}">
                      <a16:colId xmlns:a16="http://schemas.microsoft.com/office/drawing/2014/main" val="509507778"/>
                    </a:ext>
                  </a:extLst>
                </a:gridCol>
                <a:gridCol w="302768">
                  <a:extLst>
                    <a:ext uri="{9D8B030D-6E8A-4147-A177-3AD203B41FA5}">
                      <a16:colId xmlns:a16="http://schemas.microsoft.com/office/drawing/2014/main" val="1174916107"/>
                    </a:ext>
                  </a:extLst>
                </a:gridCol>
                <a:gridCol w="302768">
                  <a:extLst>
                    <a:ext uri="{9D8B030D-6E8A-4147-A177-3AD203B41FA5}">
                      <a16:colId xmlns:a16="http://schemas.microsoft.com/office/drawing/2014/main" val="2897665438"/>
                    </a:ext>
                  </a:extLst>
                </a:gridCol>
                <a:gridCol w="302768">
                  <a:extLst>
                    <a:ext uri="{9D8B030D-6E8A-4147-A177-3AD203B41FA5}">
                      <a16:colId xmlns:a16="http://schemas.microsoft.com/office/drawing/2014/main" val="1705837557"/>
                    </a:ext>
                  </a:extLst>
                </a:gridCol>
                <a:gridCol w="302768">
                  <a:extLst>
                    <a:ext uri="{9D8B030D-6E8A-4147-A177-3AD203B41FA5}">
                      <a16:colId xmlns:a16="http://schemas.microsoft.com/office/drawing/2014/main" val="3141815909"/>
                    </a:ext>
                  </a:extLst>
                </a:gridCol>
                <a:gridCol w="302768">
                  <a:extLst>
                    <a:ext uri="{9D8B030D-6E8A-4147-A177-3AD203B41FA5}">
                      <a16:colId xmlns:a16="http://schemas.microsoft.com/office/drawing/2014/main" val="4163516221"/>
                    </a:ext>
                  </a:extLst>
                </a:gridCol>
                <a:gridCol w="302768">
                  <a:extLst>
                    <a:ext uri="{9D8B030D-6E8A-4147-A177-3AD203B41FA5}">
                      <a16:colId xmlns:a16="http://schemas.microsoft.com/office/drawing/2014/main" val="454603017"/>
                    </a:ext>
                  </a:extLst>
                </a:gridCol>
                <a:gridCol w="302768">
                  <a:extLst>
                    <a:ext uri="{9D8B030D-6E8A-4147-A177-3AD203B41FA5}">
                      <a16:colId xmlns:a16="http://schemas.microsoft.com/office/drawing/2014/main" val="4238986115"/>
                    </a:ext>
                  </a:extLst>
                </a:gridCol>
                <a:gridCol w="302768">
                  <a:extLst>
                    <a:ext uri="{9D8B030D-6E8A-4147-A177-3AD203B41FA5}">
                      <a16:colId xmlns:a16="http://schemas.microsoft.com/office/drawing/2014/main" val="349599040"/>
                    </a:ext>
                  </a:extLst>
                </a:gridCol>
                <a:gridCol w="302768">
                  <a:extLst>
                    <a:ext uri="{9D8B030D-6E8A-4147-A177-3AD203B41FA5}">
                      <a16:colId xmlns:a16="http://schemas.microsoft.com/office/drawing/2014/main" val="3006593417"/>
                    </a:ext>
                  </a:extLst>
                </a:gridCol>
              </a:tblGrid>
              <a:tr h="30084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3095956496"/>
                  </a:ext>
                </a:extLst>
              </a:tr>
              <a:tr h="30084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797579780"/>
                  </a:ext>
                </a:extLst>
              </a:tr>
              <a:tr h="30084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796319046"/>
                  </a:ext>
                </a:extLst>
              </a:tr>
              <a:tr h="30084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2622380787"/>
                  </a:ext>
                </a:extLst>
              </a:tr>
              <a:tr h="30084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3728391817"/>
                  </a:ext>
                </a:extLst>
              </a:tr>
              <a:tr h="300843">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928408817"/>
                  </a:ext>
                </a:extLst>
              </a:tr>
              <a:tr h="300843">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4088639048"/>
                  </a:ext>
                </a:extLst>
              </a:tr>
              <a:tr h="30084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3148121263"/>
                  </a:ext>
                </a:extLst>
              </a:tr>
            </a:tbl>
          </a:graphicData>
        </a:graphic>
      </p:graphicFrame>
      <p:sp>
        <p:nvSpPr>
          <p:cNvPr id="10" name="TextBox 9">
            <a:extLst>
              <a:ext uri="{FF2B5EF4-FFF2-40B4-BE49-F238E27FC236}">
                <a16:creationId xmlns:a16="http://schemas.microsoft.com/office/drawing/2014/main" id="{2B038B55-FB45-3D41-9943-918B3F162214}"/>
              </a:ext>
            </a:extLst>
          </p:cNvPr>
          <p:cNvSpPr txBox="1"/>
          <p:nvPr/>
        </p:nvSpPr>
        <p:spPr>
          <a:xfrm>
            <a:off x="8512629" y="3902221"/>
            <a:ext cx="2860766" cy="369332"/>
          </a:xfrm>
          <a:prstGeom prst="rect">
            <a:avLst/>
          </a:prstGeom>
          <a:noFill/>
        </p:spPr>
        <p:txBody>
          <a:bodyPr wrap="square" rtlCol="0">
            <a:spAutoFit/>
          </a:bodyPr>
          <a:lstStyle/>
          <a:p>
            <a:r>
              <a:rPr lang="en-US" dirty="0"/>
              <a:t>Division of SM in V100 GPU</a:t>
            </a:r>
          </a:p>
        </p:txBody>
      </p:sp>
      <p:sp>
        <p:nvSpPr>
          <p:cNvPr id="11" name="Rectangle 10">
            <a:extLst>
              <a:ext uri="{FF2B5EF4-FFF2-40B4-BE49-F238E27FC236}">
                <a16:creationId xmlns:a16="http://schemas.microsoft.com/office/drawing/2014/main" id="{469EF0FC-DE7B-1C4D-A2D8-83FFE76B4FE8}"/>
              </a:ext>
            </a:extLst>
          </p:cNvPr>
          <p:cNvSpPr/>
          <p:nvPr/>
        </p:nvSpPr>
        <p:spPr>
          <a:xfrm>
            <a:off x="8512629" y="4397974"/>
            <a:ext cx="470262" cy="470262"/>
          </a:xfrm>
          <a:prstGeom prst="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B457DCE5-F340-A641-9B70-B21D8458A2D6}"/>
              </a:ext>
            </a:extLst>
          </p:cNvPr>
          <p:cNvSpPr txBox="1"/>
          <p:nvPr/>
        </p:nvSpPr>
        <p:spPr>
          <a:xfrm>
            <a:off x="8983931" y="4448439"/>
            <a:ext cx="2140714" cy="369332"/>
          </a:xfrm>
          <a:prstGeom prst="rect">
            <a:avLst/>
          </a:prstGeom>
          <a:noFill/>
        </p:spPr>
        <p:txBody>
          <a:bodyPr wrap="none" rtlCol="0">
            <a:spAutoFit/>
          </a:bodyPr>
          <a:lstStyle/>
          <a:p>
            <a:r>
              <a:rPr lang="en-US" dirty="0" err="1"/>
              <a:t>Densenet</a:t>
            </a:r>
            <a:r>
              <a:rPr lang="en-US" dirty="0"/>
              <a:t> (15% GPU)</a:t>
            </a:r>
          </a:p>
        </p:txBody>
      </p:sp>
      <p:sp>
        <p:nvSpPr>
          <p:cNvPr id="13" name="Rectangle 12">
            <a:extLst>
              <a:ext uri="{FF2B5EF4-FFF2-40B4-BE49-F238E27FC236}">
                <a16:creationId xmlns:a16="http://schemas.microsoft.com/office/drawing/2014/main" id="{CC52D74C-6801-5940-A3D7-6282FA0B2A96}"/>
              </a:ext>
            </a:extLst>
          </p:cNvPr>
          <p:cNvSpPr/>
          <p:nvPr/>
        </p:nvSpPr>
        <p:spPr>
          <a:xfrm>
            <a:off x="8512629" y="4994657"/>
            <a:ext cx="470262" cy="470262"/>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6A5FD4BD-79F5-0748-B213-E7324D12ADD7}"/>
              </a:ext>
            </a:extLst>
          </p:cNvPr>
          <p:cNvSpPr txBox="1"/>
          <p:nvPr/>
        </p:nvSpPr>
        <p:spPr>
          <a:xfrm>
            <a:off x="8983931" y="5045122"/>
            <a:ext cx="2324482" cy="369332"/>
          </a:xfrm>
          <a:prstGeom prst="rect">
            <a:avLst/>
          </a:prstGeom>
          <a:noFill/>
        </p:spPr>
        <p:txBody>
          <a:bodyPr wrap="none" rtlCol="0">
            <a:spAutoFit/>
          </a:bodyPr>
          <a:lstStyle/>
          <a:p>
            <a:r>
              <a:rPr lang="en-US" dirty="0"/>
              <a:t>ResNeXt-50 (35% GPU)</a:t>
            </a:r>
          </a:p>
        </p:txBody>
      </p:sp>
      <p:sp>
        <p:nvSpPr>
          <p:cNvPr id="15" name="Rectangle 14">
            <a:extLst>
              <a:ext uri="{FF2B5EF4-FFF2-40B4-BE49-F238E27FC236}">
                <a16:creationId xmlns:a16="http://schemas.microsoft.com/office/drawing/2014/main" id="{67160052-0637-6440-8FF1-953344547517}"/>
              </a:ext>
            </a:extLst>
          </p:cNvPr>
          <p:cNvSpPr/>
          <p:nvPr/>
        </p:nvSpPr>
        <p:spPr>
          <a:xfrm>
            <a:off x="8512629" y="5542018"/>
            <a:ext cx="470262" cy="470262"/>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F8789070-3CE9-5743-BD52-89721F9A5A86}"/>
              </a:ext>
            </a:extLst>
          </p:cNvPr>
          <p:cNvSpPr txBox="1"/>
          <p:nvPr/>
        </p:nvSpPr>
        <p:spPr>
          <a:xfrm>
            <a:off x="8983931" y="5592483"/>
            <a:ext cx="1967590" cy="369332"/>
          </a:xfrm>
          <a:prstGeom prst="rect">
            <a:avLst/>
          </a:prstGeom>
          <a:noFill/>
        </p:spPr>
        <p:txBody>
          <a:bodyPr wrap="none" rtlCol="0">
            <a:spAutoFit/>
          </a:bodyPr>
          <a:lstStyle/>
          <a:p>
            <a:r>
              <a:rPr lang="en-US" dirty="0"/>
              <a:t>VGG-16 (50% GPU)</a:t>
            </a:r>
          </a:p>
        </p:txBody>
      </p:sp>
    </p:spTree>
    <p:custDataLst>
      <p:tags r:id="rId1"/>
    </p:custDataLst>
    <p:extLst>
      <p:ext uri="{BB962C8B-B14F-4D97-AF65-F5344CB8AC3E}">
        <p14:creationId xmlns:p14="http://schemas.microsoft.com/office/powerpoint/2010/main" val="40474591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C1C85-7A35-5B46-82F3-CC576EC4A3AE}"/>
              </a:ext>
            </a:extLst>
          </p:cNvPr>
          <p:cNvSpPr>
            <a:spLocks noGrp="1"/>
          </p:cNvSpPr>
          <p:nvPr>
            <p:ph type="title"/>
          </p:nvPr>
        </p:nvSpPr>
        <p:spPr/>
        <p:txBody>
          <a:bodyPr>
            <a:normAutofit/>
          </a:bodyPr>
          <a:lstStyle/>
          <a:p>
            <a:r>
              <a:rPr lang="en-US" sz="3600" dirty="0">
                <a:solidFill>
                  <a:srgbClr val="003DA5"/>
                </a:solidFill>
                <a:latin typeface="Fira Sans Medium" panose="020B0503050000020004" pitchFamily="34" charset="0"/>
                <a:ea typeface="Fira Sans Medium" panose="020B0503050000020004" pitchFamily="34" charset="0"/>
                <a:cs typeface="+mn-cs"/>
              </a:rPr>
              <a:t>Different ways to share a GPU</a:t>
            </a:r>
          </a:p>
        </p:txBody>
      </p:sp>
      <p:sp>
        <p:nvSpPr>
          <p:cNvPr id="4" name="Slide Number Placeholder 3">
            <a:extLst>
              <a:ext uri="{FF2B5EF4-FFF2-40B4-BE49-F238E27FC236}">
                <a16:creationId xmlns:a16="http://schemas.microsoft.com/office/drawing/2014/main" id="{C2E93C2E-B930-224F-943E-BF0303260975}"/>
              </a:ext>
            </a:extLst>
          </p:cNvPr>
          <p:cNvSpPr>
            <a:spLocks noGrp="1"/>
          </p:cNvSpPr>
          <p:nvPr>
            <p:ph type="sldNum" sz="quarter" idx="12"/>
          </p:nvPr>
        </p:nvSpPr>
        <p:spPr/>
        <p:txBody>
          <a:bodyPr/>
          <a:lstStyle/>
          <a:p>
            <a:pPr algn="ctr"/>
            <a:fld id="{EC99D18E-8D4C-EC42-B70B-F767BFABF999}" type="slidenum">
              <a:rPr lang="en-US" sz="1800" smtClean="0">
                <a:solidFill>
                  <a:schemeClr val="tx1"/>
                </a:solidFill>
              </a:rPr>
              <a:pPr algn="ctr"/>
              <a:t>16</a:t>
            </a:fld>
            <a:endParaRPr lang="en-US" sz="1800">
              <a:solidFill>
                <a:schemeClr val="tx1"/>
              </a:solidFill>
            </a:endParaRPr>
          </a:p>
        </p:txBody>
      </p:sp>
      <p:pic>
        <p:nvPicPr>
          <p:cNvPr id="6" name="Picture 5">
            <a:extLst>
              <a:ext uri="{FF2B5EF4-FFF2-40B4-BE49-F238E27FC236}">
                <a16:creationId xmlns:a16="http://schemas.microsoft.com/office/drawing/2014/main" id="{EF3DE1B7-9084-2245-8FA1-7958B61C8661}"/>
              </a:ext>
            </a:extLst>
          </p:cNvPr>
          <p:cNvPicPr>
            <a:picLocks noChangeAspect="1"/>
          </p:cNvPicPr>
          <p:nvPr/>
        </p:nvPicPr>
        <p:blipFill>
          <a:blip r:embed="rId3"/>
          <a:stretch>
            <a:fillRect/>
          </a:stretch>
        </p:blipFill>
        <p:spPr>
          <a:xfrm>
            <a:off x="0" y="1690688"/>
            <a:ext cx="4237742" cy="2542645"/>
          </a:xfrm>
          <a:prstGeom prst="rect">
            <a:avLst/>
          </a:prstGeom>
        </p:spPr>
      </p:pic>
      <p:sp>
        <p:nvSpPr>
          <p:cNvPr id="9" name="TextBox 8">
            <a:extLst>
              <a:ext uri="{FF2B5EF4-FFF2-40B4-BE49-F238E27FC236}">
                <a16:creationId xmlns:a16="http://schemas.microsoft.com/office/drawing/2014/main" id="{7F2C9EAD-B017-0C4F-9442-844135046B6D}"/>
              </a:ext>
            </a:extLst>
          </p:cNvPr>
          <p:cNvSpPr txBox="1"/>
          <p:nvPr/>
        </p:nvSpPr>
        <p:spPr>
          <a:xfrm>
            <a:off x="1111338" y="1422400"/>
            <a:ext cx="2015067" cy="400110"/>
          </a:xfrm>
          <a:prstGeom prst="rect">
            <a:avLst/>
          </a:prstGeom>
          <a:noFill/>
        </p:spPr>
        <p:txBody>
          <a:bodyPr wrap="square" rtlCol="0">
            <a:spAutoFit/>
          </a:bodyPr>
          <a:lstStyle/>
          <a:p>
            <a:r>
              <a:rPr lang="en-US" sz="2000" dirty="0"/>
              <a:t>Temporal Sharing</a:t>
            </a:r>
          </a:p>
        </p:txBody>
      </p:sp>
      <p:sp>
        <p:nvSpPr>
          <p:cNvPr id="12" name="Content Placeholder 2">
            <a:extLst>
              <a:ext uri="{FF2B5EF4-FFF2-40B4-BE49-F238E27FC236}">
                <a16:creationId xmlns:a16="http://schemas.microsoft.com/office/drawing/2014/main" id="{5B9F9024-5DA5-794B-90B0-9C2DD1C0158C}"/>
              </a:ext>
            </a:extLst>
          </p:cNvPr>
          <p:cNvSpPr>
            <a:spLocks noGrp="1"/>
          </p:cNvSpPr>
          <p:nvPr>
            <p:ph idx="1"/>
          </p:nvPr>
        </p:nvSpPr>
        <p:spPr>
          <a:xfrm>
            <a:off x="822900" y="4312175"/>
            <a:ext cx="7787700" cy="512073"/>
          </a:xfrm>
        </p:spPr>
        <p:style>
          <a:lnRef idx="0">
            <a:schemeClr val="accent1"/>
          </a:lnRef>
          <a:fillRef idx="3">
            <a:schemeClr val="accent1"/>
          </a:fillRef>
          <a:effectRef idx="3">
            <a:schemeClr val="accent1"/>
          </a:effectRef>
          <a:fontRef idx="minor">
            <a:schemeClr val="lt1"/>
          </a:fontRef>
        </p:style>
        <p:txBody>
          <a:bodyPr>
            <a:normAutofit/>
          </a:bodyPr>
          <a:lstStyle/>
          <a:p>
            <a:r>
              <a:rPr lang="en-US" sz="2400" b="1" dirty="0"/>
              <a:t>Temporal sharing: </a:t>
            </a:r>
            <a:r>
              <a:rPr lang="en-US" sz="2400" dirty="0"/>
              <a:t>Latency increases with addition of DNN</a:t>
            </a:r>
          </a:p>
        </p:txBody>
      </p:sp>
      <p:pic>
        <p:nvPicPr>
          <p:cNvPr id="14" name="Graphic 13">
            <a:extLst>
              <a:ext uri="{FF2B5EF4-FFF2-40B4-BE49-F238E27FC236}">
                <a16:creationId xmlns:a16="http://schemas.microsoft.com/office/drawing/2014/main" id="{F310B7D0-6D3F-784C-AD00-D34DAE44B0F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09600" y="690455"/>
            <a:ext cx="280946" cy="128525"/>
          </a:xfrm>
          <a:prstGeom prst="rect">
            <a:avLst/>
          </a:prstGeom>
        </p:spPr>
      </p:pic>
    </p:spTree>
    <p:extLst>
      <p:ext uri="{BB962C8B-B14F-4D97-AF65-F5344CB8AC3E}">
        <p14:creationId xmlns:p14="http://schemas.microsoft.com/office/powerpoint/2010/main" val="10226157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C1C85-7A35-5B46-82F3-CC576EC4A3AE}"/>
              </a:ext>
            </a:extLst>
          </p:cNvPr>
          <p:cNvSpPr>
            <a:spLocks noGrp="1"/>
          </p:cNvSpPr>
          <p:nvPr>
            <p:ph type="title"/>
          </p:nvPr>
        </p:nvSpPr>
        <p:spPr/>
        <p:txBody>
          <a:bodyPr>
            <a:normAutofit/>
          </a:bodyPr>
          <a:lstStyle/>
          <a:p>
            <a:r>
              <a:rPr lang="en-US" sz="3600" dirty="0">
                <a:solidFill>
                  <a:srgbClr val="003DA5"/>
                </a:solidFill>
                <a:latin typeface="Fira Sans Medium" panose="020B0503050000020004" pitchFamily="34" charset="0"/>
                <a:ea typeface="Fira Sans Medium" panose="020B0503050000020004" pitchFamily="34" charset="0"/>
                <a:cs typeface="+mn-cs"/>
              </a:rPr>
              <a:t>Different ways to share a GPU</a:t>
            </a:r>
          </a:p>
        </p:txBody>
      </p:sp>
      <p:sp>
        <p:nvSpPr>
          <p:cNvPr id="4" name="Slide Number Placeholder 3">
            <a:extLst>
              <a:ext uri="{FF2B5EF4-FFF2-40B4-BE49-F238E27FC236}">
                <a16:creationId xmlns:a16="http://schemas.microsoft.com/office/drawing/2014/main" id="{C2E93C2E-B930-224F-943E-BF0303260975}"/>
              </a:ext>
            </a:extLst>
          </p:cNvPr>
          <p:cNvSpPr>
            <a:spLocks noGrp="1"/>
          </p:cNvSpPr>
          <p:nvPr>
            <p:ph type="sldNum" sz="quarter" idx="12"/>
          </p:nvPr>
        </p:nvSpPr>
        <p:spPr/>
        <p:txBody>
          <a:bodyPr/>
          <a:lstStyle/>
          <a:p>
            <a:pPr algn="ctr"/>
            <a:fld id="{EC99D18E-8D4C-EC42-B70B-F767BFABF999}" type="slidenum">
              <a:rPr lang="en-US" sz="1800" smtClean="0">
                <a:solidFill>
                  <a:schemeClr val="tx1"/>
                </a:solidFill>
              </a:rPr>
              <a:pPr algn="ctr"/>
              <a:t>17</a:t>
            </a:fld>
            <a:endParaRPr lang="en-US" sz="1800">
              <a:solidFill>
                <a:schemeClr val="tx1"/>
              </a:solidFill>
            </a:endParaRPr>
          </a:p>
        </p:txBody>
      </p:sp>
      <p:pic>
        <p:nvPicPr>
          <p:cNvPr id="5" name="Picture 4">
            <a:extLst>
              <a:ext uri="{FF2B5EF4-FFF2-40B4-BE49-F238E27FC236}">
                <a16:creationId xmlns:a16="http://schemas.microsoft.com/office/drawing/2014/main" id="{617750FF-D23A-F047-93F4-E3140A2CCE11}"/>
              </a:ext>
            </a:extLst>
          </p:cNvPr>
          <p:cNvPicPr>
            <a:picLocks noChangeAspect="1"/>
          </p:cNvPicPr>
          <p:nvPr/>
        </p:nvPicPr>
        <p:blipFill>
          <a:blip r:embed="rId3"/>
          <a:stretch>
            <a:fillRect/>
          </a:stretch>
        </p:blipFill>
        <p:spPr>
          <a:xfrm>
            <a:off x="4044466" y="1690688"/>
            <a:ext cx="4237742" cy="2542645"/>
          </a:xfrm>
          <a:prstGeom prst="rect">
            <a:avLst/>
          </a:prstGeom>
        </p:spPr>
      </p:pic>
      <p:pic>
        <p:nvPicPr>
          <p:cNvPr id="6" name="Picture 5">
            <a:extLst>
              <a:ext uri="{FF2B5EF4-FFF2-40B4-BE49-F238E27FC236}">
                <a16:creationId xmlns:a16="http://schemas.microsoft.com/office/drawing/2014/main" id="{EF3DE1B7-9084-2245-8FA1-7958B61C8661}"/>
              </a:ext>
            </a:extLst>
          </p:cNvPr>
          <p:cNvPicPr>
            <a:picLocks noChangeAspect="1"/>
          </p:cNvPicPr>
          <p:nvPr/>
        </p:nvPicPr>
        <p:blipFill>
          <a:blip r:embed="rId4"/>
          <a:stretch>
            <a:fillRect/>
          </a:stretch>
        </p:blipFill>
        <p:spPr>
          <a:xfrm>
            <a:off x="0" y="1690688"/>
            <a:ext cx="4237742" cy="2542645"/>
          </a:xfrm>
          <a:prstGeom prst="rect">
            <a:avLst/>
          </a:prstGeom>
        </p:spPr>
      </p:pic>
      <p:sp>
        <p:nvSpPr>
          <p:cNvPr id="9" name="TextBox 8">
            <a:extLst>
              <a:ext uri="{FF2B5EF4-FFF2-40B4-BE49-F238E27FC236}">
                <a16:creationId xmlns:a16="http://schemas.microsoft.com/office/drawing/2014/main" id="{7F2C9EAD-B017-0C4F-9442-844135046B6D}"/>
              </a:ext>
            </a:extLst>
          </p:cNvPr>
          <p:cNvSpPr txBox="1"/>
          <p:nvPr/>
        </p:nvSpPr>
        <p:spPr>
          <a:xfrm>
            <a:off x="1111338" y="1422400"/>
            <a:ext cx="2015067" cy="400110"/>
          </a:xfrm>
          <a:prstGeom prst="rect">
            <a:avLst/>
          </a:prstGeom>
          <a:noFill/>
        </p:spPr>
        <p:txBody>
          <a:bodyPr wrap="square" rtlCol="0">
            <a:spAutoFit/>
          </a:bodyPr>
          <a:lstStyle/>
          <a:p>
            <a:r>
              <a:rPr lang="en-US" sz="2000" dirty="0"/>
              <a:t>Temporal Sharing</a:t>
            </a:r>
          </a:p>
        </p:txBody>
      </p:sp>
      <p:sp>
        <p:nvSpPr>
          <p:cNvPr id="10" name="TextBox 9">
            <a:extLst>
              <a:ext uri="{FF2B5EF4-FFF2-40B4-BE49-F238E27FC236}">
                <a16:creationId xmlns:a16="http://schemas.microsoft.com/office/drawing/2014/main" id="{F9F51FE7-D663-1849-A6C7-F91C0225C8F1}"/>
              </a:ext>
            </a:extLst>
          </p:cNvPr>
          <p:cNvSpPr txBox="1"/>
          <p:nvPr/>
        </p:nvSpPr>
        <p:spPr>
          <a:xfrm>
            <a:off x="4897000" y="1422400"/>
            <a:ext cx="3191932" cy="400110"/>
          </a:xfrm>
          <a:prstGeom prst="rect">
            <a:avLst/>
          </a:prstGeom>
          <a:noFill/>
        </p:spPr>
        <p:txBody>
          <a:bodyPr wrap="square" rtlCol="0">
            <a:spAutoFit/>
          </a:bodyPr>
          <a:lstStyle/>
          <a:p>
            <a:r>
              <a:rPr lang="en-US" sz="2000" dirty="0"/>
              <a:t>Default MPS Spatial Sharing</a:t>
            </a:r>
          </a:p>
        </p:txBody>
      </p:sp>
      <p:sp>
        <p:nvSpPr>
          <p:cNvPr id="12" name="Content Placeholder 2">
            <a:extLst>
              <a:ext uri="{FF2B5EF4-FFF2-40B4-BE49-F238E27FC236}">
                <a16:creationId xmlns:a16="http://schemas.microsoft.com/office/drawing/2014/main" id="{5B9F9024-5DA5-794B-90B0-9C2DD1C0158C}"/>
              </a:ext>
            </a:extLst>
          </p:cNvPr>
          <p:cNvSpPr>
            <a:spLocks noGrp="1"/>
          </p:cNvSpPr>
          <p:nvPr>
            <p:ph idx="1"/>
          </p:nvPr>
        </p:nvSpPr>
        <p:spPr>
          <a:xfrm>
            <a:off x="838200" y="5044120"/>
            <a:ext cx="8337331" cy="999327"/>
          </a:xfrm>
        </p:spPr>
        <p:style>
          <a:lnRef idx="0">
            <a:schemeClr val="accent1"/>
          </a:lnRef>
          <a:fillRef idx="3">
            <a:schemeClr val="accent1"/>
          </a:fillRef>
          <a:effectRef idx="3">
            <a:schemeClr val="accent1"/>
          </a:effectRef>
          <a:fontRef idx="minor">
            <a:schemeClr val="lt1"/>
          </a:fontRef>
        </p:style>
        <p:txBody>
          <a:bodyPr>
            <a:normAutofit lnSpcReduction="10000"/>
          </a:bodyPr>
          <a:lstStyle/>
          <a:p>
            <a:r>
              <a:rPr lang="en-US" sz="2400" b="1" dirty="0"/>
              <a:t>Default MPS: </a:t>
            </a:r>
            <a:r>
              <a:rPr lang="en-US" sz="2400" dirty="0"/>
              <a:t>Better inference latency than temporal. But, some DNN’s latency affected worse than other while sharing GPU.</a:t>
            </a:r>
            <a:br>
              <a:rPr lang="en-US" sz="2400" dirty="0"/>
            </a:br>
            <a:endParaRPr lang="en-US" sz="2400" dirty="0"/>
          </a:p>
        </p:txBody>
      </p:sp>
      <p:pic>
        <p:nvPicPr>
          <p:cNvPr id="14" name="Graphic 13">
            <a:extLst>
              <a:ext uri="{FF2B5EF4-FFF2-40B4-BE49-F238E27FC236}">
                <a16:creationId xmlns:a16="http://schemas.microsoft.com/office/drawing/2014/main" id="{F310B7D0-6D3F-784C-AD00-D34DAE44B0F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09600" y="690455"/>
            <a:ext cx="280946" cy="128525"/>
          </a:xfrm>
          <a:prstGeom prst="rect">
            <a:avLst/>
          </a:prstGeom>
        </p:spPr>
      </p:pic>
      <p:sp>
        <p:nvSpPr>
          <p:cNvPr id="13" name="Content Placeholder 2">
            <a:extLst>
              <a:ext uri="{FF2B5EF4-FFF2-40B4-BE49-F238E27FC236}">
                <a16:creationId xmlns:a16="http://schemas.microsoft.com/office/drawing/2014/main" id="{6F10A650-5435-7B41-8E67-81F4EBA3047E}"/>
              </a:ext>
            </a:extLst>
          </p:cNvPr>
          <p:cNvSpPr txBox="1">
            <a:spLocks/>
          </p:cNvSpPr>
          <p:nvPr/>
        </p:nvSpPr>
        <p:spPr>
          <a:xfrm>
            <a:off x="822899" y="4312175"/>
            <a:ext cx="8352631" cy="512073"/>
          </a:xfrm>
          <a:prstGeom prst="rect">
            <a:avLst/>
          </a:prstGeom>
        </p:spPr>
        <p:style>
          <a:lnRef idx="0">
            <a:schemeClr val="accent3"/>
          </a:lnRef>
          <a:fillRef idx="3">
            <a:schemeClr val="accent3"/>
          </a:fillRef>
          <a:effectRef idx="3">
            <a:schemeClr val="accent3"/>
          </a:effectRef>
          <a:fontRef idx="minor">
            <a:schemeClr val="lt1"/>
          </a:fontRef>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r>
              <a:rPr lang="en-US" sz="2400" b="1" dirty="0"/>
              <a:t>Temporal sharing: </a:t>
            </a:r>
            <a:r>
              <a:rPr lang="en-US" sz="2400" dirty="0"/>
              <a:t>Latency increases with addition of DNN</a:t>
            </a:r>
          </a:p>
        </p:txBody>
      </p:sp>
    </p:spTree>
    <p:extLst>
      <p:ext uri="{BB962C8B-B14F-4D97-AF65-F5344CB8AC3E}">
        <p14:creationId xmlns:p14="http://schemas.microsoft.com/office/powerpoint/2010/main" val="988341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C1C85-7A35-5B46-82F3-CC576EC4A3AE}"/>
              </a:ext>
            </a:extLst>
          </p:cNvPr>
          <p:cNvSpPr>
            <a:spLocks noGrp="1"/>
          </p:cNvSpPr>
          <p:nvPr>
            <p:ph type="title"/>
          </p:nvPr>
        </p:nvSpPr>
        <p:spPr/>
        <p:txBody>
          <a:bodyPr>
            <a:normAutofit/>
          </a:bodyPr>
          <a:lstStyle/>
          <a:p>
            <a:r>
              <a:rPr lang="en-US" sz="3600" dirty="0">
                <a:solidFill>
                  <a:srgbClr val="003DA5"/>
                </a:solidFill>
                <a:latin typeface="Fira Sans Medium" panose="020B0503050000020004" pitchFamily="34" charset="0"/>
                <a:ea typeface="Fira Sans Medium" panose="020B0503050000020004" pitchFamily="34" charset="0"/>
                <a:cs typeface="+mn-cs"/>
              </a:rPr>
              <a:t>Different ways to share a GPU</a:t>
            </a:r>
          </a:p>
        </p:txBody>
      </p:sp>
      <p:sp>
        <p:nvSpPr>
          <p:cNvPr id="4" name="Slide Number Placeholder 3">
            <a:extLst>
              <a:ext uri="{FF2B5EF4-FFF2-40B4-BE49-F238E27FC236}">
                <a16:creationId xmlns:a16="http://schemas.microsoft.com/office/drawing/2014/main" id="{C2E93C2E-B930-224F-943E-BF0303260975}"/>
              </a:ext>
            </a:extLst>
          </p:cNvPr>
          <p:cNvSpPr>
            <a:spLocks noGrp="1"/>
          </p:cNvSpPr>
          <p:nvPr>
            <p:ph type="sldNum" sz="quarter" idx="12"/>
          </p:nvPr>
        </p:nvSpPr>
        <p:spPr/>
        <p:txBody>
          <a:bodyPr/>
          <a:lstStyle/>
          <a:p>
            <a:pPr algn="ctr"/>
            <a:fld id="{EC99D18E-8D4C-EC42-B70B-F767BFABF999}" type="slidenum">
              <a:rPr lang="en-US" sz="1800" smtClean="0">
                <a:solidFill>
                  <a:schemeClr val="tx1"/>
                </a:solidFill>
              </a:rPr>
              <a:pPr algn="ctr"/>
              <a:t>18</a:t>
            </a:fld>
            <a:endParaRPr lang="en-US" sz="1800">
              <a:solidFill>
                <a:schemeClr val="tx1"/>
              </a:solidFill>
            </a:endParaRPr>
          </a:p>
        </p:txBody>
      </p:sp>
      <p:pic>
        <p:nvPicPr>
          <p:cNvPr id="5" name="Picture 4">
            <a:extLst>
              <a:ext uri="{FF2B5EF4-FFF2-40B4-BE49-F238E27FC236}">
                <a16:creationId xmlns:a16="http://schemas.microsoft.com/office/drawing/2014/main" id="{617750FF-D23A-F047-93F4-E3140A2CCE11}"/>
              </a:ext>
            </a:extLst>
          </p:cNvPr>
          <p:cNvPicPr>
            <a:picLocks noChangeAspect="1"/>
          </p:cNvPicPr>
          <p:nvPr/>
        </p:nvPicPr>
        <p:blipFill>
          <a:blip r:embed="rId3"/>
          <a:stretch>
            <a:fillRect/>
          </a:stretch>
        </p:blipFill>
        <p:spPr>
          <a:xfrm>
            <a:off x="4044466" y="1690688"/>
            <a:ext cx="4237742" cy="2542645"/>
          </a:xfrm>
          <a:prstGeom prst="rect">
            <a:avLst/>
          </a:prstGeom>
        </p:spPr>
      </p:pic>
      <p:pic>
        <p:nvPicPr>
          <p:cNvPr id="6" name="Picture 5">
            <a:extLst>
              <a:ext uri="{FF2B5EF4-FFF2-40B4-BE49-F238E27FC236}">
                <a16:creationId xmlns:a16="http://schemas.microsoft.com/office/drawing/2014/main" id="{EF3DE1B7-9084-2245-8FA1-7958B61C8661}"/>
              </a:ext>
            </a:extLst>
          </p:cNvPr>
          <p:cNvPicPr>
            <a:picLocks noChangeAspect="1"/>
          </p:cNvPicPr>
          <p:nvPr/>
        </p:nvPicPr>
        <p:blipFill>
          <a:blip r:embed="rId4"/>
          <a:stretch>
            <a:fillRect/>
          </a:stretch>
        </p:blipFill>
        <p:spPr>
          <a:xfrm>
            <a:off x="0" y="1690688"/>
            <a:ext cx="4237742" cy="2542645"/>
          </a:xfrm>
          <a:prstGeom prst="rect">
            <a:avLst/>
          </a:prstGeom>
        </p:spPr>
      </p:pic>
      <p:pic>
        <p:nvPicPr>
          <p:cNvPr id="8" name="Picture 7">
            <a:extLst>
              <a:ext uri="{FF2B5EF4-FFF2-40B4-BE49-F238E27FC236}">
                <a16:creationId xmlns:a16="http://schemas.microsoft.com/office/drawing/2014/main" id="{66315212-69BC-A44A-AD69-500633260C3F}"/>
              </a:ext>
            </a:extLst>
          </p:cNvPr>
          <p:cNvPicPr>
            <a:picLocks noChangeAspect="1"/>
          </p:cNvPicPr>
          <p:nvPr/>
        </p:nvPicPr>
        <p:blipFill>
          <a:blip r:embed="rId5"/>
          <a:stretch>
            <a:fillRect/>
          </a:stretch>
        </p:blipFill>
        <p:spPr>
          <a:xfrm>
            <a:off x="8088932" y="1680371"/>
            <a:ext cx="4237742" cy="2542645"/>
          </a:xfrm>
          <a:prstGeom prst="rect">
            <a:avLst/>
          </a:prstGeom>
        </p:spPr>
      </p:pic>
      <p:sp>
        <p:nvSpPr>
          <p:cNvPr id="9" name="TextBox 8">
            <a:extLst>
              <a:ext uri="{FF2B5EF4-FFF2-40B4-BE49-F238E27FC236}">
                <a16:creationId xmlns:a16="http://schemas.microsoft.com/office/drawing/2014/main" id="{7F2C9EAD-B017-0C4F-9442-844135046B6D}"/>
              </a:ext>
            </a:extLst>
          </p:cNvPr>
          <p:cNvSpPr txBox="1"/>
          <p:nvPr/>
        </p:nvSpPr>
        <p:spPr>
          <a:xfrm>
            <a:off x="1111338" y="1422400"/>
            <a:ext cx="2015067" cy="400110"/>
          </a:xfrm>
          <a:prstGeom prst="rect">
            <a:avLst/>
          </a:prstGeom>
          <a:noFill/>
        </p:spPr>
        <p:txBody>
          <a:bodyPr wrap="square" rtlCol="0">
            <a:spAutoFit/>
          </a:bodyPr>
          <a:lstStyle/>
          <a:p>
            <a:r>
              <a:rPr lang="en-US" sz="2000" dirty="0"/>
              <a:t>Temporal Sharing</a:t>
            </a:r>
          </a:p>
        </p:txBody>
      </p:sp>
      <p:sp>
        <p:nvSpPr>
          <p:cNvPr id="10" name="TextBox 9">
            <a:extLst>
              <a:ext uri="{FF2B5EF4-FFF2-40B4-BE49-F238E27FC236}">
                <a16:creationId xmlns:a16="http://schemas.microsoft.com/office/drawing/2014/main" id="{F9F51FE7-D663-1849-A6C7-F91C0225C8F1}"/>
              </a:ext>
            </a:extLst>
          </p:cNvPr>
          <p:cNvSpPr txBox="1"/>
          <p:nvPr/>
        </p:nvSpPr>
        <p:spPr>
          <a:xfrm>
            <a:off x="4897000" y="1422400"/>
            <a:ext cx="3191932" cy="400110"/>
          </a:xfrm>
          <a:prstGeom prst="rect">
            <a:avLst/>
          </a:prstGeom>
          <a:noFill/>
        </p:spPr>
        <p:txBody>
          <a:bodyPr wrap="square" rtlCol="0">
            <a:spAutoFit/>
          </a:bodyPr>
          <a:lstStyle/>
          <a:p>
            <a:r>
              <a:rPr lang="en-US" sz="2000" dirty="0"/>
              <a:t>Default MPS Spatial Sharing</a:t>
            </a:r>
          </a:p>
        </p:txBody>
      </p:sp>
      <p:sp>
        <p:nvSpPr>
          <p:cNvPr id="11" name="TextBox 10">
            <a:extLst>
              <a:ext uri="{FF2B5EF4-FFF2-40B4-BE49-F238E27FC236}">
                <a16:creationId xmlns:a16="http://schemas.microsoft.com/office/drawing/2014/main" id="{CE3F82C8-A886-8F47-8E7F-0D47E0805886}"/>
              </a:ext>
            </a:extLst>
          </p:cNvPr>
          <p:cNvSpPr txBox="1"/>
          <p:nvPr/>
        </p:nvSpPr>
        <p:spPr>
          <a:xfrm>
            <a:off x="8748190" y="1422400"/>
            <a:ext cx="3458144" cy="400110"/>
          </a:xfrm>
          <a:prstGeom prst="rect">
            <a:avLst/>
          </a:prstGeom>
          <a:noFill/>
        </p:spPr>
        <p:txBody>
          <a:bodyPr wrap="square" rtlCol="0">
            <a:spAutoFit/>
          </a:bodyPr>
          <a:lstStyle/>
          <a:p>
            <a:r>
              <a:rPr lang="en-US" sz="2000" dirty="0"/>
              <a:t>Controlled MPS Spatial Sharing</a:t>
            </a:r>
          </a:p>
        </p:txBody>
      </p:sp>
      <p:sp>
        <p:nvSpPr>
          <p:cNvPr id="12" name="Content Placeholder 2">
            <a:extLst>
              <a:ext uri="{FF2B5EF4-FFF2-40B4-BE49-F238E27FC236}">
                <a16:creationId xmlns:a16="http://schemas.microsoft.com/office/drawing/2014/main" id="{5B9F9024-5DA5-794B-90B0-9C2DD1C0158C}"/>
              </a:ext>
            </a:extLst>
          </p:cNvPr>
          <p:cNvSpPr>
            <a:spLocks noGrp="1"/>
          </p:cNvSpPr>
          <p:nvPr>
            <p:ph idx="1"/>
          </p:nvPr>
        </p:nvSpPr>
        <p:spPr>
          <a:xfrm>
            <a:off x="822900" y="5952774"/>
            <a:ext cx="8513689" cy="688537"/>
          </a:xfrm>
        </p:spPr>
        <p:style>
          <a:lnRef idx="0">
            <a:schemeClr val="accent1"/>
          </a:lnRef>
          <a:fillRef idx="3">
            <a:schemeClr val="accent1"/>
          </a:fillRef>
          <a:effectRef idx="3">
            <a:schemeClr val="accent1"/>
          </a:effectRef>
          <a:fontRef idx="minor">
            <a:schemeClr val="lt1"/>
          </a:fontRef>
        </p:style>
        <p:txBody>
          <a:bodyPr>
            <a:normAutofit lnSpcReduction="10000"/>
          </a:bodyPr>
          <a:lstStyle/>
          <a:p>
            <a:r>
              <a:rPr lang="en-US" sz="2400" b="1" dirty="0"/>
              <a:t>Controlled MPS: </a:t>
            </a:r>
            <a:r>
              <a:rPr lang="en-US" sz="2400" dirty="0"/>
              <a:t>Addition/Removal of other concurrent application do not affect inference latency.</a:t>
            </a:r>
          </a:p>
        </p:txBody>
      </p:sp>
      <p:pic>
        <p:nvPicPr>
          <p:cNvPr id="14" name="Graphic 13">
            <a:extLst>
              <a:ext uri="{FF2B5EF4-FFF2-40B4-BE49-F238E27FC236}">
                <a16:creationId xmlns:a16="http://schemas.microsoft.com/office/drawing/2014/main" id="{F310B7D0-6D3F-784C-AD00-D34DAE44B0F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09600" y="690455"/>
            <a:ext cx="280946" cy="128525"/>
          </a:xfrm>
          <a:prstGeom prst="rect">
            <a:avLst/>
          </a:prstGeom>
        </p:spPr>
      </p:pic>
      <p:sp>
        <p:nvSpPr>
          <p:cNvPr id="13" name="Content Placeholder 2">
            <a:extLst>
              <a:ext uri="{FF2B5EF4-FFF2-40B4-BE49-F238E27FC236}">
                <a16:creationId xmlns:a16="http://schemas.microsoft.com/office/drawing/2014/main" id="{1A89CCF7-F983-2645-86EB-773362B50AE8}"/>
              </a:ext>
            </a:extLst>
          </p:cNvPr>
          <p:cNvSpPr txBox="1">
            <a:spLocks/>
          </p:cNvSpPr>
          <p:nvPr/>
        </p:nvSpPr>
        <p:spPr>
          <a:xfrm>
            <a:off x="808987" y="4880719"/>
            <a:ext cx="8513689" cy="1015584"/>
          </a:xfrm>
          <a:prstGeom prst="rect">
            <a:avLst/>
          </a:prstGeom>
        </p:spPr>
        <p:style>
          <a:lnRef idx="0">
            <a:schemeClr val="accent3"/>
          </a:lnRef>
          <a:fillRef idx="3">
            <a:schemeClr val="accent3"/>
          </a:fillRef>
          <a:effectRef idx="3">
            <a:schemeClr val="accent3"/>
          </a:effectRef>
          <a:fontRef idx="minor">
            <a:schemeClr val="lt1"/>
          </a:fontRef>
        </p:style>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r>
              <a:rPr lang="en-US" sz="2400" b="1" dirty="0"/>
              <a:t>Default MPS: </a:t>
            </a:r>
            <a:r>
              <a:rPr lang="en-US" sz="2400" dirty="0"/>
              <a:t>Better inference latency than temporal. But, some DNN’s latency affected worse than other while sharing GPU.</a:t>
            </a:r>
            <a:br>
              <a:rPr lang="en-US" sz="2400" dirty="0"/>
            </a:br>
            <a:endParaRPr lang="en-US" sz="2400" dirty="0"/>
          </a:p>
        </p:txBody>
      </p:sp>
      <p:sp>
        <p:nvSpPr>
          <p:cNvPr id="15" name="Content Placeholder 2">
            <a:extLst>
              <a:ext uri="{FF2B5EF4-FFF2-40B4-BE49-F238E27FC236}">
                <a16:creationId xmlns:a16="http://schemas.microsoft.com/office/drawing/2014/main" id="{FFED250C-3817-BC4A-9182-E55903C8B252}"/>
              </a:ext>
            </a:extLst>
          </p:cNvPr>
          <p:cNvSpPr txBox="1">
            <a:spLocks/>
          </p:cNvSpPr>
          <p:nvPr/>
        </p:nvSpPr>
        <p:spPr>
          <a:xfrm>
            <a:off x="822900" y="4312175"/>
            <a:ext cx="8499776" cy="512073"/>
          </a:xfrm>
          <a:prstGeom prst="rect">
            <a:avLst/>
          </a:prstGeom>
        </p:spPr>
        <p:style>
          <a:lnRef idx="0">
            <a:schemeClr val="accent3"/>
          </a:lnRef>
          <a:fillRef idx="3">
            <a:schemeClr val="accent3"/>
          </a:fillRef>
          <a:effectRef idx="3">
            <a:schemeClr val="accent3"/>
          </a:effectRef>
          <a:fontRef idx="minor">
            <a:schemeClr val="lt1"/>
          </a:fontRef>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r>
              <a:rPr lang="en-US" sz="2400" b="1" dirty="0"/>
              <a:t>Temporal sharing: </a:t>
            </a:r>
            <a:r>
              <a:rPr lang="en-US" sz="2400" dirty="0"/>
              <a:t>Latency increases with addition of DNN</a:t>
            </a:r>
          </a:p>
        </p:txBody>
      </p:sp>
    </p:spTree>
    <p:extLst>
      <p:ext uri="{BB962C8B-B14F-4D97-AF65-F5344CB8AC3E}">
        <p14:creationId xmlns:p14="http://schemas.microsoft.com/office/powerpoint/2010/main" val="37773788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C1C85-7A35-5B46-82F3-CC576EC4A3AE}"/>
              </a:ext>
            </a:extLst>
          </p:cNvPr>
          <p:cNvSpPr>
            <a:spLocks noGrp="1"/>
          </p:cNvSpPr>
          <p:nvPr>
            <p:ph type="title"/>
          </p:nvPr>
        </p:nvSpPr>
        <p:spPr/>
        <p:txBody>
          <a:bodyPr>
            <a:normAutofit/>
          </a:bodyPr>
          <a:lstStyle/>
          <a:p>
            <a:r>
              <a:rPr lang="en-US" sz="3600" dirty="0">
                <a:solidFill>
                  <a:srgbClr val="003DA5"/>
                </a:solidFill>
                <a:latin typeface="Fira Sans Medium" panose="020B0503050000020004" pitchFamily="34" charset="0"/>
                <a:ea typeface="Fira Sans Medium" panose="020B0503050000020004" pitchFamily="34" charset="0"/>
                <a:cs typeface="+mn-cs"/>
              </a:rPr>
              <a:t>Different ways to share a GPU</a:t>
            </a:r>
          </a:p>
        </p:txBody>
      </p:sp>
      <p:sp>
        <p:nvSpPr>
          <p:cNvPr id="4" name="Slide Number Placeholder 3">
            <a:extLst>
              <a:ext uri="{FF2B5EF4-FFF2-40B4-BE49-F238E27FC236}">
                <a16:creationId xmlns:a16="http://schemas.microsoft.com/office/drawing/2014/main" id="{C2E93C2E-B930-224F-943E-BF0303260975}"/>
              </a:ext>
            </a:extLst>
          </p:cNvPr>
          <p:cNvSpPr>
            <a:spLocks noGrp="1"/>
          </p:cNvSpPr>
          <p:nvPr>
            <p:ph type="sldNum" sz="quarter" idx="12"/>
          </p:nvPr>
        </p:nvSpPr>
        <p:spPr/>
        <p:txBody>
          <a:bodyPr/>
          <a:lstStyle/>
          <a:p>
            <a:pPr algn="ctr"/>
            <a:fld id="{EC99D18E-8D4C-EC42-B70B-F767BFABF999}" type="slidenum">
              <a:rPr lang="en-US" sz="1800" smtClean="0">
                <a:solidFill>
                  <a:schemeClr val="tx1"/>
                </a:solidFill>
              </a:rPr>
              <a:pPr algn="ctr"/>
              <a:t>19</a:t>
            </a:fld>
            <a:endParaRPr lang="en-US" sz="1800">
              <a:solidFill>
                <a:schemeClr val="tx1"/>
              </a:solidFill>
            </a:endParaRPr>
          </a:p>
        </p:txBody>
      </p:sp>
      <p:pic>
        <p:nvPicPr>
          <p:cNvPr id="5" name="Picture 4">
            <a:extLst>
              <a:ext uri="{FF2B5EF4-FFF2-40B4-BE49-F238E27FC236}">
                <a16:creationId xmlns:a16="http://schemas.microsoft.com/office/drawing/2014/main" id="{617750FF-D23A-F047-93F4-E3140A2CCE11}"/>
              </a:ext>
            </a:extLst>
          </p:cNvPr>
          <p:cNvPicPr>
            <a:picLocks noChangeAspect="1"/>
          </p:cNvPicPr>
          <p:nvPr/>
        </p:nvPicPr>
        <p:blipFill>
          <a:blip r:embed="rId3"/>
          <a:stretch>
            <a:fillRect/>
          </a:stretch>
        </p:blipFill>
        <p:spPr>
          <a:xfrm>
            <a:off x="4044466" y="1690688"/>
            <a:ext cx="4237742" cy="2542645"/>
          </a:xfrm>
          <a:prstGeom prst="rect">
            <a:avLst/>
          </a:prstGeom>
        </p:spPr>
      </p:pic>
      <p:pic>
        <p:nvPicPr>
          <p:cNvPr id="6" name="Picture 5">
            <a:extLst>
              <a:ext uri="{FF2B5EF4-FFF2-40B4-BE49-F238E27FC236}">
                <a16:creationId xmlns:a16="http://schemas.microsoft.com/office/drawing/2014/main" id="{EF3DE1B7-9084-2245-8FA1-7958B61C8661}"/>
              </a:ext>
            </a:extLst>
          </p:cNvPr>
          <p:cNvPicPr>
            <a:picLocks noChangeAspect="1"/>
          </p:cNvPicPr>
          <p:nvPr/>
        </p:nvPicPr>
        <p:blipFill>
          <a:blip r:embed="rId4"/>
          <a:stretch>
            <a:fillRect/>
          </a:stretch>
        </p:blipFill>
        <p:spPr>
          <a:xfrm>
            <a:off x="0" y="1690688"/>
            <a:ext cx="4237742" cy="2542645"/>
          </a:xfrm>
          <a:prstGeom prst="rect">
            <a:avLst/>
          </a:prstGeom>
        </p:spPr>
      </p:pic>
      <p:pic>
        <p:nvPicPr>
          <p:cNvPr id="8" name="Picture 7">
            <a:extLst>
              <a:ext uri="{FF2B5EF4-FFF2-40B4-BE49-F238E27FC236}">
                <a16:creationId xmlns:a16="http://schemas.microsoft.com/office/drawing/2014/main" id="{66315212-69BC-A44A-AD69-500633260C3F}"/>
              </a:ext>
            </a:extLst>
          </p:cNvPr>
          <p:cNvPicPr>
            <a:picLocks noChangeAspect="1"/>
          </p:cNvPicPr>
          <p:nvPr/>
        </p:nvPicPr>
        <p:blipFill>
          <a:blip r:embed="rId5"/>
          <a:stretch>
            <a:fillRect/>
          </a:stretch>
        </p:blipFill>
        <p:spPr>
          <a:xfrm>
            <a:off x="8088932" y="1680371"/>
            <a:ext cx="4237742" cy="2542645"/>
          </a:xfrm>
          <a:prstGeom prst="rect">
            <a:avLst/>
          </a:prstGeom>
        </p:spPr>
      </p:pic>
      <p:sp>
        <p:nvSpPr>
          <p:cNvPr id="9" name="TextBox 8">
            <a:extLst>
              <a:ext uri="{FF2B5EF4-FFF2-40B4-BE49-F238E27FC236}">
                <a16:creationId xmlns:a16="http://schemas.microsoft.com/office/drawing/2014/main" id="{7F2C9EAD-B017-0C4F-9442-844135046B6D}"/>
              </a:ext>
            </a:extLst>
          </p:cNvPr>
          <p:cNvSpPr txBox="1"/>
          <p:nvPr/>
        </p:nvSpPr>
        <p:spPr>
          <a:xfrm>
            <a:off x="1111338" y="1422400"/>
            <a:ext cx="2015067" cy="400110"/>
          </a:xfrm>
          <a:prstGeom prst="rect">
            <a:avLst/>
          </a:prstGeom>
          <a:noFill/>
        </p:spPr>
        <p:txBody>
          <a:bodyPr wrap="square" rtlCol="0">
            <a:spAutoFit/>
          </a:bodyPr>
          <a:lstStyle/>
          <a:p>
            <a:r>
              <a:rPr lang="en-US" sz="2000" dirty="0"/>
              <a:t>Temporal Sharing</a:t>
            </a:r>
          </a:p>
        </p:txBody>
      </p:sp>
      <p:sp>
        <p:nvSpPr>
          <p:cNvPr id="10" name="TextBox 9">
            <a:extLst>
              <a:ext uri="{FF2B5EF4-FFF2-40B4-BE49-F238E27FC236}">
                <a16:creationId xmlns:a16="http://schemas.microsoft.com/office/drawing/2014/main" id="{F9F51FE7-D663-1849-A6C7-F91C0225C8F1}"/>
              </a:ext>
            </a:extLst>
          </p:cNvPr>
          <p:cNvSpPr txBox="1"/>
          <p:nvPr/>
        </p:nvSpPr>
        <p:spPr>
          <a:xfrm>
            <a:off x="4897000" y="1422400"/>
            <a:ext cx="3191932" cy="400110"/>
          </a:xfrm>
          <a:prstGeom prst="rect">
            <a:avLst/>
          </a:prstGeom>
          <a:noFill/>
        </p:spPr>
        <p:txBody>
          <a:bodyPr wrap="square" rtlCol="0">
            <a:spAutoFit/>
          </a:bodyPr>
          <a:lstStyle/>
          <a:p>
            <a:r>
              <a:rPr lang="en-US" sz="2000" dirty="0"/>
              <a:t>Default MPS Spatial Sharing</a:t>
            </a:r>
          </a:p>
        </p:txBody>
      </p:sp>
      <p:sp>
        <p:nvSpPr>
          <p:cNvPr id="11" name="TextBox 10">
            <a:extLst>
              <a:ext uri="{FF2B5EF4-FFF2-40B4-BE49-F238E27FC236}">
                <a16:creationId xmlns:a16="http://schemas.microsoft.com/office/drawing/2014/main" id="{CE3F82C8-A886-8F47-8E7F-0D47E0805886}"/>
              </a:ext>
            </a:extLst>
          </p:cNvPr>
          <p:cNvSpPr txBox="1"/>
          <p:nvPr/>
        </p:nvSpPr>
        <p:spPr>
          <a:xfrm>
            <a:off x="8748190" y="1422400"/>
            <a:ext cx="3458144" cy="400110"/>
          </a:xfrm>
          <a:prstGeom prst="rect">
            <a:avLst/>
          </a:prstGeom>
          <a:noFill/>
        </p:spPr>
        <p:txBody>
          <a:bodyPr wrap="square" rtlCol="0">
            <a:spAutoFit/>
          </a:bodyPr>
          <a:lstStyle/>
          <a:p>
            <a:r>
              <a:rPr lang="en-US" sz="2000" dirty="0"/>
              <a:t>Controlled MPS Spatial Sharing</a:t>
            </a:r>
          </a:p>
        </p:txBody>
      </p:sp>
      <p:sp>
        <p:nvSpPr>
          <p:cNvPr id="12" name="Content Placeholder 2">
            <a:extLst>
              <a:ext uri="{FF2B5EF4-FFF2-40B4-BE49-F238E27FC236}">
                <a16:creationId xmlns:a16="http://schemas.microsoft.com/office/drawing/2014/main" id="{5B9F9024-5DA5-794B-90B0-9C2DD1C0158C}"/>
              </a:ext>
            </a:extLst>
          </p:cNvPr>
          <p:cNvSpPr>
            <a:spLocks noGrp="1"/>
          </p:cNvSpPr>
          <p:nvPr>
            <p:ph idx="1"/>
          </p:nvPr>
        </p:nvSpPr>
        <p:spPr>
          <a:xfrm>
            <a:off x="822900" y="5952774"/>
            <a:ext cx="8513689" cy="688537"/>
          </a:xfrm>
        </p:spPr>
        <p:style>
          <a:lnRef idx="0">
            <a:schemeClr val="accent1"/>
          </a:lnRef>
          <a:fillRef idx="3">
            <a:schemeClr val="accent1"/>
          </a:fillRef>
          <a:effectRef idx="3">
            <a:schemeClr val="accent1"/>
          </a:effectRef>
          <a:fontRef idx="minor">
            <a:schemeClr val="lt1"/>
          </a:fontRef>
        </p:style>
        <p:txBody>
          <a:bodyPr>
            <a:normAutofit lnSpcReduction="10000"/>
          </a:bodyPr>
          <a:lstStyle/>
          <a:p>
            <a:r>
              <a:rPr lang="en-US" sz="2400" b="1" dirty="0"/>
              <a:t>Controlled MPS: </a:t>
            </a:r>
            <a:r>
              <a:rPr lang="en-US" sz="2400" dirty="0"/>
              <a:t>Addition/Removal of other concurrent application do not affect inference latency.</a:t>
            </a:r>
          </a:p>
        </p:txBody>
      </p:sp>
      <p:pic>
        <p:nvPicPr>
          <p:cNvPr id="14" name="Graphic 13">
            <a:extLst>
              <a:ext uri="{FF2B5EF4-FFF2-40B4-BE49-F238E27FC236}">
                <a16:creationId xmlns:a16="http://schemas.microsoft.com/office/drawing/2014/main" id="{F310B7D0-6D3F-784C-AD00-D34DAE44B0F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09600" y="690455"/>
            <a:ext cx="280946" cy="128525"/>
          </a:xfrm>
          <a:prstGeom prst="rect">
            <a:avLst/>
          </a:prstGeom>
        </p:spPr>
      </p:pic>
      <p:sp>
        <p:nvSpPr>
          <p:cNvPr id="13" name="Content Placeholder 2">
            <a:extLst>
              <a:ext uri="{FF2B5EF4-FFF2-40B4-BE49-F238E27FC236}">
                <a16:creationId xmlns:a16="http://schemas.microsoft.com/office/drawing/2014/main" id="{1A89CCF7-F983-2645-86EB-773362B50AE8}"/>
              </a:ext>
            </a:extLst>
          </p:cNvPr>
          <p:cNvSpPr txBox="1">
            <a:spLocks/>
          </p:cNvSpPr>
          <p:nvPr/>
        </p:nvSpPr>
        <p:spPr>
          <a:xfrm>
            <a:off x="808987" y="4880719"/>
            <a:ext cx="8513689" cy="1015584"/>
          </a:xfrm>
          <a:prstGeom prst="rect">
            <a:avLst/>
          </a:prstGeom>
        </p:spPr>
        <p:style>
          <a:lnRef idx="0">
            <a:schemeClr val="accent3"/>
          </a:lnRef>
          <a:fillRef idx="3">
            <a:schemeClr val="accent3"/>
          </a:fillRef>
          <a:effectRef idx="3">
            <a:schemeClr val="accent3"/>
          </a:effectRef>
          <a:fontRef idx="minor">
            <a:schemeClr val="lt1"/>
          </a:fontRef>
        </p:style>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r>
              <a:rPr lang="en-US" sz="2400" b="1" dirty="0"/>
              <a:t>Default MPS: </a:t>
            </a:r>
            <a:r>
              <a:rPr lang="en-US" sz="2400" dirty="0"/>
              <a:t>Better inference latency than temporal. But, some DNN’s latency affected worse than other while sharing GPU.</a:t>
            </a:r>
            <a:br>
              <a:rPr lang="en-US" sz="2400" dirty="0"/>
            </a:br>
            <a:endParaRPr lang="en-US" sz="2400" dirty="0"/>
          </a:p>
        </p:txBody>
      </p:sp>
      <p:sp>
        <p:nvSpPr>
          <p:cNvPr id="15" name="Content Placeholder 2">
            <a:extLst>
              <a:ext uri="{FF2B5EF4-FFF2-40B4-BE49-F238E27FC236}">
                <a16:creationId xmlns:a16="http://schemas.microsoft.com/office/drawing/2014/main" id="{FFED250C-3817-BC4A-9182-E55903C8B252}"/>
              </a:ext>
            </a:extLst>
          </p:cNvPr>
          <p:cNvSpPr txBox="1">
            <a:spLocks/>
          </p:cNvSpPr>
          <p:nvPr/>
        </p:nvSpPr>
        <p:spPr>
          <a:xfrm>
            <a:off x="822899" y="4312175"/>
            <a:ext cx="8513689" cy="512073"/>
          </a:xfrm>
          <a:prstGeom prst="rect">
            <a:avLst/>
          </a:prstGeom>
        </p:spPr>
        <p:style>
          <a:lnRef idx="0">
            <a:schemeClr val="accent3"/>
          </a:lnRef>
          <a:fillRef idx="3">
            <a:schemeClr val="accent3"/>
          </a:fillRef>
          <a:effectRef idx="3">
            <a:schemeClr val="accent3"/>
          </a:effectRef>
          <a:fontRef idx="minor">
            <a:schemeClr val="lt1"/>
          </a:fontRef>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r>
              <a:rPr lang="en-US" sz="2400" b="1" dirty="0"/>
              <a:t>Temporal sharing: </a:t>
            </a:r>
            <a:r>
              <a:rPr lang="en-US" sz="2400" dirty="0"/>
              <a:t>Latency increases with addition of DNN</a:t>
            </a:r>
          </a:p>
        </p:txBody>
      </p:sp>
      <p:sp>
        <p:nvSpPr>
          <p:cNvPr id="3" name="TextBox 2">
            <a:extLst>
              <a:ext uri="{FF2B5EF4-FFF2-40B4-BE49-F238E27FC236}">
                <a16:creationId xmlns:a16="http://schemas.microsoft.com/office/drawing/2014/main" id="{7E01576A-6B8C-6743-A7F7-0D41D36F3FDA}"/>
              </a:ext>
            </a:extLst>
          </p:cNvPr>
          <p:cNvSpPr txBox="1"/>
          <p:nvPr/>
        </p:nvSpPr>
        <p:spPr>
          <a:xfrm>
            <a:off x="9574924" y="4393324"/>
            <a:ext cx="2617076" cy="156966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US" sz="2400" dirty="0"/>
              <a:t>Proper choice of GPU% can achieve good latency for all DNNs</a:t>
            </a:r>
          </a:p>
        </p:txBody>
      </p:sp>
    </p:spTree>
    <p:extLst>
      <p:ext uri="{BB962C8B-B14F-4D97-AF65-F5344CB8AC3E}">
        <p14:creationId xmlns:p14="http://schemas.microsoft.com/office/powerpoint/2010/main" val="9920426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C1C85-7A35-5B46-82F3-CC576EC4A3AE}"/>
              </a:ext>
            </a:extLst>
          </p:cNvPr>
          <p:cNvSpPr>
            <a:spLocks noGrp="1"/>
          </p:cNvSpPr>
          <p:nvPr>
            <p:ph type="title"/>
          </p:nvPr>
        </p:nvSpPr>
        <p:spPr/>
        <p:txBody>
          <a:bodyPr>
            <a:normAutofit/>
          </a:bodyPr>
          <a:lstStyle/>
          <a:p>
            <a:r>
              <a:rPr lang="en-US" sz="3600" dirty="0">
                <a:solidFill>
                  <a:srgbClr val="003DA5"/>
                </a:solidFill>
                <a:latin typeface="Fira Sans Medium" panose="020B0503050000020004" pitchFamily="34" charset="0"/>
                <a:ea typeface="Fira Sans Medium" panose="020B0503050000020004" pitchFamily="34" charset="0"/>
                <a:cs typeface="+mn-cs"/>
              </a:rPr>
              <a:t>Different ways to share a GPU</a:t>
            </a:r>
          </a:p>
        </p:txBody>
      </p:sp>
      <p:sp>
        <p:nvSpPr>
          <p:cNvPr id="4" name="Slide Number Placeholder 3">
            <a:extLst>
              <a:ext uri="{FF2B5EF4-FFF2-40B4-BE49-F238E27FC236}">
                <a16:creationId xmlns:a16="http://schemas.microsoft.com/office/drawing/2014/main" id="{C2E93C2E-B930-224F-943E-BF0303260975}"/>
              </a:ext>
            </a:extLst>
          </p:cNvPr>
          <p:cNvSpPr>
            <a:spLocks noGrp="1"/>
          </p:cNvSpPr>
          <p:nvPr>
            <p:ph type="sldNum" sz="quarter" idx="12"/>
          </p:nvPr>
        </p:nvSpPr>
        <p:spPr/>
        <p:txBody>
          <a:bodyPr/>
          <a:lstStyle/>
          <a:p>
            <a:pPr algn="ctr"/>
            <a:fld id="{EC99D18E-8D4C-EC42-B70B-F767BFABF999}" type="slidenum">
              <a:rPr lang="en-US" sz="1800" smtClean="0">
                <a:solidFill>
                  <a:schemeClr val="tx1"/>
                </a:solidFill>
              </a:rPr>
              <a:pPr algn="ctr"/>
              <a:t>20</a:t>
            </a:fld>
            <a:endParaRPr lang="en-US" sz="1800">
              <a:solidFill>
                <a:schemeClr val="tx1"/>
              </a:solidFill>
            </a:endParaRPr>
          </a:p>
        </p:txBody>
      </p:sp>
      <p:pic>
        <p:nvPicPr>
          <p:cNvPr id="5" name="Picture 4">
            <a:extLst>
              <a:ext uri="{FF2B5EF4-FFF2-40B4-BE49-F238E27FC236}">
                <a16:creationId xmlns:a16="http://schemas.microsoft.com/office/drawing/2014/main" id="{617750FF-D23A-F047-93F4-E3140A2CCE11}"/>
              </a:ext>
            </a:extLst>
          </p:cNvPr>
          <p:cNvPicPr>
            <a:picLocks noChangeAspect="1"/>
          </p:cNvPicPr>
          <p:nvPr/>
        </p:nvPicPr>
        <p:blipFill>
          <a:blip r:embed="rId3"/>
          <a:stretch>
            <a:fillRect/>
          </a:stretch>
        </p:blipFill>
        <p:spPr>
          <a:xfrm>
            <a:off x="4044466" y="1690688"/>
            <a:ext cx="4237742" cy="2542645"/>
          </a:xfrm>
          <a:prstGeom prst="rect">
            <a:avLst/>
          </a:prstGeom>
        </p:spPr>
      </p:pic>
      <p:pic>
        <p:nvPicPr>
          <p:cNvPr id="6" name="Picture 5">
            <a:extLst>
              <a:ext uri="{FF2B5EF4-FFF2-40B4-BE49-F238E27FC236}">
                <a16:creationId xmlns:a16="http://schemas.microsoft.com/office/drawing/2014/main" id="{EF3DE1B7-9084-2245-8FA1-7958B61C8661}"/>
              </a:ext>
            </a:extLst>
          </p:cNvPr>
          <p:cNvPicPr>
            <a:picLocks noChangeAspect="1"/>
          </p:cNvPicPr>
          <p:nvPr/>
        </p:nvPicPr>
        <p:blipFill>
          <a:blip r:embed="rId4"/>
          <a:stretch>
            <a:fillRect/>
          </a:stretch>
        </p:blipFill>
        <p:spPr>
          <a:xfrm>
            <a:off x="0" y="1690688"/>
            <a:ext cx="4237742" cy="2542645"/>
          </a:xfrm>
          <a:prstGeom prst="rect">
            <a:avLst/>
          </a:prstGeom>
        </p:spPr>
      </p:pic>
      <p:pic>
        <p:nvPicPr>
          <p:cNvPr id="8" name="Picture 7">
            <a:extLst>
              <a:ext uri="{FF2B5EF4-FFF2-40B4-BE49-F238E27FC236}">
                <a16:creationId xmlns:a16="http://schemas.microsoft.com/office/drawing/2014/main" id="{66315212-69BC-A44A-AD69-500633260C3F}"/>
              </a:ext>
            </a:extLst>
          </p:cNvPr>
          <p:cNvPicPr>
            <a:picLocks noChangeAspect="1"/>
          </p:cNvPicPr>
          <p:nvPr/>
        </p:nvPicPr>
        <p:blipFill>
          <a:blip r:embed="rId5"/>
          <a:stretch>
            <a:fillRect/>
          </a:stretch>
        </p:blipFill>
        <p:spPr>
          <a:xfrm>
            <a:off x="8088932" y="1680371"/>
            <a:ext cx="4237742" cy="2542645"/>
          </a:xfrm>
          <a:prstGeom prst="rect">
            <a:avLst/>
          </a:prstGeom>
        </p:spPr>
      </p:pic>
      <p:sp>
        <p:nvSpPr>
          <p:cNvPr id="9" name="TextBox 8">
            <a:extLst>
              <a:ext uri="{FF2B5EF4-FFF2-40B4-BE49-F238E27FC236}">
                <a16:creationId xmlns:a16="http://schemas.microsoft.com/office/drawing/2014/main" id="{7F2C9EAD-B017-0C4F-9442-844135046B6D}"/>
              </a:ext>
            </a:extLst>
          </p:cNvPr>
          <p:cNvSpPr txBox="1"/>
          <p:nvPr/>
        </p:nvSpPr>
        <p:spPr>
          <a:xfrm>
            <a:off x="1111338" y="1422400"/>
            <a:ext cx="2015067" cy="400110"/>
          </a:xfrm>
          <a:prstGeom prst="rect">
            <a:avLst/>
          </a:prstGeom>
          <a:noFill/>
        </p:spPr>
        <p:txBody>
          <a:bodyPr wrap="square" rtlCol="0">
            <a:spAutoFit/>
          </a:bodyPr>
          <a:lstStyle/>
          <a:p>
            <a:r>
              <a:rPr lang="en-US" sz="2000" dirty="0"/>
              <a:t>Temporal Sharing</a:t>
            </a:r>
          </a:p>
        </p:txBody>
      </p:sp>
      <p:sp>
        <p:nvSpPr>
          <p:cNvPr id="10" name="TextBox 9">
            <a:extLst>
              <a:ext uri="{FF2B5EF4-FFF2-40B4-BE49-F238E27FC236}">
                <a16:creationId xmlns:a16="http://schemas.microsoft.com/office/drawing/2014/main" id="{F9F51FE7-D663-1849-A6C7-F91C0225C8F1}"/>
              </a:ext>
            </a:extLst>
          </p:cNvPr>
          <p:cNvSpPr txBox="1"/>
          <p:nvPr/>
        </p:nvSpPr>
        <p:spPr>
          <a:xfrm>
            <a:off x="4897000" y="1422400"/>
            <a:ext cx="3191932" cy="400110"/>
          </a:xfrm>
          <a:prstGeom prst="rect">
            <a:avLst/>
          </a:prstGeom>
          <a:noFill/>
        </p:spPr>
        <p:txBody>
          <a:bodyPr wrap="square" rtlCol="0">
            <a:spAutoFit/>
          </a:bodyPr>
          <a:lstStyle/>
          <a:p>
            <a:r>
              <a:rPr lang="en-US" sz="2000" dirty="0"/>
              <a:t>Default MPS Spatial Sharing</a:t>
            </a:r>
          </a:p>
        </p:txBody>
      </p:sp>
      <p:sp>
        <p:nvSpPr>
          <p:cNvPr id="11" name="TextBox 10">
            <a:extLst>
              <a:ext uri="{FF2B5EF4-FFF2-40B4-BE49-F238E27FC236}">
                <a16:creationId xmlns:a16="http://schemas.microsoft.com/office/drawing/2014/main" id="{CE3F82C8-A886-8F47-8E7F-0D47E0805886}"/>
              </a:ext>
            </a:extLst>
          </p:cNvPr>
          <p:cNvSpPr txBox="1"/>
          <p:nvPr/>
        </p:nvSpPr>
        <p:spPr>
          <a:xfrm>
            <a:off x="8748190" y="1422400"/>
            <a:ext cx="3458144" cy="400110"/>
          </a:xfrm>
          <a:prstGeom prst="rect">
            <a:avLst/>
          </a:prstGeom>
          <a:noFill/>
        </p:spPr>
        <p:txBody>
          <a:bodyPr wrap="square" rtlCol="0">
            <a:spAutoFit/>
          </a:bodyPr>
          <a:lstStyle/>
          <a:p>
            <a:r>
              <a:rPr lang="en-US" sz="2000" dirty="0"/>
              <a:t>Controlled MPS Spatial Sharing</a:t>
            </a:r>
          </a:p>
        </p:txBody>
      </p:sp>
      <p:sp>
        <p:nvSpPr>
          <p:cNvPr id="12" name="Content Placeholder 2">
            <a:extLst>
              <a:ext uri="{FF2B5EF4-FFF2-40B4-BE49-F238E27FC236}">
                <a16:creationId xmlns:a16="http://schemas.microsoft.com/office/drawing/2014/main" id="{5B9F9024-5DA5-794B-90B0-9C2DD1C0158C}"/>
              </a:ext>
            </a:extLst>
          </p:cNvPr>
          <p:cNvSpPr>
            <a:spLocks noGrp="1"/>
          </p:cNvSpPr>
          <p:nvPr>
            <p:ph idx="1"/>
          </p:nvPr>
        </p:nvSpPr>
        <p:spPr>
          <a:xfrm>
            <a:off x="822900" y="5952774"/>
            <a:ext cx="8513689" cy="688537"/>
          </a:xfrm>
        </p:spPr>
        <p:style>
          <a:lnRef idx="0">
            <a:schemeClr val="accent1"/>
          </a:lnRef>
          <a:fillRef idx="3">
            <a:schemeClr val="accent1"/>
          </a:fillRef>
          <a:effectRef idx="3">
            <a:schemeClr val="accent1"/>
          </a:effectRef>
          <a:fontRef idx="minor">
            <a:schemeClr val="lt1"/>
          </a:fontRef>
        </p:style>
        <p:txBody>
          <a:bodyPr>
            <a:normAutofit lnSpcReduction="10000"/>
          </a:bodyPr>
          <a:lstStyle/>
          <a:p>
            <a:r>
              <a:rPr lang="en-US" sz="2400" b="1" dirty="0"/>
              <a:t>Controlled MPS: </a:t>
            </a:r>
            <a:r>
              <a:rPr lang="en-US" sz="2400" dirty="0"/>
              <a:t>Addition/Removal of other concurrent application do not affect inference latency.</a:t>
            </a:r>
          </a:p>
        </p:txBody>
      </p:sp>
      <p:pic>
        <p:nvPicPr>
          <p:cNvPr id="14" name="Graphic 13">
            <a:extLst>
              <a:ext uri="{FF2B5EF4-FFF2-40B4-BE49-F238E27FC236}">
                <a16:creationId xmlns:a16="http://schemas.microsoft.com/office/drawing/2014/main" id="{F310B7D0-6D3F-784C-AD00-D34DAE44B0F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09600" y="690455"/>
            <a:ext cx="280946" cy="128525"/>
          </a:xfrm>
          <a:prstGeom prst="rect">
            <a:avLst/>
          </a:prstGeom>
        </p:spPr>
      </p:pic>
      <p:sp>
        <p:nvSpPr>
          <p:cNvPr id="13" name="Content Placeholder 2">
            <a:extLst>
              <a:ext uri="{FF2B5EF4-FFF2-40B4-BE49-F238E27FC236}">
                <a16:creationId xmlns:a16="http://schemas.microsoft.com/office/drawing/2014/main" id="{1A89CCF7-F983-2645-86EB-773362B50AE8}"/>
              </a:ext>
            </a:extLst>
          </p:cNvPr>
          <p:cNvSpPr txBox="1">
            <a:spLocks/>
          </p:cNvSpPr>
          <p:nvPr/>
        </p:nvSpPr>
        <p:spPr>
          <a:xfrm>
            <a:off x="808987" y="4880719"/>
            <a:ext cx="8513689" cy="1015584"/>
          </a:xfrm>
          <a:prstGeom prst="rect">
            <a:avLst/>
          </a:prstGeom>
        </p:spPr>
        <p:style>
          <a:lnRef idx="0">
            <a:schemeClr val="accent3"/>
          </a:lnRef>
          <a:fillRef idx="3">
            <a:schemeClr val="accent3"/>
          </a:fillRef>
          <a:effectRef idx="3">
            <a:schemeClr val="accent3"/>
          </a:effectRef>
          <a:fontRef idx="minor">
            <a:schemeClr val="lt1"/>
          </a:fontRef>
        </p:style>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r>
              <a:rPr lang="en-US" sz="2400" b="1" dirty="0"/>
              <a:t>Default MPS: </a:t>
            </a:r>
            <a:r>
              <a:rPr lang="en-US" sz="2400" dirty="0"/>
              <a:t>Better inference latency than temporal. But, some DNN’s latency affected worse than other while sharing GPU.</a:t>
            </a:r>
            <a:br>
              <a:rPr lang="en-US" sz="2400" dirty="0"/>
            </a:br>
            <a:endParaRPr lang="en-US" sz="2400" dirty="0"/>
          </a:p>
        </p:txBody>
      </p:sp>
      <p:sp>
        <p:nvSpPr>
          <p:cNvPr id="15" name="Content Placeholder 2">
            <a:extLst>
              <a:ext uri="{FF2B5EF4-FFF2-40B4-BE49-F238E27FC236}">
                <a16:creationId xmlns:a16="http://schemas.microsoft.com/office/drawing/2014/main" id="{FFED250C-3817-BC4A-9182-E55903C8B252}"/>
              </a:ext>
            </a:extLst>
          </p:cNvPr>
          <p:cNvSpPr txBox="1">
            <a:spLocks/>
          </p:cNvSpPr>
          <p:nvPr/>
        </p:nvSpPr>
        <p:spPr>
          <a:xfrm>
            <a:off x="822899" y="4312175"/>
            <a:ext cx="8513689" cy="512073"/>
          </a:xfrm>
          <a:prstGeom prst="rect">
            <a:avLst/>
          </a:prstGeom>
        </p:spPr>
        <p:style>
          <a:lnRef idx="0">
            <a:schemeClr val="accent3"/>
          </a:lnRef>
          <a:fillRef idx="3">
            <a:schemeClr val="accent3"/>
          </a:fillRef>
          <a:effectRef idx="3">
            <a:schemeClr val="accent3"/>
          </a:effectRef>
          <a:fontRef idx="minor">
            <a:schemeClr val="lt1"/>
          </a:fontRef>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r>
              <a:rPr lang="en-US" sz="2400" b="1" dirty="0"/>
              <a:t>Temporal sharing: </a:t>
            </a:r>
            <a:r>
              <a:rPr lang="en-US" sz="2400" dirty="0"/>
              <a:t>Latency increases with addition of DNN</a:t>
            </a:r>
          </a:p>
        </p:txBody>
      </p:sp>
      <p:sp>
        <p:nvSpPr>
          <p:cNvPr id="3" name="TextBox 2">
            <a:extLst>
              <a:ext uri="{FF2B5EF4-FFF2-40B4-BE49-F238E27FC236}">
                <a16:creationId xmlns:a16="http://schemas.microsoft.com/office/drawing/2014/main" id="{7E01576A-6B8C-6743-A7F7-0D41D36F3FDA}"/>
              </a:ext>
            </a:extLst>
          </p:cNvPr>
          <p:cNvSpPr txBox="1"/>
          <p:nvPr/>
        </p:nvSpPr>
        <p:spPr>
          <a:xfrm>
            <a:off x="9574924" y="4393324"/>
            <a:ext cx="2617076" cy="156966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US" sz="2400" dirty="0"/>
              <a:t>Proper choice of GPU% can achieve good latency for all DNNs</a:t>
            </a:r>
          </a:p>
        </p:txBody>
      </p:sp>
      <p:sp>
        <p:nvSpPr>
          <p:cNvPr id="16" name="TextBox 15">
            <a:extLst>
              <a:ext uri="{FF2B5EF4-FFF2-40B4-BE49-F238E27FC236}">
                <a16:creationId xmlns:a16="http://schemas.microsoft.com/office/drawing/2014/main" id="{C3865B81-9888-274C-94B1-65AAE4913B91}"/>
              </a:ext>
            </a:extLst>
          </p:cNvPr>
          <p:cNvSpPr txBox="1"/>
          <p:nvPr/>
        </p:nvSpPr>
        <p:spPr>
          <a:xfrm>
            <a:off x="7228051" y="415848"/>
            <a:ext cx="4693746" cy="830997"/>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US" sz="2400" dirty="0"/>
              <a:t>65% lower latency for </a:t>
            </a:r>
            <a:r>
              <a:rPr lang="en-US" sz="2400" dirty="0" err="1"/>
              <a:t>Densenet</a:t>
            </a:r>
            <a:r>
              <a:rPr lang="en-US" sz="2400" dirty="0"/>
              <a:t> compared to temporal sharing</a:t>
            </a:r>
          </a:p>
        </p:txBody>
      </p:sp>
    </p:spTree>
    <p:extLst>
      <p:ext uri="{BB962C8B-B14F-4D97-AF65-F5344CB8AC3E}">
        <p14:creationId xmlns:p14="http://schemas.microsoft.com/office/powerpoint/2010/main" val="11022343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D0BD4-D438-E447-AC18-6EBDF5ECA56F}"/>
              </a:ext>
            </a:extLst>
          </p:cNvPr>
          <p:cNvSpPr>
            <a:spLocks noGrp="1"/>
          </p:cNvSpPr>
          <p:nvPr>
            <p:ph type="title"/>
          </p:nvPr>
        </p:nvSpPr>
        <p:spPr/>
        <p:txBody>
          <a:bodyPr>
            <a:normAutofit/>
          </a:bodyPr>
          <a:lstStyle/>
          <a:p>
            <a:r>
              <a:rPr lang="en-US" sz="3600" dirty="0">
                <a:solidFill>
                  <a:srgbClr val="003DA5"/>
                </a:solidFill>
                <a:latin typeface="Fira Sans Medium" panose="020B0503050000020004" pitchFamily="34" charset="0"/>
                <a:ea typeface="Fira Sans Medium" panose="020B0503050000020004" pitchFamily="34" charset="0"/>
                <a:cs typeface="+mn-cs"/>
              </a:rPr>
              <a:t>Spatial Sharing: Limitation of Streams</a:t>
            </a:r>
          </a:p>
        </p:txBody>
      </p:sp>
      <p:sp>
        <p:nvSpPr>
          <p:cNvPr id="3" name="Content Placeholder 2">
            <a:extLst>
              <a:ext uri="{FF2B5EF4-FFF2-40B4-BE49-F238E27FC236}">
                <a16:creationId xmlns:a16="http://schemas.microsoft.com/office/drawing/2014/main" id="{C481DCFD-205F-604F-AB67-14CBDDC088AD}"/>
              </a:ext>
            </a:extLst>
          </p:cNvPr>
          <p:cNvSpPr>
            <a:spLocks noGrp="1"/>
          </p:cNvSpPr>
          <p:nvPr>
            <p:ph idx="1"/>
          </p:nvPr>
        </p:nvSpPr>
        <p:spPr/>
        <p:txBody>
          <a:bodyPr/>
          <a:lstStyle/>
          <a:p>
            <a:r>
              <a:rPr lang="en-US" dirty="0"/>
              <a:t>CUDA streams also provide spatial sharing, like Default MPS.</a:t>
            </a:r>
          </a:p>
          <a:p>
            <a:r>
              <a:rPr lang="en-US" dirty="0"/>
              <a:t>CUDA streams increase the throughput while going from 1 stream to 2 but have diminishing return on the latency.</a:t>
            </a:r>
          </a:p>
          <a:p>
            <a:endParaRPr lang="en-US" dirty="0"/>
          </a:p>
          <a:p>
            <a:r>
              <a:rPr lang="en-US" dirty="0"/>
              <a:t>Spatially sharing GPU</a:t>
            </a:r>
            <a:br>
              <a:rPr lang="en-US" dirty="0"/>
            </a:br>
            <a:r>
              <a:rPr lang="en-US" dirty="0"/>
              <a:t>with controlled MPS spatial </a:t>
            </a:r>
            <a:br>
              <a:rPr lang="en-US" dirty="0"/>
            </a:br>
            <a:r>
              <a:rPr lang="en-US" dirty="0"/>
              <a:t>sharing provides better </a:t>
            </a:r>
            <a:br>
              <a:rPr lang="en-US" dirty="0"/>
            </a:br>
            <a:r>
              <a:rPr lang="en-US" dirty="0"/>
              <a:t>latency for inference</a:t>
            </a:r>
          </a:p>
        </p:txBody>
      </p:sp>
      <p:sp>
        <p:nvSpPr>
          <p:cNvPr id="4" name="Slide Number Placeholder 3">
            <a:extLst>
              <a:ext uri="{FF2B5EF4-FFF2-40B4-BE49-F238E27FC236}">
                <a16:creationId xmlns:a16="http://schemas.microsoft.com/office/drawing/2014/main" id="{1D6BFB6B-0A77-204C-992A-6EC114B2ADD4}"/>
              </a:ext>
            </a:extLst>
          </p:cNvPr>
          <p:cNvSpPr>
            <a:spLocks noGrp="1"/>
          </p:cNvSpPr>
          <p:nvPr>
            <p:ph type="sldNum" sz="quarter" idx="12"/>
          </p:nvPr>
        </p:nvSpPr>
        <p:spPr/>
        <p:txBody>
          <a:bodyPr/>
          <a:lstStyle/>
          <a:p>
            <a:pPr algn="l"/>
            <a:fld id="{EC99D18E-8D4C-EC42-B70B-F767BFABF999}" type="slidenum">
              <a:rPr lang="en-US" sz="1800" smtClean="0">
                <a:solidFill>
                  <a:schemeClr val="tx1"/>
                </a:solidFill>
              </a:rPr>
              <a:pPr algn="l"/>
              <a:t>21</a:t>
            </a:fld>
            <a:endParaRPr lang="en-US" sz="1800">
              <a:solidFill>
                <a:schemeClr val="tx1"/>
              </a:solidFill>
            </a:endParaRPr>
          </a:p>
        </p:txBody>
      </p:sp>
      <p:pic>
        <p:nvPicPr>
          <p:cNvPr id="6" name="Picture 5">
            <a:extLst>
              <a:ext uri="{FF2B5EF4-FFF2-40B4-BE49-F238E27FC236}">
                <a16:creationId xmlns:a16="http://schemas.microsoft.com/office/drawing/2014/main" id="{E0A65DFA-1672-ED48-82FE-2053F36547D9}"/>
              </a:ext>
            </a:extLst>
          </p:cNvPr>
          <p:cNvPicPr>
            <a:picLocks noChangeAspect="1"/>
          </p:cNvPicPr>
          <p:nvPr/>
        </p:nvPicPr>
        <p:blipFill>
          <a:blip r:embed="rId3"/>
          <a:stretch>
            <a:fillRect/>
          </a:stretch>
        </p:blipFill>
        <p:spPr>
          <a:xfrm>
            <a:off x="6236481" y="3078957"/>
            <a:ext cx="5760786" cy="2880394"/>
          </a:xfrm>
          <a:prstGeom prst="rect">
            <a:avLst/>
          </a:prstGeom>
        </p:spPr>
      </p:pic>
      <p:sp>
        <p:nvSpPr>
          <p:cNvPr id="7" name="TextBox 6">
            <a:extLst>
              <a:ext uri="{FF2B5EF4-FFF2-40B4-BE49-F238E27FC236}">
                <a16:creationId xmlns:a16="http://schemas.microsoft.com/office/drawing/2014/main" id="{4693BBD9-827F-4C46-835C-9BC75921D443}"/>
              </a:ext>
            </a:extLst>
          </p:cNvPr>
          <p:cNvSpPr txBox="1"/>
          <p:nvPr/>
        </p:nvSpPr>
        <p:spPr>
          <a:xfrm>
            <a:off x="6956186" y="5897325"/>
            <a:ext cx="4321376" cy="369332"/>
          </a:xfrm>
          <a:prstGeom prst="rect">
            <a:avLst/>
          </a:prstGeom>
          <a:noFill/>
        </p:spPr>
        <p:txBody>
          <a:bodyPr wrap="none" rtlCol="0">
            <a:spAutoFit/>
          </a:bodyPr>
          <a:lstStyle/>
          <a:p>
            <a:r>
              <a:rPr lang="en-US" dirty="0"/>
              <a:t>ResNet-50 with different number of streams</a:t>
            </a:r>
          </a:p>
        </p:txBody>
      </p:sp>
      <p:pic>
        <p:nvPicPr>
          <p:cNvPr id="9" name="Graphic 8">
            <a:extLst>
              <a:ext uri="{FF2B5EF4-FFF2-40B4-BE49-F238E27FC236}">
                <a16:creationId xmlns:a16="http://schemas.microsoft.com/office/drawing/2014/main" id="{96C1E7B2-6BCB-C346-9471-DBA4A969C90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09600" y="690455"/>
            <a:ext cx="280946" cy="128525"/>
          </a:xfrm>
          <a:prstGeom prst="rect">
            <a:avLst/>
          </a:prstGeom>
        </p:spPr>
      </p:pic>
    </p:spTree>
    <p:extLst>
      <p:ext uri="{BB962C8B-B14F-4D97-AF65-F5344CB8AC3E}">
        <p14:creationId xmlns:p14="http://schemas.microsoft.com/office/powerpoint/2010/main" val="2172223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AB5CD-3602-5248-B5CC-F7D20E855A5D}"/>
              </a:ext>
            </a:extLst>
          </p:cNvPr>
          <p:cNvSpPr>
            <a:spLocks noGrp="1"/>
          </p:cNvSpPr>
          <p:nvPr>
            <p:ph type="title"/>
          </p:nvPr>
        </p:nvSpPr>
        <p:spPr/>
        <p:txBody>
          <a:bodyPr>
            <a:normAutofit/>
          </a:bodyPr>
          <a:lstStyle/>
          <a:p>
            <a:r>
              <a:rPr lang="en-US" sz="3600" dirty="0">
                <a:solidFill>
                  <a:srgbClr val="003DA5"/>
                </a:solidFill>
                <a:latin typeface="Fira Sans Medium" panose="020B0503050000020004" pitchFamily="34" charset="0"/>
                <a:ea typeface="Fira Sans Medium" panose="020B0503050000020004" pitchFamily="34" charset="0"/>
                <a:cs typeface="+mn-cs"/>
              </a:rPr>
              <a:t>Notification from GPU</a:t>
            </a:r>
          </a:p>
        </p:txBody>
      </p:sp>
      <p:sp>
        <p:nvSpPr>
          <p:cNvPr id="3" name="Content Placeholder 2">
            <a:extLst>
              <a:ext uri="{FF2B5EF4-FFF2-40B4-BE49-F238E27FC236}">
                <a16:creationId xmlns:a16="http://schemas.microsoft.com/office/drawing/2014/main" id="{3DC0D5CF-CDF1-074E-8BEF-C48FE3047AAA}"/>
              </a:ext>
            </a:extLst>
          </p:cNvPr>
          <p:cNvSpPr>
            <a:spLocks noGrp="1"/>
          </p:cNvSpPr>
          <p:nvPr>
            <p:ph idx="1"/>
          </p:nvPr>
        </p:nvSpPr>
        <p:spPr>
          <a:xfrm>
            <a:off x="609600" y="1414240"/>
            <a:ext cx="6028267" cy="5003492"/>
          </a:xfrm>
        </p:spPr>
        <p:txBody>
          <a:bodyPr>
            <a:normAutofit lnSpcReduction="10000"/>
          </a:bodyPr>
          <a:lstStyle/>
          <a:p>
            <a:r>
              <a:rPr lang="en-US" dirty="0"/>
              <a:t>GPU execution are asynchronous with respect to CPU.</a:t>
            </a:r>
            <a:br>
              <a:rPr lang="en-US" dirty="0"/>
            </a:br>
            <a:endParaRPr lang="en-US" dirty="0"/>
          </a:p>
          <a:p>
            <a:r>
              <a:rPr lang="en-US" dirty="0"/>
              <a:t>CUDA API offers ‘</a:t>
            </a:r>
            <a:r>
              <a:rPr lang="en-US" i="1" dirty="0"/>
              <a:t>callback</a:t>
            </a:r>
            <a:r>
              <a:rPr lang="en-US" dirty="0"/>
              <a:t>’ function to notify end of GPU processing by running a callback function on CPU.</a:t>
            </a:r>
            <a:br>
              <a:rPr lang="en-US" dirty="0"/>
            </a:br>
            <a:endParaRPr lang="en-US" dirty="0"/>
          </a:p>
          <a:p>
            <a:r>
              <a:rPr lang="en-US" dirty="0"/>
              <a:t>Callback function stops the execution in GPU until callback is processed</a:t>
            </a:r>
            <a:br>
              <a:rPr lang="en-US" dirty="0"/>
            </a:br>
            <a:endParaRPr lang="en-US" dirty="0"/>
          </a:p>
          <a:p>
            <a:r>
              <a:rPr lang="en-US" dirty="0"/>
              <a:t>Callback function cannot launch any CUDA API functions</a:t>
            </a:r>
          </a:p>
        </p:txBody>
      </p:sp>
      <p:sp>
        <p:nvSpPr>
          <p:cNvPr id="4" name="Slide Number Placeholder 3">
            <a:extLst>
              <a:ext uri="{FF2B5EF4-FFF2-40B4-BE49-F238E27FC236}">
                <a16:creationId xmlns:a16="http://schemas.microsoft.com/office/drawing/2014/main" id="{B379B7CC-7F25-E44D-A6FA-19E1BE12FEAD}"/>
              </a:ext>
            </a:extLst>
          </p:cNvPr>
          <p:cNvSpPr>
            <a:spLocks noGrp="1"/>
          </p:cNvSpPr>
          <p:nvPr>
            <p:ph type="sldNum" sz="quarter" idx="12"/>
          </p:nvPr>
        </p:nvSpPr>
        <p:spPr/>
        <p:txBody>
          <a:bodyPr/>
          <a:lstStyle/>
          <a:p>
            <a:pPr algn="l"/>
            <a:fld id="{EC99D18E-8D4C-EC42-B70B-F767BFABF999}" type="slidenum">
              <a:rPr lang="en-US" sz="1800" smtClean="0">
                <a:solidFill>
                  <a:schemeClr val="tx1"/>
                </a:solidFill>
              </a:rPr>
              <a:pPr algn="l"/>
              <a:t>22</a:t>
            </a:fld>
            <a:endParaRPr lang="en-US" sz="1800">
              <a:solidFill>
                <a:schemeClr val="tx1"/>
              </a:solidFill>
            </a:endParaRPr>
          </a:p>
        </p:txBody>
      </p:sp>
      <p:cxnSp>
        <p:nvCxnSpPr>
          <p:cNvPr id="10" name="Straight Connector 9">
            <a:extLst>
              <a:ext uri="{FF2B5EF4-FFF2-40B4-BE49-F238E27FC236}">
                <a16:creationId xmlns:a16="http://schemas.microsoft.com/office/drawing/2014/main" id="{9D623EAF-C402-0746-8E29-770532ADCCF0}"/>
              </a:ext>
            </a:extLst>
          </p:cNvPr>
          <p:cNvCxnSpPr>
            <a:cxnSpLocks/>
          </p:cNvCxnSpPr>
          <p:nvPr/>
        </p:nvCxnSpPr>
        <p:spPr>
          <a:xfrm>
            <a:off x="6782237" y="3699933"/>
            <a:ext cx="5088030" cy="0"/>
          </a:xfrm>
          <a:prstGeom prst="line">
            <a:avLst/>
          </a:prstGeom>
          <a:ln w="3810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1" name="Down Arrow 10">
            <a:extLst>
              <a:ext uri="{FF2B5EF4-FFF2-40B4-BE49-F238E27FC236}">
                <a16:creationId xmlns:a16="http://schemas.microsoft.com/office/drawing/2014/main" id="{3E33AB2F-7C2E-3649-9382-5BE2D34DFB2B}"/>
              </a:ext>
            </a:extLst>
          </p:cNvPr>
          <p:cNvSpPr/>
          <p:nvPr/>
        </p:nvSpPr>
        <p:spPr>
          <a:xfrm>
            <a:off x="6833036" y="2830248"/>
            <a:ext cx="84668" cy="1803400"/>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66968287-4789-F342-8416-9DB7E28A3392}"/>
              </a:ext>
            </a:extLst>
          </p:cNvPr>
          <p:cNvSpPr txBox="1"/>
          <p:nvPr/>
        </p:nvSpPr>
        <p:spPr>
          <a:xfrm>
            <a:off x="8545524" y="3825408"/>
            <a:ext cx="2133213" cy="461665"/>
          </a:xfrm>
          <a:prstGeom prst="rect">
            <a:avLst/>
          </a:prstGeom>
          <a:noFill/>
        </p:spPr>
        <p:txBody>
          <a:bodyPr wrap="none" rtlCol="0">
            <a:spAutoFit/>
          </a:bodyPr>
          <a:lstStyle/>
          <a:p>
            <a:r>
              <a:rPr lang="en-US" sz="2400" dirty="0"/>
              <a:t>GPU Subsystem</a:t>
            </a:r>
          </a:p>
        </p:txBody>
      </p:sp>
      <p:sp>
        <p:nvSpPr>
          <p:cNvPr id="13" name="Rounded Rectangle 12">
            <a:extLst>
              <a:ext uri="{FF2B5EF4-FFF2-40B4-BE49-F238E27FC236}">
                <a16:creationId xmlns:a16="http://schemas.microsoft.com/office/drawing/2014/main" id="{5B3369A3-3854-5347-8E37-F52EB5751F72}"/>
              </a:ext>
            </a:extLst>
          </p:cNvPr>
          <p:cNvSpPr/>
          <p:nvPr/>
        </p:nvSpPr>
        <p:spPr>
          <a:xfrm>
            <a:off x="6917704" y="4642115"/>
            <a:ext cx="2853266" cy="609600"/>
          </a:xfrm>
          <a:prstGeom prst="roundRect">
            <a:avLst/>
          </a:prstGeom>
          <a:ln>
            <a:solidFill>
              <a:schemeClr val="bg2">
                <a:lumMod val="1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solidFill>
                  <a:schemeClr val="tx1"/>
                </a:solidFill>
              </a:rPr>
              <a:t>ML application kernels</a:t>
            </a:r>
          </a:p>
        </p:txBody>
      </p:sp>
      <p:sp>
        <p:nvSpPr>
          <p:cNvPr id="14" name="Rounded Rectangle 13">
            <a:extLst>
              <a:ext uri="{FF2B5EF4-FFF2-40B4-BE49-F238E27FC236}">
                <a16:creationId xmlns:a16="http://schemas.microsoft.com/office/drawing/2014/main" id="{F8CDFB5F-15DA-4040-A15A-2EDB9300045B}"/>
              </a:ext>
            </a:extLst>
          </p:cNvPr>
          <p:cNvSpPr/>
          <p:nvPr/>
        </p:nvSpPr>
        <p:spPr>
          <a:xfrm>
            <a:off x="9770970" y="4642115"/>
            <a:ext cx="728134" cy="609600"/>
          </a:xfrm>
          <a:prstGeom prst="roundRect">
            <a:avLst/>
          </a:prstGeom>
          <a:solidFill>
            <a:schemeClr val="accent4">
              <a:lumMod val="60000"/>
              <a:lumOff val="40000"/>
            </a:schemeClr>
          </a:solidFill>
          <a:ln>
            <a:solidFill>
              <a:schemeClr val="bg2">
                <a:lumMod val="1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solidFill>
                  <a:schemeClr val="tx1"/>
                </a:solidFill>
              </a:rPr>
              <a:t>Call</a:t>
            </a:r>
            <a:br>
              <a:rPr lang="en-US" dirty="0">
                <a:solidFill>
                  <a:schemeClr val="tx1"/>
                </a:solidFill>
              </a:rPr>
            </a:br>
            <a:r>
              <a:rPr lang="en-US" dirty="0">
                <a:solidFill>
                  <a:schemeClr val="tx1"/>
                </a:solidFill>
              </a:rPr>
              <a:t>back</a:t>
            </a:r>
          </a:p>
        </p:txBody>
      </p:sp>
      <p:sp>
        <p:nvSpPr>
          <p:cNvPr id="15" name="TextBox 14">
            <a:extLst>
              <a:ext uri="{FF2B5EF4-FFF2-40B4-BE49-F238E27FC236}">
                <a16:creationId xmlns:a16="http://schemas.microsoft.com/office/drawing/2014/main" id="{E638F3DE-DC51-494A-9F9E-379A1953375D}"/>
              </a:ext>
            </a:extLst>
          </p:cNvPr>
          <p:cNvSpPr txBox="1"/>
          <p:nvPr/>
        </p:nvSpPr>
        <p:spPr>
          <a:xfrm>
            <a:off x="8378204" y="1414239"/>
            <a:ext cx="2467855" cy="461665"/>
          </a:xfrm>
          <a:prstGeom prst="rect">
            <a:avLst/>
          </a:prstGeom>
          <a:noFill/>
        </p:spPr>
        <p:txBody>
          <a:bodyPr wrap="none" rtlCol="0">
            <a:spAutoFit/>
          </a:bodyPr>
          <a:lstStyle/>
          <a:p>
            <a:r>
              <a:rPr lang="en-US" sz="2400" dirty="0"/>
              <a:t>CPU (Host system)</a:t>
            </a:r>
          </a:p>
        </p:txBody>
      </p:sp>
      <p:sp>
        <p:nvSpPr>
          <p:cNvPr id="16" name="Rounded Rectangle 15">
            <a:extLst>
              <a:ext uri="{FF2B5EF4-FFF2-40B4-BE49-F238E27FC236}">
                <a16:creationId xmlns:a16="http://schemas.microsoft.com/office/drawing/2014/main" id="{488A41F7-9234-1141-BDF7-CC1FB391314D}"/>
              </a:ext>
            </a:extLst>
          </p:cNvPr>
          <p:cNvSpPr/>
          <p:nvPr/>
        </p:nvSpPr>
        <p:spPr>
          <a:xfrm>
            <a:off x="6782237" y="2058459"/>
            <a:ext cx="2853266" cy="609600"/>
          </a:xfrm>
          <a:prstGeom prst="roundRect">
            <a:avLst/>
          </a:prstGeom>
          <a:solidFill>
            <a:schemeClr val="accent2">
              <a:lumMod val="60000"/>
              <a:lumOff val="40000"/>
            </a:schemeClr>
          </a:solidFill>
          <a:ln>
            <a:solidFill>
              <a:schemeClr val="bg2">
                <a:lumMod val="1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solidFill>
                  <a:schemeClr val="tx1"/>
                </a:solidFill>
              </a:rPr>
              <a:t>ML application/Other CPU tasks</a:t>
            </a:r>
          </a:p>
        </p:txBody>
      </p:sp>
      <p:sp>
        <p:nvSpPr>
          <p:cNvPr id="17" name="Rounded Rectangle 16">
            <a:extLst>
              <a:ext uri="{FF2B5EF4-FFF2-40B4-BE49-F238E27FC236}">
                <a16:creationId xmlns:a16="http://schemas.microsoft.com/office/drawing/2014/main" id="{6027BDAA-259F-7147-965A-C5C278556A33}"/>
              </a:ext>
            </a:extLst>
          </p:cNvPr>
          <p:cNvSpPr/>
          <p:nvPr/>
        </p:nvSpPr>
        <p:spPr>
          <a:xfrm>
            <a:off x="9635503" y="2058459"/>
            <a:ext cx="1269564" cy="609600"/>
          </a:xfrm>
          <a:prstGeom prst="roundRect">
            <a:avLst/>
          </a:prstGeom>
          <a:solidFill>
            <a:schemeClr val="accent4">
              <a:lumMod val="60000"/>
              <a:lumOff val="40000"/>
            </a:schemeClr>
          </a:solidFill>
          <a:ln>
            <a:solidFill>
              <a:schemeClr val="bg2">
                <a:lumMod val="1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solidFill>
                  <a:schemeClr val="tx1"/>
                </a:solidFill>
              </a:rPr>
              <a:t>Callback execution</a:t>
            </a:r>
          </a:p>
        </p:txBody>
      </p:sp>
      <p:sp>
        <p:nvSpPr>
          <p:cNvPr id="18" name="Rounded Rectangle 17">
            <a:extLst>
              <a:ext uri="{FF2B5EF4-FFF2-40B4-BE49-F238E27FC236}">
                <a16:creationId xmlns:a16="http://schemas.microsoft.com/office/drawing/2014/main" id="{FBB8545D-F803-8B4E-ABEA-82E33E46C5BE}"/>
              </a:ext>
            </a:extLst>
          </p:cNvPr>
          <p:cNvSpPr/>
          <p:nvPr/>
        </p:nvSpPr>
        <p:spPr>
          <a:xfrm>
            <a:off x="10981267" y="4642115"/>
            <a:ext cx="1481408" cy="609600"/>
          </a:xfrm>
          <a:prstGeom prst="roundRect">
            <a:avLst/>
          </a:prstGeom>
          <a:ln>
            <a:solidFill>
              <a:schemeClr val="bg2">
                <a:lumMod val="1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en-US" dirty="0">
                <a:solidFill>
                  <a:schemeClr val="tx1"/>
                </a:solidFill>
              </a:rPr>
              <a:t>ML app. kernels</a:t>
            </a:r>
          </a:p>
        </p:txBody>
      </p:sp>
      <p:cxnSp>
        <p:nvCxnSpPr>
          <p:cNvPr id="20" name="Straight Arrow Connector 19">
            <a:extLst>
              <a:ext uri="{FF2B5EF4-FFF2-40B4-BE49-F238E27FC236}">
                <a16:creationId xmlns:a16="http://schemas.microsoft.com/office/drawing/2014/main" id="{3221B03C-3786-8241-A326-91FA664D80E9}"/>
              </a:ext>
            </a:extLst>
          </p:cNvPr>
          <p:cNvCxnSpPr>
            <a:cxnSpLocks/>
          </p:cNvCxnSpPr>
          <p:nvPr/>
        </p:nvCxnSpPr>
        <p:spPr>
          <a:xfrm>
            <a:off x="10499104" y="5418667"/>
            <a:ext cx="482163" cy="0"/>
          </a:xfrm>
          <a:prstGeom prst="straightConnector1">
            <a:avLst/>
          </a:prstGeom>
          <a:ln w="28575">
            <a:headEnd type="triangle"/>
            <a:tailEnd type="triangle"/>
          </a:ln>
        </p:spPr>
        <p:style>
          <a:lnRef idx="1">
            <a:schemeClr val="dk1"/>
          </a:lnRef>
          <a:fillRef idx="0">
            <a:schemeClr val="dk1"/>
          </a:fillRef>
          <a:effectRef idx="0">
            <a:schemeClr val="dk1"/>
          </a:effectRef>
          <a:fontRef idx="minor">
            <a:schemeClr val="tx1"/>
          </a:fontRef>
        </p:style>
      </p:cxnSp>
      <p:sp>
        <p:nvSpPr>
          <p:cNvPr id="22" name="TextBox 21">
            <a:extLst>
              <a:ext uri="{FF2B5EF4-FFF2-40B4-BE49-F238E27FC236}">
                <a16:creationId xmlns:a16="http://schemas.microsoft.com/office/drawing/2014/main" id="{B1B6641B-67BE-0E4B-99C1-34A632E9ED35}"/>
              </a:ext>
            </a:extLst>
          </p:cNvPr>
          <p:cNvSpPr txBox="1"/>
          <p:nvPr/>
        </p:nvSpPr>
        <p:spPr>
          <a:xfrm>
            <a:off x="9563524" y="5443761"/>
            <a:ext cx="2628476" cy="461665"/>
          </a:xfrm>
          <a:prstGeom prst="rect">
            <a:avLst/>
          </a:prstGeom>
          <a:noFill/>
        </p:spPr>
        <p:txBody>
          <a:bodyPr wrap="none" rtlCol="0">
            <a:spAutoFit/>
          </a:bodyPr>
          <a:lstStyle/>
          <a:p>
            <a:r>
              <a:rPr lang="en-US" sz="2400" dirty="0"/>
              <a:t>Gap due to callback</a:t>
            </a:r>
          </a:p>
        </p:txBody>
      </p:sp>
      <p:sp>
        <p:nvSpPr>
          <p:cNvPr id="25" name="Rounded Rectangle 24">
            <a:extLst>
              <a:ext uri="{FF2B5EF4-FFF2-40B4-BE49-F238E27FC236}">
                <a16:creationId xmlns:a16="http://schemas.microsoft.com/office/drawing/2014/main" id="{F16693C9-1A52-2845-99B0-7255160FF5C3}"/>
              </a:ext>
            </a:extLst>
          </p:cNvPr>
          <p:cNvSpPr/>
          <p:nvPr/>
        </p:nvSpPr>
        <p:spPr>
          <a:xfrm>
            <a:off x="10905067" y="2058459"/>
            <a:ext cx="1752600" cy="609600"/>
          </a:xfrm>
          <a:prstGeom prst="roundRect">
            <a:avLst/>
          </a:prstGeom>
          <a:solidFill>
            <a:schemeClr val="accent2">
              <a:lumMod val="60000"/>
              <a:lumOff val="40000"/>
            </a:schemeClr>
          </a:solidFill>
          <a:ln>
            <a:solidFill>
              <a:schemeClr val="bg2">
                <a:lumMod val="1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en-US" dirty="0">
                <a:solidFill>
                  <a:schemeClr val="tx1"/>
                </a:solidFill>
              </a:rPr>
              <a:t>ML </a:t>
            </a:r>
            <a:br>
              <a:rPr lang="en-US" dirty="0">
                <a:solidFill>
                  <a:schemeClr val="tx1"/>
                </a:solidFill>
              </a:rPr>
            </a:br>
            <a:r>
              <a:rPr lang="en-US" dirty="0">
                <a:solidFill>
                  <a:schemeClr val="tx1"/>
                </a:solidFill>
              </a:rPr>
              <a:t>application</a:t>
            </a:r>
          </a:p>
        </p:txBody>
      </p:sp>
      <p:pic>
        <p:nvPicPr>
          <p:cNvPr id="21" name="Graphic 20">
            <a:extLst>
              <a:ext uri="{FF2B5EF4-FFF2-40B4-BE49-F238E27FC236}">
                <a16:creationId xmlns:a16="http://schemas.microsoft.com/office/drawing/2014/main" id="{E39A35EB-6419-4643-BD4D-7229F1099FF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9600" y="690455"/>
            <a:ext cx="280946" cy="128525"/>
          </a:xfrm>
          <a:prstGeom prst="rect">
            <a:avLst/>
          </a:prstGeom>
        </p:spPr>
      </p:pic>
    </p:spTree>
    <p:extLst>
      <p:ext uri="{BB962C8B-B14F-4D97-AF65-F5344CB8AC3E}">
        <p14:creationId xmlns:p14="http://schemas.microsoft.com/office/powerpoint/2010/main" val="16968040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01AC5-279A-E443-A93B-1913B93C0079}"/>
              </a:ext>
            </a:extLst>
          </p:cNvPr>
          <p:cNvSpPr>
            <a:spLocks noGrp="1"/>
          </p:cNvSpPr>
          <p:nvPr>
            <p:ph type="title"/>
          </p:nvPr>
        </p:nvSpPr>
        <p:spPr/>
        <p:txBody>
          <a:bodyPr vert="horz" lIns="91440" tIns="45720" rIns="91440" bIns="45720" rtlCol="0" anchor="ctr">
            <a:normAutofit/>
          </a:bodyPr>
          <a:lstStyle/>
          <a:p>
            <a:r>
              <a:rPr lang="en-US" sz="3600" dirty="0">
                <a:solidFill>
                  <a:srgbClr val="003DA5"/>
                </a:solidFill>
                <a:latin typeface="Fira Sans Medium" panose="020B0503050000020004" pitchFamily="34" charset="0"/>
                <a:ea typeface="Fira Sans Medium" panose="020B0503050000020004" pitchFamily="34" charset="0"/>
                <a:cs typeface="+mn-cs"/>
              </a:rPr>
              <a:t>Notification from GPU</a:t>
            </a:r>
          </a:p>
        </p:txBody>
      </p:sp>
      <p:sp>
        <p:nvSpPr>
          <p:cNvPr id="3" name="Content Placeholder 2">
            <a:extLst>
              <a:ext uri="{FF2B5EF4-FFF2-40B4-BE49-F238E27FC236}">
                <a16:creationId xmlns:a16="http://schemas.microsoft.com/office/drawing/2014/main" id="{5617FC02-652F-4549-9560-40FD25178B0F}"/>
              </a:ext>
            </a:extLst>
          </p:cNvPr>
          <p:cNvSpPr>
            <a:spLocks noGrp="1"/>
          </p:cNvSpPr>
          <p:nvPr>
            <p:ph idx="1"/>
          </p:nvPr>
        </p:nvSpPr>
        <p:spPr>
          <a:xfrm>
            <a:off x="609600" y="1690688"/>
            <a:ext cx="5961795" cy="4486275"/>
          </a:xfrm>
        </p:spPr>
        <p:txBody>
          <a:bodyPr>
            <a:normAutofit fontScale="92500"/>
          </a:bodyPr>
          <a:lstStyle/>
          <a:p>
            <a:r>
              <a:rPr lang="en-US" dirty="0"/>
              <a:t>CPU can query GPU every 1 milliseconds to check if </a:t>
            </a:r>
            <a:r>
              <a:rPr lang="en-US" i="1" dirty="0"/>
              <a:t>event </a:t>
            </a:r>
            <a:r>
              <a:rPr lang="en-US" dirty="0"/>
              <a:t>added to end of ML application kernels is processed.</a:t>
            </a:r>
            <a:br>
              <a:rPr lang="en-US" dirty="0"/>
            </a:br>
            <a:endParaRPr lang="en-US" dirty="0"/>
          </a:p>
          <a:p>
            <a:r>
              <a:rPr lang="en-US" i="1" dirty="0" err="1"/>
              <a:t>cudaEventQuery</a:t>
            </a:r>
            <a:r>
              <a:rPr lang="en-US" i="1" dirty="0"/>
              <a:t> </a:t>
            </a:r>
            <a:r>
              <a:rPr lang="en-US" dirty="0"/>
              <a:t>is lightweight API call that takes only 5 microseconds to resolve.</a:t>
            </a:r>
          </a:p>
          <a:p>
            <a:endParaRPr lang="en-US" i="1" dirty="0"/>
          </a:p>
          <a:p>
            <a:r>
              <a:rPr lang="en-US" dirty="0"/>
              <a:t>CPU thread never goes out of context and can launch another ML application kernel immediately</a:t>
            </a:r>
          </a:p>
        </p:txBody>
      </p:sp>
      <p:sp>
        <p:nvSpPr>
          <p:cNvPr id="4" name="Slide Number Placeholder 3">
            <a:extLst>
              <a:ext uri="{FF2B5EF4-FFF2-40B4-BE49-F238E27FC236}">
                <a16:creationId xmlns:a16="http://schemas.microsoft.com/office/drawing/2014/main" id="{6AF21121-CACE-2C49-A10D-8A9613CD985B}"/>
              </a:ext>
            </a:extLst>
          </p:cNvPr>
          <p:cNvSpPr>
            <a:spLocks noGrp="1"/>
          </p:cNvSpPr>
          <p:nvPr>
            <p:ph type="sldNum" sz="quarter" idx="12"/>
          </p:nvPr>
        </p:nvSpPr>
        <p:spPr/>
        <p:txBody>
          <a:bodyPr/>
          <a:lstStyle/>
          <a:p>
            <a:pPr algn="l"/>
            <a:fld id="{EC99D18E-8D4C-EC42-B70B-F767BFABF999}" type="slidenum">
              <a:rPr lang="en-US" sz="1800" smtClean="0">
                <a:solidFill>
                  <a:schemeClr val="tx1"/>
                </a:solidFill>
              </a:rPr>
              <a:pPr algn="l"/>
              <a:t>23</a:t>
            </a:fld>
            <a:endParaRPr lang="en-US" sz="1800">
              <a:solidFill>
                <a:schemeClr val="tx1"/>
              </a:solidFill>
            </a:endParaRPr>
          </a:p>
        </p:txBody>
      </p:sp>
      <p:cxnSp>
        <p:nvCxnSpPr>
          <p:cNvPr id="5" name="Straight Connector 4">
            <a:extLst>
              <a:ext uri="{FF2B5EF4-FFF2-40B4-BE49-F238E27FC236}">
                <a16:creationId xmlns:a16="http://schemas.microsoft.com/office/drawing/2014/main" id="{9C705AD4-844E-224C-89A1-40C2820C3CA3}"/>
              </a:ext>
            </a:extLst>
          </p:cNvPr>
          <p:cNvCxnSpPr>
            <a:cxnSpLocks/>
          </p:cNvCxnSpPr>
          <p:nvPr/>
        </p:nvCxnSpPr>
        <p:spPr>
          <a:xfrm>
            <a:off x="6807638" y="3699933"/>
            <a:ext cx="5088030" cy="0"/>
          </a:xfrm>
          <a:prstGeom prst="line">
            <a:avLst/>
          </a:prstGeom>
          <a:ln w="3810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6" name="Down Arrow 5">
            <a:extLst>
              <a:ext uri="{FF2B5EF4-FFF2-40B4-BE49-F238E27FC236}">
                <a16:creationId xmlns:a16="http://schemas.microsoft.com/office/drawing/2014/main" id="{506A57BC-9708-4B4B-B7AF-FE03E364FE26}"/>
              </a:ext>
            </a:extLst>
          </p:cNvPr>
          <p:cNvSpPr/>
          <p:nvPr/>
        </p:nvSpPr>
        <p:spPr>
          <a:xfrm>
            <a:off x="6833036" y="2830248"/>
            <a:ext cx="84668" cy="1803400"/>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642E8677-1F46-6648-AC18-6AC72275AD7C}"/>
              </a:ext>
            </a:extLst>
          </p:cNvPr>
          <p:cNvSpPr txBox="1"/>
          <p:nvPr/>
        </p:nvSpPr>
        <p:spPr>
          <a:xfrm>
            <a:off x="7311597" y="5280967"/>
            <a:ext cx="2133213" cy="461665"/>
          </a:xfrm>
          <a:prstGeom prst="rect">
            <a:avLst/>
          </a:prstGeom>
          <a:noFill/>
        </p:spPr>
        <p:txBody>
          <a:bodyPr wrap="none" rtlCol="0">
            <a:spAutoFit/>
          </a:bodyPr>
          <a:lstStyle/>
          <a:p>
            <a:r>
              <a:rPr lang="en-US" sz="2400" dirty="0"/>
              <a:t>GPU Subsystem</a:t>
            </a:r>
          </a:p>
        </p:txBody>
      </p:sp>
      <p:sp>
        <p:nvSpPr>
          <p:cNvPr id="8" name="Rounded Rectangle 7">
            <a:extLst>
              <a:ext uri="{FF2B5EF4-FFF2-40B4-BE49-F238E27FC236}">
                <a16:creationId xmlns:a16="http://schemas.microsoft.com/office/drawing/2014/main" id="{F8EF6BDE-5A9D-B64A-963C-27055710F4D7}"/>
              </a:ext>
            </a:extLst>
          </p:cNvPr>
          <p:cNvSpPr/>
          <p:nvPr/>
        </p:nvSpPr>
        <p:spPr>
          <a:xfrm>
            <a:off x="6917704" y="4642115"/>
            <a:ext cx="2768598" cy="609600"/>
          </a:xfrm>
          <a:prstGeom prst="roundRect">
            <a:avLst/>
          </a:prstGeom>
          <a:ln>
            <a:solidFill>
              <a:schemeClr val="bg2">
                <a:lumMod val="1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solidFill>
                  <a:schemeClr val="tx1"/>
                </a:solidFill>
              </a:rPr>
              <a:t>ML application kernels</a:t>
            </a:r>
          </a:p>
        </p:txBody>
      </p:sp>
      <p:sp>
        <p:nvSpPr>
          <p:cNvPr id="9" name="Rounded Rectangle 8">
            <a:extLst>
              <a:ext uri="{FF2B5EF4-FFF2-40B4-BE49-F238E27FC236}">
                <a16:creationId xmlns:a16="http://schemas.microsoft.com/office/drawing/2014/main" id="{6AC5E6EF-E72A-B343-8593-7BC7E2FD4E61}"/>
              </a:ext>
            </a:extLst>
          </p:cNvPr>
          <p:cNvSpPr/>
          <p:nvPr/>
        </p:nvSpPr>
        <p:spPr>
          <a:xfrm>
            <a:off x="9686303" y="4642115"/>
            <a:ext cx="482164" cy="609600"/>
          </a:xfrm>
          <a:prstGeom prst="roundRect">
            <a:avLst/>
          </a:prstGeom>
          <a:solidFill>
            <a:schemeClr val="accent4">
              <a:lumMod val="60000"/>
              <a:lumOff val="40000"/>
            </a:schemeClr>
          </a:solidFill>
          <a:ln>
            <a:solidFill>
              <a:schemeClr val="bg2">
                <a:lumMod val="1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400" dirty="0">
                <a:solidFill>
                  <a:schemeClr val="tx1"/>
                </a:solidFill>
              </a:rPr>
              <a:t>Event</a:t>
            </a:r>
          </a:p>
        </p:txBody>
      </p:sp>
      <p:sp>
        <p:nvSpPr>
          <p:cNvPr id="10" name="TextBox 9">
            <a:extLst>
              <a:ext uri="{FF2B5EF4-FFF2-40B4-BE49-F238E27FC236}">
                <a16:creationId xmlns:a16="http://schemas.microsoft.com/office/drawing/2014/main" id="{27A910D6-30EA-AD4F-AD91-29114BDBBEFB}"/>
              </a:ext>
            </a:extLst>
          </p:cNvPr>
          <p:cNvSpPr txBox="1"/>
          <p:nvPr/>
        </p:nvSpPr>
        <p:spPr>
          <a:xfrm>
            <a:off x="8378204" y="1414239"/>
            <a:ext cx="2467855" cy="461665"/>
          </a:xfrm>
          <a:prstGeom prst="rect">
            <a:avLst/>
          </a:prstGeom>
          <a:noFill/>
        </p:spPr>
        <p:txBody>
          <a:bodyPr wrap="none" rtlCol="0">
            <a:spAutoFit/>
          </a:bodyPr>
          <a:lstStyle/>
          <a:p>
            <a:r>
              <a:rPr lang="en-US" sz="2400" dirty="0"/>
              <a:t>CPU (Host system)</a:t>
            </a:r>
          </a:p>
        </p:txBody>
      </p:sp>
      <p:sp>
        <p:nvSpPr>
          <p:cNvPr id="11" name="Rounded Rectangle 10">
            <a:extLst>
              <a:ext uri="{FF2B5EF4-FFF2-40B4-BE49-F238E27FC236}">
                <a16:creationId xmlns:a16="http://schemas.microsoft.com/office/drawing/2014/main" id="{1ADB762F-7C16-184B-88E1-42198EB7052C}"/>
              </a:ext>
            </a:extLst>
          </p:cNvPr>
          <p:cNvSpPr/>
          <p:nvPr/>
        </p:nvSpPr>
        <p:spPr>
          <a:xfrm>
            <a:off x="6782236" y="2058459"/>
            <a:ext cx="5139257" cy="609600"/>
          </a:xfrm>
          <a:prstGeom prst="roundRect">
            <a:avLst/>
          </a:prstGeom>
          <a:solidFill>
            <a:schemeClr val="accent2">
              <a:lumMod val="60000"/>
              <a:lumOff val="40000"/>
            </a:schemeClr>
          </a:solidFill>
          <a:ln>
            <a:solidFill>
              <a:schemeClr val="bg2">
                <a:lumMod val="1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solidFill>
                  <a:schemeClr val="tx1"/>
                </a:solidFill>
              </a:rPr>
              <a:t>ML application/ Other CPU tasks</a:t>
            </a:r>
          </a:p>
        </p:txBody>
      </p:sp>
      <p:sp>
        <p:nvSpPr>
          <p:cNvPr id="13" name="Rounded Rectangle 12">
            <a:extLst>
              <a:ext uri="{FF2B5EF4-FFF2-40B4-BE49-F238E27FC236}">
                <a16:creationId xmlns:a16="http://schemas.microsoft.com/office/drawing/2014/main" id="{4A704608-6564-0247-BAD0-717D40705E2A}"/>
              </a:ext>
            </a:extLst>
          </p:cNvPr>
          <p:cNvSpPr/>
          <p:nvPr/>
        </p:nvSpPr>
        <p:spPr>
          <a:xfrm>
            <a:off x="10168467" y="4642115"/>
            <a:ext cx="2133211" cy="609600"/>
          </a:xfrm>
          <a:prstGeom prst="roundRect">
            <a:avLst/>
          </a:prstGeom>
          <a:ln>
            <a:solidFill>
              <a:schemeClr val="bg2">
                <a:lumMod val="1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solidFill>
                  <a:schemeClr val="tx1"/>
                </a:solidFill>
              </a:rPr>
              <a:t>ML application kernels</a:t>
            </a:r>
          </a:p>
        </p:txBody>
      </p:sp>
      <p:cxnSp>
        <p:nvCxnSpPr>
          <p:cNvPr id="14" name="Straight Arrow Connector 13">
            <a:extLst>
              <a:ext uri="{FF2B5EF4-FFF2-40B4-BE49-F238E27FC236}">
                <a16:creationId xmlns:a16="http://schemas.microsoft.com/office/drawing/2014/main" id="{7D6C7CAF-0673-AA4A-B01E-F5CDDB52FD4E}"/>
              </a:ext>
            </a:extLst>
          </p:cNvPr>
          <p:cNvCxnSpPr>
            <a:cxnSpLocks/>
          </p:cNvCxnSpPr>
          <p:nvPr/>
        </p:nvCxnSpPr>
        <p:spPr>
          <a:xfrm>
            <a:off x="10111403" y="5367865"/>
            <a:ext cx="351584" cy="0"/>
          </a:xfrm>
          <a:prstGeom prst="straightConnector1">
            <a:avLst/>
          </a:prstGeom>
          <a:ln w="28575">
            <a:headEnd type="triangle"/>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30A7C926-1A6A-AA44-A180-BFD978F558ED}"/>
              </a:ext>
            </a:extLst>
          </p:cNvPr>
          <p:cNvCxnSpPr/>
          <p:nvPr/>
        </p:nvCxnSpPr>
        <p:spPr>
          <a:xfrm>
            <a:off x="7311597" y="2668059"/>
            <a:ext cx="0" cy="1965589"/>
          </a:xfrm>
          <a:prstGeom prst="straightConnector1">
            <a:avLst/>
          </a:prstGeom>
          <a:ln w="28575"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8" name="Straight Arrow Connector 17">
            <a:extLst>
              <a:ext uri="{FF2B5EF4-FFF2-40B4-BE49-F238E27FC236}">
                <a16:creationId xmlns:a16="http://schemas.microsoft.com/office/drawing/2014/main" id="{A91899CD-AADA-164E-93A1-D940867E409C}"/>
              </a:ext>
            </a:extLst>
          </p:cNvPr>
          <p:cNvCxnSpPr/>
          <p:nvPr/>
        </p:nvCxnSpPr>
        <p:spPr>
          <a:xfrm>
            <a:off x="8051800" y="2676526"/>
            <a:ext cx="0" cy="1965589"/>
          </a:xfrm>
          <a:prstGeom prst="straightConnector1">
            <a:avLst/>
          </a:prstGeom>
          <a:ln w="28575"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9" name="Straight Arrow Connector 18">
            <a:extLst>
              <a:ext uri="{FF2B5EF4-FFF2-40B4-BE49-F238E27FC236}">
                <a16:creationId xmlns:a16="http://schemas.microsoft.com/office/drawing/2014/main" id="{B3E35A19-150C-0E49-9593-2E3135C61FF3}"/>
              </a:ext>
            </a:extLst>
          </p:cNvPr>
          <p:cNvCxnSpPr/>
          <p:nvPr/>
        </p:nvCxnSpPr>
        <p:spPr>
          <a:xfrm>
            <a:off x="8864600" y="2668059"/>
            <a:ext cx="0" cy="1965589"/>
          </a:xfrm>
          <a:prstGeom prst="straightConnector1">
            <a:avLst/>
          </a:prstGeom>
          <a:ln w="28575"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0" name="Straight Arrow Connector 19">
            <a:extLst>
              <a:ext uri="{FF2B5EF4-FFF2-40B4-BE49-F238E27FC236}">
                <a16:creationId xmlns:a16="http://schemas.microsoft.com/office/drawing/2014/main" id="{BD89C4B2-C193-744B-AF49-BAD3E95B3916}"/>
              </a:ext>
            </a:extLst>
          </p:cNvPr>
          <p:cNvCxnSpPr/>
          <p:nvPr/>
        </p:nvCxnSpPr>
        <p:spPr>
          <a:xfrm>
            <a:off x="9686737" y="2676526"/>
            <a:ext cx="0" cy="1965589"/>
          </a:xfrm>
          <a:prstGeom prst="straightConnector1">
            <a:avLst/>
          </a:prstGeom>
          <a:ln w="28575"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1" name="Straight Arrow Connector 20">
            <a:extLst>
              <a:ext uri="{FF2B5EF4-FFF2-40B4-BE49-F238E27FC236}">
                <a16:creationId xmlns:a16="http://schemas.microsoft.com/office/drawing/2014/main" id="{039030CA-74EA-BE46-885F-E0CE2CFA5389}"/>
              </a:ext>
            </a:extLst>
          </p:cNvPr>
          <p:cNvCxnSpPr/>
          <p:nvPr/>
        </p:nvCxnSpPr>
        <p:spPr>
          <a:xfrm>
            <a:off x="10287195" y="2668058"/>
            <a:ext cx="0" cy="1965589"/>
          </a:xfrm>
          <a:prstGeom prst="straightConnector1">
            <a:avLst/>
          </a:prstGeom>
          <a:ln w="28575"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2" name="TextBox 21">
            <a:extLst>
              <a:ext uri="{FF2B5EF4-FFF2-40B4-BE49-F238E27FC236}">
                <a16:creationId xmlns:a16="http://schemas.microsoft.com/office/drawing/2014/main" id="{1024E2D3-B79A-F344-9114-92A05680C75A}"/>
              </a:ext>
            </a:extLst>
          </p:cNvPr>
          <p:cNvSpPr txBox="1"/>
          <p:nvPr/>
        </p:nvSpPr>
        <p:spPr>
          <a:xfrm>
            <a:off x="9531826" y="5341234"/>
            <a:ext cx="1062214" cy="461665"/>
          </a:xfrm>
          <a:prstGeom prst="rect">
            <a:avLst/>
          </a:prstGeom>
          <a:noFill/>
        </p:spPr>
        <p:txBody>
          <a:bodyPr wrap="none" rtlCol="0">
            <a:spAutoFit/>
          </a:bodyPr>
          <a:lstStyle/>
          <a:p>
            <a:r>
              <a:rPr lang="en-US" sz="2400" dirty="0"/>
              <a:t>No gap</a:t>
            </a:r>
          </a:p>
        </p:txBody>
      </p:sp>
      <p:pic>
        <p:nvPicPr>
          <p:cNvPr id="24" name="Graphic 23">
            <a:extLst>
              <a:ext uri="{FF2B5EF4-FFF2-40B4-BE49-F238E27FC236}">
                <a16:creationId xmlns:a16="http://schemas.microsoft.com/office/drawing/2014/main" id="{B30A1F22-821D-7346-9EF3-1F1C811F584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9600" y="690455"/>
            <a:ext cx="280946" cy="128525"/>
          </a:xfrm>
          <a:prstGeom prst="rect">
            <a:avLst/>
          </a:prstGeom>
        </p:spPr>
      </p:pic>
    </p:spTree>
    <p:extLst>
      <p:ext uri="{BB962C8B-B14F-4D97-AF65-F5344CB8AC3E}">
        <p14:creationId xmlns:p14="http://schemas.microsoft.com/office/powerpoint/2010/main" val="41247438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248758A-9DA7-594A-8526-F94A4C9837BF}"/>
              </a:ext>
            </a:extLst>
          </p:cNvPr>
          <p:cNvSpPr>
            <a:spLocks noGrp="1"/>
          </p:cNvSpPr>
          <p:nvPr>
            <p:ph type="sldNum" sz="quarter" idx="12"/>
          </p:nvPr>
        </p:nvSpPr>
        <p:spPr/>
        <p:txBody>
          <a:bodyPr/>
          <a:lstStyle/>
          <a:p>
            <a:pPr algn="l"/>
            <a:fld id="{EC99D18E-8D4C-EC42-B70B-F767BFABF999}" type="slidenum">
              <a:rPr lang="en-US" sz="1800" smtClean="0">
                <a:solidFill>
                  <a:schemeClr val="tx1"/>
                </a:solidFill>
              </a:rPr>
              <a:pPr algn="l"/>
              <a:t>24</a:t>
            </a:fld>
            <a:endParaRPr lang="en-US" sz="1800" dirty="0">
              <a:solidFill>
                <a:schemeClr val="tx1"/>
              </a:solidFill>
            </a:endParaRPr>
          </a:p>
        </p:txBody>
      </p:sp>
      <p:pic>
        <p:nvPicPr>
          <p:cNvPr id="5" name="Content Placeholder 5">
            <a:extLst>
              <a:ext uri="{FF2B5EF4-FFF2-40B4-BE49-F238E27FC236}">
                <a16:creationId xmlns:a16="http://schemas.microsoft.com/office/drawing/2014/main" id="{C9BD00DD-C35F-1948-A423-AA1E9D786EC8}"/>
              </a:ext>
            </a:extLst>
          </p:cNvPr>
          <p:cNvPicPr>
            <a:picLocks noChangeAspect="1"/>
          </p:cNvPicPr>
          <p:nvPr/>
        </p:nvPicPr>
        <p:blipFill rotWithShape="1">
          <a:blip r:embed="rId3"/>
          <a:srcRect l="296" t="20788" r="51071" b="33148"/>
          <a:stretch/>
        </p:blipFill>
        <p:spPr>
          <a:xfrm>
            <a:off x="3688676" y="2163233"/>
            <a:ext cx="4814647" cy="2531533"/>
          </a:xfrm>
          <a:prstGeom prst="rect">
            <a:avLst/>
          </a:prstGeom>
        </p:spPr>
      </p:pic>
      <p:sp>
        <p:nvSpPr>
          <p:cNvPr id="6" name="Rectangle 5">
            <a:extLst>
              <a:ext uri="{FF2B5EF4-FFF2-40B4-BE49-F238E27FC236}">
                <a16:creationId xmlns:a16="http://schemas.microsoft.com/office/drawing/2014/main" id="{E216E7DD-24D3-C34F-855C-9E60E5E04D88}"/>
              </a:ext>
            </a:extLst>
          </p:cNvPr>
          <p:cNvSpPr/>
          <p:nvPr/>
        </p:nvSpPr>
        <p:spPr>
          <a:xfrm>
            <a:off x="3877733" y="2082800"/>
            <a:ext cx="1896534" cy="1346199"/>
          </a:xfrm>
          <a:prstGeom prst="rect">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7028C119-F25D-8343-81B4-042D2C236943}"/>
              </a:ext>
            </a:extLst>
          </p:cNvPr>
          <p:cNvSpPr txBox="1"/>
          <p:nvPr/>
        </p:nvSpPr>
        <p:spPr>
          <a:xfrm>
            <a:off x="1260139" y="2163233"/>
            <a:ext cx="2523065" cy="1200329"/>
          </a:xfrm>
          <a:prstGeom prst="rect">
            <a:avLst/>
          </a:prstGeom>
          <a:noFill/>
        </p:spPr>
        <p:txBody>
          <a:bodyPr wrap="square" rtlCol="0">
            <a:spAutoFit/>
          </a:bodyPr>
          <a:lstStyle/>
          <a:p>
            <a:r>
              <a:rPr lang="en-US" sz="2400" dirty="0">
                <a:solidFill>
                  <a:schemeClr val="accent2"/>
                </a:solidFill>
              </a:rPr>
              <a:t>NetML module for low latency data transfer to GPU </a:t>
            </a:r>
          </a:p>
        </p:txBody>
      </p:sp>
      <p:pic>
        <p:nvPicPr>
          <p:cNvPr id="8" name="Graphic 7">
            <a:extLst>
              <a:ext uri="{FF2B5EF4-FFF2-40B4-BE49-F238E27FC236}">
                <a16:creationId xmlns:a16="http://schemas.microsoft.com/office/drawing/2014/main" id="{B0E70F2A-8F80-DF4F-A2E0-A3EC1DAFD8C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09600" y="690455"/>
            <a:ext cx="280946" cy="128525"/>
          </a:xfrm>
          <a:prstGeom prst="rect">
            <a:avLst/>
          </a:prstGeom>
        </p:spPr>
      </p:pic>
      <p:sp>
        <p:nvSpPr>
          <p:cNvPr id="10" name="Title 1">
            <a:extLst>
              <a:ext uri="{FF2B5EF4-FFF2-40B4-BE49-F238E27FC236}">
                <a16:creationId xmlns:a16="http://schemas.microsoft.com/office/drawing/2014/main" id="{A08F3821-9A4B-E34F-9363-D12B4EA8CF68}"/>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sz="3600" dirty="0">
                <a:solidFill>
                  <a:srgbClr val="003DA5"/>
                </a:solidFill>
                <a:latin typeface="Fira Sans Medium" panose="020B0503050000020004" pitchFamily="34" charset="0"/>
                <a:ea typeface="Fira Sans Medium" panose="020B0503050000020004" pitchFamily="34" charset="0"/>
                <a:cs typeface="+mn-cs"/>
              </a:rPr>
              <a:t>Data transfer to GPU</a:t>
            </a:r>
          </a:p>
        </p:txBody>
      </p:sp>
    </p:spTree>
    <p:extLst>
      <p:ext uri="{BB962C8B-B14F-4D97-AF65-F5344CB8AC3E}">
        <p14:creationId xmlns:p14="http://schemas.microsoft.com/office/powerpoint/2010/main" val="24033700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ABF36-434B-E145-BC2C-EC25247E0467}"/>
              </a:ext>
            </a:extLst>
          </p:cNvPr>
          <p:cNvSpPr>
            <a:spLocks noGrp="1"/>
          </p:cNvSpPr>
          <p:nvPr>
            <p:ph type="title"/>
          </p:nvPr>
        </p:nvSpPr>
        <p:spPr/>
        <p:txBody>
          <a:bodyPr>
            <a:normAutofit/>
          </a:bodyPr>
          <a:lstStyle/>
          <a:p>
            <a:r>
              <a:rPr lang="en-US" sz="3600" dirty="0">
                <a:solidFill>
                  <a:srgbClr val="003DA5"/>
                </a:solidFill>
                <a:latin typeface="Fira Sans Medium" panose="020B0503050000020004" pitchFamily="34" charset="0"/>
                <a:ea typeface="Fira Sans Medium" panose="020B0503050000020004" pitchFamily="34" charset="0"/>
                <a:cs typeface="+mn-cs"/>
              </a:rPr>
              <a:t>Streaming Data transfer to GPU: CPU Copying &amp; NetML</a:t>
            </a:r>
          </a:p>
        </p:txBody>
      </p:sp>
      <p:sp>
        <p:nvSpPr>
          <p:cNvPr id="3" name="Content Placeholder 2">
            <a:extLst>
              <a:ext uri="{FF2B5EF4-FFF2-40B4-BE49-F238E27FC236}">
                <a16:creationId xmlns:a16="http://schemas.microsoft.com/office/drawing/2014/main" id="{039956E4-2F69-9A48-AC34-B8E4D68D04AF}"/>
              </a:ext>
            </a:extLst>
          </p:cNvPr>
          <p:cNvSpPr>
            <a:spLocks noGrp="1"/>
          </p:cNvSpPr>
          <p:nvPr>
            <p:ph idx="1"/>
          </p:nvPr>
        </p:nvSpPr>
        <p:spPr>
          <a:xfrm>
            <a:off x="838200" y="1825625"/>
            <a:ext cx="10804451" cy="4351338"/>
          </a:xfrm>
        </p:spPr>
        <p:txBody>
          <a:bodyPr>
            <a:normAutofit/>
          </a:bodyPr>
          <a:lstStyle/>
          <a:p>
            <a:r>
              <a:rPr lang="en-US" sz="2400" b="1" dirty="0"/>
              <a:t>CPU-Copy</a:t>
            </a:r>
            <a:r>
              <a:rPr lang="en-US" sz="2400" dirty="0"/>
              <a:t>: Incoming data from packet payload is copied into a CPU side contiguous buffer before transferring into the GPU for ML processing.</a:t>
            </a:r>
            <a:br>
              <a:rPr lang="en-US" sz="2400" dirty="0"/>
            </a:br>
            <a:endParaRPr lang="en-US" sz="2400" dirty="0"/>
          </a:p>
          <a:p>
            <a:r>
              <a:rPr lang="en-US" sz="2400" dirty="0"/>
              <a:t>We use </a:t>
            </a:r>
            <a:r>
              <a:rPr lang="en-US" sz="2400" b="1" dirty="0"/>
              <a:t>NetML</a:t>
            </a:r>
            <a:r>
              <a:rPr lang="en-US" sz="2400" dirty="0"/>
              <a:t> [1] to cut the extra copy by utilizing GPU’s DMA engine to perform scatter-gather of data from host CPU memory.</a:t>
            </a:r>
            <a:br>
              <a:rPr lang="en-US" sz="2400" dirty="0"/>
            </a:br>
            <a:endParaRPr lang="en-US" sz="2400" b="1" dirty="0"/>
          </a:p>
          <a:p>
            <a:r>
              <a:rPr lang="en-US" sz="2400" dirty="0"/>
              <a:t>We extended the original NetML to be able to create batches of application data (</a:t>
            </a:r>
            <a:r>
              <a:rPr lang="en-US" sz="2400" dirty="0" err="1"/>
              <a:t>eg.</a:t>
            </a:r>
            <a:r>
              <a:rPr lang="en-US" sz="2400" dirty="0"/>
              <a:t> Image) in GPU.</a:t>
            </a:r>
          </a:p>
          <a:p>
            <a:r>
              <a:rPr lang="en-US" sz="2400" dirty="0"/>
              <a:t>We added a lightweight checking to verify if data for a whole application unit (</a:t>
            </a:r>
            <a:r>
              <a:rPr lang="en-US" sz="2400" dirty="0" err="1"/>
              <a:t>eg.</a:t>
            </a:r>
            <a:r>
              <a:rPr lang="en-US" sz="2400" dirty="0"/>
              <a:t> Image) is ready before initiating the transfer. </a:t>
            </a:r>
          </a:p>
          <a:p>
            <a:r>
              <a:rPr lang="en-US" sz="2400" dirty="0"/>
              <a:t>Batch is formed in contiguous GPU buffer by transferring images using GPU DMA</a:t>
            </a:r>
          </a:p>
        </p:txBody>
      </p:sp>
      <p:sp>
        <p:nvSpPr>
          <p:cNvPr id="4" name="Slide Number Placeholder 3">
            <a:extLst>
              <a:ext uri="{FF2B5EF4-FFF2-40B4-BE49-F238E27FC236}">
                <a16:creationId xmlns:a16="http://schemas.microsoft.com/office/drawing/2014/main" id="{4126B403-3918-9344-A35E-DCD768E6B9AC}"/>
              </a:ext>
            </a:extLst>
          </p:cNvPr>
          <p:cNvSpPr>
            <a:spLocks noGrp="1"/>
          </p:cNvSpPr>
          <p:nvPr>
            <p:ph type="sldNum" sz="quarter" idx="12"/>
          </p:nvPr>
        </p:nvSpPr>
        <p:spPr/>
        <p:txBody>
          <a:bodyPr/>
          <a:lstStyle/>
          <a:p>
            <a:pPr algn="ctr"/>
            <a:fld id="{EC99D18E-8D4C-EC42-B70B-F767BFABF999}" type="slidenum">
              <a:rPr lang="en-US" sz="1800" smtClean="0">
                <a:solidFill>
                  <a:schemeClr val="tx1"/>
                </a:solidFill>
              </a:rPr>
              <a:pPr algn="ctr"/>
              <a:t>25</a:t>
            </a:fld>
            <a:endParaRPr lang="en-US" sz="1800" dirty="0">
              <a:solidFill>
                <a:schemeClr val="tx1"/>
              </a:solidFill>
            </a:endParaRPr>
          </a:p>
        </p:txBody>
      </p:sp>
      <p:pic>
        <p:nvPicPr>
          <p:cNvPr id="43" name="Graphic 42">
            <a:extLst>
              <a:ext uri="{FF2B5EF4-FFF2-40B4-BE49-F238E27FC236}">
                <a16:creationId xmlns:a16="http://schemas.microsoft.com/office/drawing/2014/main" id="{9F3DC209-C580-8146-9A18-B917466F968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9600" y="690455"/>
            <a:ext cx="280946" cy="128525"/>
          </a:xfrm>
          <a:prstGeom prst="rect">
            <a:avLst/>
          </a:prstGeom>
        </p:spPr>
      </p:pic>
      <p:sp>
        <p:nvSpPr>
          <p:cNvPr id="106" name="TextBox 105">
            <a:extLst>
              <a:ext uri="{FF2B5EF4-FFF2-40B4-BE49-F238E27FC236}">
                <a16:creationId xmlns:a16="http://schemas.microsoft.com/office/drawing/2014/main" id="{0BE868E1-9E6F-644D-B9E6-DAFEC5EB122C}"/>
              </a:ext>
            </a:extLst>
          </p:cNvPr>
          <p:cNvSpPr txBox="1"/>
          <p:nvPr/>
        </p:nvSpPr>
        <p:spPr>
          <a:xfrm>
            <a:off x="1551756" y="6293666"/>
            <a:ext cx="7081343" cy="646331"/>
          </a:xfrm>
          <a:prstGeom prst="rect">
            <a:avLst/>
          </a:prstGeom>
          <a:noFill/>
        </p:spPr>
        <p:txBody>
          <a:bodyPr wrap="square" rtlCol="0">
            <a:spAutoFit/>
          </a:bodyPr>
          <a:lstStyle/>
          <a:p>
            <a:r>
              <a:rPr lang="en-US" sz="1200" dirty="0"/>
              <a:t>[1] A. Dhakal and K. K. Ramakrishnan, “</a:t>
            </a:r>
            <a:r>
              <a:rPr lang="en-US" sz="1200" dirty="0" err="1"/>
              <a:t>Netml</a:t>
            </a:r>
            <a:r>
              <a:rPr lang="en-US" sz="1200" dirty="0"/>
              <a:t>: An </a:t>
            </a:r>
            <a:r>
              <a:rPr lang="en-US" sz="1200" dirty="0" err="1"/>
              <a:t>nfv</a:t>
            </a:r>
            <a:r>
              <a:rPr lang="en-US" sz="1200" dirty="0"/>
              <a:t> platform with efficient support for machine learning applications,” in </a:t>
            </a:r>
            <a:r>
              <a:rPr lang="en-US" sz="1200" i="1" dirty="0"/>
              <a:t>2019 IEEE Conference on Network </a:t>
            </a:r>
            <a:r>
              <a:rPr lang="en-US" sz="1200" i="1" dirty="0" err="1"/>
              <a:t>Softwarization</a:t>
            </a:r>
            <a:r>
              <a:rPr lang="en-US" sz="1200" i="1" dirty="0"/>
              <a:t> (</a:t>
            </a:r>
            <a:r>
              <a:rPr lang="en-US" sz="1200" i="1" dirty="0" err="1"/>
              <a:t>NetSoft</a:t>
            </a:r>
            <a:r>
              <a:rPr lang="en-US" sz="1200" i="1" dirty="0"/>
              <a:t>)</a:t>
            </a:r>
            <a:r>
              <a:rPr lang="en-US" sz="1200" dirty="0"/>
              <a:t>. IEEE, 2019, pp. 396–404. </a:t>
            </a:r>
          </a:p>
          <a:p>
            <a:endParaRPr lang="en-US" sz="1200" dirty="0"/>
          </a:p>
        </p:txBody>
      </p:sp>
    </p:spTree>
    <p:extLst>
      <p:ext uri="{BB962C8B-B14F-4D97-AF65-F5344CB8AC3E}">
        <p14:creationId xmlns:p14="http://schemas.microsoft.com/office/powerpoint/2010/main" val="17498331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AB060-000D-6E49-A1F1-0574670EF3B5}"/>
              </a:ext>
            </a:extLst>
          </p:cNvPr>
          <p:cNvSpPr>
            <a:spLocks noGrp="1"/>
          </p:cNvSpPr>
          <p:nvPr>
            <p:ph type="title"/>
          </p:nvPr>
        </p:nvSpPr>
        <p:spPr/>
        <p:txBody>
          <a:bodyPr>
            <a:normAutofit/>
          </a:bodyPr>
          <a:lstStyle/>
          <a:p>
            <a:r>
              <a:rPr lang="en-US" sz="3600" dirty="0">
                <a:solidFill>
                  <a:srgbClr val="003DA5"/>
                </a:solidFill>
                <a:latin typeface="Fira Sans Medium" panose="020B0503050000020004" pitchFamily="34" charset="0"/>
                <a:ea typeface="Fira Sans Medium" panose="020B0503050000020004" pitchFamily="34" charset="0"/>
                <a:cs typeface="+mn-cs"/>
              </a:rPr>
              <a:t>Data transfer Impact: CPU Load</a:t>
            </a:r>
          </a:p>
        </p:txBody>
      </p:sp>
      <p:sp>
        <p:nvSpPr>
          <p:cNvPr id="3" name="Content Placeholder 2">
            <a:extLst>
              <a:ext uri="{FF2B5EF4-FFF2-40B4-BE49-F238E27FC236}">
                <a16:creationId xmlns:a16="http://schemas.microsoft.com/office/drawing/2014/main" id="{C244EF67-34ED-B44C-9AA0-A482C6700868}"/>
              </a:ext>
            </a:extLst>
          </p:cNvPr>
          <p:cNvSpPr>
            <a:spLocks noGrp="1"/>
          </p:cNvSpPr>
          <p:nvPr>
            <p:ph idx="1"/>
          </p:nvPr>
        </p:nvSpPr>
        <p:spPr>
          <a:xfrm>
            <a:off x="609600" y="1334125"/>
            <a:ext cx="10917836" cy="4521105"/>
          </a:xfrm>
        </p:spPr>
        <p:txBody>
          <a:bodyPr>
            <a:normAutofit/>
          </a:bodyPr>
          <a:lstStyle/>
          <a:p>
            <a:r>
              <a:rPr lang="en-US" sz="2400" dirty="0"/>
              <a:t>We measured the impact of data transfer for both NetML and CPU-copy in terms of CPU load while transferring data</a:t>
            </a:r>
            <a:br>
              <a:rPr lang="en-US" sz="2400" dirty="0"/>
            </a:br>
            <a:endParaRPr lang="en-US" sz="2400" dirty="0"/>
          </a:p>
          <a:p>
            <a:r>
              <a:rPr lang="en-US" sz="2400" dirty="0"/>
              <a:t>We present the relative CPU cycles for transferring image data from packets with two alternatives and inferring the image with </a:t>
            </a:r>
            <a:r>
              <a:rPr lang="en-US" sz="2400" dirty="0" err="1"/>
              <a:t>Alexnet</a:t>
            </a:r>
            <a:r>
              <a:rPr lang="en-US" sz="2400" dirty="0"/>
              <a:t> image recognition DNN</a:t>
            </a:r>
            <a:br>
              <a:rPr lang="en-US" sz="2400" dirty="0"/>
            </a:br>
            <a:endParaRPr lang="en-US" sz="2400" dirty="0"/>
          </a:p>
          <a:p>
            <a:r>
              <a:rPr lang="en-US" sz="2400" dirty="0"/>
              <a:t>We defined relative CPU Cycles as: </a:t>
            </a:r>
            <a:br>
              <a:rPr lang="en-US" sz="2400" dirty="0"/>
            </a:br>
            <a:r>
              <a:rPr lang="en-US" sz="2400" dirty="0"/>
              <a:t>(CPU Cycles for transferring data to GPU)/ (Total CPU cycles for performing inference) </a:t>
            </a:r>
          </a:p>
        </p:txBody>
      </p:sp>
      <p:sp>
        <p:nvSpPr>
          <p:cNvPr id="4" name="Slide Number Placeholder 3">
            <a:extLst>
              <a:ext uri="{FF2B5EF4-FFF2-40B4-BE49-F238E27FC236}">
                <a16:creationId xmlns:a16="http://schemas.microsoft.com/office/drawing/2014/main" id="{1E81B970-2C51-ED4C-8D53-0E6A34362A2F}"/>
              </a:ext>
            </a:extLst>
          </p:cNvPr>
          <p:cNvSpPr>
            <a:spLocks noGrp="1"/>
          </p:cNvSpPr>
          <p:nvPr>
            <p:ph type="sldNum" sz="quarter" idx="12"/>
          </p:nvPr>
        </p:nvSpPr>
        <p:spPr/>
        <p:txBody>
          <a:bodyPr/>
          <a:lstStyle/>
          <a:p>
            <a:pPr algn="ctr"/>
            <a:fld id="{EC99D18E-8D4C-EC42-B70B-F767BFABF999}" type="slidenum">
              <a:rPr lang="en-US" sz="1800" smtClean="0">
                <a:solidFill>
                  <a:schemeClr val="tx1"/>
                </a:solidFill>
              </a:rPr>
              <a:pPr algn="ctr"/>
              <a:t>26</a:t>
            </a:fld>
            <a:endParaRPr lang="en-US" sz="1800" dirty="0">
              <a:solidFill>
                <a:schemeClr val="tx1"/>
              </a:solidFill>
            </a:endParaRPr>
          </a:p>
        </p:txBody>
      </p:sp>
      <p:graphicFrame>
        <p:nvGraphicFramePr>
          <p:cNvPr id="5" name="Table 5">
            <a:extLst>
              <a:ext uri="{FF2B5EF4-FFF2-40B4-BE49-F238E27FC236}">
                <a16:creationId xmlns:a16="http://schemas.microsoft.com/office/drawing/2014/main" id="{97DB3A23-7426-1A44-98EF-35910F38AD91}"/>
              </a:ext>
            </a:extLst>
          </p:cNvPr>
          <p:cNvGraphicFramePr>
            <a:graphicFrameLocks noGrp="1"/>
          </p:cNvGraphicFramePr>
          <p:nvPr>
            <p:extLst>
              <p:ext uri="{D42A27DB-BD31-4B8C-83A1-F6EECF244321}">
                <p14:modId xmlns:p14="http://schemas.microsoft.com/office/powerpoint/2010/main" val="1844698298"/>
              </p:ext>
            </p:extLst>
          </p:nvPr>
        </p:nvGraphicFramePr>
        <p:xfrm>
          <a:off x="2260600" y="4496435"/>
          <a:ext cx="7484533" cy="2225040"/>
        </p:xfrm>
        <a:graphic>
          <a:graphicData uri="http://schemas.openxmlformats.org/drawingml/2006/table">
            <a:tbl>
              <a:tblPr firstRow="1" bandRow="1">
                <a:tableStyleId>{073A0DAA-6AF3-43AB-8588-CEC1D06C72B9}</a:tableStyleId>
              </a:tblPr>
              <a:tblGrid>
                <a:gridCol w="1380067">
                  <a:extLst>
                    <a:ext uri="{9D8B030D-6E8A-4147-A177-3AD203B41FA5}">
                      <a16:colId xmlns:a16="http://schemas.microsoft.com/office/drawing/2014/main" val="2352252256"/>
                    </a:ext>
                  </a:extLst>
                </a:gridCol>
                <a:gridCol w="2048933">
                  <a:extLst>
                    <a:ext uri="{9D8B030D-6E8A-4147-A177-3AD203B41FA5}">
                      <a16:colId xmlns:a16="http://schemas.microsoft.com/office/drawing/2014/main" val="3698522210"/>
                    </a:ext>
                  </a:extLst>
                </a:gridCol>
                <a:gridCol w="2226733">
                  <a:extLst>
                    <a:ext uri="{9D8B030D-6E8A-4147-A177-3AD203B41FA5}">
                      <a16:colId xmlns:a16="http://schemas.microsoft.com/office/drawing/2014/main" val="2088253715"/>
                    </a:ext>
                  </a:extLst>
                </a:gridCol>
                <a:gridCol w="1828800">
                  <a:extLst>
                    <a:ext uri="{9D8B030D-6E8A-4147-A177-3AD203B41FA5}">
                      <a16:colId xmlns:a16="http://schemas.microsoft.com/office/drawing/2014/main" val="228461688"/>
                    </a:ext>
                  </a:extLst>
                </a:gridCol>
              </a:tblGrid>
              <a:tr h="370840">
                <a:tc>
                  <a:txBody>
                    <a:bodyPr/>
                    <a:lstStyle/>
                    <a:p>
                      <a:pPr algn="ctr"/>
                      <a:r>
                        <a:rPr lang="en-US" dirty="0"/>
                        <a:t>Batch Size</a:t>
                      </a:r>
                    </a:p>
                  </a:txBody>
                  <a:tcPr/>
                </a:tc>
                <a:tc>
                  <a:txBody>
                    <a:bodyPr/>
                    <a:lstStyle/>
                    <a:p>
                      <a:pPr algn="ctr"/>
                      <a:r>
                        <a:rPr lang="en-US" dirty="0"/>
                        <a:t>Data Size (MB)</a:t>
                      </a:r>
                    </a:p>
                  </a:txBody>
                  <a:tcPr/>
                </a:tc>
                <a:tc>
                  <a:txBody>
                    <a:bodyPr/>
                    <a:lstStyle/>
                    <a:p>
                      <a:pPr algn="ctr"/>
                      <a:r>
                        <a:rPr lang="en-US" dirty="0"/>
                        <a:t>CPU-Copy Cycles (%)</a:t>
                      </a:r>
                    </a:p>
                  </a:txBody>
                  <a:tcPr/>
                </a:tc>
                <a:tc>
                  <a:txBody>
                    <a:bodyPr/>
                    <a:lstStyle/>
                    <a:p>
                      <a:pPr algn="ctr"/>
                      <a:r>
                        <a:rPr lang="en-US" dirty="0"/>
                        <a:t>NetML Cycles (%)</a:t>
                      </a:r>
                    </a:p>
                  </a:txBody>
                  <a:tcPr/>
                </a:tc>
                <a:extLst>
                  <a:ext uri="{0D108BD9-81ED-4DB2-BD59-A6C34878D82A}">
                    <a16:rowId xmlns:a16="http://schemas.microsoft.com/office/drawing/2014/main" val="2298834311"/>
                  </a:ext>
                </a:extLst>
              </a:tr>
              <a:tr h="370840">
                <a:tc>
                  <a:txBody>
                    <a:bodyPr/>
                    <a:lstStyle/>
                    <a:p>
                      <a:pPr algn="ctr"/>
                      <a:r>
                        <a:rPr lang="en-US" dirty="0"/>
                        <a:t>1</a:t>
                      </a:r>
                    </a:p>
                  </a:txBody>
                  <a:tcPr/>
                </a:tc>
                <a:tc>
                  <a:txBody>
                    <a:bodyPr/>
                    <a:lstStyle/>
                    <a:p>
                      <a:pPr algn="ctr"/>
                      <a:r>
                        <a:rPr lang="en-US" dirty="0"/>
                        <a:t>0.57</a:t>
                      </a:r>
                    </a:p>
                  </a:txBody>
                  <a:tcPr/>
                </a:tc>
                <a:tc>
                  <a:txBody>
                    <a:bodyPr/>
                    <a:lstStyle/>
                    <a:p>
                      <a:pPr algn="ctr"/>
                      <a:r>
                        <a:rPr lang="en-US" dirty="0"/>
                        <a:t>10.6</a:t>
                      </a:r>
                    </a:p>
                  </a:txBody>
                  <a:tcPr/>
                </a:tc>
                <a:tc>
                  <a:txBody>
                    <a:bodyPr/>
                    <a:lstStyle/>
                    <a:p>
                      <a:pPr algn="ctr"/>
                      <a:r>
                        <a:rPr lang="en-US" dirty="0"/>
                        <a:t>0.12</a:t>
                      </a:r>
                    </a:p>
                  </a:txBody>
                  <a:tcPr/>
                </a:tc>
                <a:extLst>
                  <a:ext uri="{0D108BD9-81ED-4DB2-BD59-A6C34878D82A}">
                    <a16:rowId xmlns:a16="http://schemas.microsoft.com/office/drawing/2014/main" val="2756628579"/>
                  </a:ext>
                </a:extLst>
              </a:tr>
              <a:tr h="370840">
                <a:tc>
                  <a:txBody>
                    <a:bodyPr/>
                    <a:lstStyle/>
                    <a:p>
                      <a:pPr algn="ctr"/>
                      <a:r>
                        <a:rPr lang="en-US" dirty="0"/>
                        <a:t>4</a:t>
                      </a:r>
                    </a:p>
                  </a:txBody>
                  <a:tcPr/>
                </a:tc>
                <a:tc>
                  <a:txBody>
                    <a:bodyPr/>
                    <a:lstStyle/>
                    <a:p>
                      <a:pPr algn="ctr"/>
                      <a:r>
                        <a:rPr lang="en-US" dirty="0"/>
                        <a:t>2.29</a:t>
                      </a:r>
                    </a:p>
                  </a:txBody>
                  <a:tcPr/>
                </a:tc>
                <a:tc>
                  <a:txBody>
                    <a:bodyPr/>
                    <a:lstStyle/>
                    <a:p>
                      <a:pPr algn="ctr"/>
                      <a:r>
                        <a:rPr lang="en-US" dirty="0"/>
                        <a:t>29.2</a:t>
                      </a:r>
                    </a:p>
                  </a:txBody>
                  <a:tcPr/>
                </a:tc>
                <a:tc>
                  <a:txBody>
                    <a:bodyPr/>
                    <a:lstStyle/>
                    <a:p>
                      <a:pPr algn="ctr"/>
                      <a:r>
                        <a:rPr lang="en-US" dirty="0"/>
                        <a:t>0.15</a:t>
                      </a:r>
                    </a:p>
                  </a:txBody>
                  <a:tcPr/>
                </a:tc>
                <a:extLst>
                  <a:ext uri="{0D108BD9-81ED-4DB2-BD59-A6C34878D82A}">
                    <a16:rowId xmlns:a16="http://schemas.microsoft.com/office/drawing/2014/main" val="2619631551"/>
                  </a:ext>
                </a:extLst>
              </a:tr>
              <a:tr h="370840">
                <a:tc>
                  <a:txBody>
                    <a:bodyPr/>
                    <a:lstStyle/>
                    <a:p>
                      <a:pPr algn="ctr"/>
                      <a:r>
                        <a:rPr lang="en-US" dirty="0"/>
                        <a:t>8</a:t>
                      </a:r>
                    </a:p>
                  </a:txBody>
                  <a:tcPr/>
                </a:tc>
                <a:tc>
                  <a:txBody>
                    <a:bodyPr/>
                    <a:lstStyle/>
                    <a:p>
                      <a:pPr algn="ctr"/>
                      <a:r>
                        <a:rPr lang="en-US" dirty="0"/>
                        <a:t>4.59</a:t>
                      </a:r>
                    </a:p>
                  </a:txBody>
                  <a:tcPr/>
                </a:tc>
                <a:tc>
                  <a:txBody>
                    <a:bodyPr/>
                    <a:lstStyle/>
                    <a:p>
                      <a:pPr algn="ctr"/>
                      <a:r>
                        <a:rPr lang="en-US" dirty="0"/>
                        <a:t>35.99</a:t>
                      </a:r>
                    </a:p>
                  </a:txBody>
                  <a:tcPr/>
                </a:tc>
                <a:tc>
                  <a:txBody>
                    <a:bodyPr/>
                    <a:lstStyle/>
                    <a:p>
                      <a:pPr algn="ctr"/>
                      <a:r>
                        <a:rPr lang="en-US" dirty="0"/>
                        <a:t>0.16</a:t>
                      </a:r>
                    </a:p>
                  </a:txBody>
                  <a:tcPr/>
                </a:tc>
                <a:extLst>
                  <a:ext uri="{0D108BD9-81ED-4DB2-BD59-A6C34878D82A}">
                    <a16:rowId xmlns:a16="http://schemas.microsoft.com/office/drawing/2014/main" val="3845957017"/>
                  </a:ext>
                </a:extLst>
              </a:tr>
              <a:tr h="370840">
                <a:tc>
                  <a:txBody>
                    <a:bodyPr/>
                    <a:lstStyle/>
                    <a:p>
                      <a:pPr algn="ctr"/>
                      <a:r>
                        <a:rPr lang="en-US" dirty="0"/>
                        <a:t>16</a:t>
                      </a:r>
                    </a:p>
                  </a:txBody>
                  <a:tcPr/>
                </a:tc>
                <a:tc>
                  <a:txBody>
                    <a:bodyPr/>
                    <a:lstStyle/>
                    <a:p>
                      <a:pPr algn="ctr"/>
                      <a:r>
                        <a:rPr lang="en-US" dirty="0"/>
                        <a:t>9.19</a:t>
                      </a:r>
                    </a:p>
                  </a:txBody>
                  <a:tcPr/>
                </a:tc>
                <a:tc>
                  <a:txBody>
                    <a:bodyPr/>
                    <a:lstStyle/>
                    <a:p>
                      <a:pPr algn="ctr"/>
                      <a:r>
                        <a:rPr lang="en-US" dirty="0"/>
                        <a:t>43.8</a:t>
                      </a:r>
                    </a:p>
                  </a:txBody>
                  <a:tcPr/>
                </a:tc>
                <a:tc>
                  <a:txBody>
                    <a:bodyPr/>
                    <a:lstStyle/>
                    <a:p>
                      <a:pPr algn="ctr"/>
                      <a:r>
                        <a:rPr lang="en-US" dirty="0"/>
                        <a:t>0.20</a:t>
                      </a:r>
                    </a:p>
                  </a:txBody>
                  <a:tcPr/>
                </a:tc>
                <a:extLst>
                  <a:ext uri="{0D108BD9-81ED-4DB2-BD59-A6C34878D82A}">
                    <a16:rowId xmlns:a16="http://schemas.microsoft.com/office/drawing/2014/main" val="3149088694"/>
                  </a:ext>
                </a:extLst>
              </a:tr>
              <a:tr h="370840">
                <a:tc>
                  <a:txBody>
                    <a:bodyPr/>
                    <a:lstStyle/>
                    <a:p>
                      <a:pPr algn="ctr"/>
                      <a:r>
                        <a:rPr lang="en-US" dirty="0"/>
                        <a:t>32</a:t>
                      </a:r>
                    </a:p>
                  </a:txBody>
                  <a:tcPr/>
                </a:tc>
                <a:tc>
                  <a:txBody>
                    <a:bodyPr/>
                    <a:lstStyle/>
                    <a:p>
                      <a:pPr algn="ctr"/>
                      <a:r>
                        <a:rPr lang="en-US" dirty="0"/>
                        <a:t>18.37</a:t>
                      </a:r>
                    </a:p>
                  </a:txBody>
                  <a:tcPr/>
                </a:tc>
                <a:tc>
                  <a:txBody>
                    <a:bodyPr/>
                    <a:lstStyle/>
                    <a:p>
                      <a:pPr algn="ctr"/>
                      <a:r>
                        <a:rPr lang="en-US" dirty="0"/>
                        <a:t>45.73</a:t>
                      </a:r>
                    </a:p>
                  </a:txBody>
                  <a:tcPr/>
                </a:tc>
                <a:tc>
                  <a:txBody>
                    <a:bodyPr/>
                    <a:lstStyle/>
                    <a:p>
                      <a:pPr algn="ctr"/>
                      <a:r>
                        <a:rPr lang="en-US" dirty="0"/>
                        <a:t>0.21</a:t>
                      </a:r>
                    </a:p>
                  </a:txBody>
                  <a:tcPr/>
                </a:tc>
                <a:extLst>
                  <a:ext uri="{0D108BD9-81ED-4DB2-BD59-A6C34878D82A}">
                    <a16:rowId xmlns:a16="http://schemas.microsoft.com/office/drawing/2014/main" val="1508064410"/>
                  </a:ext>
                </a:extLst>
              </a:tr>
            </a:tbl>
          </a:graphicData>
        </a:graphic>
      </p:graphicFrame>
      <p:pic>
        <p:nvPicPr>
          <p:cNvPr id="7" name="Graphic 6">
            <a:extLst>
              <a:ext uri="{FF2B5EF4-FFF2-40B4-BE49-F238E27FC236}">
                <a16:creationId xmlns:a16="http://schemas.microsoft.com/office/drawing/2014/main" id="{BFC93523-1B39-BD4D-A565-68265CF45DD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09600" y="690455"/>
            <a:ext cx="280946" cy="128525"/>
          </a:xfrm>
          <a:prstGeom prst="rect">
            <a:avLst/>
          </a:prstGeom>
        </p:spPr>
      </p:pic>
    </p:spTree>
    <p:extLst>
      <p:ext uri="{BB962C8B-B14F-4D97-AF65-F5344CB8AC3E}">
        <p14:creationId xmlns:p14="http://schemas.microsoft.com/office/powerpoint/2010/main" val="12674510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97BE2-9EDD-C844-9B0E-350988F87757}"/>
              </a:ext>
            </a:extLst>
          </p:cNvPr>
          <p:cNvSpPr>
            <a:spLocks noGrp="1"/>
          </p:cNvSpPr>
          <p:nvPr>
            <p:ph type="title"/>
          </p:nvPr>
        </p:nvSpPr>
        <p:spPr/>
        <p:txBody>
          <a:bodyPr>
            <a:normAutofit/>
          </a:bodyPr>
          <a:lstStyle/>
          <a:p>
            <a:r>
              <a:rPr lang="en-US" sz="3600" dirty="0">
                <a:solidFill>
                  <a:srgbClr val="003DA5"/>
                </a:solidFill>
                <a:latin typeface="Fira Sans Medium" panose="020B0503050000020004" pitchFamily="34" charset="0"/>
                <a:ea typeface="Fira Sans Medium" panose="020B0503050000020004" pitchFamily="34" charset="0"/>
                <a:cs typeface="+mn-cs"/>
              </a:rPr>
              <a:t>Data Transfer Impact: Throughput</a:t>
            </a:r>
          </a:p>
        </p:txBody>
      </p:sp>
      <p:pic>
        <p:nvPicPr>
          <p:cNvPr id="6" name="Content Placeholder 5">
            <a:extLst>
              <a:ext uri="{FF2B5EF4-FFF2-40B4-BE49-F238E27FC236}">
                <a16:creationId xmlns:a16="http://schemas.microsoft.com/office/drawing/2014/main" id="{A7C6712C-0C21-1648-9400-C38693F02CE7}"/>
              </a:ext>
            </a:extLst>
          </p:cNvPr>
          <p:cNvPicPr>
            <a:picLocks noGrp="1" noChangeAspect="1"/>
          </p:cNvPicPr>
          <p:nvPr>
            <p:ph idx="1"/>
          </p:nvPr>
        </p:nvPicPr>
        <p:blipFill>
          <a:blip r:embed="rId2"/>
          <a:stretch>
            <a:fillRect/>
          </a:stretch>
        </p:blipFill>
        <p:spPr>
          <a:xfrm>
            <a:off x="5716588" y="2020094"/>
            <a:ext cx="6475412" cy="3237706"/>
          </a:xfrm>
        </p:spPr>
      </p:pic>
      <p:sp>
        <p:nvSpPr>
          <p:cNvPr id="4" name="Slide Number Placeholder 3">
            <a:extLst>
              <a:ext uri="{FF2B5EF4-FFF2-40B4-BE49-F238E27FC236}">
                <a16:creationId xmlns:a16="http://schemas.microsoft.com/office/drawing/2014/main" id="{DD548005-7BC9-5C47-86DE-3D406FD7FA59}"/>
              </a:ext>
            </a:extLst>
          </p:cNvPr>
          <p:cNvSpPr>
            <a:spLocks noGrp="1"/>
          </p:cNvSpPr>
          <p:nvPr>
            <p:ph type="sldNum" sz="quarter" idx="12"/>
          </p:nvPr>
        </p:nvSpPr>
        <p:spPr/>
        <p:txBody>
          <a:bodyPr/>
          <a:lstStyle/>
          <a:p>
            <a:pPr algn="l"/>
            <a:fld id="{EC99D18E-8D4C-EC42-B70B-F767BFABF999}" type="slidenum">
              <a:rPr lang="en-US" sz="1800" smtClean="0">
                <a:solidFill>
                  <a:schemeClr val="tx1"/>
                </a:solidFill>
              </a:rPr>
              <a:pPr algn="l"/>
              <a:t>27</a:t>
            </a:fld>
            <a:endParaRPr lang="en-US" sz="1800">
              <a:solidFill>
                <a:schemeClr val="tx1"/>
              </a:solidFill>
            </a:endParaRPr>
          </a:p>
        </p:txBody>
      </p:sp>
      <p:sp>
        <p:nvSpPr>
          <p:cNvPr id="7" name="Content Placeholder 2">
            <a:extLst>
              <a:ext uri="{FF2B5EF4-FFF2-40B4-BE49-F238E27FC236}">
                <a16:creationId xmlns:a16="http://schemas.microsoft.com/office/drawing/2014/main" id="{5F1751EE-71A5-6444-B35E-12D81791E7B2}"/>
              </a:ext>
            </a:extLst>
          </p:cNvPr>
          <p:cNvSpPr txBox="1">
            <a:spLocks/>
          </p:cNvSpPr>
          <p:nvPr/>
        </p:nvSpPr>
        <p:spPr>
          <a:xfrm>
            <a:off x="434715" y="1349115"/>
            <a:ext cx="5458085" cy="550888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We then used </a:t>
            </a:r>
            <a:r>
              <a:rPr lang="en-US" sz="2400" dirty="0" err="1"/>
              <a:t>Alexnet</a:t>
            </a:r>
            <a:r>
              <a:rPr lang="en-US" sz="2400" dirty="0"/>
              <a:t> model for inference and used fixed batch size of 8 for measuring inference throughput</a:t>
            </a:r>
            <a:br>
              <a:rPr lang="en-US" sz="2400" dirty="0"/>
            </a:br>
            <a:endParaRPr lang="en-US" sz="2400" dirty="0"/>
          </a:p>
          <a:p>
            <a:r>
              <a:rPr lang="en-US" sz="2400" dirty="0"/>
              <a:t>We delivered multiple images with network and were able to generate </a:t>
            </a:r>
            <a:r>
              <a:rPr lang="en-US" sz="2400" dirty="0" err="1"/>
              <a:t>upto</a:t>
            </a:r>
            <a:r>
              <a:rPr lang="en-US" sz="2400" dirty="0"/>
              <a:t> 6000 inference request per second. </a:t>
            </a:r>
            <a:br>
              <a:rPr lang="en-US" sz="2400" dirty="0"/>
            </a:br>
            <a:endParaRPr lang="en-US" sz="2400" dirty="0"/>
          </a:p>
          <a:p>
            <a:r>
              <a:rPr lang="en-US" sz="2400" dirty="0"/>
              <a:t>NetML performs better beyond request rate of 2000 images/sec due to lower CPU load while transferring images</a:t>
            </a:r>
            <a:br>
              <a:rPr lang="en-US" sz="2400" dirty="0"/>
            </a:br>
            <a:endParaRPr lang="en-US" sz="2400" dirty="0"/>
          </a:p>
          <a:p>
            <a:r>
              <a:rPr lang="en-US" sz="2400" dirty="0" err="1"/>
              <a:t>NetML’s</a:t>
            </a:r>
            <a:r>
              <a:rPr lang="en-US" sz="2400" dirty="0"/>
              <a:t> throughput flattens at about 4000 images/sec due to limits on GPU compute</a:t>
            </a:r>
          </a:p>
        </p:txBody>
      </p:sp>
      <p:pic>
        <p:nvPicPr>
          <p:cNvPr id="9" name="Graphic 8">
            <a:extLst>
              <a:ext uri="{FF2B5EF4-FFF2-40B4-BE49-F238E27FC236}">
                <a16:creationId xmlns:a16="http://schemas.microsoft.com/office/drawing/2014/main" id="{3E3AF23C-F5E0-5141-8207-14B6CC954DA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9600" y="690455"/>
            <a:ext cx="280946" cy="128525"/>
          </a:xfrm>
          <a:prstGeom prst="rect">
            <a:avLst/>
          </a:prstGeom>
        </p:spPr>
      </p:pic>
    </p:spTree>
    <p:extLst>
      <p:ext uri="{BB962C8B-B14F-4D97-AF65-F5344CB8AC3E}">
        <p14:creationId xmlns:p14="http://schemas.microsoft.com/office/powerpoint/2010/main" val="18770040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C4129-3275-394A-95C1-128E54772802}"/>
              </a:ext>
            </a:extLst>
          </p:cNvPr>
          <p:cNvSpPr>
            <a:spLocks noGrp="1"/>
          </p:cNvSpPr>
          <p:nvPr>
            <p:ph type="title"/>
          </p:nvPr>
        </p:nvSpPr>
        <p:spPr/>
        <p:txBody>
          <a:bodyPr/>
          <a:lstStyle/>
          <a:p>
            <a:r>
              <a:rPr lang="en-US" sz="3600" dirty="0">
                <a:solidFill>
                  <a:srgbClr val="003DA5"/>
                </a:solidFill>
                <a:latin typeface="Fira Sans Medium" panose="020B0503050000020004" pitchFamily="34" charset="0"/>
                <a:ea typeface="Fira Sans Medium" panose="020B0503050000020004" pitchFamily="34" charset="0"/>
                <a:cs typeface="+mn-cs"/>
              </a:rPr>
              <a:t>Integration of various ML platforms</a:t>
            </a:r>
          </a:p>
        </p:txBody>
      </p:sp>
      <p:sp>
        <p:nvSpPr>
          <p:cNvPr id="4" name="Slide Number Placeholder 3">
            <a:extLst>
              <a:ext uri="{FF2B5EF4-FFF2-40B4-BE49-F238E27FC236}">
                <a16:creationId xmlns:a16="http://schemas.microsoft.com/office/drawing/2014/main" id="{2E33D5E0-313E-154D-977F-5B56FF8214BE}"/>
              </a:ext>
            </a:extLst>
          </p:cNvPr>
          <p:cNvSpPr>
            <a:spLocks noGrp="1"/>
          </p:cNvSpPr>
          <p:nvPr>
            <p:ph type="sldNum" sz="quarter" idx="12"/>
          </p:nvPr>
        </p:nvSpPr>
        <p:spPr/>
        <p:txBody>
          <a:bodyPr/>
          <a:lstStyle/>
          <a:p>
            <a:pPr algn="l"/>
            <a:fld id="{EC99D18E-8D4C-EC42-B70B-F767BFABF999}" type="slidenum">
              <a:rPr lang="en-US" sz="1800" smtClean="0">
                <a:solidFill>
                  <a:schemeClr val="tx1"/>
                </a:solidFill>
              </a:rPr>
              <a:pPr algn="l"/>
              <a:t>28</a:t>
            </a:fld>
            <a:endParaRPr lang="en-US" sz="1800">
              <a:solidFill>
                <a:schemeClr val="tx1"/>
              </a:solidFill>
            </a:endParaRPr>
          </a:p>
        </p:txBody>
      </p:sp>
      <p:sp>
        <p:nvSpPr>
          <p:cNvPr id="9" name="TextBox 8">
            <a:extLst>
              <a:ext uri="{FF2B5EF4-FFF2-40B4-BE49-F238E27FC236}">
                <a16:creationId xmlns:a16="http://schemas.microsoft.com/office/drawing/2014/main" id="{4BB71D31-EE20-9F41-B980-C76F25FF5B55}"/>
              </a:ext>
            </a:extLst>
          </p:cNvPr>
          <p:cNvSpPr txBox="1"/>
          <p:nvPr/>
        </p:nvSpPr>
        <p:spPr>
          <a:xfrm>
            <a:off x="8697432" y="2705952"/>
            <a:ext cx="3310467" cy="1200329"/>
          </a:xfrm>
          <a:prstGeom prst="rect">
            <a:avLst/>
          </a:prstGeom>
          <a:noFill/>
        </p:spPr>
        <p:txBody>
          <a:bodyPr wrap="square" rtlCol="0">
            <a:spAutoFit/>
          </a:bodyPr>
          <a:lstStyle/>
          <a:p>
            <a:r>
              <a:rPr lang="en-US" sz="2400" dirty="0">
                <a:solidFill>
                  <a:srgbClr val="0432FF"/>
                </a:solidFill>
              </a:rPr>
              <a:t>DNN platform for loading desired ML/DNN model in GPU</a:t>
            </a:r>
          </a:p>
        </p:txBody>
      </p:sp>
      <p:pic>
        <p:nvPicPr>
          <p:cNvPr id="11" name="slide9.m4a" descr="slide9.m4a">
            <a:hlinkClick r:id="" action="ppaction://media"/>
            <a:extLst>
              <a:ext uri="{FF2B5EF4-FFF2-40B4-BE49-F238E27FC236}">
                <a16:creationId xmlns:a16="http://schemas.microsoft.com/office/drawing/2014/main" id="{916352FE-187A-F740-A94D-4EEDE32C517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689600" y="3022600"/>
            <a:ext cx="812800" cy="812800"/>
          </a:xfrm>
          <a:prstGeom prst="rect">
            <a:avLst/>
          </a:prstGeom>
        </p:spPr>
      </p:pic>
      <p:pic>
        <p:nvPicPr>
          <p:cNvPr id="13" name="Content Placeholder 5">
            <a:extLst>
              <a:ext uri="{FF2B5EF4-FFF2-40B4-BE49-F238E27FC236}">
                <a16:creationId xmlns:a16="http://schemas.microsoft.com/office/drawing/2014/main" id="{B1E9BAF7-7D17-CB47-8646-DC35A2456C17}"/>
              </a:ext>
            </a:extLst>
          </p:cNvPr>
          <p:cNvPicPr>
            <a:picLocks noChangeAspect="1"/>
          </p:cNvPicPr>
          <p:nvPr/>
        </p:nvPicPr>
        <p:blipFill rotWithShape="1">
          <a:blip r:embed="rId5"/>
          <a:srcRect l="296" t="20788" r="51071" b="33148"/>
          <a:stretch/>
        </p:blipFill>
        <p:spPr>
          <a:xfrm>
            <a:off x="3888366" y="2819901"/>
            <a:ext cx="4814647" cy="2531533"/>
          </a:xfrm>
          <a:prstGeom prst="rect">
            <a:avLst/>
          </a:prstGeom>
        </p:spPr>
      </p:pic>
      <p:sp>
        <p:nvSpPr>
          <p:cNvPr id="17" name="Rectangle 16">
            <a:extLst>
              <a:ext uri="{FF2B5EF4-FFF2-40B4-BE49-F238E27FC236}">
                <a16:creationId xmlns:a16="http://schemas.microsoft.com/office/drawing/2014/main" id="{9FEE0EFB-48B8-354B-A516-0FC9FBB0F510}"/>
              </a:ext>
            </a:extLst>
          </p:cNvPr>
          <p:cNvSpPr/>
          <p:nvPr/>
        </p:nvSpPr>
        <p:spPr>
          <a:xfrm>
            <a:off x="5937300" y="2858352"/>
            <a:ext cx="2523066" cy="1346199"/>
          </a:xfrm>
          <a:prstGeom prst="rect">
            <a:avLst/>
          </a:prstGeom>
          <a:noFill/>
          <a:ln w="57150">
            <a:solidFill>
              <a:srgbClr val="04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Graphic 17">
            <a:extLst>
              <a:ext uri="{FF2B5EF4-FFF2-40B4-BE49-F238E27FC236}">
                <a16:creationId xmlns:a16="http://schemas.microsoft.com/office/drawing/2014/main" id="{08A7ABFF-E02E-314B-A806-A2E55198D80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09600" y="690455"/>
            <a:ext cx="280946" cy="128525"/>
          </a:xfrm>
          <a:prstGeom prst="rect">
            <a:avLst/>
          </a:prstGeom>
        </p:spPr>
      </p:pic>
    </p:spTree>
    <p:extLst>
      <p:ext uri="{BB962C8B-B14F-4D97-AF65-F5344CB8AC3E}">
        <p14:creationId xmlns:p14="http://schemas.microsoft.com/office/powerpoint/2010/main" val="945519113"/>
      </p:ext>
    </p:extLst>
  </p:cSld>
  <p:clrMapOvr>
    <a:masterClrMapping/>
  </p:clrMapOvr>
  <p:timing>
    <p:tnLst>
      <p:par>
        <p:cTn id="1" dur="indefinite" restart="never" nodeType="tmRoot">
          <p:childTnLst>
            <p:audio>
              <p:cMediaNode vol="80000" showWhenStopped="0">
                <p:cTn id="2" fill="hold" display="0">
                  <p:stCondLst>
                    <p:cond delay="indefinite"/>
                  </p:stCondLst>
                  <p:endCondLst>
                    <p:cond evt="onStopAudio" delay="0">
                      <p:tgtEl>
                        <p:sldTgt/>
                      </p:tgtEl>
                    </p:cond>
                  </p:endCondLst>
                </p:cTn>
                <p:tgtEl>
                  <p:spTgt spid="11"/>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22573-99C1-E34D-AA22-6ECFB805AE94}"/>
              </a:ext>
            </a:extLst>
          </p:cNvPr>
          <p:cNvSpPr>
            <a:spLocks noGrp="1"/>
          </p:cNvSpPr>
          <p:nvPr>
            <p:ph type="title"/>
          </p:nvPr>
        </p:nvSpPr>
        <p:spPr/>
        <p:txBody>
          <a:bodyPr/>
          <a:lstStyle/>
          <a:p>
            <a:r>
              <a:rPr lang="en-US" sz="3600" dirty="0">
                <a:solidFill>
                  <a:srgbClr val="003DA5"/>
                </a:solidFill>
                <a:latin typeface="Fira Sans Medium" panose="020B0503050000020004" pitchFamily="34" charset="0"/>
                <a:ea typeface="Fira Sans Medium" panose="020B0503050000020004" pitchFamily="34" charset="0"/>
                <a:cs typeface="+mn-cs"/>
              </a:rPr>
              <a:t>ML platforms and their characteristics</a:t>
            </a:r>
          </a:p>
        </p:txBody>
      </p:sp>
      <p:graphicFrame>
        <p:nvGraphicFramePr>
          <p:cNvPr id="5" name="Table 5">
            <a:extLst>
              <a:ext uri="{FF2B5EF4-FFF2-40B4-BE49-F238E27FC236}">
                <a16:creationId xmlns:a16="http://schemas.microsoft.com/office/drawing/2014/main" id="{745586A8-F3F0-0E41-B186-E4F8F5753A33}"/>
              </a:ext>
            </a:extLst>
          </p:cNvPr>
          <p:cNvGraphicFramePr>
            <a:graphicFrameLocks noGrp="1"/>
          </p:cNvGraphicFramePr>
          <p:nvPr>
            <p:ph idx="1"/>
            <p:extLst>
              <p:ext uri="{D42A27DB-BD31-4B8C-83A1-F6EECF244321}">
                <p14:modId xmlns:p14="http://schemas.microsoft.com/office/powerpoint/2010/main" val="1254537095"/>
              </p:ext>
            </p:extLst>
          </p:nvPr>
        </p:nvGraphicFramePr>
        <p:xfrm>
          <a:off x="838200" y="1825625"/>
          <a:ext cx="10515600" cy="3078480"/>
        </p:xfrm>
        <a:graphic>
          <a:graphicData uri="http://schemas.openxmlformats.org/drawingml/2006/table">
            <a:tbl>
              <a:tblPr firstRow="1" bandRow="1">
                <a:tableStyleId>{073A0DAA-6AF3-43AB-8588-CEC1D06C72B9}</a:tableStyleId>
              </a:tblPr>
              <a:tblGrid>
                <a:gridCol w="2103120">
                  <a:extLst>
                    <a:ext uri="{9D8B030D-6E8A-4147-A177-3AD203B41FA5}">
                      <a16:colId xmlns:a16="http://schemas.microsoft.com/office/drawing/2014/main" val="2767595444"/>
                    </a:ext>
                  </a:extLst>
                </a:gridCol>
                <a:gridCol w="2103120">
                  <a:extLst>
                    <a:ext uri="{9D8B030D-6E8A-4147-A177-3AD203B41FA5}">
                      <a16:colId xmlns:a16="http://schemas.microsoft.com/office/drawing/2014/main" val="2806823843"/>
                    </a:ext>
                  </a:extLst>
                </a:gridCol>
                <a:gridCol w="2103120">
                  <a:extLst>
                    <a:ext uri="{9D8B030D-6E8A-4147-A177-3AD203B41FA5}">
                      <a16:colId xmlns:a16="http://schemas.microsoft.com/office/drawing/2014/main" val="3995869292"/>
                    </a:ext>
                  </a:extLst>
                </a:gridCol>
                <a:gridCol w="2103120">
                  <a:extLst>
                    <a:ext uri="{9D8B030D-6E8A-4147-A177-3AD203B41FA5}">
                      <a16:colId xmlns:a16="http://schemas.microsoft.com/office/drawing/2014/main" val="786496922"/>
                    </a:ext>
                  </a:extLst>
                </a:gridCol>
                <a:gridCol w="2103120">
                  <a:extLst>
                    <a:ext uri="{9D8B030D-6E8A-4147-A177-3AD203B41FA5}">
                      <a16:colId xmlns:a16="http://schemas.microsoft.com/office/drawing/2014/main" val="2870511417"/>
                    </a:ext>
                  </a:extLst>
                </a:gridCol>
              </a:tblGrid>
              <a:tr h="370840">
                <a:tc>
                  <a:txBody>
                    <a:bodyPr/>
                    <a:lstStyle/>
                    <a:p>
                      <a:pPr algn="ctr"/>
                      <a:r>
                        <a:rPr lang="en-US" sz="2000" dirty="0"/>
                        <a:t>ML Platform</a:t>
                      </a:r>
                    </a:p>
                  </a:txBody>
                  <a:tcPr/>
                </a:tc>
                <a:tc>
                  <a:txBody>
                    <a:bodyPr/>
                    <a:lstStyle/>
                    <a:p>
                      <a:pPr algn="ctr"/>
                      <a:r>
                        <a:rPr lang="en-US" sz="2000" dirty="0"/>
                        <a:t>Programming Model</a:t>
                      </a:r>
                    </a:p>
                  </a:txBody>
                  <a:tcPr/>
                </a:tc>
                <a:tc>
                  <a:txBody>
                    <a:bodyPr/>
                    <a:lstStyle/>
                    <a:p>
                      <a:pPr algn="ctr"/>
                      <a:r>
                        <a:rPr lang="en-US" sz="2000" dirty="0"/>
                        <a:t>CUDA Streams</a:t>
                      </a:r>
                    </a:p>
                  </a:txBody>
                  <a:tcPr/>
                </a:tc>
                <a:tc>
                  <a:txBody>
                    <a:bodyPr/>
                    <a:lstStyle/>
                    <a:p>
                      <a:pPr algn="ctr"/>
                      <a:r>
                        <a:rPr lang="en-US" sz="2000" dirty="0"/>
                        <a:t>Batching</a:t>
                      </a:r>
                    </a:p>
                  </a:txBody>
                  <a:tcPr/>
                </a:tc>
                <a:tc>
                  <a:txBody>
                    <a:bodyPr/>
                    <a:lstStyle/>
                    <a:p>
                      <a:pPr algn="ctr"/>
                      <a:r>
                        <a:rPr lang="en-US" sz="2000" dirty="0"/>
                        <a:t>Startup Time (sec)</a:t>
                      </a:r>
                      <a:br>
                        <a:rPr lang="en-US" sz="2000" dirty="0"/>
                      </a:br>
                      <a:r>
                        <a:rPr lang="en-US" sz="2000" dirty="0"/>
                        <a:t>ResNet-50</a:t>
                      </a:r>
                    </a:p>
                  </a:txBody>
                  <a:tcPr/>
                </a:tc>
                <a:extLst>
                  <a:ext uri="{0D108BD9-81ED-4DB2-BD59-A6C34878D82A}">
                    <a16:rowId xmlns:a16="http://schemas.microsoft.com/office/drawing/2014/main" val="2048543827"/>
                  </a:ext>
                </a:extLst>
              </a:tr>
              <a:tr h="370840">
                <a:tc>
                  <a:txBody>
                    <a:bodyPr/>
                    <a:lstStyle/>
                    <a:p>
                      <a:pPr algn="ctr"/>
                      <a:r>
                        <a:rPr lang="en-US" sz="2000" dirty="0"/>
                        <a:t>CNTK</a:t>
                      </a:r>
                    </a:p>
                  </a:txBody>
                  <a:tcPr/>
                </a:tc>
                <a:tc>
                  <a:txBody>
                    <a:bodyPr/>
                    <a:lstStyle/>
                    <a:p>
                      <a:pPr algn="ctr"/>
                      <a:r>
                        <a:rPr lang="en-US" sz="2000" dirty="0"/>
                        <a:t>CUDA</a:t>
                      </a:r>
                    </a:p>
                  </a:txBody>
                  <a:tcPr/>
                </a:tc>
                <a:tc>
                  <a:txBody>
                    <a:bodyPr/>
                    <a:lstStyle/>
                    <a:p>
                      <a:pPr algn="ctr"/>
                      <a:r>
                        <a:rPr lang="en-US" sz="2000" dirty="0"/>
                        <a:t>No</a:t>
                      </a:r>
                    </a:p>
                  </a:txBody>
                  <a:tcPr/>
                </a:tc>
                <a:tc>
                  <a:txBody>
                    <a:bodyPr/>
                    <a:lstStyle/>
                    <a:p>
                      <a:pPr algn="ctr"/>
                      <a:r>
                        <a:rPr lang="en-US" sz="2000" dirty="0"/>
                        <a:t>yes</a:t>
                      </a:r>
                    </a:p>
                  </a:txBody>
                  <a:tcPr/>
                </a:tc>
                <a:tc>
                  <a:txBody>
                    <a:bodyPr/>
                    <a:lstStyle/>
                    <a:p>
                      <a:pPr algn="ctr"/>
                      <a:r>
                        <a:rPr lang="en-US" sz="2000" dirty="0"/>
                        <a:t>2.2</a:t>
                      </a:r>
                    </a:p>
                  </a:txBody>
                  <a:tcPr/>
                </a:tc>
                <a:extLst>
                  <a:ext uri="{0D108BD9-81ED-4DB2-BD59-A6C34878D82A}">
                    <a16:rowId xmlns:a16="http://schemas.microsoft.com/office/drawing/2014/main" val="1648731347"/>
                  </a:ext>
                </a:extLst>
              </a:tr>
              <a:tr h="370840">
                <a:tc>
                  <a:txBody>
                    <a:bodyPr/>
                    <a:lstStyle/>
                    <a:p>
                      <a:pPr algn="ctr"/>
                      <a:r>
                        <a:rPr lang="en-US" sz="2000" dirty="0"/>
                        <a:t>Darknet</a:t>
                      </a:r>
                    </a:p>
                  </a:txBody>
                  <a:tcPr/>
                </a:tc>
                <a:tc>
                  <a:txBody>
                    <a:bodyPr/>
                    <a:lstStyle/>
                    <a:p>
                      <a:pPr algn="ctr"/>
                      <a:r>
                        <a:rPr lang="en-US" sz="2000" dirty="0"/>
                        <a:t>CUDA</a:t>
                      </a:r>
                    </a:p>
                  </a:txBody>
                  <a:tcPr/>
                </a:tc>
                <a:tc>
                  <a:txBody>
                    <a:bodyPr/>
                    <a:lstStyle/>
                    <a:p>
                      <a:pPr algn="ctr"/>
                      <a:r>
                        <a:rPr lang="en-US" sz="2000" dirty="0"/>
                        <a:t>No</a:t>
                      </a:r>
                    </a:p>
                  </a:txBody>
                  <a:tcPr/>
                </a:tc>
                <a:tc>
                  <a:txBody>
                    <a:bodyPr/>
                    <a:lstStyle/>
                    <a:p>
                      <a:pPr algn="ctr"/>
                      <a:r>
                        <a:rPr lang="en-US" sz="2000" dirty="0"/>
                        <a:t>No</a:t>
                      </a:r>
                    </a:p>
                  </a:txBody>
                  <a:tcPr/>
                </a:tc>
                <a:tc>
                  <a:txBody>
                    <a:bodyPr/>
                    <a:lstStyle/>
                    <a:p>
                      <a:pPr algn="ctr"/>
                      <a:r>
                        <a:rPr lang="en-US" sz="2000" dirty="0"/>
                        <a:t>5.7</a:t>
                      </a:r>
                    </a:p>
                  </a:txBody>
                  <a:tcPr/>
                </a:tc>
                <a:extLst>
                  <a:ext uri="{0D108BD9-81ED-4DB2-BD59-A6C34878D82A}">
                    <a16:rowId xmlns:a16="http://schemas.microsoft.com/office/drawing/2014/main" val="2918389946"/>
                  </a:ext>
                </a:extLst>
              </a:tr>
              <a:tr h="370840">
                <a:tc>
                  <a:txBody>
                    <a:bodyPr/>
                    <a:lstStyle/>
                    <a:p>
                      <a:pPr algn="ctr"/>
                      <a:r>
                        <a:rPr lang="en-US" sz="2000" dirty="0" err="1"/>
                        <a:t>MxNet</a:t>
                      </a:r>
                      <a:endParaRPr lang="en-US" sz="2000" dirty="0"/>
                    </a:p>
                  </a:txBody>
                  <a:tcPr/>
                </a:tc>
                <a:tc>
                  <a:txBody>
                    <a:bodyPr/>
                    <a:lstStyle/>
                    <a:p>
                      <a:pPr algn="ctr"/>
                      <a:r>
                        <a:rPr lang="en-US" sz="2000" dirty="0"/>
                        <a:t>CUDA/OpenCL</a:t>
                      </a:r>
                    </a:p>
                  </a:txBody>
                  <a:tcPr/>
                </a:tc>
                <a:tc>
                  <a:txBody>
                    <a:bodyPr/>
                    <a:lstStyle/>
                    <a:p>
                      <a:pPr algn="ctr"/>
                      <a:r>
                        <a:rPr lang="en-US" sz="2000" dirty="0"/>
                        <a:t>Yes</a:t>
                      </a:r>
                    </a:p>
                  </a:txBody>
                  <a:tcPr/>
                </a:tc>
                <a:tc>
                  <a:txBody>
                    <a:bodyPr/>
                    <a:lstStyle/>
                    <a:p>
                      <a:pPr algn="ctr"/>
                      <a:r>
                        <a:rPr lang="en-US" sz="2000" dirty="0"/>
                        <a:t>Yes</a:t>
                      </a:r>
                    </a:p>
                  </a:txBody>
                  <a:tcPr/>
                </a:tc>
                <a:tc>
                  <a:txBody>
                    <a:bodyPr/>
                    <a:lstStyle/>
                    <a:p>
                      <a:pPr algn="ctr"/>
                      <a:r>
                        <a:rPr lang="en-US" sz="2000" dirty="0"/>
                        <a:t>5.53</a:t>
                      </a:r>
                    </a:p>
                  </a:txBody>
                  <a:tcPr/>
                </a:tc>
                <a:extLst>
                  <a:ext uri="{0D108BD9-81ED-4DB2-BD59-A6C34878D82A}">
                    <a16:rowId xmlns:a16="http://schemas.microsoft.com/office/drawing/2014/main" val="1388303772"/>
                  </a:ext>
                </a:extLst>
              </a:tr>
              <a:tr h="370840">
                <a:tc>
                  <a:txBody>
                    <a:bodyPr/>
                    <a:lstStyle/>
                    <a:p>
                      <a:pPr algn="ctr"/>
                      <a:r>
                        <a:rPr lang="en-US" sz="2000" dirty="0" err="1"/>
                        <a:t>PyTorch</a:t>
                      </a:r>
                      <a:endParaRPr lang="en-US" sz="2000" dirty="0"/>
                    </a:p>
                  </a:txBody>
                  <a:tcPr/>
                </a:tc>
                <a:tc>
                  <a:txBody>
                    <a:bodyPr/>
                    <a:lstStyle/>
                    <a:p>
                      <a:pPr algn="ctr"/>
                      <a:r>
                        <a:rPr lang="en-US" sz="2000" dirty="0"/>
                        <a:t>CUDA/</a:t>
                      </a:r>
                      <a:r>
                        <a:rPr lang="en-US" sz="2000" dirty="0" err="1"/>
                        <a:t>ROCm</a:t>
                      </a:r>
                      <a:endParaRPr lang="en-US" sz="2000" dirty="0"/>
                    </a:p>
                  </a:txBody>
                  <a:tcPr/>
                </a:tc>
                <a:tc>
                  <a:txBody>
                    <a:bodyPr/>
                    <a:lstStyle/>
                    <a:p>
                      <a:pPr algn="ctr"/>
                      <a:r>
                        <a:rPr lang="en-US" sz="2000" dirty="0"/>
                        <a:t>Yes</a:t>
                      </a:r>
                    </a:p>
                  </a:txBody>
                  <a:tcPr/>
                </a:tc>
                <a:tc>
                  <a:txBody>
                    <a:bodyPr/>
                    <a:lstStyle/>
                    <a:p>
                      <a:pPr algn="ctr"/>
                      <a:r>
                        <a:rPr lang="en-US" sz="2000" dirty="0"/>
                        <a:t>Yes</a:t>
                      </a:r>
                    </a:p>
                  </a:txBody>
                  <a:tcPr/>
                </a:tc>
                <a:tc>
                  <a:txBody>
                    <a:bodyPr/>
                    <a:lstStyle/>
                    <a:p>
                      <a:pPr algn="ctr"/>
                      <a:r>
                        <a:rPr lang="en-US" sz="2000" dirty="0"/>
                        <a:t>5.03</a:t>
                      </a:r>
                    </a:p>
                  </a:txBody>
                  <a:tcPr/>
                </a:tc>
                <a:extLst>
                  <a:ext uri="{0D108BD9-81ED-4DB2-BD59-A6C34878D82A}">
                    <a16:rowId xmlns:a16="http://schemas.microsoft.com/office/drawing/2014/main" val="2582025278"/>
                  </a:ext>
                </a:extLst>
              </a:tr>
              <a:tr h="370840">
                <a:tc>
                  <a:txBody>
                    <a:bodyPr/>
                    <a:lstStyle/>
                    <a:p>
                      <a:pPr algn="ctr"/>
                      <a:r>
                        <a:rPr lang="en-US" sz="2000" dirty="0"/>
                        <a:t>TensorFlow</a:t>
                      </a:r>
                    </a:p>
                  </a:txBody>
                  <a:tcPr/>
                </a:tc>
                <a:tc>
                  <a:txBody>
                    <a:bodyPr/>
                    <a:lstStyle/>
                    <a:p>
                      <a:pPr algn="ctr"/>
                      <a:r>
                        <a:rPr lang="en-US" sz="2000" dirty="0"/>
                        <a:t>CUDA/OpenCL</a:t>
                      </a:r>
                    </a:p>
                  </a:txBody>
                  <a:tcPr/>
                </a:tc>
                <a:tc>
                  <a:txBody>
                    <a:bodyPr/>
                    <a:lstStyle/>
                    <a:p>
                      <a:pPr algn="ctr"/>
                      <a:r>
                        <a:rPr lang="en-US" sz="2000" dirty="0"/>
                        <a:t>Yes</a:t>
                      </a:r>
                    </a:p>
                  </a:txBody>
                  <a:tcPr/>
                </a:tc>
                <a:tc>
                  <a:txBody>
                    <a:bodyPr/>
                    <a:lstStyle/>
                    <a:p>
                      <a:pPr algn="ctr"/>
                      <a:r>
                        <a:rPr lang="en-US" sz="2000" dirty="0"/>
                        <a:t>Yes</a:t>
                      </a:r>
                    </a:p>
                  </a:txBody>
                  <a:tcPr/>
                </a:tc>
                <a:tc>
                  <a:txBody>
                    <a:bodyPr/>
                    <a:lstStyle/>
                    <a:p>
                      <a:pPr algn="ctr"/>
                      <a:r>
                        <a:rPr lang="en-US" sz="2000" dirty="0"/>
                        <a:t>9.2</a:t>
                      </a:r>
                    </a:p>
                  </a:txBody>
                  <a:tcPr/>
                </a:tc>
                <a:extLst>
                  <a:ext uri="{0D108BD9-81ED-4DB2-BD59-A6C34878D82A}">
                    <a16:rowId xmlns:a16="http://schemas.microsoft.com/office/drawing/2014/main" val="616995966"/>
                  </a:ext>
                </a:extLst>
              </a:tr>
              <a:tr h="370840">
                <a:tc>
                  <a:txBody>
                    <a:bodyPr/>
                    <a:lstStyle/>
                    <a:p>
                      <a:pPr algn="ctr"/>
                      <a:r>
                        <a:rPr lang="en-US" sz="2000" dirty="0" err="1"/>
                        <a:t>TensorRT</a:t>
                      </a:r>
                      <a:endParaRPr lang="en-US" sz="2000" dirty="0"/>
                    </a:p>
                  </a:txBody>
                  <a:tcPr/>
                </a:tc>
                <a:tc>
                  <a:txBody>
                    <a:bodyPr/>
                    <a:lstStyle/>
                    <a:p>
                      <a:pPr algn="ctr"/>
                      <a:r>
                        <a:rPr lang="en-US" sz="2000" dirty="0"/>
                        <a:t>CUDA</a:t>
                      </a:r>
                    </a:p>
                  </a:txBody>
                  <a:tcPr/>
                </a:tc>
                <a:tc>
                  <a:txBody>
                    <a:bodyPr/>
                    <a:lstStyle/>
                    <a:p>
                      <a:pPr algn="ctr"/>
                      <a:r>
                        <a:rPr lang="en-US" sz="2000" dirty="0"/>
                        <a:t>Yes</a:t>
                      </a:r>
                    </a:p>
                  </a:txBody>
                  <a:tcPr/>
                </a:tc>
                <a:tc>
                  <a:txBody>
                    <a:bodyPr/>
                    <a:lstStyle/>
                    <a:p>
                      <a:pPr algn="ctr"/>
                      <a:r>
                        <a:rPr lang="en-US" sz="2000" dirty="0"/>
                        <a:t>Yes</a:t>
                      </a:r>
                    </a:p>
                  </a:txBody>
                  <a:tcPr/>
                </a:tc>
                <a:tc>
                  <a:txBody>
                    <a:bodyPr/>
                    <a:lstStyle/>
                    <a:p>
                      <a:pPr algn="ctr"/>
                      <a:r>
                        <a:rPr lang="en-US" sz="2000" dirty="0"/>
                        <a:t>3.2</a:t>
                      </a:r>
                    </a:p>
                  </a:txBody>
                  <a:tcPr/>
                </a:tc>
                <a:extLst>
                  <a:ext uri="{0D108BD9-81ED-4DB2-BD59-A6C34878D82A}">
                    <a16:rowId xmlns:a16="http://schemas.microsoft.com/office/drawing/2014/main" val="127088588"/>
                  </a:ext>
                </a:extLst>
              </a:tr>
            </a:tbl>
          </a:graphicData>
        </a:graphic>
      </p:graphicFrame>
      <p:sp>
        <p:nvSpPr>
          <p:cNvPr id="4" name="Slide Number Placeholder 3">
            <a:extLst>
              <a:ext uri="{FF2B5EF4-FFF2-40B4-BE49-F238E27FC236}">
                <a16:creationId xmlns:a16="http://schemas.microsoft.com/office/drawing/2014/main" id="{CC444616-5A02-6E4B-AFF4-8416EF4CC34F}"/>
              </a:ext>
            </a:extLst>
          </p:cNvPr>
          <p:cNvSpPr>
            <a:spLocks noGrp="1"/>
          </p:cNvSpPr>
          <p:nvPr>
            <p:ph type="sldNum" sz="quarter" idx="12"/>
          </p:nvPr>
        </p:nvSpPr>
        <p:spPr/>
        <p:txBody>
          <a:bodyPr/>
          <a:lstStyle/>
          <a:p>
            <a:pPr algn="l"/>
            <a:fld id="{EC99D18E-8D4C-EC42-B70B-F767BFABF999}" type="slidenum">
              <a:rPr lang="en-US" sz="1800" smtClean="0">
                <a:solidFill>
                  <a:schemeClr val="tx1"/>
                </a:solidFill>
              </a:rPr>
              <a:pPr algn="l"/>
              <a:t>29</a:t>
            </a:fld>
            <a:endParaRPr lang="en-US" sz="1800">
              <a:solidFill>
                <a:schemeClr val="tx1"/>
              </a:solidFill>
            </a:endParaRPr>
          </a:p>
        </p:txBody>
      </p:sp>
      <p:pic>
        <p:nvPicPr>
          <p:cNvPr id="6" name="Graphic 5">
            <a:extLst>
              <a:ext uri="{FF2B5EF4-FFF2-40B4-BE49-F238E27FC236}">
                <a16:creationId xmlns:a16="http://schemas.microsoft.com/office/drawing/2014/main" id="{E4262BD6-540E-D847-A6CC-04F0A601268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9600" y="690455"/>
            <a:ext cx="280946" cy="128525"/>
          </a:xfrm>
          <a:prstGeom prst="rect">
            <a:avLst/>
          </a:prstGeom>
        </p:spPr>
      </p:pic>
    </p:spTree>
    <p:extLst>
      <p:ext uri="{BB962C8B-B14F-4D97-AF65-F5344CB8AC3E}">
        <p14:creationId xmlns:p14="http://schemas.microsoft.com/office/powerpoint/2010/main" val="19058876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1EB03-8F61-4342-8BE8-2A6BE7882DA7}"/>
              </a:ext>
            </a:extLst>
          </p:cNvPr>
          <p:cNvSpPr>
            <a:spLocks noGrp="1"/>
          </p:cNvSpPr>
          <p:nvPr>
            <p:ph type="title"/>
          </p:nvPr>
        </p:nvSpPr>
        <p:spPr/>
        <p:txBody>
          <a:bodyPr/>
          <a:lstStyle/>
          <a:p>
            <a:r>
              <a:rPr lang="en-US" sz="3600" dirty="0">
                <a:solidFill>
                  <a:srgbClr val="003DA5"/>
                </a:solidFill>
                <a:latin typeface="Fira Sans Medium" panose="020B0503050000020004" pitchFamily="34" charset="0"/>
                <a:ea typeface="Fira Sans Medium" panose="020B0503050000020004" pitchFamily="34" charset="0"/>
                <a:cs typeface="+mn-cs"/>
              </a:rPr>
              <a:t>Accommodating ML platform variability</a:t>
            </a:r>
          </a:p>
        </p:txBody>
      </p:sp>
      <p:sp>
        <p:nvSpPr>
          <p:cNvPr id="3" name="Content Placeholder 2">
            <a:extLst>
              <a:ext uri="{FF2B5EF4-FFF2-40B4-BE49-F238E27FC236}">
                <a16:creationId xmlns:a16="http://schemas.microsoft.com/office/drawing/2014/main" id="{2C482911-085F-B048-A4BC-5AA2896D9282}"/>
              </a:ext>
            </a:extLst>
          </p:cNvPr>
          <p:cNvSpPr>
            <a:spLocks noGrp="1"/>
          </p:cNvSpPr>
          <p:nvPr>
            <p:ph idx="1"/>
          </p:nvPr>
        </p:nvSpPr>
        <p:spPr/>
        <p:txBody>
          <a:bodyPr/>
          <a:lstStyle/>
          <a:p>
            <a:r>
              <a:rPr lang="en-US" dirty="0"/>
              <a:t>Characteristics of ML platforms might be varied, but the functionality required for ML inference operation are similar and can be summarized as:</a:t>
            </a:r>
          </a:p>
          <a:p>
            <a:pPr lvl="1"/>
            <a:r>
              <a:rPr lang="en-US" dirty="0"/>
              <a:t>Initialization</a:t>
            </a:r>
          </a:p>
          <a:p>
            <a:pPr lvl="1"/>
            <a:r>
              <a:rPr lang="en-US" dirty="0"/>
              <a:t>Loading DNN model</a:t>
            </a:r>
          </a:p>
          <a:p>
            <a:pPr lvl="1"/>
            <a:r>
              <a:rPr lang="en-US" dirty="0"/>
              <a:t>Transferring data to GPU for inference</a:t>
            </a:r>
          </a:p>
          <a:p>
            <a:pPr lvl="1"/>
            <a:r>
              <a:rPr lang="en-US" dirty="0"/>
              <a:t>Inference of the data</a:t>
            </a:r>
          </a:p>
          <a:p>
            <a:pPr lvl="1"/>
            <a:r>
              <a:rPr lang="en-US" dirty="0"/>
              <a:t>Obtaining the result</a:t>
            </a:r>
          </a:p>
          <a:p>
            <a:r>
              <a:rPr lang="en-US" dirty="0"/>
              <a:t>Our ML framework uses a callback API to link with ML platforms so that it can run above mentioned operations</a:t>
            </a:r>
          </a:p>
        </p:txBody>
      </p:sp>
      <p:sp>
        <p:nvSpPr>
          <p:cNvPr id="4" name="Slide Number Placeholder 3">
            <a:extLst>
              <a:ext uri="{FF2B5EF4-FFF2-40B4-BE49-F238E27FC236}">
                <a16:creationId xmlns:a16="http://schemas.microsoft.com/office/drawing/2014/main" id="{94A34512-5E86-D344-8CC1-CED2049D1F25}"/>
              </a:ext>
            </a:extLst>
          </p:cNvPr>
          <p:cNvSpPr>
            <a:spLocks noGrp="1"/>
          </p:cNvSpPr>
          <p:nvPr>
            <p:ph type="sldNum" sz="quarter" idx="12"/>
          </p:nvPr>
        </p:nvSpPr>
        <p:spPr/>
        <p:txBody>
          <a:bodyPr/>
          <a:lstStyle/>
          <a:p>
            <a:pPr algn="l"/>
            <a:fld id="{EC99D18E-8D4C-EC42-B70B-F767BFABF999}" type="slidenum">
              <a:rPr lang="en-US" sz="1800" smtClean="0">
                <a:solidFill>
                  <a:schemeClr val="tx1"/>
                </a:solidFill>
              </a:rPr>
              <a:pPr algn="l"/>
              <a:t>30</a:t>
            </a:fld>
            <a:endParaRPr lang="en-US" sz="1800" dirty="0">
              <a:solidFill>
                <a:schemeClr val="tx1"/>
              </a:solidFill>
            </a:endParaRPr>
          </a:p>
        </p:txBody>
      </p:sp>
      <p:pic>
        <p:nvPicPr>
          <p:cNvPr id="5" name="Graphic 4">
            <a:extLst>
              <a:ext uri="{FF2B5EF4-FFF2-40B4-BE49-F238E27FC236}">
                <a16:creationId xmlns:a16="http://schemas.microsoft.com/office/drawing/2014/main" id="{B1E62B34-9FE5-FD41-8FB2-8487D19685C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09600" y="690455"/>
            <a:ext cx="280946" cy="128525"/>
          </a:xfrm>
          <a:prstGeom prst="rect">
            <a:avLst/>
          </a:prstGeom>
        </p:spPr>
      </p:pic>
    </p:spTree>
    <p:extLst>
      <p:ext uri="{BB962C8B-B14F-4D97-AF65-F5344CB8AC3E}">
        <p14:creationId xmlns:p14="http://schemas.microsoft.com/office/powerpoint/2010/main" val="13388199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CD2D0-C492-B945-ABE0-0689C722A6B2}"/>
              </a:ext>
            </a:extLst>
          </p:cNvPr>
          <p:cNvSpPr>
            <a:spLocks noGrp="1"/>
          </p:cNvSpPr>
          <p:nvPr>
            <p:ph type="title"/>
          </p:nvPr>
        </p:nvSpPr>
        <p:spPr/>
        <p:txBody>
          <a:bodyPr>
            <a:normAutofit/>
          </a:bodyPr>
          <a:lstStyle/>
          <a:p>
            <a:r>
              <a:rPr lang="en-US" sz="3600" dirty="0">
                <a:solidFill>
                  <a:srgbClr val="003DA5"/>
                </a:solidFill>
                <a:latin typeface="Fira Sans Medium" panose="020B0503050000020004" pitchFamily="34" charset="0"/>
                <a:ea typeface="Fira Sans Medium" panose="020B0503050000020004" pitchFamily="34" charset="0"/>
                <a:cs typeface="+mn-cs"/>
              </a:rPr>
              <a:t>Conclusion</a:t>
            </a:r>
          </a:p>
        </p:txBody>
      </p:sp>
      <p:sp>
        <p:nvSpPr>
          <p:cNvPr id="3" name="Content Placeholder 2">
            <a:extLst>
              <a:ext uri="{FF2B5EF4-FFF2-40B4-BE49-F238E27FC236}">
                <a16:creationId xmlns:a16="http://schemas.microsoft.com/office/drawing/2014/main" id="{1E6AEF80-5980-C64F-8590-C6D328C0E02E}"/>
              </a:ext>
            </a:extLst>
          </p:cNvPr>
          <p:cNvSpPr>
            <a:spLocks noGrp="1"/>
          </p:cNvSpPr>
          <p:nvPr>
            <p:ph idx="1"/>
          </p:nvPr>
        </p:nvSpPr>
        <p:spPr>
          <a:xfrm>
            <a:off x="609600" y="1485936"/>
            <a:ext cx="11191413" cy="4810059"/>
          </a:xfrm>
        </p:spPr>
        <p:txBody>
          <a:bodyPr>
            <a:normAutofit/>
          </a:bodyPr>
          <a:lstStyle/>
          <a:p>
            <a:r>
              <a:rPr lang="en-US" sz="2600" dirty="0"/>
              <a:t>With the relatively limited amount of computational capacity, there is a need to better utilize CPU and GPU resources at the edge cloud.</a:t>
            </a:r>
          </a:p>
          <a:p>
            <a:r>
              <a:rPr lang="en-US" sz="2600" dirty="0"/>
              <a:t>We propose an ML framework for edge clouds that </a:t>
            </a:r>
          </a:p>
          <a:p>
            <a:pPr marL="914400" lvl="1" indent="-457200">
              <a:buFont typeface="+mj-lt"/>
              <a:buAutoNum type="arabicPeriod"/>
            </a:pPr>
            <a:r>
              <a:rPr lang="en-US" dirty="0"/>
              <a:t>adds </a:t>
            </a:r>
            <a:r>
              <a:rPr lang="en-US" i="1" dirty="0"/>
              <a:t>controlled spatial sharing </a:t>
            </a:r>
            <a:r>
              <a:rPr lang="en-US" dirty="0"/>
              <a:t>in Edge cloud ML framework for lower, predictable inference latency and higher inference throughput.</a:t>
            </a:r>
          </a:p>
          <a:p>
            <a:pPr marL="914400" lvl="1" indent="-457200">
              <a:buFont typeface="+mj-lt"/>
              <a:buAutoNum type="arabicPeriod"/>
            </a:pPr>
            <a:r>
              <a:rPr lang="en-US" dirty="0"/>
              <a:t>Provides </a:t>
            </a:r>
            <a:r>
              <a:rPr lang="en-US" i="1" dirty="0"/>
              <a:t>timely notification from GPU</a:t>
            </a:r>
            <a:r>
              <a:rPr lang="en-US" dirty="0"/>
              <a:t> to improve latency and GPU utilization</a:t>
            </a:r>
          </a:p>
          <a:p>
            <a:pPr marL="914400" lvl="1" indent="-457200">
              <a:buFont typeface="+mj-lt"/>
              <a:buAutoNum type="arabicPeriod"/>
            </a:pPr>
            <a:r>
              <a:rPr lang="en-US" dirty="0"/>
              <a:t>Uses a small GPU kernel can help </a:t>
            </a:r>
            <a:r>
              <a:rPr lang="en-US" i="1" dirty="0"/>
              <a:t>fully utilize GPU-resident DMA </a:t>
            </a:r>
            <a:r>
              <a:rPr lang="en-US" dirty="0"/>
              <a:t>and can </a:t>
            </a:r>
            <a:r>
              <a:rPr lang="en-US"/>
              <a:t>substantially relieve </a:t>
            </a:r>
            <a:r>
              <a:rPr lang="en-US" dirty="0"/>
              <a:t>CPU load and improve inference throughput</a:t>
            </a:r>
          </a:p>
          <a:p>
            <a:r>
              <a:rPr lang="en-US" sz="2600" dirty="0"/>
              <a:t>With our contribution we can see </a:t>
            </a:r>
            <a:r>
              <a:rPr lang="en-US" sz="2600" i="1" dirty="0" err="1"/>
              <a:t>upto</a:t>
            </a:r>
            <a:r>
              <a:rPr lang="en-US" sz="2600" i="1" dirty="0"/>
              <a:t> </a:t>
            </a:r>
            <a:r>
              <a:rPr lang="en-US" sz="2600" b="1" i="1" dirty="0"/>
              <a:t>65% reduction in latency </a:t>
            </a:r>
            <a:r>
              <a:rPr lang="en-US" sz="2600" dirty="0"/>
              <a:t>of DNN model while multiplexing GPU. And </a:t>
            </a:r>
            <a:r>
              <a:rPr lang="en-US" sz="2600" b="1" dirty="0"/>
              <a:t>1.6 times </a:t>
            </a:r>
            <a:r>
              <a:rPr lang="en-US" sz="2600" dirty="0"/>
              <a:t>throughput improvement by using GPU-resident DMA.</a:t>
            </a:r>
            <a:endParaRPr lang="en-US" sz="2400" dirty="0"/>
          </a:p>
        </p:txBody>
      </p:sp>
      <p:sp>
        <p:nvSpPr>
          <p:cNvPr id="4" name="Slide Number Placeholder 3">
            <a:extLst>
              <a:ext uri="{FF2B5EF4-FFF2-40B4-BE49-F238E27FC236}">
                <a16:creationId xmlns:a16="http://schemas.microsoft.com/office/drawing/2014/main" id="{0DDFF66A-C7B3-084F-B937-B72227FFCA88}"/>
              </a:ext>
            </a:extLst>
          </p:cNvPr>
          <p:cNvSpPr>
            <a:spLocks noGrp="1"/>
          </p:cNvSpPr>
          <p:nvPr>
            <p:ph type="sldNum" sz="quarter" idx="12"/>
          </p:nvPr>
        </p:nvSpPr>
        <p:spPr/>
        <p:txBody>
          <a:bodyPr/>
          <a:lstStyle/>
          <a:p>
            <a:pPr algn="l"/>
            <a:fld id="{EC99D18E-8D4C-EC42-B70B-F767BFABF999}" type="slidenum">
              <a:rPr lang="en-US" sz="1800" smtClean="0">
                <a:solidFill>
                  <a:schemeClr val="tx1"/>
                </a:solidFill>
              </a:rPr>
              <a:pPr algn="l"/>
              <a:t>31</a:t>
            </a:fld>
            <a:endParaRPr lang="en-US" sz="1800">
              <a:solidFill>
                <a:schemeClr val="tx1"/>
              </a:solidFill>
            </a:endParaRPr>
          </a:p>
        </p:txBody>
      </p:sp>
      <p:pic>
        <p:nvPicPr>
          <p:cNvPr id="6" name="Graphic 5">
            <a:extLst>
              <a:ext uri="{FF2B5EF4-FFF2-40B4-BE49-F238E27FC236}">
                <a16:creationId xmlns:a16="http://schemas.microsoft.com/office/drawing/2014/main" id="{78C07C07-25A4-5742-823A-AE790D1EDBF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09600" y="690455"/>
            <a:ext cx="280946" cy="128525"/>
          </a:xfrm>
          <a:prstGeom prst="rect">
            <a:avLst/>
          </a:prstGeom>
        </p:spPr>
      </p:pic>
    </p:spTree>
    <p:extLst>
      <p:ext uri="{BB962C8B-B14F-4D97-AF65-F5344CB8AC3E}">
        <p14:creationId xmlns:p14="http://schemas.microsoft.com/office/powerpoint/2010/main" val="19040949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DCD17-05B4-0A4B-BEE0-AAEDDEFFCCC9}"/>
              </a:ext>
            </a:extLst>
          </p:cNvPr>
          <p:cNvSpPr>
            <a:spLocks noGrp="1"/>
          </p:cNvSpPr>
          <p:nvPr>
            <p:ph type="title"/>
          </p:nvPr>
        </p:nvSpPr>
        <p:spPr>
          <a:xfrm>
            <a:off x="838200" y="365125"/>
            <a:ext cx="10515600" cy="1325563"/>
          </a:xfrm>
        </p:spPr>
        <p:txBody>
          <a:bodyPr>
            <a:normAutofit/>
          </a:bodyPr>
          <a:lstStyle/>
          <a:p>
            <a:r>
              <a:rPr lang="en-US" sz="3600" dirty="0">
                <a:solidFill>
                  <a:srgbClr val="003DA5"/>
                </a:solidFill>
                <a:latin typeface="Fira Sans Medium" panose="020B0503050000020004" pitchFamily="34" charset="0"/>
                <a:ea typeface="Fira Sans Medium" panose="020B0503050000020004" pitchFamily="34" charset="0"/>
                <a:cs typeface="+mn-cs"/>
              </a:rPr>
              <a:t>Spatial Sharing: CUDA Streams</a:t>
            </a:r>
          </a:p>
        </p:txBody>
      </p:sp>
      <p:sp>
        <p:nvSpPr>
          <p:cNvPr id="3" name="Content Placeholder 2">
            <a:extLst>
              <a:ext uri="{FF2B5EF4-FFF2-40B4-BE49-F238E27FC236}">
                <a16:creationId xmlns:a16="http://schemas.microsoft.com/office/drawing/2014/main" id="{D8EC1494-84FC-3A4E-971F-D0D2107317C8}"/>
              </a:ext>
            </a:extLst>
          </p:cNvPr>
          <p:cNvSpPr>
            <a:spLocks noGrp="1"/>
          </p:cNvSpPr>
          <p:nvPr>
            <p:ph idx="1"/>
          </p:nvPr>
        </p:nvSpPr>
        <p:spPr>
          <a:xfrm>
            <a:off x="838200" y="1825625"/>
            <a:ext cx="5257800" cy="4351338"/>
          </a:xfrm>
        </p:spPr>
        <p:txBody>
          <a:bodyPr>
            <a:normAutofit lnSpcReduction="10000"/>
          </a:bodyPr>
          <a:lstStyle/>
          <a:p>
            <a:r>
              <a:rPr lang="en-US" dirty="0"/>
              <a:t>CUDA streams is another mechanism to share GPU spatially.</a:t>
            </a:r>
            <a:br>
              <a:rPr lang="en-US" dirty="0"/>
            </a:br>
            <a:endParaRPr lang="en-US" dirty="0"/>
          </a:p>
          <a:p>
            <a:r>
              <a:rPr lang="en-US" dirty="0"/>
              <a:t>Stream acts as a queue where kernels running in GPU can be enqueued. </a:t>
            </a:r>
            <a:br>
              <a:rPr lang="en-US" dirty="0"/>
            </a:br>
            <a:endParaRPr lang="en-US" dirty="0"/>
          </a:p>
          <a:p>
            <a:r>
              <a:rPr lang="en-US" dirty="0"/>
              <a:t>Two independent streams can spatially share a GPU in an uncontrolled manner. </a:t>
            </a:r>
          </a:p>
        </p:txBody>
      </p:sp>
      <p:sp>
        <p:nvSpPr>
          <p:cNvPr id="4" name="Slide Number Placeholder 3">
            <a:extLst>
              <a:ext uri="{FF2B5EF4-FFF2-40B4-BE49-F238E27FC236}">
                <a16:creationId xmlns:a16="http://schemas.microsoft.com/office/drawing/2014/main" id="{1C831A16-A1B9-994B-9A1E-E02024692910}"/>
              </a:ext>
            </a:extLst>
          </p:cNvPr>
          <p:cNvSpPr>
            <a:spLocks noGrp="1"/>
          </p:cNvSpPr>
          <p:nvPr>
            <p:ph type="sldNum" sz="quarter" idx="12"/>
          </p:nvPr>
        </p:nvSpPr>
        <p:spPr>
          <a:xfrm>
            <a:off x="8610600" y="6356350"/>
            <a:ext cx="2743200" cy="365125"/>
          </a:xfrm>
        </p:spPr>
        <p:txBody>
          <a:bodyPr>
            <a:noAutofit/>
          </a:bodyPr>
          <a:lstStyle/>
          <a:p>
            <a:pPr algn="l"/>
            <a:fld id="{EC99D18E-8D4C-EC42-B70B-F767BFABF999}" type="slidenum">
              <a:rPr lang="en-US" sz="1800" smtClean="0">
                <a:solidFill>
                  <a:schemeClr val="tx1"/>
                </a:solidFill>
              </a:rPr>
              <a:pPr algn="l"/>
              <a:t>32</a:t>
            </a:fld>
            <a:endParaRPr lang="en-US" sz="1800">
              <a:solidFill>
                <a:schemeClr val="tx1"/>
              </a:solidFill>
            </a:endParaRPr>
          </a:p>
        </p:txBody>
      </p:sp>
      <p:pic>
        <p:nvPicPr>
          <p:cNvPr id="6" name="Picture 5" descr="Diagram&#10;&#10;Description automatically generated">
            <a:extLst>
              <a:ext uri="{FF2B5EF4-FFF2-40B4-BE49-F238E27FC236}">
                <a16:creationId xmlns:a16="http://schemas.microsoft.com/office/drawing/2014/main" id="{EDF4B861-2F06-1343-8812-BB924AB57E60}"/>
              </a:ext>
            </a:extLst>
          </p:cNvPr>
          <p:cNvPicPr>
            <a:picLocks noChangeAspect="1"/>
          </p:cNvPicPr>
          <p:nvPr/>
        </p:nvPicPr>
        <p:blipFill>
          <a:blip r:embed="rId2"/>
          <a:stretch>
            <a:fillRect/>
          </a:stretch>
        </p:blipFill>
        <p:spPr>
          <a:xfrm>
            <a:off x="6440702" y="1421011"/>
            <a:ext cx="5493538" cy="2116558"/>
          </a:xfrm>
          <a:prstGeom prst="rect">
            <a:avLst/>
          </a:prstGeom>
        </p:spPr>
      </p:pic>
      <p:pic>
        <p:nvPicPr>
          <p:cNvPr id="8" name="Picture 7" descr="Diagram&#10;&#10;Description automatically generated">
            <a:extLst>
              <a:ext uri="{FF2B5EF4-FFF2-40B4-BE49-F238E27FC236}">
                <a16:creationId xmlns:a16="http://schemas.microsoft.com/office/drawing/2014/main" id="{F7D2EC13-BAF2-BF45-BA29-E30F739A4D16}"/>
              </a:ext>
            </a:extLst>
          </p:cNvPr>
          <p:cNvPicPr>
            <a:picLocks noChangeAspect="1"/>
          </p:cNvPicPr>
          <p:nvPr/>
        </p:nvPicPr>
        <p:blipFill>
          <a:blip r:embed="rId3"/>
          <a:stretch>
            <a:fillRect/>
          </a:stretch>
        </p:blipFill>
        <p:spPr>
          <a:xfrm>
            <a:off x="5938788" y="4108693"/>
            <a:ext cx="6253212" cy="1555823"/>
          </a:xfrm>
          <a:prstGeom prst="rect">
            <a:avLst/>
          </a:prstGeom>
        </p:spPr>
      </p:pic>
      <p:sp>
        <p:nvSpPr>
          <p:cNvPr id="9" name="TextBox 8">
            <a:extLst>
              <a:ext uri="{FF2B5EF4-FFF2-40B4-BE49-F238E27FC236}">
                <a16:creationId xmlns:a16="http://schemas.microsoft.com/office/drawing/2014/main" id="{BB95D9BE-325E-1344-9767-6C2AC08C37F9}"/>
              </a:ext>
            </a:extLst>
          </p:cNvPr>
          <p:cNvSpPr txBox="1"/>
          <p:nvPr/>
        </p:nvSpPr>
        <p:spPr>
          <a:xfrm>
            <a:off x="8421926" y="3627262"/>
            <a:ext cx="2043188" cy="369332"/>
          </a:xfrm>
          <a:prstGeom prst="rect">
            <a:avLst/>
          </a:prstGeom>
          <a:noFill/>
        </p:spPr>
        <p:txBody>
          <a:bodyPr wrap="none" rtlCol="0">
            <a:spAutoFit/>
          </a:bodyPr>
          <a:lstStyle/>
          <a:p>
            <a:r>
              <a:rPr lang="en-US" dirty="0"/>
              <a:t>Single CUDA stream</a:t>
            </a:r>
          </a:p>
        </p:txBody>
      </p:sp>
      <p:sp>
        <p:nvSpPr>
          <p:cNvPr id="10" name="TextBox 9">
            <a:extLst>
              <a:ext uri="{FF2B5EF4-FFF2-40B4-BE49-F238E27FC236}">
                <a16:creationId xmlns:a16="http://schemas.microsoft.com/office/drawing/2014/main" id="{AB9F4799-8F64-0F49-B630-40A4A8833B11}"/>
              </a:ext>
            </a:extLst>
          </p:cNvPr>
          <p:cNvSpPr txBox="1"/>
          <p:nvPr/>
        </p:nvSpPr>
        <p:spPr>
          <a:xfrm>
            <a:off x="8462288" y="5933784"/>
            <a:ext cx="1962460" cy="369332"/>
          </a:xfrm>
          <a:prstGeom prst="rect">
            <a:avLst/>
          </a:prstGeom>
          <a:noFill/>
        </p:spPr>
        <p:txBody>
          <a:bodyPr wrap="none" rtlCol="0">
            <a:spAutoFit/>
          </a:bodyPr>
          <a:lstStyle/>
          <a:p>
            <a:r>
              <a:rPr lang="en-US" dirty="0"/>
              <a:t>Two CUDA streams</a:t>
            </a:r>
          </a:p>
        </p:txBody>
      </p:sp>
      <p:pic>
        <p:nvPicPr>
          <p:cNvPr id="18" name="Picture 17">
            <a:extLst>
              <a:ext uri="{FF2B5EF4-FFF2-40B4-BE49-F238E27FC236}">
                <a16:creationId xmlns:a16="http://schemas.microsoft.com/office/drawing/2014/main" id="{A8C8AAAF-9673-2946-A1CF-839E98DAB184}"/>
              </a:ext>
            </a:extLst>
          </p:cNvPr>
          <p:cNvPicPr>
            <a:picLocks noChangeAspect="1"/>
          </p:cNvPicPr>
          <p:nvPr/>
        </p:nvPicPr>
        <p:blipFill>
          <a:blip r:embed="rId4"/>
          <a:stretch>
            <a:fillRect/>
          </a:stretch>
        </p:blipFill>
        <p:spPr>
          <a:xfrm>
            <a:off x="10556413" y="6235641"/>
            <a:ext cx="1244600" cy="379385"/>
          </a:xfrm>
          <a:prstGeom prst="rect">
            <a:avLst/>
          </a:prstGeom>
        </p:spPr>
      </p:pic>
      <p:pic>
        <p:nvPicPr>
          <p:cNvPr id="22" name="Graphic 21">
            <a:extLst>
              <a:ext uri="{FF2B5EF4-FFF2-40B4-BE49-F238E27FC236}">
                <a16:creationId xmlns:a16="http://schemas.microsoft.com/office/drawing/2014/main" id="{EE763385-3250-0945-90C6-3AC0EBEA6D8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09600" y="690455"/>
            <a:ext cx="280946" cy="128525"/>
          </a:xfrm>
          <a:prstGeom prst="rect">
            <a:avLst/>
          </a:prstGeom>
        </p:spPr>
      </p:pic>
    </p:spTree>
    <p:extLst>
      <p:ext uri="{BB962C8B-B14F-4D97-AF65-F5344CB8AC3E}">
        <p14:creationId xmlns:p14="http://schemas.microsoft.com/office/powerpoint/2010/main" val="8058421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ABF36-434B-E145-BC2C-EC25247E0467}"/>
              </a:ext>
            </a:extLst>
          </p:cNvPr>
          <p:cNvSpPr>
            <a:spLocks noGrp="1"/>
          </p:cNvSpPr>
          <p:nvPr>
            <p:ph type="title"/>
          </p:nvPr>
        </p:nvSpPr>
        <p:spPr/>
        <p:txBody>
          <a:bodyPr>
            <a:normAutofit/>
          </a:bodyPr>
          <a:lstStyle/>
          <a:p>
            <a:r>
              <a:rPr lang="en-US" sz="3600" dirty="0">
                <a:solidFill>
                  <a:srgbClr val="003DA5"/>
                </a:solidFill>
                <a:latin typeface="Fira Sans Medium" panose="020B0503050000020004" pitchFamily="34" charset="0"/>
                <a:ea typeface="Fira Sans Medium" panose="020B0503050000020004" pitchFamily="34" charset="0"/>
                <a:cs typeface="+mn-cs"/>
              </a:rPr>
              <a:t>Streaming Data transfer to GPU: CPU Copying &amp; NetML</a:t>
            </a:r>
          </a:p>
        </p:txBody>
      </p:sp>
      <p:sp>
        <p:nvSpPr>
          <p:cNvPr id="3" name="Content Placeholder 2">
            <a:extLst>
              <a:ext uri="{FF2B5EF4-FFF2-40B4-BE49-F238E27FC236}">
                <a16:creationId xmlns:a16="http://schemas.microsoft.com/office/drawing/2014/main" id="{039956E4-2F69-9A48-AC34-B8E4D68D04AF}"/>
              </a:ext>
            </a:extLst>
          </p:cNvPr>
          <p:cNvSpPr>
            <a:spLocks noGrp="1"/>
          </p:cNvSpPr>
          <p:nvPr>
            <p:ph idx="1"/>
          </p:nvPr>
        </p:nvSpPr>
        <p:spPr>
          <a:xfrm>
            <a:off x="838200" y="1825625"/>
            <a:ext cx="3911985" cy="4351338"/>
          </a:xfrm>
        </p:spPr>
        <p:txBody>
          <a:bodyPr>
            <a:normAutofit/>
          </a:bodyPr>
          <a:lstStyle/>
          <a:p>
            <a:r>
              <a:rPr lang="en-US" sz="2400" b="1" dirty="0"/>
              <a:t>CPU-Copy</a:t>
            </a:r>
            <a:r>
              <a:rPr lang="en-US" sz="2400" dirty="0"/>
              <a:t>: Incoming data from packet payload is copied into a CPU side contiguous buffer before transferring into the GPU for ML processing.</a:t>
            </a:r>
          </a:p>
          <a:p>
            <a:r>
              <a:rPr lang="en-US" sz="2400" dirty="0"/>
              <a:t>We use </a:t>
            </a:r>
            <a:r>
              <a:rPr lang="en-US" sz="2400" b="1" dirty="0"/>
              <a:t>NetML</a:t>
            </a:r>
            <a:r>
              <a:rPr lang="en-US" sz="2400" dirty="0"/>
              <a:t> [1] to cut the extra copy by utilizing GPU’s DMA engine to perform scatter-gather of data from host CPU memory.</a:t>
            </a:r>
            <a:endParaRPr lang="en-US" sz="2400" b="1" dirty="0"/>
          </a:p>
          <a:p>
            <a:endParaRPr lang="en-US" sz="2400" dirty="0"/>
          </a:p>
        </p:txBody>
      </p:sp>
      <p:sp>
        <p:nvSpPr>
          <p:cNvPr id="4" name="Slide Number Placeholder 3">
            <a:extLst>
              <a:ext uri="{FF2B5EF4-FFF2-40B4-BE49-F238E27FC236}">
                <a16:creationId xmlns:a16="http://schemas.microsoft.com/office/drawing/2014/main" id="{4126B403-3918-9344-A35E-DCD768E6B9AC}"/>
              </a:ext>
            </a:extLst>
          </p:cNvPr>
          <p:cNvSpPr>
            <a:spLocks noGrp="1"/>
          </p:cNvSpPr>
          <p:nvPr>
            <p:ph type="sldNum" sz="quarter" idx="12"/>
          </p:nvPr>
        </p:nvSpPr>
        <p:spPr/>
        <p:txBody>
          <a:bodyPr/>
          <a:lstStyle/>
          <a:p>
            <a:pPr algn="ctr"/>
            <a:fld id="{EC99D18E-8D4C-EC42-B70B-F767BFABF999}" type="slidenum">
              <a:rPr lang="en-US" sz="1800" smtClean="0">
                <a:solidFill>
                  <a:schemeClr val="tx1"/>
                </a:solidFill>
              </a:rPr>
              <a:pPr algn="ctr"/>
              <a:t>33</a:t>
            </a:fld>
            <a:endParaRPr lang="en-US" sz="1800" dirty="0">
              <a:solidFill>
                <a:schemeClr val="tx1"/>
              </a:solidFill>
            </a:endParaRPr>
          </a:p>
        </p:txBody>
      </p:sp>
      <p:pic>
        <p:nvPicPr>
          <p:cNvPr id="7" name="Picture 6" descr="Icon&#10;&#10;Description automatically generated">
            <a:extLst>
              <a:ext uri="{FF2B5EF4-FFF2-40B4-BE49-F238E27FC236}">
                <a16:creationId xmlns:a16="http://schemas.microsoft.com/office/drawing/2014/main" id="{EBAED8F2-2980-F847-BFA3-EFA21C837C5F}"/>
              </a:ext>
            </a:extLst>
          </p:cNvPr>
          <p:cNvPicPr>
            <a:picLocks noChangeAspect="1"/>
          </p:cNvPicPr>
          <p:nvPr/>
        </p:nvPicPr>
        <p:blipFill>
          <a:blip r:embed="rId2"/>
          <a:stretch>
            <a:fillRect/>
          </a:stretch>
        </p:blipFill>
        <p:spPr>
          <a:xfrm>
            <a:off x="4415037" y="1690688"/>
            <a:ext cx="909748" cy="909748"/>
          </a:xfrm>
          <a:prstGeom prst="rect">
            <a:avLst/>
          </a:prstGeom>
        </p:spPr>
      </p:pic>
      <p:sp>
        <p:nvSpPr>
          <p:cNvPr id="8" name="Rectangle 7">
            <a:extLst>
              <a:ext uri="{FF2B5EF4-FFF2-40B4-BE49-F238E27FC236}">
                <a16:creationId xmlns:a16="http://schemas.microsoft.com/office/drawing/2014/main" id="{3A72BDC5-CA09-8645-8016-EEF8B7B81406}"/>
              </a:ext>
            </a:extLst>
          </p:cNvPr>
          <p:cNvSpPr/>
          <p:nvPr/>
        </p:nvSpPr>
        <p:spPr>
          <a:xfrm>
            <a:off x="5940735" y="1560358"/>
            <a:ext cx="270933" cy="270933"/>
          </a:xfrm>
          <a:prstGeom prst="rect">
            <a:avLst/>
          </a:prstGeom>
          <a:solidFill>
            <a:schemeClr val="accent1">
              <a:lumMod val="40000"/>
              <a:lumOff val="60000"/>
            </a:schemeClr>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3B62654-F185-084C-AFE3-3D3B38D6ACCB}"/>
              </a:ext>
            </a:extLst>
          </p:cNvPr>
          <p:cNvSpPr/>
          <p:nvPr/>
        </p:nvSpPr>
        <p:spPr>
          <a:xfrm>
            <a:off x="6383119" y="1561120"/>
            <a:ext cx="270933" cy="270933"/>
          </a:xfrm>
          <a:prstGeom prst="rect">
            <a:avLst/>
          </a:prstGeom>
          <a:solidFill>
            <a:schemeClr val="accent1">
              <a:lumMod val="40000"/>
              <a:lumOff val="60000"/>
            </a:schemeClr>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552B26E-3349-A84C-BDB3-60D5673B20EA}"/>
              </a:ext>
            </a:extLst>
          </p:cNvPr>
          <p:cNvSpPr/>
          <p:nvPr/>
        </p:nvSpPr>
        <p:spPr>
          <a:xfrm>
            <a:off x="6827618" y="1560358"/>
            <a:ext cx="270933" cy="270933"/>
          </a:xfrm>
          <a:prstGeom prst="rect">
            <a:avLst/>
          </a:prstGeom>
          <a:solidFill>
            <a:schemeClr val="accent1">
              <a:lumMod val="40000"/>
              <a:lumOff val="60000"/>
            </a:schemeClr>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CE8319B-9BC7-FF46-94F6-ECDC980E98A2}"/>
              </a:ext>
            </a:extLst>
          </p:cNvPr>
          <p:cNvSpPr/>
          <p:nvPr/>
        </p:nvSpPr>
        <p:spPr>
          <a:xfrm>
            <a:off x="7234020" y="1561120"/>
            <a:ext cx="270933" cy="270933"/>
          </a:xfrm>
          <a:prstGeom prst="rect">
            <a:avLst/>
          </a:prstGeom>
          <a:solidFill>
            <a:schemeClr val="accent1">
              <a:lumMod val="40000"/>
              <a:lumOff val="60000"/>
            </a:schemeClr>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215A7EE-96AD-B64E-A73D-9BA3244F0BF5}"/>
              </a:ext>
            </a:extLst>
          </p:cNvPr>
          <p:cNvSpPr/>
          <p:nvPr/>
        </p:nvSpPr>
        <p:spPr>
          <a:xfrm>
            <a:off x="7657356" y="1561120"/>
            <a:ext cx="270933" cy="270933"/>
          </a:xfrm>
          <a:prstGeom prst="rect">
            <a:avLst/>
          </a:prstGeom>
          <a:solidFill>
            <a:schemeClr val="accent1">
              <a:lumMod val="40000"/>
              <a:lumOff val="60000"/>
            </a:schemeClr>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D1D64DEA-8338-6546-931F-47766ADB1695}"/>
              </a:ext>
            </a:extLst>
          </p:cNvPr>
          <p:cNvGrpSpPr/>
          <p:nvPr/>
        </p:nvGrpSpPr>
        <p:grpSpPr>
          <a:xfrm>
            <a:off x="6304810" y="2324531"/>
            <a:ext cx="1352546" cy="275905"/>
            <a:chOff x="8820150" y="2005123"/>
            <a:chExt cx="1352546" cy="275905"/>
          </a:xfrm>
        </p:grpSpPr>
        <p:sp>
          <p:nvSpPr>
            <p:cNvPr id="13" name="Rectangle 12">
              <a:extLst>
                <a:ext uri="{FF2B5EF4-FFF2-40B4-BE49-F238E27FC236}">
                  <a16:creationId xmlns:a16="http://schemas.microsoft.com/office/drawing/2014/main" id="{D6559AED-CFD8-7D41-A5CB-40B42C8D914D}"/>
                </a:ext>
              </a:extLst>
            </p:cNvPr>
            <p:cNvSpPr/>
            <p:nvPr/>
          </p:nvSpPr>
          <p:spPr>
            <a:xfrm>
              <a:off x="8820150" y="2006600"/>
              <a:ext cx="1352546" cy="270933"/>
            </a:xfrm>
            <a:prstGeom prst="rect">
              <a:avLst/>
            </a:prstGeom>
            <a:solidFill>
              <a:schemeClr val="bg1"/>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F7D78FE-8AE2-7C44-8F89-557CDFB2C65F}"/>
                </a:ext>
              </a:extLst>
            </p:cNvPr>
            <p:cNvSpPr/>
            <p:nvPr/>
          </p:nvSpPr>
          <p:spPr>
            <a:xfrm>
              <a:off x="8820150" y="2010095"/>
              <a:ext cx="270933" cy="270933"/>
            </a:xfrm>
            <a:prstGeom prst="rect">
              <a:avLst/>
            </a:prstGeom>
            <a:solidFill>
              <a:schemeClr val="bg1"/>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504A82BE-E7A4-A04F-942B-24A6EA99528E}"/>
                </a:ext>
              </a:extLst>
            </p:cNvPr>
            <p:cNvSpPr/>
            <p:nvPr/>
          </p:nvSpPr>
          <p:spPr>
            <a:xfrm>
              <a:off x="9091085" y="2010095"/>
              <a:ext cx="270933" cy="270933"/>
            </a:xfrm>
            <a:prstGeom prst="rect">
              <a:avLst/>
            </a:prstGeom>
            <a:solidFill>
              <a:schemeClr val="bg1"/>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8FB3F55-77DE-C945-9273-C11EFE738005}"/>
                </a:ext>
              </a:extLst>
            </p:cNvPr>
            <p:cNvSpPr/>
            <p:nvPr/>
          </p:nvSpPr>
          <p:spPr>
            <a:xfrm>
              <a:off x="9366249" y="2005123"/>
              <a:ext cx="270933" cy="270933"/>
            </a:xfrm>
            <a:prstGeom prst="rect">
              <a:avLst/>
            </a:prstGeom>
            <a:solidFill>
              <a:schemeClr val="bg1"/>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8A7F9D84-F88E-7C4E-AC2D-54480974F2B7}"/>
                </a:ext>
              </a:extLst>
            </p:cNvPr>
            <p:cNvSpPr/>
            <p:nvPr/>
          </p:nvSpPr>
          <p:spPr>
            <a:xfrm>
              <a:off x="9639298" y="2010095"/>
              <a:ext cx="270933" cy="270933"/>
            </a:xfrm>
            <a:prstGeom prst="rect">
              <a:avLst/>
            </a:prstGeom>
            <a:solidFill>
              <a:schemeClr val="bg1"/>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D0639A2-DF45-4D41-B3DC-1BD41B123F74}"/>
                </a:ext>
              </a:extLst>
            </p:cNvPr>
            <p:cNvSpPr/>
            <p:nvPr/>
          </p:nvSpPr>
          <p:spPr>
            <a:xfrm>
              <a:off x="9901763" y="2010095"/>
              <a:ext cx="270933" cy="270933"/>
            </a:xfrm>
            <a:prstGeom prst="rect">
              <a:avLst/>
            </a:prstGeom>
            <a:solidFill>
              <a:schemeClr val="bg1"/>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0" name="Straight Connector 19">
            <a:extLst>
              <a:ext uri="{FF2B5EF4-FFF2-40B4-BE49-F238E27FC236}">
                <a16:creationId xmlns:a16="http://schemas.microsoft.com/office/drawing/2014/main" id="{D8E51D94-5F01-1C44-A698-1846A1A2BCF8}"/>
              </a:ext>
            </a:extLst>
          </p:cNvPr>
          <p:cNvCxnSpPr>
            <a:cxnSpLocks/>
          </p:cNvCxnSpPr>
          <p:nvPr/>
        </p:nvCxnSpPr>
        <p:spPr>
          <a:xfrm>
            <a:off x="5358664" y="3327400"/>
            <a:ext cx="3115406" cy="0"/>
          </a:xfrm>
          <a:prstGeom prst="line">
            <a:avLst/>
          </a:prstGeom>
          <a:ln w="3810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2" name="Straight Arrow Connector 21">
            <a:extLst>
              <a:ext uri="{FF2B5EF4-FFF2-40B4-BE49-F238E27FC236}">
                <a16:creationId xmlns:a16="http://schemas.microsoft.com/office/drawing/2014/main" id="{73F203F6-3FC6-A14A-9DDA-112F3FEBA5BF}"/>
              </a:ext>
            </a:extLst>
          </p:cNvPr>
          <p:cNvCxnSpPr>
            <a:stCxn id="7" idx="3"/>
            <a:endCxn id="8" idx="1"/>
          </p:cNvCxnSpPr>
          <p:nvPr/>
        </p:nvCxnSpPr>
        <p:spPr>
          <a:xfrm flipV="1">
            <a:off x="5324785" y="1695825"/>
            <a:ext cx="615950" cy="44973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4" name="Straight Arrow Connector 23">
            <a:extLst>
              <a:ext uri="{FF2B5EF4-FFF2-40B4-BE49-F238E27FC236}">
                <a16:creationId xmlns:a16="http://schemas.microsoft.com/office/drawing/2014/main" id="{C1CCA0EF-D3F7-E04F-9DE7-425E96CCF571}"/>
              </a:ext>
            </a:extLst>
          </p:cNvPr>
          <p:cNvCxnSpPr>
            <a:stCxn id="8" idx="2"/>
            <a:endCxn id="14" idx="0"/>
          </p:cNvCxnSpPr>
          <p:nvPr/>
        </p:nvCxnSpPr>
        <p:spPr>
          <a:xfrm>
            <a:off x="6076202" y="1831291"/>
            <a:ext cx="364075" cy="49821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5" name="TextBox 24">
            <a:extLst>
              <a:ext uri="{FF2B5EF4-FFF2-40B4-BE49-F238E27FC236}">
                <a16:creationId xmlns:a16="http://schemas.microsoft.com/office/drawing/2014/main" id="{FBD7DEC6-2799-BA40-9EE8-03A48B516B6C}"/>
              </a:ext>
            </a:extLst>
          </p:cNvPr>
          <p:cNvSpPr txBox="1"/>
          <p:nvPr/>
        </p:nvSpPr>
        <p:spPr>
          <a:xfrm>
            <a:off x="5358664" y="1992323"/>
            <a:ext cx="1631793" cy="1200329"/>
          </a:xfrm>
          <a:prstGeom prst="rect">
            <a:avLst/>
          </a:prstGeom>
          <a:noFill/>
        </p:spPr>
        <p:txBody>
          <a:bodyPr wrap="none" rtlCol="0">
            <a:spAutoFit/>
          </a:bodyPr>
          <a:lstStyle/>
          <a:p>
            <a:r>
              <a:rPr lang="en-US" dirty="0"/>
              <a:t>Copy</a:t>
            </a:r>
            <a:br>
              <a:rPr lang="en-US" dirty="0"/>
            </a:br>
            <a:r>
              <a:rPr lang="en-US" dirty="0"/>
              <a:t>from</a:t>
            </a:r>
            <a:br>
              <a:rPr lang="en-US" dirty="0"/>
            </a:br>
            <a:r>
              <a:rPr lang="en-US" dirty="0"/>
              <a:t>Packet Payload </a:t>
            </a:r>
            <a:br>
              <a:rPr lang="en-US" dirty="0"/>
            </a:br>
            <a:r>
              <a:rPr lang="en-US" dirty="0"/>
              <a:t>to buffer</a:t>
            </a:r>
          </a:p>
        </p:txBody>
      </p:sp>
      <p:sp>
        <p:nvSpPr>
          <p:cNvPr id="26" name="TextBox 25">
            <a:extLst>
              <a:ext uri="{FF2B5EF4-FFF2-40B4-BE49-F238E27FC236}">
                <a16:creationId xmlns:a16="http://schemas.microsoft.com/office/drawing/2014/main" id="{18B224F9-630C-524D-BFEF-5FDB61E580DF}"/>
              </a:ext>
            </a:extLst>
          </p:cNvPr>
          <p:cNvSpPr txBox="1"/>
          <p:nvPr/>
        </p:nvSpPr>
        <p:spPr>
          <a:xfrm>
            <a:off x="4996369" y="3530600"/>
            <a:ext cx="1646926" cy="369332"/>
          </a:xfrm>
          <a:prstGeom prst="rect">
            <a:avLst/>
          </a:prstGeom>
          <a:noFill/>
        </p:spPr>
        <p:txBody>
          <a:bodyPr wrap="none" rtlCol="0">
            <a:spAutoFit/>
          </a:bodyPr>
          <a:lstStyle/>
          <a:p>
            <a:r>
              <a:rPr lang="en-US" dirty="0"/>
              <a:t>GPU Subsystem</a:t>
            </a:r>
          </a:p>
        </p:txBody>
      </p:sp>
      <p:grpSp>
        <p:nvGrpSpPr>
          <p:cNvPr id="27" name="Group 26">
            <a:extLst>
              <a:ext uri="{FF2B5EF4-FFF2-40B4-BE49-F238E27FC236}">
                <a16:creationId xmlns:a16="http://schemas.microsoft.com/office/drawing/2014/main" id="{728BB199-6823-B34A-8B63-9D8D0E7E3A8A}"/>
              </a:ext>
            </a:extLst>
          </p:cNvPr>
          <p:cNvGrpSpPr/>
          <p:nvPr/>
        </p:nvGrpSpPr>
        <p:grpSpPr>
          <a:xfrm>
            <a:off x="6304810" y="4333728"/>
            <a:ext cx="1352546" cy="280501"/>
            <a:chOff x="8820150" y="2000527"/>
            <a:chExt cx="1352546" cy="280501"/>
          </a:xfrm>
        </p:grpSpPr>
        <p:sp>
          <p:nvSpPr>
            <p:cNvPr id="28" name="Rectangle 27">
              <a:extLst>
                <a:ext uri="{FF2B5EF4-FFF2-40B4-BE49-F238E27FC236}">
                  <a16:creationId xmlns:a16="http://schemas.microsoft.com/office/drawing/2014/main" id="{000D4ED1-2A08-F94F-B3E5-381907CD1163}"/>
                </a:ext>
              </a:extLst>
            </p:cNvPr>
            <p:cNvSpPr/>
            <p:nvPr/>
          </p:nvSpPr>
          <p:spPr>
            <a:xfrm>
              <a:off x="8820150" y="2006600"/>
              <a:ext cx="1352546" cy="270933"/>
            </a:xfrm>
            <a:prstGeom prst="rect">
              <a:avLst/>
            </a:prstGeom>
            <a:solidFill>
              <a:schemeClr val="bg1"/>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1C65F4AC-AFB4-A441-B3E5-DC2710BC965C}"/>
                </a:ext>
              </a:extLst>
            </p:cNvPr>
            <p:cNvSpPr/>
            <p:nvPr/>
          </p:nvSpPr>
          <p:spPr>
            <a:xfrm>
              <a:off x="8820150" y="2010095"/>
              <a:ext cx="270933" cy="270933"/>
            </a:xfrm>
            <a:prstGeom prst="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33A30D0C-9644-0549-8F36-30E889C174FE}"/>
                </a:ext>
              </a:extLst>
            </p:cNvPr>
            <p:cNvSpPr/>
            <p:nvPr/>
          </p:nvSpPr>
          <p:spPr>
            <a:xfrm>
              <a:off x="9091085" y="2010095"/>
              <a:ext cx="270933" cy="270933"/>
            </a:xfrm>
            <a:prstGeom prst="rect">
              <a:avLst/>
            </a:prstGeom>
            <a:solidFill>
              <a:schemeClr val="accent1">
                <a:lumMod val="40000"/>
                <a:lumOff val="60000"/>
              </a:schemeClr>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26CD62A1-AA99-7349-9BF9-2FCDF768B8E5}"/>
                </a:ext>
              </a:extLst>
            </p:cNvPr>
            <p:cNvSpPr/>
            <p:nvPr/>
          </p:nvSpPr>
          <p:spPr>
            <a:xfrm>
              <a:off x="9361653" y="2000527"/>
              <a:ext cx="270933" cy="270933"/>
            </a:xfrm>
            <a:prstGeom prst="rect">
              <a:avLst/>
            </a:prstGeom>
            <a:solidFill>
              <a:schemeClr val="accent1">
                <a:lumMod val="40000"/>
                <a:lumOff val="60000"/>
              </a:schemeClr>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32475C01-1C23-F849-9514-FB92F63C6601}"/>
                </a:ext>
              </a:extLst>
            </p:cNvPr>
            <p:cNvSpPr/>
            <p:nvPr/>
          </p:nvSpPr>
          <p:spPr>
            <a:xfrm>
              <a:off x="9639298" y="2010095"/>
              <a:ext cx="270933" cy="270933"/>
            </a:xfrm>
            <a:prstGeom prst="rect">
              <a:avLst/>
            </a:prstGeom>
            <a:solidFill>
              <a:schemeClr val="accent1">
                <a:lumMod val="40000"/>
                <a:lumOff val="60000"/>
              </a:schemeClr>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8EDF1819-B5D7-D54E-9CAC-31FEEEEF2DA5}"/>
                </a:ext>
              </a:extLst>
            </p:cNvPr>
            <p:cNvSpPr/>
            <p:nvPr/>
          </p:nvSpPr>
          <p:spPr>
            <a:xfrm>
              <a:off x="9901763" y="2010095"/>
              <a:ext cx="270933" cy="270933"/>
            </a:xfrm>
            <a:prstGeom prst="rect">
              <a:avLst/>
            </a:prstGeom>
            <a:solidFill>
              <a:schemeClr val="accent1">
                <a:lumMod val="40000"/>
                <a:lumOff val="60000"/>
              </a:schemeClr>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5" name="Straight Arrow Connector 34">
            <a:extLst>
              <a:ext uri="{FF2B5EF4-FFF2-40B4-BE49-F238E27FC236}">
                <a16:creationId xmlns:a16="http://schemas.microsoft.com/office/drawing/2014/main" id="{D25DF8B5-0A6C-3945-9BD8-D10DA2F945F3}"/>
              </a:ext>
            </a:extLst>
          </p:cNvPr>
          <p:cNvCxnSpPr>
            <a:stCxn id="16" idx="2"/>
            <a:endCxn id="31" idx="0"/>
          </p:cNvCxnSpPr>
          <p:nvPr/>
        </p:nvCxnSpPr>
        <p:spPr>
          <a:xfrm flipH="1">
            <a:off x="6981780" y="2595464"/>
            <a:ext cx="4596" cy="17382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36" name="TextBox 35">
            <a:extLst>
              <a:ext uri="{FF2B5EF4-FFF2-40B4-BE49-F238E27FC236}">
                <a16:creationId xmlns:a16="http://schemas.microsoft.com/office/drawing/2014/main" id="{831BF2FD-009E-6141-9EC3-7A1AD3F59895}"/>
              </a:ext>
            </a:extLst>
          </p:cNvPr>
          <p:cNvSpPr txBox="1"/>
          <p:nvPr/>
        </p:nvSpPr>
        <p:spPr>
          <a:xfrm>
            <a:off x="7030598" y="2629347"/>
            <a:ext cx="1443472" cy="923330"/>
          </a:xfrm>
          <a:prstGeom prst="rect">
            <a:avLst/>
          </a:prstGeom>
          <a:noFill/>
        </p:spPr>
        <p:txBody>
          <a:bodyPr wrap="none" rtlCol="0">
            <a:spAutoFit/>
          </a:bodyPr>
          <a:lstStyle/>
          <a:p>
            <a:r>
              <a:rPr lang="en-US" dirty="0"/>
              <a:t>CPU calls </a:t>
            </a:r>
            <a:br>
              <a:rPr lang="en-US" dirty="0"/>
            </a:br>
            <a:r>
              <a:rPr lang="en-US" i="1" dirty="0" err="1"/>
              <a:t>cudaMemcpy</a:t>
            </a:r>
            <a:br>
              <a:rPr lang="en-US" dirty="0"/>
            </a:br>
            <a:endParaRPr lang="en-US" dirty="0"/>
          </a:p>
        </p:txBody>
      </p:sp>
      <p:sp>
        <p:nvSpPr>
          <p:cNvPr id="37" name="TextBox 36">
            <a:extLst>
              <a:ext uri="{FF2B5EF4-FFF2-40B4-BE49-F238E27FC236}">
                <a16:creationId xmlns:a16="http://schemas.microsoft.com/office/drawing/2014/main" id="{17DDD812-6FE6-3740-9089-B807DF9C2E0E}"/>
              </a:ext>
            </a:extLst>
          </p:cNvPr>
          <p:cNvSpPr txBox="1"/>
          <p:nvPr/>
        </p:nvSpPr>
        <p:spPr>
          <a:xfrm>
            <a:off x="6432341" y="4700189"/>
            <a:ext cx="1225015" cy="369332"/>
          </a:xfrm>
          <a:prstGeom prst="rect">
            <a:avLst/>
          </a:prstGeom>
          <a:noFill/>
        </p:spPr>
        <p:txBody>
          <a:bodyPr wrap="none" rtlCol="0">
            <a:spAutoFit/>
          </a:bodyPr>
          <a:lstStyle/>
          <a:p>
            <a:r>
              <a:rPr lang="en-US" dirty="0"/>
              <a:t>GPU Buffer</a:t>
            </a:r>
          </a:p>
        </p:txBody>
      </p:sp>
      <p:sp>
        <p:nvSpPr>
          <p:cNvPr id="38" name="Rounded Rectangle 37">
            <a:extLst>
              <a:ext uri="{FF2B5EF4-FFF2-40B4-BE49-F238E27FC236}">
                <a16:creationId xmlns:a16="http://schemas.microsoft.com/office/drawing/2014/main" id="{1C9CE116-B948-364D-9374-86E80E36853A}"/>
              </a:ext>
            </a:extLst>
          </p:cNvPr>
          <p:cNvSpPr/>
          <p:nvPr/>
        </p:nvSpPr>
        <p:spPr>
          <a:xfrm>
            <a:off x="5553259" y="5158976"/>
            <a:ext cx="2768598" cy="609600"/>
          </a:xfrm>
          <a:prstGeom prst="roundRect">
            <a:avLst/>
          </a:prstGeom>
          <a:ln>
            <a:solidFill>
              <a:schemeClr val="bg2">
                <a:lumMod val="1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solidFill>
                  <a:schemeClr val="tx1"/>
                </a:solidFill>
              </a:rPr>
              <a:t>ML application kernels</a:t>
            </a:r>
          </a:p>
        </p:txBody>
      </p:sp>
      <p:cxnSp>
        <p:nvCxnSpPr>
          <p:cNvPr id="40" name="Curved Connector 39">
            <a:extLst>
              <a:ext uri="{FF2B5EF4-FFF2-40B4-BE49-F238E27FC236}">
                <a16:creationId xmlns:a16="http://schemas.microsoft.com/office/drawing/2014/main" id="{3195355A-A96D-CD4E-9676-DBA73105413A}"/>
              </a:ext>
            </a:extLst>
          </p:cNvPr>
          <p:cNvCxnSpPr>
            <a:stCxn id="29" idx="1"/>
            <a:endCxn id="38" idx="1"/>
          </p:cNvCxnSpPr>
          <p:nvPr/>
        </p:nvCxnSpPr>
        <p:spPr>
          <a:xfrm rot="10800000" flipV="1">
            <a:off x="5553260" y="4478762"/>
            <a:ext cx="751551" cy="985013"/>
          </a:xfrm>
          <a:prstGeom prst="curvedConnector3">
            <a:avLst>
              <a:gd name="adj1" fmla="val 130417"/>
            </a:avLst>
          </a:prstGeom>
          <a:ln w="28575">
            <a:tailEnd type="triangle"/>
          </a:ln>
        </p:spPr>
        <p:style>
          <a:lnRef idx="1">
            <a:schemeClr val="dk1"/>
          </a:lnRef>
          <a:fillRef idx="0">
            <a:schemeClr val="dk1"/>
          </a:fillRef>
          <a:effectRef idx="0">
            <a:schemeClr val="dk1"/>
          </a:effectRef>
          <a:fontRef idx="minor">
            <a:schemeClr val="tx1"/>
          </a:fontRef>
        </p:style>
      </p:cxnSp>
      <p:sp>
        <p:nvSpPr>
          <p:cNvPr id="42" name="TextBox 41">
            <a:extLst>
              <a:ext uri="{FF2B5EF4-FFF2-40B4-BE49-F238E27FC236}">
                <a16:creationId xmlns:a16="http://schemas.microsoft.com/office/drawing/2014/main" id="{A2B7932B-9FDF-364A-9470-9DAD6F0AD2C5}"/>
              </a:ext>
            </a:extLst>
          </p:cNvPr>
          <p:cNvSpPr txBox="1"/>
          <p:nvPr/>
        </p:nvSpPr>
        <p:spPr>
          <a:xfrm>
            <a:off x="6652275" y="1788357"/>
            <a:ext cx="892552" cy="369332"/>
          </a:xfrm>
          <a:prstGeom prst="rect">
            <a:avLst/>
          </a:prstGeom>
          <a:noFill/>
        </p:spPr>
        <p:txBody>
          <a:bodyPr wrap="none" rtlCol="0">
            <a:spAutoFit/>
          </a:bodyPr>
          <a:lstStyle/>
          <a:p>
            <a:r>
              <a:rPr lang="en-US" dirty="0"/>
              <a:t>packets</a:t>
            </a:r>
          </a:p>
        </p:txBody>
      </p:sp>
      <p:pic>
        <p:nvPicPr>
          <p:cNvPr id="39" name="Picture 38">
            <a:extLst>
              <a:ext uri="{FF2B5EF4-FFF2-40B4-BE49-F238E27FC236}">
                <a16:creationId xmlns:a16="http://schemas.microsoft.com/office/drawing/2014/main" id="{71DBE2C1-083C-E94B-B924-C4CFC1D3CA90}"/>
              </a:ext>
            </a:extLst>
          </p:cNvPr>
          <p:cNvPicPr>
            <a:picLocks noChangeAspect="1"/>
          </p:cNvPicPr>
          <p:nvPr/>
        </p:nvPicPr>
        <p:blipFill>
          <a:blip r:embed="rId3"/>
          <a:stretch>
            <a:fillRect/>
          </a:stretch>
        </p:blipFill>
        <p:spPr>
          <a:xfrm>
            <a:off x="10731500" y="6340989"/>
            <a:ext cx="1244600" cy="379385"/>
          </a:xfrm>
          <a:prstGeom prst="rect">
            <a:avLst/>
          </a:prstGeom>
        </p:spPr>
      </p:pic>
      <p:pic>
        <p:nvPicPr>
          <p:cNvPr id="43" name="Graphic 42">
            <a:extLst>
              <a:ext uri="{FF2B5EF4-FFF2-40B4-BE49-F238E27FC236}">
                <a16:creationId xmlns:a16="http://schemas.microsoft.com/office/drawing/2014/main" id="{9F3DC209-C580-8146-9A18-B917466F968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09600" y="690455"/>
            <a:ext cx="280946" cy="128525"/>
          </a:xfrm>
          <a:prstGeom prst="rect">
            <a:avLst/>
          </a:prstGeom>
        </p:spPr>
      </p:pic>
      <p:cxnSp>
        <p:nvCxnSpPr>
          <p:cNvPr id="75" name="Curved Connector 74">
            <a:extLst>
              <a:ext uri="{FF2B5EF4-FFF2-40B4-BE49-F238E27FC236}">
                <a16:creationId xmlns:a16="http://schemas.microsoft.com/office/drawing/2014/main" id="{D9B2A345-B1D7-4A49-9987-2DBD8B454681}"/>
              </a:ext>
            </a:extLst>
          </p:cNvPr>
          <p:cNvCxnSpPr>
            <a:stCxn id="76" idx="2"/>
            <a:endCxn id="100" idx="3"/>
          </p:cNvCxnSpPr>
          <p:nvPr/>
        </p:nvCxnSpPr>
        <p:spPr>
          <a:xfrm rot="16200000" flipH="1">
            <a:off x="9084141" y="2656280"/>
            <a:ext cx="1260542" cy="1174982"/>
          </a:xfrm>
          <a:prstGeom prst="curvedConnector4">
            <a:avLst>
              <a:gd name="adj1" fmla="val 37910"/>
              <a:gd name="adj2" fmla="val 119456"/>
            </a:avLst>
          </a:prstGeom>
          <a:ln w="12700">
            <a:tailEnd type="triangle"/>
          </a:ln>
        </p:spPr>
        <p:style>
          <a:lnRef idx="1">
            <a:schemeClr val="dk1"/>
          </a:lnRef>
          <a:fillRef idx="0">
            <a:schemeClr val="dk1"/>
          </a:fillRef>
          <a:effectRef idx="0">
            <a:schemeClr val="dk1"/>
          </a:effectRef>
          <a:fontRef idx="minor">
            <a:schemeClr val="tx1"/>
          </a:fontRef>
        </p:style>
      </p:cxnSp>
      <p:pic>
        <p:nvPicPr>
          <p:cNvPr id="76" name="Picture 75" descr="Icon&#10;&#10;Description automatically generated">
            <a:extLst>
              <a:ext uri="{FF2B5EF4-FFF2-40B4-BE49-F238E27FC236}">
                <a16:creationId xmlns:a16="http://schemas.microsoft.com/office/drawing/2014/main" id="{EC483F95-805A-7945-AA07-174C297A524C}"/>
              </a:ext>
            </a:extLst>
          </p:cNvPr>
          <p:cNvPicPr>
            <a:picLocks noChangeAspect="1"/>
          </p:cNvPicPr>
          <p:nvPr/>
        </p:nvPicPr>
        <p:blipFill>
          <a:blip r:embed="rId2"/>
          <a:stretch>
            <a:fillRect/>
          </a:stretch>
        </p:blipFill>
        <p:spPr>
          <a:xfrm>
            <a:off x="8672047" y="1703752"/>
            <a:ext cx="909748" cy="909748"/>
          </a:xfrm>
          <a:prstGeom prst="rect">
            <a:avLst/>
          </a:prstGeom>
        </p:spPr>
      </p:pic>
      <p:sp>
        <p:nvSpPr>
          <p:cNvPr id="77" name="Rectangle 76">
            <a:extLst>
              <a:ext uri="{FF2B5EF4-FFF2-40B4-BE49-F238E27FC236}">
                <a16:creationId xmlns:a16="http://schemas.microsoft.com/office/drawing/2014/main" id="{F50035A7-9E95-CC41-8522-D7B19EF20013}"/>
              </a:ext>
            </a:extLst>
          </p:cNvPr>
          <p:cNvSpPr/>
          <p:nvPr/>
        </p:nvSpPr>
        <p:spPr>
          <a:xfrm>
            <a:off x="9662735" y="1573422"/>
            <a:ext cx="270933" cy="270933"/>
          </a:xfrm>
          <a:prstGeom prst="rect">
            <a:avLst/>
          </a:prstGeom>
          <a:solidFill>
            <a:schemeClr val="accent1">
              <a:lumMod val="40000"/>
              <a:lumOff val="60000"/>
            </a:schemeClr>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2F994F88-BF41-3749-844F-92DC9E615826}"/>
              </a:ext>
            </a:extLst>
          </p:cNvPr>
          <p:cNvSpPr/>
          <p:nvPr/>
        </p:nvSpPr>
        <p:spPr>
          <a:xfrm>
            <a:off x="10105119" y="1574184"/>
            <a:ext cx="270933" cy="270933"/>
          </a:xfrm>
          <a:prstGeom prst="rect">
            <a:avLst/>
          </a:prstGeom>
          <a:solidFill>
            <a:schemeClr val="accent1">
              <a:lumMod val="40000"/>
              <a:lumOff val="60000"/>
            </a:schemeClr>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7CA316A4-5CB8-BE4D-A698-FB643CBEAC52}"/>
              </a:ext>
            </a:extLst>
          </p:cNvPr>
          <p:cNvSpPr/>
          <p:nvPr/>
        </p:nvSpPr>
        <p:spPr>
          <a:xfrm>
            <a:off x="10549618" y="1573422"/>
            <a:ext cx="270933" cy="270933"/>
          </a:xfrm>
          <a:prstGeom prst="rect">
            <a:avLst/>
          </a:prstGeom>
          <a:solidFill>
            <a:schemeClr val="accent1">
              <a:lumMod val="40000"/>
              <a:lumOff val="60000"/>
            </a:schemeClr>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D08352FE-8174-B447-963C-E6E424FE1410}"/>
              </a:ext>
            </a:extLst>
          </p:cNvPr>
          <p:cNvSpPr/>
          <p:nvPr/>
        </p:nvSpPr>
        <p:spPr>
          <a:xfrm>
            <a:off x="10956020" y="1574184"/>
            <a:ext cx="270933" cy="270933"/>
          </a:xfrm>
          <a:prstGeom prst="rect">
            <a:avLst/>
          </a:prstGeom>
          <a:solidFill>
            <a:schemeClr val="accent1">
              <a:lumMod val="40000"/>
              <a:lumOff val="60000"/>
            </a:schemeClr>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AFD08EDE-2EC1-4845-A051-5E37BD518933}"/>
              </a:ext>
            </a:extLst>
          </p:cNvPr>
          <p:cNvSpPr/>
          <p:nvPr/>
        </p:nvSpPr>
        <p:spPr>
          <a:xfrm>
            <a:off x="11379356" y="1574184"/>
            <a:ext cx="270933" cy="270933"/>
          </a:xfrm>
          <a:prstGeom prst="rect">
            <a:avLst/>
          </a:prstGeom>
          <a:solidFill>
            <a:schemeClr val="accent1">
              <a:lumMod val="40000"/>
              <a:lumOff val="60000"/>
            </a:schemeClr>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2" name="Group 81">
            <a:extLst>
              <a:ext uri="{FF2B5EF4-FFF2-40B4-BE49-F238E27FC236}">
                <a16:creationId xmlns:a16="http://schemas.microsoft.com/office/drawing/2014/main" id="{74BECDF5-AFCA-534F-8DA2-6018946596E0}"/>
              </a:ext>
            </a:extLst>
          </p:cNvPr>
          <p:cNvGrpSpPr/>
          <p:nvPr/>
        </p:nvGrpSpPr>
        <p:grpSpPr>
          <a:xfrm>
            <a:off x="9401196" y="2831284"/>
            <a:ext cx="1352546" cy="275905"/>
            <a:chOff x="8820150" y="2005123"/>
            <a:chExt cx="1352546" cy="275905"/>
          </a:xfrm>
        </p:grpSpPr>
        <p:sp>
          <p:nvSpPr>
            <p:cNvPr id="83" name="Rectangle 82">
              <a:extLst>
                <a:ext uri="{FF2B5EF4-FFF2-40B4-BE49-F238E27FC236}">
                  <a16:creationId xmlns:a16="http://schemas.microsoft.com/office/drawing/2014/main" id="{D99A9CFF-72EA-4042-911B-E1C647B2842F}"/>
                </a:ext>
              </a:extLst>
            </p:cNvPr>
            <p:cNvSpPr/>
            <p:nvPr/>
          </p:nvSpPr>
          <p:spPr>
            <a:xfrm>
              <a:off x="8820150" y="2006600"/>
              <a:ext cx="1352546" cy="270933"/>
            </a:xfrm>
            <a:prstGeom prst="rect">
              <a:avLst/>
            </a:prstGeom>
            <a:solidFill>
              <a:schemeClr val="bg1"/>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8E106A92-A8F7-1840-8E8F-5EDD60008C6E}"/>
                </a:ext>
              </a:extLst>
            </p:cNvPr>
            <p:cNvSpPr/>
            <p:nvPr/>
          </p:nvSpPr>
          <p:spPr>
            <a:xfrm>
              <a:off x="8820150" y="2010095"/>
              <a:ext cx="270933" cy="270933"/>
            </a:xfrm>
            <a:prstGeom prst="rect">
              <a:avLst/>
            </a:prstGeom>
            <a:solidFill>
              <a:schemeClr val="bg1"/>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p>
          </p:txBody>
        </p:sp>
        <p:sp>
          <p:nvSpPr>
            <p:cNvPr id="85" name="Rectangle 84">
              <a:extLst>
                <a:ext uri="{FF2B5EF4-FFF2-40B4-BE49-F238E27FC236}">
                  <a16:creationId xmlns:a16="http://schemas.microsoft.com/office/drawing/2014/main" id="{A28DC825-4EC3-3F4C-AFD1-38743EAE362D}"/>
                </a:ext>
              </a:extLst>
            </p:cNvPr>
            <p:cNvSpPr/>
            <p:nvPr/>
          </p:nvSpPr>
          <p:spPr>
            <a:xfrm>
              <a:off x="9091085" y="2010095"/>
              <a:ext cx="270933" cy="270933"/>
            </a:xfrm>
            <a:prstGeom prst="rect">
              <a:avLst/>
            </a:prstGeom>
            <a:solidFill>
              <a:schemeClr val="bg1"/>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p>
          </p:txBody>
        </p:sp>
        <p:sp>
          <p:nvSpPr>
            <p:cNvPr id="86" name="Rectangle 85">
              <a:extLst>
                <a:ext uri="{FF2B5EF4-FFF2-40B4-BE49-F238E27FC236}">
                  <a16:creationId xmlns:a16="http://schemas.microsoft.com/office/drawing/2014/main" id="{EED7C17F-2FE8-4D49-B749-81E9C4B9C038}"/>
                </a:ext>
              </a:extLst>
            </p:cNvPr>
            <p:cNvSpPr/>
            <p:nvPr/>
          </p:nvSpPr>
          <p:spPr>
            <a:xfrm>
              <a:off x="9366249" y="2005123"/>
              <a:ext cx="270933" cy="270933"/>
            </a:xfrm>
            <a:prstGeom prst="rect">
              <a:avLst/>
            </a:prstGeom>
            <a:solidFill>
              <a:schemeClr val="bg1"/>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p>
          </p:txBody>
        </p:sp>
        <p:sp>
          <p:nvSpPr>
            <p:cNvPr id="87" name="Rectangle 86">
              <a:extLst>
                <a:ext uri="{FF2B5EF4-FFF2-40B4-BE49-F238E27FC236}">
                  <a16:creationId xmlns:a16="http://schemas.microsoft.com/office/drawing/2014/main" id="{E2FEAF7A-672F-B249-A180-F0A61F14F6D8}"/>
                </a:ext>
              </a:extLst>
            </p:cNvPr>
            <p:cNvSpPr/>
            <p:nvPr/>
          </p:nvSpPr>
          <p:spPr>
            <a:xfrm>
              <a:off x="9639298" y="2010095"/>
              <a:ext cx="270933" cy="270933"/>
            </a:xfrm>
            <a:prstGeom prst="rect">
              <a:avLst/>
            </a:prstGeom>
            <a:solidFill>
              <a:schemeClr val="bg1"/>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p>
          </p:txBody>
        </p:sp>
        <p:sp>
          <p:nvSpPr>
            <p:cNvPr id="88" name="Rectangle 87">
              <a:extLst>
                <a:ext uri="{FF2B5EF4-FFF2-40B4-BE49-F238E27FC236}">
                  <a16:creationId xmlns:a16="http://schemas.microsoft.com/office/drawing/2014/main" id="{9DE8F2D6-2E40-384F-AC58-E1C33C8C1264}"/>
                </a:ext>
              </a:extLst>
            </p:cNvPr>
            <p:cNvSpPr/>
            <p:nvPr/>
          </p:nvSpPr>
          <p:spPr>
            <a:xfrm>
              <a:off x="9901763" y="2010095"/>
              <a:ext cx="270933" cy="270933"/>
            </a:xfrm>
            <a:prstGeom prst="rect">
              <a:avLst/>
            </a:prstGeom>
            <a:solidFill>
              <a:schemeClr val="bg1"/>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p>
          </p:txBody>
        </p:sp>
      </p:grpSp>
      <p:cxnSp>
        <p:nvCxnSpPr>
          <p:cNvPr id="89" name="Straight Connector 88">
            <a:extLst>
              <a:ext uri="{FF2B5EF4-FFF2-40B4-BE49-F238E27FC236}">
                <a16:creationId xmlns:a16="http://schemas.microsoft.com/office/drawing/2014/main" id="{B4A0AF2C-FC51-A44C-A16E-733783ABDBD4}"/>
              </a:ext>
            </a:extLst>
          </p:cNvPr>
          <p:cNvCxnSpPr>
            <a:cxnSpLocks/>
          </p:cNvCxnSpPr>
          <p:nvPr/>
        </p:nvCxnSpPr>
        <p:spPr>
          <a:xfrm>
            <a:off x="8719488" y="3340464"/>
            <a:ext cx="3476897" cy="0"/>
          </a:xfrm>
          <a:prstGeom prst="line">
            <a:avLst/>
          </a:prstGeom>
          <a:ln w="3810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90" name="TextBox 89">
            <a:extLst>
              <a:ext uri="{FF2B5EF4-FFF2-40B4-BE49-F238E27FC236}">
                <a16:creationId xmlns:a16="http://schemas.microsoft.com/office/drawing/2014/main" id="{3CA2C00B-7AA2-404B-B918-E16BA5ABE5CB}"/>
              </a:ext>
            </a:extLst>
          </p:cNvPr>
          <p:cNvSpPr txBox="1"/>
          <p:nvPr/>
        </p:nvSpPr>
        <p:spPr>
          <a:xfrm>
            <a:off x="8976676" y="2511196"/>
            <a:ext cx="2642134" cy="369332"/>
          </a:xfrm>
          <a:prstGeom prst="rect">
            <a:avLst/>
          </a:prstGeom>
          <a:noFill/>
        </p:spPr>
        <p:txBody>
          <a:bodyPr wrap="none" rtlCol="0">
            <a:spAutoFit/>
          </a:bodyPr>
          <a:lstStyle/>
          <a:p>
            <a:r>
              <a:rPr lang="en-US" dirty="0"/>
              <a:t>Address of packet payload</a:t>
            </a:r>
          </a:p>
        </p:txBody>
      </p:sp>
      <p:grpSp>
        <p:nvGrpSpPr>
          <p:cNvPr id="91" name="Group 90">
            <a:extLst>
              <a:ext uri="{FF2B5EF4-FFF2-40B4-BE49-F238E27FC236}">
                <a16:creationId xmlns:a16="http://schemas.microsoft.com/office/drawing/2014/main" id="{B158BB0C-073F-FC49-9E9C-F5EF5A60D80D}"/>
              </a:ext>
            </a:extLst>
          </p:cNvPr>
          <p:cNvGrpSpPr/>
          <p:nvPr/>
        </p:nvGrpSpPr>
        <p:grpSpPr>
          <a:xfrm>
            <a:off x="10026810" y="4352865"/>
            <a:ext cx="1352546" cy="277923"/>
            <a:chOff x="8820150" y="2006600"/>
            <a:chExt cx="1352546" cy="277923"/>
          </a:xfrm>
        </p:grpSpPr>
        <p:sp>
          <p:nvSpPr>
            <p:cNvPr id="92" name="Rectangle 91">
              <a:extLst>
                <a:ext uri="{FF2B5EF4-FFF2-40B4-BE49-F238E27FC236}">
                  <a16:creationId xmlns:a16="http://schemas.microsoft.com/office/drawing/2014/main" id="{E2B25191-A8E9-2B42-869B-5DA50EB1659E}"/>
                </a:ext>
              </a:extLst>
            </p:cNvPr>
            <p:cNvSpPr/>
            <p:nvPr/>
          </p:nvSpPr>
          <p:spPr>
            <a:xfrm>
              <a:off x="8820150" y="2006600"/>
              <a:ext cx="1352546" cy="270933"/>
            </a:xfrm>
            <a:prstGeom prst="rect">
              <a:avLst/>
            </a:prstGeom>
            <a:solidFill>
              <a:schemeClr val="bg1"/>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ectangle 92">
              <a:extLst>
                <a:ext uri="{FF2B5EF4-FFF2-40B4-BE49-F238E27FC236}">
                  <a16:creationId xmlns:a16="http://schemas.microsoft.com/office/drawing/2014/main" id="{F6213A03-1E23-0B48-8C9A-C76F00694BB9}"/>
                </a:ext>
              </a:extLst>
            </p:cNvPr>
            <p:cNvSpPr/>
            <p:nvPr/>
          </p:nvSpPr>
          <p:spPr>
            <a:xfrm>
              <a:off x="8820150" y="2010095"/>
              <a:ext cx="270933" cy="270933"/>
            </a:xfrm>
            <a:prstGeom prst="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4" name="Rectangle 93">
              <a:extLst>
                <a:ext uri="{FF2B5EF4-FFF2-40B4-BE49-F238E27FC236}">
                  <a16:creationId xmlns:a16="http://schemas.microsoft.com/office/drawing/2014/main" id="{B3BD831F-B042-2D48-B88E-AEA194147BB4}"/>
                </a:ext>
              </a:extLst>
            </p:cNvPr>
            <p:cNvSpPr/>
            <p:nvPr/>
          </p:nvSpPr>
          <p:spPr>
            <a:xfrm>
              <a:off x="9091085" y="2010095"/>
              <a:ext cx="270933" cy="270933"/>
            </a:xfrm>
            <a:prstGeom prst="rect">
              <a:avLst/>
            </a:prstGeom>
            <a:solidFill>
              <a:schemeClr val="accent1">
                <a:lumMod val="40000"/>
                <a:lumOff val="60000"/>
              </a:schemeClr>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ectangle 94">
              <a:extLst>
                <a:ext uri="{FF2B5EF4-FFF2-40B4-BE49-F238E27FC236}">
                  <a16:creationId xmlns:a16="http://schemas.microsoft.com/office/drawing/2014/main" id="{125AF353-4FA2-2B40-AD29-80E7E2396D64}"/>
                </a:ext>
              </a:extLst>
            </p:cNvPr>
            <p:cNvSpPr/>
            <p:nvPr/>
          </p:nvSpPr>
          <p:spPr>
            <a:xfrm>
              <a:off x="9374716" y="2013590"/>
              <a:ext cx="270933" cy="270933"/>
            </a:xfrm>
            <a:prstGeom prst="rect">
              <a:avLst/>
            </a:prstGeom>
            <a:solidFill>
              <a:schemeClr val="accent1">
                <a:lumMod val="40000"/>
                <a:lumOff val="60000"/>
              </a:schemeClr>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ectangle 95">
              <a:extLst>
                <a:ext uri="{FF2B5EF4-FFF2-40B4-BE49-F238E27FC236}">
                  <a16:creationId xmlns:a16="http://schemas.microsoft.com/office/drawing/2014/main" id="{A92C0778-2C7D-BE4E-B677-6A3E0533C913}"/>
                </a:ext>
              </a:extLst>
            </p:cNvPr>
            <p:cNvSpPr/>
            <p:nvPr/>
          </p:nvSpPr>
          <p:spPr>
            <a:xfrm>
              <a:off x="9639298" y="2010095"/>
              <a:ext cx="270933" cy="270933"/>
            </a:xfrm>
            <a:prstGeom prst="rect">
              <a:avLst/>
            </a:prstGeom>
            <a:solidFill>
              <a:schemeClr val="accent1">
                <a:lumMod val="40000"/>
                <a:lumOff val="60000"/>
              </a:schemeClr>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Rectangle 96">
              <a:extLst>
                <a:ext uri="{FF2B5EF4-FFF2-40B4-BE49-F238E27FC236}">
                  <a16:creationId xmlns:a16="http://schemas.microsoft.com/office/drawing/2014/main" id="{9262EB78-8F13-CE4F-9EF9-F76A7976B685}"/>
                </a:ext>
              </a:extLst>
            </p:cNvPr>
            <p:cNvSpPr/>
            <p:nvPr/>
          </p:nvSpPr>
          <p:spPr>
            <a:xfrm>
              <a:off x="9901763" y="2010095"/>
              <a:ext cx="270933" cy="270933"/>
            </a:xfrm>
            <a:prstGeom prst="rect">
              <a:avLst/>
            </a:prstGeom>
            <a:solidFill>
              <a:schemeClr val="accent1">
                <a:lumMod val="40000"/>
                <a:lumOff val="60000"/>
              </a:schemeClr>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8" name="TextBox 97">
            <a:extLst>
              <a:ext uri="{FF2B5EF4-FFF2-40B4-BE49-F238E27FC236}">
                <a16:creationId xmlns:a16="http://schemas.microsoft.com/office/drawing/2014/main" id="{79DF8B7A-8CD6-5646-9198-7F42C37B0D9C}"/>
              </a:ext>
            </a:extLst>
          </p:cNvPr>
          <p:cNvSpPr txBox="1"/>
          <p:nvPr/>
        </p:nvSpPr>
        <p:spPr>
          <a:xfrm>
            <a:off x="10154341" y="4713253"/>
            <a:ext cx="1225015" cy="369332"/>
          </a:xfrm>
          <a:prstGeom prst="rect">
            <a:avLst/>
          </a:prstGeom>
          <a:noFill/>
        </p:spPr>
        <p:txBody>
          <a:bodyPr wrap="none" rtlCol="0">
            <a:spAutoFit/>
          </a:bodyPr>
          <a:lstStyle/>
          <a:p>
            <a:r>
              <a:rPr lang="en-US" dirty="0"/>
              <a:t>GPU Buffer</a:t>
            </a:r>
          </a:p>
        </p:txBody>
      </p:sp>
      <p:sp>
        <p:nvSpPr>
          <p:cNvPr id="99" name="Rounded Rectangle 98">
            <a:extLst>
              <a:ext uri="{FF2B5EF4-FFF2-40B4-BE49-F238E27FC236}">
                <a16:creationId xmlns:a16="http://schemas.microsoft.com/office/drawing/2014/main" id="{7BA3BB6F-107C-8E47-A27E-6710C97FD80D}"/>
              </a:ext>
            </a:extLst>
          </p:cNvPr>
          <p:cNvSpPr/>
          <p:nvPr/>
        </p:nvSpPr>
        <p:spPr>
          <a:xfrm>
            <a:off x="9275259" y="5172040"/>
            <a:ext cx="2768598" cy="609600"/>
          </a:xfrm>
          <a:prstGeom prst="roundRect">
            <a:avLst/>
          </a:prstGeom>
          <a:solidFill>
            <a:srgbClr val="FFC000"/>
          </a:solidFill>
          <a:ln>
            <a:solidFill>
              <a:schemeClr val="bg2">
                <a:lumMod val="1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solidFill>
                  <a:schemeClr val="tx1"/>
                </a:solidFill>
              </a:rPr>
              <a:t>ML application kernels</a:t>
            </a:r>
          </a:p>
        </p:txBody>
      </p:sp>
      <p:sp>
        <p:nvSpPr>
          <p:cNvPr id="100" name="Rounded Rectangle 99">
            <a:extLst>
              <a:ext uri="{FF2B5EF4-FFF2-40B4-BE49-F238E27FC236}">
                <a16:creationId xmlns:a16="http://schemas.microsoft.com/office/drawing/2014/main" id="{39B16112-DC72-0247-A876-1070ADF016E0}"/>
              </a:ext>
            </a:extLst>
          </p:cNvPr>
          <p:cNvSpPr/>
          <p:nvPr/>
        </p:nvSpPr>
        <p:spPr>
          <a:xfrm>
            <a:off x="8782667" y="3569242"/>
            <a:ext cx="1519236" cy="609600"/>
          </a:xfrm>
          <a:prstGeom prst="roundRect">
            <a:avLst/>
          </a:prstGeom>
          <a:solidFill>
            <a:srgbClr val="FFC000"/>
          </a:solidFill>
          <a:ln>
            <a:solidFill>
              <a:schemeClr val="bg2">
                <a:lumMod val="1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solidFill>
                  <a:schemeClr val="tx1"/>
                </a:solidFill>
              </a:rPr>
              <a:t>Data transfer</a:t>
            </a:r>
            <a:br>
              <a:rPr lang="en-US" dirty="0">
                <a:solidFill>
                  <a:schemeClr val="tx1"/>
                </a:solidFill>
              </a:rPr>
            </a:br>
            <a:r>
              <a:rPr lang="en-US" dirty="0">
                <a:solidFill>
                  <a:schemeClr val="tx1"/>
                </a:solidFill>
              </a:rPr>
              <a:t>kernel</a:t>
            </a:r>
          </a:p>
        </p:txBody>
      </p:sp>
      <p:sp>
        <p:nvSpPr>
          <p:cNvPr id="101" name="TextBox 100">
            <a:extLst>
              <a:ext uri="{FF2B5EF4-FFF2-40B4-BE49-F238E27FC236}">
                <a16:creationId xmlns:a16="http://schemas.microsoft.com/office/drawing/2014/main" id="{52778BFC-0214-CC4C-A71F-46F1DA821470}"/>
              </a:ext>
            </a:extLst>
          </p:cNvPr>
          <p:cNvSpPr txBox="1"/>
          <p:nvPr/>
        </p:nvSpPr>
        <p:spPr>
          <a:xfrm>
            <a:off x="10374275" y="1801421"/>
            <a:ext cx="892552" cy="369332"/>
          </a:xfrm>
          <a:prstGeom prst="rect">
            <a:avLst/>
          </a:prstGeom>
          <a:noFill/>
        </p:spPr>
        <p:txBody>
          <a:bodyPr wrap="none" rtlCol="0">
            <a:spAutoFit/>
          </a:bodyPr>
          <a:lstStyle/>
          <a:p>
            <a:r>
              <a:rPr lang="en-US" dirty="0"/>
              <a:t>packets</a:t>
            </a:r>
          </a:p>
        </p:txBody>
      </p:sp>
      <p:sp>
        <p:nvSpPr>
          <p:cNvPr id="102" name="Rounded Rectangle 101">
            <a:extLst>
              <a:ext uri="{FF2B5EF4-FFF2-40B4-BE49-F238E27FC236}">
                <a16:creationId xmlns:a16="http://schemas.microsoft.com/office/drawing/2014/main" id="{F549C478-88E3-6A4B-A607-9845660DE83D}"/>
              </a:ext>
            </a:extLst>
          </p:cNvPr>
          <p:cNvSpPr/>
          <p:nvPr/>
        </p:nvSpPr>
        <p:spPr>
          <a:xfrm>
            <a:off x="10780623" y="3491731"/>
            <a:ext cx="1225015" cy="579064"/>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GPU DMA engine</a:t>
            </a:r>
          </a:p>
        </p:txBody>
      </p:sp>
      <p:cxnSp>
        <p:nvCxnSpPr>
          <p:cNvPr id="103" name="Curved Connector 102">
            <a:extLst>
              <a:ext uri="{FF2B5EF4-FFF2-40B4-BE49-F238E27FC236}">
                <a16:creationId xmlns:a16="http://schemas.microsoft.com/office/drawing/2014/main" id="{58EEEA7D-AAA0-C549-881B-6281AC17F054}"/>
              </a:ext>
            </a:extLst>
          </p:cNvPr>
          <p:cNvCxnSpPr>
            <a:stCxn id="81" idx="3"/>
            <a:endCxn id="97" idx="0"/>
          </p:cNvCxnSpPr>
          <p:nvPr/>
        </p:nvCxnSpPr>
        <p:spPr>
          <a:xfrm flipH="1">
            <a:off x="11243890" y="1709651"/>
            <a:ext cx="406399" cy="2646709"/>
          </a:xfrm>
          <a:prstGeom prst="curvedConnector4">
            <a:avLst>
              <a:gd name="adj1" fmla="val -139584"/>
              <a:gd name="adj2" fmla="val 63435"/>
            </a:avLst>
          </a:prstGeom>
          <a:ln w="1905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04" name="Curved Connector 103">
            <a:extLst>
              <a:ext uri="{FF2B5EF4-FFF2-40B4-BE49-F238E27FC236}">
                <a16:creationId xmlns:a16="http://schemas.microsoft.com/office/drawing/2014/main" id="{B1C44E52-B10E-024F-9715-2DA58D2DDADD}"/>
              </a:ext>
            </a:extLst>
          </p:cNvPr>
          <p:cNvCxnSpPr/>
          <p:nvPr/>
        </p:nvCxnSpPr>
        <p:spPr>
          <a:xfrm rot="10800000" flipV="1">
            <a:off x="9275260" y="4491826"/>
            <a:ext cx="751551" cy="985013"/>
          </a:xfrm>
          <a:prstGeom prst="curvedConnector3">
            <a:avLst>
              <a:gd name="adj1" fmla="val 130417"/>
            </a:avLst>
          </a:prstGeom>
          <a:ln w="28575">
            <a:tailEnd type="triangle"/>
          </a:ln>
        </p:spPr>
        <p:style>
          <a:lnRef idx="1">
            <a:schemeClr val="dk1"/>
          </a:lnRef>
          <a:fillRef idx="0">
            <a:schemeClr val="dk1"/>
          </a:fillRef>
          <a:effectRef idx="0">
            <a:schemeClr val="dk1"/>
          </a:effectRef>
          <a:fontRef idx="minor">
            <a:schemeClr val="tx1"/>
          </a:fontRef>
        </p:style>
      </p:cxnSp>
      <p:sp>
        <p:nvSpPr>
          <p:cNvPr id="21" name="TextBox 20">
            <a:extLst>
              <a:ext uri="{FF2B5EF4-FFF2-40B4-BE49-F238E27FC236}">
                <a16:creationId xmlns:a16="http://schemas.microsoft.com/office/drawing/2014/main" id="{557E746A-B7AC-0945-B1E9-0C8D07AA2028}"/>
              </a:ext>
            </a:extLst>
          </p:cNvPr>
          <p:cNvSpPr txBox="1"/>
          <p:nvPr/>
        </p:nvSpPr>
        <p:spPr>
          <a:xfrm>
            <a:off x="6119668" y="5781640"/>
            <a:ext cx="1492845" cy="461665"/>
          </a:xfrm>
          <a:prstGeom prst="rect">
            <a:avLst/>
          </a:prstGeom>
          <a:noFill/>
        </p:spPr>
        <p:txBody>
          <a:bodyPr wrap="none" rtlCol="0">
            <a:spAutoFit/>
          </a:bodyPr>
          <a:lstStyle/>
          <a:p>
            <a:r>
              <a:rPr lang="en-US" sz="2400" dirty="0"/>
              <a:t>CPU-Copy </a:t>
            </a:r>
          </a:p>
        </p:txBody>
      </p:sp>
      <p:cxnSp>
        <p:nvCxnSpPr>
          <p:cNvPr id="34" name="Straight Connector 33">
            <a:extLst>
              <a:ext uri="{FF2B5EF4-FFF2-40B4-BE49-F238E27FC236}">
                <a16:creationId xmlns:a16="http://schemas.microsoft.com/office/drawing/2014/main" id="{51CD8079-2E24-2F46-80DB-C9C97C0669DA}"/>
              </a:ext>
            </a:extLst>
          </p:cNvPr>
          <p:cNvCxnSpPr/>
          <p:nvPr/>
        </p:nvCxnSpPr>
        <p:spPr>
          <a:xfrm>
            <a:off x="8593813" y="1583064"/>
            <a:ext cx="0" cy="4652577"/>
          </a:xfrm>
          <a:prstGeom prst="line">
            <a:avLst/>
          </a:prstGeom>
          <a:ln w="28575"/>
        </p:spPr>
        <p:style>
          <a:lnRef idx="1">
            <a:schemeClr val="dk1"/>
          </a:lnRef>
          <a:fillRef idx="0">
            <a:schemeClr val="dk1"/>
          </a:fillRef>
          <a:effectRef idx="0">
            <a:schemeClr val="dk1"/>
          </a:effectRef>
          <a:fontRef idx="minor">
            <a:schemeClr val="tx1"/>
          </a:fontRef>
        </p:style>
      </p:cxnSp>
      <p:sp>
        <p:nvSpPr>
          <p:cNvPr id="105" name="TextBox 104">
            <a:extLst>
              <a:ext uri="{FF2B5EF4-FFF2-40B4-BE49-F238E27FC236}">
                <a16:creationId xmlns:a16="http://schemas.microsoft.com/office/drawing/2014/main" id="{07A48357-CD59-334B-A3CF-168BC48EB5A5}"/>
              </a:ext>
            </a:extLst>
          </p:cNvPr>
          <p:cNvSpPr txBox="1"/>
          <p:nvPr/>
        </p:nvSpPr>
        <p:spPr>
          <a:xfrm>
            <a:off x="10000306" y="5773976"/>
            <a:ext cx="1030988" cy="461665"/>
          </a:xfrm>
          <a:prstGeom prst="rect">
            <a:avLst/>
          </a:prstGeom>
          <a:noFill/>
        </p:spPr>
        <p:txBody>
          <a:bodyPr wrap="none" rtlCol="0">
            <a:spAutoFit/>
          </a:bodyPr>
          <a:lstStyle/>
          <a:p>
            <a:r>
              <a:rPr lang="en-US" sz="2400" dirty="0"/>
              <a:t>NetML</a:t>
            </a:r>
          </a:p>
        </p:txBody>
      </p:sp>
      <p:sp>
        <p:nvSpPr>
          <p:cNvPr id="106" name="TextBox 105">
            <a:extLst>
              <a:ext uri="{FF2B5EF4-FFF2-40B4-BE49-F238E27FC236}">
                <a16:creationId xmlns:a16="http://schemas.microsoft.com/office/drawing/2014/main" id="{0BE868E1-9E6F-644D-B9E6-DAFEC5EB122C}"/>
              </a:ext>
            </a:extLst>
          </p:cNvPr>
          <p:cNvSpPr txBox="1"/>
          <p:nvPr/>
        </p:nvSpPr>
        <p:spPr>
          <a:xfrm>
            <a:off x="1551756" y="6293666"/>
            <a:ext cx="7081343" cy="646331"/>
          </a:xfrm>
          <a:prstGeom prst="rect">
            <a:avLst/>
          </a:prstGeom>
          <a:noFill/>
        </p:spPr>
        <p:txBody>
          <a:bodyPr wrap="square" rtlCol="0">
            <a:spAutoFit/>
          </a:bodyPr>
          <a:lstStyle/>
          <a:p>
            <a:r>
              <a:rPr lang="en-US" sz="1200" dirty="0"/>
              <a:t>[1] A. Dhakal and K. K. Ramakrishnan, “</a:t>
            </a:r>
            <a:r>
              <a:rPr lang="en-US" sz="1200" dirty="0" err="1"/>
              <a:t>Netml</a:t>
            </a:r>
            <a:r>
              <a:rPr lang="en-US" sz="1200" dirty="0"/>
              <a:t>: An </a:t>
            </a:r>
            <a:r>
              <a:rPr lang="en-US" sz="1200" dirty="0" err="1"/>
              <a:t>nfv</a:t>
            </a:r>
            <a:r>
              <a:rPr lang="en-US" sz="1200" dirty="0"/>
              <a:t> platform with efficient support for machine learning applications,” in </a:t>
            </a:r>
            <a:r>
              <a:rPr lang="en-US" sz="1200" i="1" dirty="0"/>
              <a:t>2019 IEEE Conference on Network </a:t>
            </a:r>
            <a:r>
              <a:rPr lang="en-US" sz="1200" i="1" dirty="0" err="1"/>
              <a:t>Softwarization</a:t>
            </a:r>
            <a:r>
              <a:rPr lang="en-US" sz="1200" i="1" dirty="0"/>
              <a:t> (</a:t>
            </a:r>
            <a:r>
              <a:rPr lang="en-US" sz="1200" i="1" dirty="0" err="1"/>
              <a:t>NetSoft</a:t>
            </a:r>
            <a:r>
              <a:rPr lang="en-US" sz="1200" i="1" dirty="0"/>
              <a:t>)</a:t>
            </a:r>
            <a:r>
              <a:rPr lang="en-US" sz="1200" dirty="0"/>
              <a:t>. IEEE, 2019, pp. 396–404. </a:t>
            </a:r>
          </a:p>
          <a:p>
            <a:endParaRPr lang="en-US" sz="1200" dirty="0"/>
          </a:p>
        </p:txBody>
      </p:sp>
    </p:spTree>
    <p:extLst>
      <p:ext uri="{BB962C8B-B14F-4D97-AF65-F5344CB8AC3E}">
        <p14:creationId xmlns:p14="http://schemas.microsoft.com/office/powerpoint/2010/main" val="283473313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1"/>
</p:tagLst>
</file>

<file path=ppt/tags/tag2.xml><?xml version="1.0" encoding="utf-8"?>
<p:tagLst xmlns:a="http://schemas.openxmlformats.org/drawingml/2006/main" xmlns:r="http://schemas.openxmlformats.org/officeDocument/2006/relationships" xmlns:p="http://schemas.openxmlformats.org/presentationml/2006/main">
  <p:tag name="TIMING" val="|1.5"/>
</p:tagLst>
</file>

<file path=ppt/tags/tag3.xml><?xml version="1.0" encoding="utf-8"?>
<p:tagLst xmlns:a="http://schemas.openxmlformats.org/drawingml/2006/main" xmlns:r="http://schemas.openxmlformats.org/officeDocument/2006/relationships" xmlns:p="http://schemas.openxmlformats.org/presentationml/2006/main">
  <p:tag name="TIMING" val="|1"/>
</p:tagLst>
</file>

<file path=ppt/tags/tag4.xml><?xml version="1.0" encoding="utf-8"?>
<p:tagLst xmlns:a="http://schemas.openxmlformats.org/drawingml/2006/main" xmlns:r="http://schemas.openxmlformats.org/officeDocument/2006/relationships" xmlns:p="http://schemas.openxmlformats.org/presentationml/2006/main">
  <p:tag name="TIMING" val="|1"/>
</p:tagLst>
</file>

<file path=ppt/tags/tag5.xml><?xml version="1.0" encoding="utf-8"?>
<p:tagLst xmlns:a="http://schemas.openxmlformats.org/drawingml/2006/main" xmlns:r="http://schemas.openxmlformats.org/officeDocument/2006/relationships" xmlns:p="http://schemas.openxmlformats.org/presentationml/2006/main">
  <p:tag name="TIMING" val="|1.1"/>
</p:tagLst>
</file>

<file path=ppt/tags/tag6.xml><?xml version="1.0" encoding="utf-8"?>
<p:tagLst xmlns:a="http://schemas.openxmlformats.org/drawingml/2006/main" xmlns:r="http://schemas.openxmlformats.org/officeDocument/2006/relationships" xmlns:p="http://schemas.openxmlformats.org/presentationml/2006/main">
  <p:tag name="TIMING" val="|1.1"/>
</p:tagLst>
</file>

<file path=ppt/tags/tag7.xml><?xml version="1.0" encoding="utf-8"?>
<p:tagLst xmlns:a="http://schemas.openxmlformats.org/drawingml/2006/main" xmlns:r="http://schemas.openxmlformats.org/officeDocument/2006/relationships" xmlns:p="http://schemas.openxmlformats.org/presentationml/2006/main">
  <p:tag name="TIMING" val="|1.5"/>
</p:tagLst>
</file>

<file path=ppt/tags/tag8.xml><?xml version="1.0" encoding="utf-8"?>
<p:tagLst xmlns:a="http://schemas.openxmlformats.org/drawingml/2006/main" xmlns:r="http://schemas.openxmlformats.org/officeDocument/2006/relationships" xmlns:p="http://schemas.openxmlformats.org/presentationml/2006/main">
  <p:tag name="TIMING" val="|2"/>
</p:tagLst>
</file>

<file path=ppt/tags/tag9.xml><?xml version="1.0" encoding="utf-8"?>
<p:tagLst xmlns:a="http://schemas.openxmlformats.org/drawingml/2006/main" xmlns:r="http://schemas.openxmlformats.org/officeDocument/2006/relationships" xmlns:p="http://schemas.openxmlformats.org/presentationml/2006/main">
  <p:tag name="TIMING" val="|1.1"/>
</p:tagLst>
</file>

<file path=ppt/tags/tag10.xml><?xml version="1.0" encoding="utf-8"?>
<p:tagLst xmlns:a="http://schemas.openxmlformats.org/drawingml/2006/main" xmlns:r="http://schemas.openxmlformats.org/officeDocument/2006/relationships" xmlns:p="http://schemas.openxmlformats.org/presentationml/2006/main">
  <p:tag name="TIMING" val="|0.8"/>
</p:tagLst>
</file>

<file path=ppt/tags/tag11.xml><?xml version="1.0" encoding="utf-8"?>
<p:tagLst xmlns:a="http://schemas.openxmlformats.org/drawingml/2006/main" xmlns:r="http://schemas.openxmlformats.org/officeDocument/2006/relationships" xmlns:p="http://schemas.openxmlformats.org/presentationml/2006/main">
  <p:tag name="TIMING" val="|1.3"/>
</p:tagLst>
</file>

<file path=ppt/tags/tag12.xml><?xml version="1.0" encoding="utf-8"?>
<p:tagLst xmlns:a="http://schemas.openxmlformats.org/drawingml/2006/main" xmlns:r="http://schemas.openxmlformats.org/officeDocument/2006/relationships" xmlns:p="http://schemas.openxmlformats.org/presentationml/2006/main">
  <p:tag name="TIMING" val="|0.8"/>
</p:tagLst>
</file>

<file path=ppt/tags/tag13.xml><?xml version="1.0" encoding="utf-8"?>
<p:tagLst xmlns:a="http://schemas.openxmlformats.org/drawingml/2006/main" xmlns:r="http://schemas.openxmlformats.org/officeDocument/2006/relationships" xmlns:p="http://schemas.openxmlformats.org/presentationml/2006/main">
  <p:tag name="TIMING" val="|1.1"/>
</p:tagLst>
</file>

<file path=ppt/tags/tag14.xml><?xml version="1.0" encoding="utf-8"?>
<p:tagLst xmlns:a="http://schemas.openxmlformats.org/drawingml/2006/main" xmlns:r="http://schemas.openxmlformats.org/officeDocument/2006/relationships" xmlns:p="http://schemas.openxmlformats.org/presentationml/2006/main">
  <p:tag name="TIMING" val="|2.1"/>
</p:tagLst>
</file>

<file path=ppt/tags/tag15.xml><?xml version="1.0" encoding="utf-8"?>
<p:tagLst xmlns:a="http://schemas.openxmlformats.org/drawingml/2006/main" xmlns:r="http://schemas.openxmlformats.org/officeDocument/2006/relationships" xmlns:p="http://schemas.openxmlformats.org/presentationml/2006/main">
  <p:tag name="TIMING" val="|1.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{DB0FCC50-86C4-AF4B-B1D0-A427EF3337B9}tf10001119</Template>
  <TotalTime>5758</TotalTime>
  <Words>4739</Words>
  <Application>Microsoft Macintosh PowerPoint</Application>
  <PresentationFormat>Widescreen</PresentationFormat>
  <Paragraphs>385</Paragraphs>
  <Slides>33</Slides>
  <Notes>26</Notes>
  <HiddenSlides>2</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Fira Sans</vt:lpstr>
      <vt:lpstr>Fira Sans Medium</vt:lpstr>
      <vt:lpstr>Arial</vt:lpstr>
      <vt:lpstr>Calibri</vt:lpstr>
      <vt:lpstr>Calibri Light</vt:lpstr>
      <vt:lpstr>Office Theme</vt:lpstr>
      <vt:lpstr>PowerPoint Presentation</vt:lpstr>
      <vt:lpstr>PowerPoint Presentation</vt:lpstr>
      <vt:lpstr>User application requirements</vt:lpstr>
      <vt:lpstr>User application requirements</vt:lpstr>
      <vt:lpstr>ML Inference Framework in the Edge Server</vt:lpstr>
      <vt:lpstr>Requirements for an Edge ML framework</vt:lpstr>
      <vt:lpstr>Edge Inference &amp; Learning Framework Architecture </vt:lpstr>
      <vt:lpstr>Inference &amp; Learning Framework Architecture</vt:lpstr>
      <vt:lpstr>Inference &amp; Learning Framework Architecture</vt:lpstr>
      <vt:lpstr>Inference &amp; Learning Framework DNN Inference application</vt:lpstr>
      <vt:lpstr>Experimental Testbed </vt:lpstr>
      <vt:lpstr>Streams &amp; GPU notification module</vt:lpstr>
      <vt:lpstr>Improving GPU utilization: Sharing of GPU</vt:lpstr>
      <vt:lpstr>Spatial Sharing of the GPU</vt:lpstr>
      <vt:lpstr>Controlled Spatial Sharing of the GPU</vt:lpstr>
      <vt:lpstr>Different ways to share a GPU</vt:lpstr>
      <vt:lpstr>Different ways to share a GPU</vt:lpstr>
      <vt:lpstr>Different ways to share a GPU</vt:lpstr>
      <vt:lpstr>Different ways to share a GPU</vt:lpstr>
      <vt:lpstr>Different ways to share a GPU</vt:lpstr>
      <vt:lpstr>Spatial Sharing: Limitation of Streams</vt:lpstr>
      <vt:lpstr>Notification from GPU</vt:lpstr>
      <vt:lpstr>Notification from GPU</vt:lpstr>
      <vt:lpstr>Data transfer to GPU</vt:lpstr>
      <vt:lpstr>Streaming Data transfer to GPU: CPU Copying &amp; NetML</vt:lpstr>
      <vt:lpstr>Data transfer Impact: CPU Load</vt:lpstr>
      <vt:lpstr>Data Transfer Impact: Throughput</vt:lpstr>
      <vt:lpstr>Integration of various ML platforms</vt:lpstr>
      <vt:lpstr>ML platforms and their characteristics</vt:lpstr>
      <vt:lpstr>Accommodating ML platform variability</vt:lpstr>
      <vt:lpstr>Conclusion</vt:lpstr>
      <vt:lpstr>Spatial Sharing: CUDA Streams</vt:lpstr>
      <vt:lpstr>Streaming Data transfer to GPU: CPU Copying &amp; NetML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Machine Learning at the Edge: Efficient Utilization of Limited CPU/GPU Resources by Multiplexing </dc:title>
  <dc:creator>Aditya Dhakal</dc:creator>
  <cp:lastModifiedBy>Aditya Dhakal</cp:lastModifiedBy>
  <cp:revision>220</cp:revision>
  <dcterms:created xsi:type="dcterms:W3CDTF">2020-09-29T16:42:53Z</dcterms:created>
  <dcterms:modified xsi:type="dcterms:W3CDTF">2020-10-13T11:56:23Z</dcterms:modified>
</cp:coreProperties>
</file>