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bookmarkIdSeed="3">
  <p:sldMasterIdLst>
    <p:sldMasterId id="2147483648" r:id="rId1"/>
    <p:sldMasterId id="2147483660" r:id="rId2"/>
  </p:sldMasterIdLst>
  <p:notesMasterIdLst>
    <p:notesMasterId r:id="rId20"/>
  </p:notesMasterIdLst>
  <p:handoutMasterIdLst>
    <p:handoutMasterId r:id="rId21"/>
  </p:handoutMasterIdLst>
  <p:sldIdLst>
    <p:sldId id="256" r:id="rId3"/>
    <p:sldId id="278" r:id="rId4"/>
    <p:sldId id="257" r:id="rId5"/>
    <p:sldId id="259" r:id="rId6"/>
    <p:sldId id="263" r:id="rId7"/>
    <p:sldId id="266" r:id="rId8"/>
    <p:sldId id="260" r:id="rId9"/>
    <p:sldId id="268" r:id="rId10"/>
    <p:sldId id="280" r:id="rId11"/>
    <p:sldId id="279" r:id="rId12"/>
    <p:sldId id="281" r:id="rId13"/>
    <p:sldId id="261" r:id="rId14"/>
    <p:sldId id="269" r:id="rId15"/>
    <p:sldId id="275" r:id="rId16"/>
    <p:sldId id="262" r:id="rId17"/>
    <p:sldId id="273" r:id="rId18"/>
    <p:sldId id="274"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FF"/>
    <a:srgbClr val="FF3399"/>
    <a:srgbClr val="9933FF"/>
    <a:srgbClr val="9999FF"/>
    <a:srgbClr val="FF0066"/>
    <a:srgbClr val="FF66CC"/>
    <a:srgbClr val="0066FF"/>
    <a:srgbClr val="CCCC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65389" autoAdjust="0"/>
  </p:normalViewPr>
  <p:slideViewPr>
    <p:cSldViewPr snapToGrid="0" showGuides="1">
      <p:cViewPr varScale="1">
        <p:scale>
          <a:sx n="119" d="100"/>
          <a:sy n="119" d="100"/>
        </p:scale>
        <p:origin x="264" y="84"/>
      </p:cViewPr>
      <p:guideLst>
        <p:guide orient="horz" pos="2205"/>
        <p:guide pos="3817"/>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B61B08-4A34-4538-AE25-A223701A8470}" type="datetimeFigureOut">
              <a:rPr lang="zh-CN" altLang="en-US" smtClean="0"/>
              <a:t>2020/11/1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B0161C-9A1E-45F9-98D6-4DBA6AA0F533}" type="slidenum">
              <a:rPr lang="zh-CN" altLang="en-US" smtClean="0"/>
              <a:t>‹#›</a:t>
            </a:fld>
            <a:endParaRPr lang="zh-CN" altLang="en-US"/>
          </a:p>
        </p:txBody>
      </p:sp>
    </p:spTree>
    <p:extLst>
      <p:ext uri="{BB962C8B-B14F-4D97-AF65-F5344CB8AC3E}">
        <p14:creationId xmlns:p14="http://schemas.microsoft.com/office/powerpoint/2010/main" val="16181416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DBC1ED-0092-4EAF-A8AA-BC84439ACE6E}" type="datetimeFigureOut">
              <a:rPr lang="zh-CN" altLang="en-US" smtClean="0"/>
              <a:t>2020/11/1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E25DBE-CB2B-4B36-A65B-16D473A156D5}" type="slidenum">
              <a:rPr lang="zh-CN" altLang="en-US" smtClean="0"/>
              <a:t>‹#›</a:t>
            </a:fld>
            <a:endParaRPr lang="zh-CN" altLang="en-US"/>
          </a:p>
        </p:txBody>
      </p:sp>
    </p:spTree>
    <p:extLst>
      <p:ext uri="{BB962C8B-B14F-4D97-AF65-F5344CB8AC3E}">
        <p14:creationId xmlns:p14="http://schemas.microsoft.com/office/powerpoint/2010/main" val="324429633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Ladies and gentlemen, I’m </a:t>
            </a:r>
            <a:r>
              <a:rPr lang="en-US" altLang="zh-CN" sz="1200" b="0" i="0" kern="1200" dirty="0" err="1">
                <a:solidFill>
                  <a:schemeClr val="tx1"/>
                </a:solidFill>
                <a:effectLst/>
                <a:latin typeface="+mn-lt"/>
                <a:ea typeface="+mn-ea"/>
                <a:cs typeface="+mn-cs"/>
              </a:rPr>
              <a:t>hornored</a:t>
            </a:r>
            <a:r>
              <a:rPr lang="en-US" altLang="zh-CN" sz="1200" b="0" i="0" kern="1200" dirty="0">
                <a:solidFill>
                  <a:schemeClr val="tx1"/>
                </a:solidFill>
                <a:effectLst/>
                <a:latin typeface="+mn-lt"/>
                <a:ea typeface="+mn-ea"/>
                <a:cs typeface="+mn-cs"/>
              </a:rPr>
              <a:t> and proud to have the opportunity to speak at this </a:t>
            </a:r>
            <a:r>
              <a:rPr lang="en-US" altLang="zh-CN" sz="1200" b="0" i="0" kern="1200" dirty="0" err="1">
                <a:solidFill>
                  <a:schemeClr val="tx1"/>
                </a:solidFill>
                <a:effectLst/>
                <a:latin typeface="+mn-lt"/>
                <a:ea typeface="+mn-ea"/>
                <a:cs typeface="+mn-cs"/>
              </a:rPr>
              <a:t>meeting.Today</a:t>
            </a:r>
            <a:r>
              <a:rPr lang="en-US" altLang="zh-CN" sz="1200" b="0" i="0" kern="1200" dirty="0">
                <a:solidFill>
                  <a:schemeClr val="tx1"/>
                </a:solidFill>
                <a:effectLst/>
                <a:latin typeface="+mn-lt"/>
                <a:ea typeface="+mn-ea"/>
                <a:cs typeface="+mn-cs"/>
              </a:rPr>
              <a:t> I would like to present my paper” Real-World ADSB signal recognition based on Radio Frequency </a:t>
            </a:r>
            <a:r>
              <a:rPr lang="en-US" altLang="zh-CN" sz="1200" b="0" i="0" kern="1200" dirty="0" err="1">
                <a:solidFill>
                  <a:schemeClr val="tx1"/>
                </a:solidFill>
                <a:effectLst/>
                <a:latin typeface="+mn-lt"/>
                <a:ea typeface="+mn-ea"/>
                <a:cs typeface="+mn-cs"/>
              </a:rPr>
              <a:t>Fingerprinting”,First</a:t>
            </a:r>
            <a:r>
              <a:rPr lang="en-US" altLang="zh-CN" sz="1200" b="0" i="0" kern="1200" dirty="0">
                <a:solidFill>
                  <a:schemeClr val="tx1"/>
                </a:solidFill>
                <a:effectLst/>
                <a:latin typeface="+mn-lt"/>
                <a:ea typeface="+mn-ea"/>
                <a:cs typeface="+mn-cs"/>
              </a:rPr>
              <a:t> of all, I would like to introduce my school </a:t>
            </a:r>
            <a:r>
              <a:rPr lang="en-US" altLang="zh-CN" sz="1200" b="0" i="0" kern="1200" dirty="0" err="1">
                <a:solidFill>
                  <a:schemeClr val="tx1"/>
                </a:solidFill>
                <a:effectLst/>
                <a:latin typeface="+mn-lt"/>
                <a:ea typeface="+mn-ea"/>
                <a:cs typeface="+mn-cs"/>
              </a:rPr>
              <a:t>harbin</a:t>
            </a:r>
            <a:r>
              <a:rPr lang="en-US" altLang="zh-CN" sz="1200" b="0" i="0" kern="1200" dirty="0">
                <a:solidFill>
                  <a:schemeClr val="tx1"/>
                </a:solidFill>
                <a:effectLst/>
                <a:latin typeface="+mn-lt"/>
                <a:ea typeface="+mn-ea"/>
                <a:cs typeface="+mn-cs"/>
              </a:rPr>
              <a:t> engineering university.</a:t>
            </a:r>
            <a:endParaRPr lang="zh-CN" altLang="en-US" dirty="0"/>
          </a:p>
        </p:txBody>
      </p:sp>
    </p:spTree>
    <p:extLst>
      <p:ext uri="{BB962C8B-B14F-4D97-AF65-F5344CB8AC3E}">
        <p14:creationId xmlns:p14="http://schemas.microsoft.com/office/powerpoint/2010/main" val="671225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As a national 3A level scenic area, the HEU campus has picturesque landscape in four seasons, such as Spring apricot blossom, Summer lake hiking, Autumn maple leaf and winter snow carrier. It is a very comfort to learn and live in HEU.</a:t>
            </a:r>
            <a:endParaRPr lang="zh-CN" altLang="en-US" dirty="0"/>
          </a:p>
        </p:txBody>
      </p:sp>
    </p:spTree>
    <p:extLst>
      <p:ext uri="{BB962C8B-B14F-4D97-AF65-F5344CB8AC3E}">
        <p14:creationId xmlns:p14="http://schemas.microsoft.com/office/powerpoint/2010/main" val="4237863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 will do this report for this four part, First is the introduction of Real-World ADS-B signal recognition based on Radio Frequency Fingerprinting</a:t>
            </a:r>
          </a:p>
        </p:txBody>
      </p:sp>
    </p:spTree>
    <p:extLst>
      <p:ext uri="{BB962C8B-B14F-4D97-AF65-F5344CB8AC3E}">
        <p14:creationId xmlns:p14="http://schemas.microsoft.com/office/powerpoint/2010/main" val="233651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050" dirty="0">
                <a:effectLst/>
              </a:rPr>
              <a:t>In the</a:t>
            </a:r>
            <a:r>
              <a:rPr lang="zh-CN" altLang="en-US" sz="1050" dirty="0">
                <a:effectLst/>
              </a:rPr>
              <a:t> </a:t>
            </a:r>
            <a:r>
              <a:rPr lang="en-US" altLang="zh-CN" sz="1050" dirty="0">
                <a:effectLst/>
              </a:rPr>
              <a:t>future</a:t>
            </a:r>
            <a:r>
              <a:rPr lang="zh-CN" altLang="en-US" sz="1050" dirty="0">
                <a:effectLst/>
              </a:rPr>
              <a:t> </a:t>
            </a:r>
            <a:r>
              <a:rPr lang="en-US" altLang="zh-CN" sz="1050" dirty="0">
                <a:effectLst/>
              </a:rPr>
              <a:t>,(ATC) technology currently in use will quickly reach its capacity limit. To replace traditional primary and secondary surveillance radar methods, the International Civil Aviation Organization has adopted a new protocol standard called Automatic Dependent Surveillance-Broadcast (ADSB} ADSB is to collect navigation information by the airborne information processing unit, and then broadcast it through the airborne communication equipment. For the aircraft equipped with ADSB receiver, combining all the broadcast information and the received monitoring information with its location information, it can form a more intuitive and three-dimensional surrounding traffic information for the pilot. Any aircraft equipped with ADS-B system broadcasts the location information through the public communication channel, Nevertheless, the ADS-B protocol does not provide any encryption and authentication methods. Due to the advent of cheap and accessible software-defined radios, today, anonymous devices can be attacked using widely available SDRs .</a:t>
            </a:r>
            <a:endParaRPr lang="zh-CN" altLang="en-US" sz="1050" dirty="0"/>
          </a:p>
        </p:txBody>
      </p:sp>
    </p:spTree>
    <p:extLst>
      <p:ext uri="{BB962C8B-B14F-4D97-AF65-F5344CB8AC3E}">
        <p14:creationId xmlns:p14="http://schemas.microsoft.com/office/powerpoint/2010/main" val="3174683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85750" indent="-285750">
              <a:buFont typeface="Arial" panose="020B0604020202020204" pitchFamily="34" charset="0"/>
              <a:buChar char="•"/>
            </a:pPr>
            <a:r>
              <a:rPr lang="en-US" altLang="zh-CN" sz="1200" b="1" dirty="0">
                <a:solidFill>
                  <a:schemeClr val="accent5">
                    <a:lumMod val="75000"/>
                  </a:schemeClr>
                </a:solidFill>
              </a:rPr>
              <a:t>first. We propose and design a novel RFF recognition scheme based on the Contour Stellar Images and CNN. The generated equipotential planet map is similar to the "fingerprint" graphic, so it can be identified using image recognition CNN.</a:t>
            </a:r>
          </a:p>
          <a:p>
            <a:pPr marL="285750" indent="-285750">
              <a:buFont typeface="Arial" panose="020B0604020202020204" pitchFamily="34" charset="0"/>
              <a:buChar char="•"/>
            </a:pPr>
            <a:endParaRPr lang="en-US" altLang="zh-CN" sz="1200" b="1" dirty="0">
              <a:solidFill>
                <a:schemeClr val="accent5">
                  <a:lumMod val="75000"/>
                </a:schemeClr>
              </a:solidFill>
            </a:endParaRPr>
          </a:p>
          <a:p>
            <a:pPr marL="285750" indent="-285750">
              <a:buFont typeface="Arial" panose="020B0604020202020204" pitchFamily="34" charset="0"/>
              <a:buChar char="•"/>
            </a:pPr>
            <a:r>
              <a:rPr lang="en-US" altLang="zh-CN" sz="1200" b="1" dirty="0">
                <a:solidFill>
                  <a:schemeClr val="accent5">
                    <a:lumMod val="75000"/>
                  </a:schemeClr>
                </a:solidFill>
              </a:rPr>
              <a:t>second. We proposed an ADS-B original signal detection acquisition and real-time labeling method and verified this method by using a One thousand and ninety MHz baseband signal collected by RTL-SDR, collecting signals from a total of 5 aircraft, 500 signals were selected uniformly for each aircraft.</a:t>
            </a:r>
          </a:p>
          <a:p>
            <a:pPr marL="285750" indent="-285750">
              <a:buFont typeface="Arial" panose="020B0604020202020204" pitchFamily="34" charset="0"/>
              <a:buChar char="•"/>
            </a:pPr>
            <a:endParaRPr lang="en-US" altLang="zh-CN" sz="1200" b="1" dirty="0">
              <a:solidFill>
                <a:schemeClr val="accent5">
                  <a:lumMod val="75000"/>
                </a:schemeClr>
              </a:solidFill>
            </a:endParaRPr>
          </a:p>
          <a:p>
            <a:pPr marL="285750" indent="-285750">
              <a:buFont typeface="Arial" panose="020B0604020202020204" pitchFamily="34" charset="0"/>
              <a:buChar char="•"/>
            </a:pPr>
            <a:r>
              <a:rPr lang="en-US" altLang="zh-CN" sz="1200" b="1" dirty="0">
                <a:solidFill>
                  <a:schemeClr val="accent5">
                    <a:lumMod val="75000"/>
                  </a:schemeClr>
                </a:solidFill>
              </a:rPr>
              <a:t>third. We compared the performance of Contour Stellar images and Constellation Diagram under the </a:t>
            </a:r>
            <a:r>
              <a:rPr lang="en-US" altLang="zh-CN" sz="1200" b="1" dirty="0" err="1">
                <a:solidFill>
                  <a:schemeClr val="accent5">
                    <a:lumMod val="75000"/>
                  </a:schemeClr>
                </a:solidFill>
              </a:rPr>
              <a:t>Alexnet</a:t>
            </a:r>
            <a:r>
              <a:rPr lang="en-US" altLang="zh-CN" sz="1200" b="1" dirty="0">
                <a:solidFill>
                  <a:schemeClr val="accent5">
                    <a:lumMod val="75000"/>
                  </a:schemeClr>
                </a:solidFill>
              </a:rPr>
              <a:t> network and different signal-to-noise ratio</a:t>
            </a:r>
            <a:r>
              <a:rPr lang="zh-CN" altLang="en-US" sz="1200" b="1" dirty="0">
                <a:solidFill>
                  <a:schemeClr val="accent5">
                    <a:lumMod val="75000"/>
                  </a:schemeClr>
                </a:solidFill>
              </a:rPr>
              <a:t>（</a:t>
            </a:r>
            <a:r>
              <a:rPr lang="en-US" altLang="zh-CN" sz="1200" b="1" dirty="0">
                <a:solidFill>
                  <a:schemeClr val="accent5">
                    <a:lumMod val="75000"/>
                  </a:schemeClr>
                </a:solidFill>
              </a:rPr>
              <a:t>SNR</a:t>
            </a:r>
            <a:r>
              <a:rPr lang="zh-CN" altLang="en-US" sz="1200" b="1" dirty="0">
                <a:solidFill>
                  <a:schemeClr val="accent5">
                    <a:lumMod val="75000"/>
                  </a:schemeClr>
                </a:solidFill>
              </a:rPr>
              <a:t>）</a:t>
            </a:r>
            <a:r>
              <a:rPr lang="en-US" altLang="zh-CN" sz="1200" b="1" dirty="0">
                <a:solidFill>
                  <a:schemeClr val="accent5">
                    <a:lumMod val="75000"/>
                  </a:schemeClr>
                </a:solidFill>
              </a:rPr>
              <a:t>. Besides, we also compared the performance of Contour Stellar images on </a:t>
            </a:r>
            <a:r>
              <a:rPr lang="en-US" altLang="zh-CN" sz="1200" b="1" dirty="0" err="1">
                <a:solidFill>
                  <a:schemeClr val="accent5">
                    <a:lumMod val="75000"/>
                  </a:schemeClr>
                </a:solidFill>
              </a:rPr>
              <a:t>Alexnet</a:t>
            </a:r>
            <a:r>
              <a:rPr lang="en-US" altLang="zh-CN" sz="1200" b="1" dirty="0">
                <a:solidFill>
                  <a:schemeClr val="accent5">
                    <a:lumMod val="75000"/>
                  </a:schemeClr>
                </a:solidFill>
              </a:rPr>
              <a:t> and </a:t>
            </a:r>
            <a:r>
              <a:rPr lang="en-US" altLang="zh-CN" sz="1200" b="1" dirty="0" err="1">
                <a:solidFill>
                  <a:schemeClr val="accent5">
                    <a:lumMod val="75000"/>
                  </a:schemeClr>
                </a:solidFill>
              </a:rPr>
              <a:t>GoogleNet</a:t>
            </a:r>
            <a:r>
              <a:rPr lang="en-US" altLang="zh-CN" sz="1200" b="1" dirty="0">
                <a:solidFill>
                  <a:schemeClr val="accent5">
                    <a:lumMod val="75000"/>
                  </a:schemeClr>
                </a:solidFill>
              </a:rPr>
              <a:t>.</a:t>
            </a:r>
          </a:p>
        </p:txBody>
      </p:sp>
    </p:spTree>
    <p:extLst>
      <p:ext uri="{BB962C8B-B14F-4D97-AF65-F5344CB8AC3E}">
        <p14:creationId xmlns:p14="http://schemas.microsoft.com/office/powerpoint/2010/main" val="1545044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Then is the </a:t>
            </a:r>
            <a:r>
              <a:rPr lang="en-US" altLang="zh-CN" sz="1200" b="1" kern="100" dirty="0">
                <a:solidFill>
                  <a:schemeClr val="accent5">
                    <a:lumMod val="50000"/>
                  </a:schemeClr>
                </a:solidFill>
                <a:ea typeface="微软雅黑" panose="020B0503020204020204" pitchFamily="34" charset="-122"/>
                <a:cs typeface="Times New Roman" panose="02020603050405020304" pitchFamily="18" charset="0"/>
              </a:rPr>
              <a:t>Signal Preprocessing</a:t>
            </a:r>
          </a:p>
          <a:p>
            <a:endParaRPr lang="zh-CN" altLang="en-US" dirty="0"/>
          </a:p>
        </p:txBody>
      </p:sp>
    </p:spTree>
    <p:extLst>
      <p:ext uri="{BB962C8B-B14F-4D97-AF65-F5344CB8AC3E}">
        <p14:creationId xmlns:p14="http://schemas.microsoft.com/office/powerpoint/2010/main" val="283509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Next, An aircraft reclaims its position and velocity using an onboard spy-in-the-sky receiver. This information is sent twice per second by the transmitting subsystem ADS-B Out. They are sustained by ground stations and by nearby aircraft if equipped with ADS-B In, where they are concocted further (e.g., by collision avoidance systems such as TCAS). ADS-B offers many further fields such as ID, intent, urgency code, and navigation accuracy. Two ADS-B data link standards are currently in use, Universal Access Transceiver(UAT) and One thousand and ninety MHz Extended Squitter. </a:t>
            </a:r>
          </a:p>
          <a:p>
            <a:endParaRPr lang="en-US" altLang="zh-CN" dirty="0"/>
          </a:p>
          <a:p>
            <a:r>
              <a:rPr lang="en-US" altLang="zh-CN" dirty="0"/>
              <a:t>1090 MHz Extended Squitter(1090ES) is a technology-based on S-mode transponder, with a frequency of 1090MHz. The format of the ADS-B message data block utilizes Pulse Position Modulation (PPM) coding. The first half of each transmitted pulse is 1, and the second half is 0. A complete ADS-B signal is composed of 8us preamble pulse and 112us data information bit pulse . as shown in Fig. 2.</a:t>
            </a:r>
            <a:endParaRPr lang="zh-CN" altLang="en-US" dirty="0"/>
          </a:p>
        </p:txBody>
      </p:sp>
    </p:spTree>
    <p:extLst>
      <p:ext uri="{BB962C8B-B14F-4D97-AF65-F5344CB8AC3E}">
        <p14:creationId xmlns:p14="http://schemas.microsoft.com/office/powerpoint/2010/main" val="2993084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After receiving the RF signal containing ADS-B signal from the antenna, the received signal shall first be amplified by automatic gain control (AGC), and then </a:t>
            </a:r>
            <a:r>
              <a:rPr lang="en-US" altLang="zh-CN" dirty="0" err="1"/>
              <a:t>throughRF</a:t>
            </a:r>
            <a:r>
              <a:rPr lang="en-US" altLang="zh-CN" dirty="0"/>
              <a:t> Image Rejection Filter Image </a:t>
            </a:r>
            <a:r>
              <a:rPr lang="en-US" altLang="zh-CN" dirty="0" err="1"/>
              <a:t>Rejectibn</a:t>
            </a:r>
            <a:r>
              <a:rPr lang="en-US" altLang="zh-CN" dirty="0"/>
              <a:t> Filter is a band-pass filter, which filters out unnecessary image signal, and then mixes it. </a:t>
            </a:r>
          </a:p>
          <a:p>
            <a:r>
              <a:rPr lang="en-US" altLang="zh-CN" dirty="0"/>
              <a:t>and the IQ signal is decoded by using the relevant decoding algorithm , the total data collection and labeling process is shown in Fig.</a:t>
            </a:r>
          </a:p>
        </p:txBody>
      </p:sp>
    </p:spTree>
    <p:extLst>
      <p:ext uri="{BB962C8B-B14F-4D97-AF65-F5344CB8AC3E}">
        <p14:creationId xmlns:p14="http://schemas.microsoft.com/office/powerpoint/2010/main" val="687871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total data collection and labeling process is shown in the slide ,we  collected data from a total of 5 aircraft at fixed locations. Each aircraft randomly selected 500 original baseband IQ signals, and each signal was annotated with an ICAO code. And then, we divided the data into training and validation data sets. We use 70\% of the signal for training and 30\% for validation. Avoid class imbalance in ADS-B data by ensuring a uniform distribution of labels (Aircraft types). Fig in the right show the label distributions to check if the generated labels are uniformly distributed.</a:t>
            </a:r>
            <a:endParaRPr lang="zh-CN" altLang="en-US" dirty="0"/>
          </a:p>
        </p:txBody>
      </p:sp>
    </p:spTree>
    <p:extLst>
      <p:ext uri="{BB962C8B-B14F-4D97-AF65-F5344CB8AC3E}">
        <p14:creationId xmlns:p14="http://schemas.microsoft.com/office/powerpoint/2010/main" val="3379082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 RFF classification, the data to be concocted is not an image</a:t>
            </a:r>
            <a:r>
              <a:rPr lang="zh-CN" altLang="en-US" dirty="0"/>
              <a:t>，</a:t>
            </a:r>
            <a:r>
              <a:rPr lang="en-US" altLang="zh-CN" dirty="0"/>
              <a:t>What we get is complex IQ data. To manipulate the existing DL models, we transform complex data samples into the Contour Stellar images for DL. The first step in data processing is to plot the signal into the form of a Constellation diagram. And then, we color the Constellation diagram according to the normalized dot density of each point in the Constellation picture. Furthermore, the normalized point density of the p symbol in each sample, calculated as Formula 1 in the slide shows;</a:t>
            </a:r>
          </a:p>
          <a:p>
            <a:endParaRPr lang="en-US" altLang="zh-CN" dirty="0"/>
          </a:p>
          <a:p>
            <a:r>
              <a:rPr lang="en-US" altLang="zh-CN" dirty="0"/>
              <a:t>Where h(p) function and v(p) function obtain the horizontal axis and the vertical axis value of the p- symbol, N is the number of the symbols of this sample,  </a:t>
            </a:r>
            <a:r>
              <a:rPr lang="en-US" altLang="zh-CN" dirty="0" err="1"/>
              <a:t>ris</a:t>
            </a:r>
            <a:r>
              <a:rPr lang="en-US" altLang="zh-CN" dirty="0"/>
              <a:t> half the length of the selected rectangular region when determining the normalized point density. </a:t>
            </a:r>
          </a:p>
          <a:p>
            <a:endParaRPr lang="en-US" altLang="zh-CN" dirty="0"/>
          </a:p>
          <a:p>
            <a:r>
              <a:rPr lang="en-US" altLang="zh-CN" dirty="0"/>
              <a:t>Then, every point in the Constellation diagram will be colored according to the color bar. and its normalized point density. The overall calculation formula of the contour stellar images is (3):</a:t>
            </a:r>
          </a:p>
          <a:p>
            <a:endParaRPr lang="en-US" altLang="zh-CN" dirty="0"/>
          </a:p>
          <a:p>
            <a:r>
              <a:rPr lang="en-US" altLang="zh-CN" dirty="0"/>
              <a:t>Where W_{0}$, H_{0}$ are the upper left corner coordinates of the contour stellar images, $W_{1}$ ,  $H_{1}$ are lower right corner coordinates the contour stellar images, $x_{0}$ , $y_{0}$ are the upper left coordinate of the density window function, $x_{1}$ , $y_{1}$ are the lower right corner of the density window function. Fig of </a:t>
            </a:r>
            <a:r>
              <a:rPr lang="en-US" altLang="zh-CN" dirty="0" err="1"/>
              <a:t>botton</a:t>
            </a:r>
            <a:r>
              <a:rPr lang="en-US" altLang="zh-CN" dirty="0"/>
              <a:t> of the slide shows the contour stellar images of the 5 aircraft ADS-B signals we captured;</a:t>
            </a:r>
            <a:endParaRPr lang="zh-CN" altLang="en-US" dirty="0"/>
          </a:p>
        </p:txBody>
      </p:sp>
    </p:spTree>
    <p:extLst>
      <p:ext uri="{BB962C8B-B14F-4D97-AF65-F5344CB8AC3E}">
        <p14:creationId xmlns:p14="http://schemas.microsoft.com/office/powerpoint/2010/main" val="721728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next.,we</a:t>
            </a:r>
            <a:r>
              <a:rPr lang="en-US" altLang="zh-CN" dirty="0"/>
              <a:t> talk about the experiment</a:t>
            </a:r>
            <a:endParaRPr lang="zh-CN" altLang="en-US" dirty="0"/>
          </a:p>
        </p:txBody>
      </p:sp>
    </p:spTree>
    <p:extLst>
      <p:ext uri="{BB962C8B-B14F-4D97-AF65-F5344CB8AC3E}">
        <p14:creationId xmlns:p14="http://schemas.microsoft.com/office/powerpoint/2010/main" val="1426116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 </a:t>
            </a:r>
            <a:r>
              <a:rPr lang="en-US" altLang="zh-CN" dirty="0" err="1"/>
              <a:t>AlexNet</a:t>
            </a:r>
            <a:r>
              <a:rPr lang="en-US" altLang="zh-CN" dirty="0"/>
              <a:t> and </a:t>
            </a:r>
            <a:r>
              <a:rPr lang="en-US" altLang="zh-CN" dirty="0" err="1"/>
              <a:t>GoogLeNet</a:t>
            </a:r>
            <a:r>
              <a:rPr lang="en-US" altLang="zh-CN" dirty="0"/>
              <a:t> networks, the last layer with learnable weights is fully connected. Replace this fully connected layer with a new fully-connected layer with the number of outputs equal to the number of classes in the ADS-B dataset. We classify the validation images using the fine-tuned network and calculate the classification precision.</a:t>
            </a:r>
          </a:p>
          <a:p>
            <a:r>
              <a:rPr lang="en-US" altLang="zh-CN" dirty="0"/>
              <a:t>The test precision of ADS-B data in </a:t>
            </a:r>
            <a:r>
              <a:rPr lang="en-US" altLang="zh-CN" dirty="0" err="1"/>
              <a:t>AlexNet</a:t>
            </a:r>
            <a:r>
              <a:rPr lang="en-US" altLang="zh-CN" dirty="0"/>
              <a:t> and </a:t>
            </a:r>
            <a:r>
              <a:rPr lang="en-US" altLang="zh-CN" dirty="0" err="1"/>
              <a:t>GoogLeNet</a:t>
            </a:r>
            <a:r>
              <a:rPr lang="en-US" altLang="zh-CN" dirty="0"/>
              <a:t> networks is 98.66% and 97.87%, Fig. 9 and Fig. 10 show the networks' Confusion Matrix.</a:t>
            </a:r>
          </a:p>
          <a:p>
            <a:endParaRPr lang="zh-CN" altLang="en-US" dirty="0"/>
          </a:p>
        </p:txBody>
      </p:sp>
    </p:spTree>
    <p:extLst>
      <p:ext uri="{BB962C8B-B14F-4D97-AF65-F5344CB8AC3E}">
        <p14:creationId xmlns:p14="http://schemas.microsoft.com/office/powerpoint/2010/main" val="3362204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To cover the classification performance at different noise levels, we added additive white Gaussian noise to the test data for experiments. Fig. 10.show the classification performance of Contour Stellar Images at different noise levels. It should be noted that the signal-to-noise ratio(SNR) here refers to the SNR after noise is enumerated when we regard the original signal as a pure signal without noise(in fact, the original signal itself also contains noise). Therefore, the actual SNRs are more diminutive than those shown in the figures. It can be seen that although these noisy samples have not been trained, the Contour Stellar Images have the excellent performance to classify these noisy samples. When the SNR is greater than 28 dB, the classification accuracy under both datasets is higher than 95\%. Also, comparing the classification accuracy of </a:t>
            </a:r>
            <a:r>
              <a:rPr lang="en-US" altLang="zh-CN" dirty="0" err="1"/>
              <a:t>Alexnet</a:t>
            </a:r>
            <a:r>
              <a:rPr lang="en-US" altLang="zh-CN" dirty="0"/>
              <a:t> and </a:t>
            </a:r>
            <a:r>
              <a:rPr lang="en-US" altLang="zh-CN" dirty="0" err="1"/>
              <a:t>GoogLenet</a:t>
            </a:r>
            <a:r>
              <a:rPr lang="en-US" altLang="zh-CN" dirty="0"/>
              <a:t> at different SNRs, the </a:t>
            </a:r>
            <a:r>
              <a:rPr lang="en-US" altLang="zh-CN" dirty="0" err="1"/>
              <a:t>Alexnet</a:t>
            </a:r>
            <a:r>
              <a:rPr lang="en-US" altLang="zh-CN" dirty="0"/>
              <a:t> classification is more robust to noise.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Tree>
    <p:extLst>
      <p:ext uri="{BB962C8B-B14F-4D97-AF65-F5344CB8AC3E}">
        <p14:creationId xmlns:p14="http://schemas.microsoft.com/office/powerpoint/2010/main" val="1915289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indent="-342900" algn="just">
              <a:lnSpc>
                <a:spcPct val="150000"/>
              </a:lnSpc>
              <a:buAutoNum type="arabicPeriod"/>
            </a:pPr>
            <a:r>
              <a:rPr lang="en-US" altLang="zh-CN" dirty="0">
                <a:latin typeface="Times New Roman" panose="02020603050405020304" pitchFamily="18" charset="0"/>
                <a:cs typeface="Times New Roman" panose="02020603050405020304" pitchFamily="18" charset="0"/>
              </a:rPr>
              <a:t>We propose and design a novel RFF recognition scheme based on Contour Stellar Images and deep learning. </a:t>
            </a:r>
          </a:p>
          <a:p>
            <a:pPr marL="342900" indent="-342900" algn="just">
              <a:lnSpc>
                <a:spcPct val="150000"/>
              </a:lnSpc>
              <a:buAutoNum type="arabicPeriod"/>
            </a:pPr>
            <a:r>
              <a:rPr lang="en-US" altLang="zh-CN" dirty="0">
                <a:latin typeface="Times New Roman" panose="02020603050405020304" pitchFamily="18" charset="0"/>
                <a:cs typeface="Times New Roman" panose="02020603050405020304" pitchFamily="18" charset="0"/>
              </a:rPr>
              <a:t>We designed an ADS-B original signal capture and labeling method and verified this method by using a 1090MHz baseband signal collected by RTL-SDR, </a:t>
            </a:r>
          </a:p>
          <a:p>
            <a:pPr marL="342900" indent="-342900" algn="just">
              <a:lnSpc>
                <a:spcPct val="150000"/>
              </a:lnSpc>
              <a:buAutoNum type="arabicPeriod"/>
            </a:pPr>
            <a:r>
              <a:rPr lang="en-US" altLang="zh-CN" dirty="0">
                <a:latin typeface="Times New Roman" panose="02020603050405020304" pitchFamily="18" charset="0"/>
                <a:cs typeface="Times New Roman" panose="02020603050405020304" pitchFamily="18" charset="0"/>
              </a:rPr>
              <a:t>the experimental conclusions under different signal-to-noise ratios and different networks show the effectiveness of the Contour Stellar Images, and it shows that the excellent identification performance of the RF fingerprint can lay a foundation for the physical layer security of aircraft.</a:t>
            </a:r>
          </a:p>
          <a:p>
            <a:pPr algn="just"/>
            <a:r>
              <a:rPr lang="en-US" altLang="zh-CN" dirty="0">
                <a:latin typeface="Times New Roman" panose="02020603050405020304" pitchFamily="18" charset="0"/>
                <a:cs typeface="Times New Roman" panose="02020603050405020304" pitchFamily="18" charset="0"/>
              </a:rPr>
              <a:t>1.Use better equipment to collect more </a:t>
            </a:r>
            <a:r>
              <a:rPr lang="en-US" altLang="zh-CN" dirty="0" err="1">
                <a:latin typeface="Times New Roman" panose="02020603050405020304" pitchFamily="18" charset="0"/>
                <a:cs typeface="Times New Roman" panose="02020603050405020304" pitchFamily="18" charset="0"/>
              </a:rPr>
              <a:t>adsb</a:t>
            </a:r>
            <a:r>
              <a:rPr lang="en-US" altLang="zh-CN" dirty="0">
                <a:latin typeface="Times New Roman" panose="02020603050405020304" pitchFamily="18" charset="0"/>
                <a:cs typeface="Times New Roman" panose="02020603050405020304" pitchFamily="18" charset="0"/>
              </a:rPr>
              <a:t> signals to study RF fingerprints</a:t>
            </a:r>
          </a:p>
          <a:p>
            <a:pPr algn="just"/>
            <a:r>
              <a:rPr lang="en-US" altLang="zh-CN">
                <a:latin typeface="Times New Roman" panose="02020603050405020304" pitchFamily="18" charset="0"/>
                <a:cs typeface="Times New Roman" panose="02020603050405020304" pitchFamily="18" charset="0"/>
              </a:rPr>
              <a:t>2.Adjust the planet map to adapt to different channel requirements</a:t>
            </a:r>
          </a:p>
          <a:p>
            <a:pPr marL="342900" indent="-342900" algn="just">
              <a:lnSpc>
                <a:spcPct val="150000"/>
              </a:lnSpc>
              <a:buAutoNum type="arabicPeriod"/>
            </a:pPr>
            <a:endParaRPr lang="en-US" altLang="zh-C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8363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That’s all for my talk, Thank you for your listening. </a:t>
            </a:r>
            <a:endParaRPr lang="zh-CN" altLang="en-US"/>
          </a:p>
        </p:txBody>
      </p:sp>
    </p:spTree>
    <p:extLst>
      <p:ext uri="{BB962C8B-B14F-4D97-AF65-F5344CB8AC3E}">
        <p14:creationId xmlns:p14="http://schemas.microsoft.com/office/powerpoint/2010/main" val="3866160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66CCE1CE-8B88-43BC-9E36-6497165DDAAC}" type="datetime1">
              <a:rPr lang="zh-CN" altLang="en-US" smtClean="0"/>
              <a:t>2020/11/1</a:t>
            </a:fld>
            <a:endParaRPr lang="zh-CN" altLang="en-US"/>
          </a:p>
        </p:txBody>
      </p:sp>
      <p:sp>
        <p:nvSpPr>
          <p:cNvPr id="5" name="页脚占位符 4"/>
          <p:cNvSpPr>
            <a:spLocks noGrp="1"/>
          </p:cNvSpPr>
          <p:nvPr>
            <p:ph type="ftr" sz="quarter" idx="11"/>
          </p:nvPr>
        </p:nvSpPr>
        <p:spPr/>
        <p:txBody>
          <a:bodyPr/>
          <a:lstStyle/>
          <a:p>
            <a:r>
              <a:rPr lang="en-US" altLang="zh-CN"/>
              <a:t>Harbin Engineering University</a:t>
            </a:r>
            <a:endParaRPr lang="zh-CN" altLang="en-US"/>
          </a:p>
        </p:txBody>
      </p:sp>
      <p:sp>
        <p:nvSpPr>
          <p:cNvPr id="6" name="灯片编号占位符 5"/>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386934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AE39B8C-3B93-4528-85A5-F83FE4435A19}" type="datetime1">
              <a:rPr lang="zh-CN" altLang="en-US" smtClean="0"/>
              <a:t>2020/11/1</a:t>
            </a:fld>
            <a:endParaRPr lang="zh-CN" altLang="en-US"/>
          </a:p>
        </p:txBody>
      </p:sp>
      <p:sp>
        <p:nvSpPr>
          <p:cNvPr id="5" name="页脚占位符 4"/>
          <p:cNvSpPr>
            <a:spLocks noGrp="1"/>
          </p:cNvSpPr>
          <p:nvPr>
            <p:ph type="ftr" sz="quarter" idx="11"/>
          </p:nvPr>
        </p:nvSpPr>
        <p:spPr/>
        <p:txBody>
          <a:bodyPr/>
          <a:lstStyle/>
          <a:p>
            <a:r>
              <a:rPr lang="en-US" altLang="zh-CN"/>
              <a:t>Harbin Engineering University</a:t>
            </a:r>
            <a:endParaRPr lang="zh-CN" altLang="en-US"/>
          </a:p>
        </p:txBody>
      </p:sp>
      <p:sp>
        <p:nvSpPr>
          <p:cNvPr id="6" name="灯片编号占位符 5"/>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24993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0B98AF6-5C9B-4A80-A4D1-3F6556EC7441}" type="datetime1">
              <a:rPr lang="zh-CN" altLang="en-US" smtClean="0"/>
              <a:t>2020/11/1</a:t>
            </a:fld>
            <a:endParaRPr lang="zh-CN" altLang="en-US"/>
          </a:p>
        </p:txBody>
      </p:sp>
      <p:sp>
        <p:nvSpPr>
          <p:cNvPr id="5" name="页脚占位符 4"/>
          <p:cNvSpPr>
            <a:spLocks noGrp="1"/>
          </p:cNvSpPr>
          <p:nvPr>
            <p:ph type="ftr" sz="quarter" idx="11"/>
          </p:nvPr>
        </p:nvSpPr>
        <p:spPr/>
        <p:txBody>
          <a:bodyPr/>
          <a:lstStyle/>
          <a:p>
            <a:r>
              <a:rPr lang="en-US" altLang="zh-CN"/>
              <a:t>Harbin Engineering University</a:t>
            </a:r>
            <a:endParaRPr lang="zh-CN" altLang="en-US"/>
          </a:p>
        </p:txBody>
      </p:sp>
      <p:sp>
        <p:nvSpPr>
          <p:cNvPr id="6" name="灯片编号占位符 5"/>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1562484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1A1E69F-63BA-4956-A6DC-6D9594C79808}" type="datetime1">
              <a:rPr lang="zh-CN" altLang="en-US" smtClean="0"/>
              <a:t>2020/11/1</a:t>
            </a:fld>
            <a:endParaRPr lang="zh-CN" altLang="en-US"/>
          </a:p>
        </p:txBody>
      </p:sp>
      <p:sp>
        <p:nvSpPr>
          <p:cNvPr id="6" name="页脚占位符 5"/>
          <p:cNvSpPr>
            <a:spLocks noGrp="1"/>
          </p:cNvSpPr>
          <p:nvPr>
            <p:ph type="ftr" sz="quarter" idx="11"/>
          </p:nvPr>
        </p:nvSpPr>
        <p:spPr/>
        <p:txBody>
          <a:bodyPr/>
          <a:lstStyle/>
          <a:p>
            <a:r>
              <a:rPr lang="en-US" altLang="zh-CN"/>
              <a:t>Harbin Engineering University</a:t>
            </a:r>
            <a:endParaRPr lang="zh-CN" altLang="en-US"/>
          </a:p>
        </p:txBody>
      </p:sp>
      <p:sp>
        <p:nvSpPr>
          <p:cNvPr id="7" name="灯片编号占位符 6"/>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2778847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F7E51E5-7F50-4BBE-8C1C-35DA1594C23C}" type="datetime1">
              <a:rPr lang="zh-CN" altLang="en-US" smtClean="0"/>
              <a:t>2020/11/1</a:t>
            </a:fld>
            <a:endParaRPr lang="zh-CN" altLang="en-US"/>
          </a:p>
        </p:txBody>
      </p:sp>
      <p:sp>
        <p:nvSpPr>
          <p:cNvPr id="8" name="页脚占位符 7"/>
          <p:cNvSpPr>
            <a:spLocks noGrp="1"/>
          </p:cNvSpPr>
          <p:nvPr>
            <p:ph type="ftr" sz="quarter" idx="11"/>
          </p:nvPr>
        </p:nvSpPr>
        <p:spPr/>
        <p:txBody>
          <a:bodyPr/>
          <a:lstStyle/>
          <a:p>
            <a:r>
              <a:rPr lang="en-US" altLang="zh-CN"/>
              <a:t>Harbin Engineering University</a:t>
            </a:r>
            <a:endParaRPr lang="zh-CN" altLang="en-US"/>
          </a:p>
        </p:txBody>
      </p:sp>
      <p:sp>
        <p:nvSpPr>
          <p:cNvPr id="9" name="灯片编号占位符 8"/>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402910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EF33B19-3EE0-4EA5-B0FE-7197DCC2AFA1}" type="datetime1">
              <a:rPr lang="zh-CN" altLang="en-US" smtClean="0"/>
              <a:t>2020/11/1</a:t>
            </a:fld>
            <a:endParaRPr lang="zh-CN" altLang="en-US"/>
          </a:p>
        </p:txBody>
      </p:sp>
      <p:sp>
        <p:nvSpPr>
          <p:cNvPr id="4" name="页脚占位符 3"/>
          <p:cNvSpPr>
            <a:spLocks noGrp="1"/>
          </p:cNvSpPr>
          <p:nvPr>
            <p:ph type="ftr" sz="quarter" idx="11"/>
          </p:nvPr>
        </p:nvSpPr>
        <p:spPr/>
        <p:txBody>
          <a:bodyPr/>
          <a:lstStyle/>
          <a:p>
            <a:r>
              <a:rPr lang="en-US" altLang="zh-CN"/>
              <a:t>Harbin Engineering University</a:t>
            </a:r>
            <a:endParaRPr lang="zh-CN" altLang="en-US"/>
          </a:p>
        </p:txBody>
      </p:sp>
      <p:sp>
        <p:nvSpPr>
          <p:cNvPr id="5" name="灯片编号占位符 4"/>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298491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19B3E76-67E6-4938-8B1D-3E20E55BCC15}" type="datetime1">
              <a:rPr lang="zh-CN" altLang="en-US" smtClean="0"/>
              <a:t>2020/11/1</a:t>
            </a:fld>
            <a:endParaRPr lang="zh-CN" altLang="en-US"/>
          </a:p>
        </p:txBody>
      </p:sp>
      <p:sp>
        <p:nvSpPr>
          <p:cNvPr id="3" name="页脚占位符 2"/>
          <p:cNvSpPr>
            <a:spLocks noGrp="1"/>
          </p:cNvSpPr>
          <p:nvPr>
            <p:ph type="ftr" sz="quarter" idx="11"/>
          </p:nvPr>
        </p:nvSpPr>
        <p:spPr/>
        <p:txBody>
          <a:bodyPr/>
          <a:lstStyle/>
          <a:p>
            <a:r>
              <a:rPr lang="en-US" altLang="zh-CN"/>
              <a:t>Harbin Engineering University</a:t>
            </a:r>
            <a:endParaRPr lang="zh-CN" altLang="en-US"/>
          </a:p>
        </p:txBody>
      </p:sp>
      <p:sp>
        <p:nvSpPr>
          <p:cNvPr id="4" name="灯片编号占位符 3"/>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447047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199D336-528E-49B9-AA59-6ADCA1C70877}" type="datetime1">
              <a:rPr lang="zh-CN" altLang="en-US" smtClean="0"/>
              <a:t>2020/11/1</a:t>
            </a:fld>
            <a:endParaRPr lang="zh-CN" altLang="en-US"/>
          </a:p>
        </p:txBody>
      </p:sp>
      <p:sp>
        <p:nvSpPr>
          <p:cNvPr id="6" name="页脚占位符 5"/>
          <p:cNvSpPr>
            <a:spLocks noGrp="1"/>
          </p:cNvSpPr>
          <p:nvPr>
            <p:ph type="ftr" sz="quarter" idx="11"/>
          </p:nvPr>
        </p:nvSpPr>
        <p:spPr/>
        <p:txBody>
          <a:bodyPr/>
          <a:lstStyle/>
          <a:p>
            <a:r>
              <a:rPr lang="en-US" altLang="zh-CN"/>
              <a:t>Harbin Engineering University</a:t>
            </a:r>
            <a:endParaRPr lang="zh-CN" altLang="en-US"/>
          </a:p>
        </p:txBody>
      </p:sp>
      <p:sp>
        <p:nvSpPr>
          <p:cNvPr id="7" name="灯片编号占位符 6"/>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455304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4912C6C-E7B7-4D6C-80E3-36969FCB7271}" type="datetime1">
              <a:rPr lang="zh-CN" altLang="en-US" smtClean="0"/>
              <a:t>2020/11/1</a:t>
            </a:fld>
            <a:endParaRPr lang="zh-CN" altLang="en-US"/>
          </a:p>
        </p:txBody>
      </p:sp>
      <p:sp>
        <p:nvSpPr>
          <p:cNvPr id="6" name="页脚占位符 5"/>
          <p:cNvSpPr>
            <a:spLocks noGrp="1"/>
          </p:cNvSpPr>
          <p:nvPr>
            <p:ph type="ftr" sz="quarter" idx="11"/>
          </p:nvPr>
        </p:nvSpPr>
        <p:spPr/>
        <p:txBody>
          <a:bodyPr/>
          <a:lstStyle/>
          <a:p>
            <a:r>
              <a:rPr lang="en-US" altLang="zh-CN"/>
              <a:t>Harbin Engineering University</a:t>
            </a:r>
            <a:endParaRPr lang="zh-CN" altLang="en-US"/>
          </a:p>
        </p:txBody>
      </p:sp>
      <p:sp>
        <p:nvSpPr>
          <p:cNvPr id="7" name="灯片编号占位符 6"/>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268894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D681A56-4A90-4992-AE80-FA3D288C72B5}" type="datetime1">
              <a:rPr lang="zh-CN" altLang="en-US" smtClean="0"/>
              <a:t>2020/11/1</a:t>
            </a:fld>
            <a:endParaRPr lang="zh-CN" altLang="en-US"/>
          </a:p>
        </p:txBody>
      </p:sp>
      <p:sp>
        <p:nvSpPr>
          <p:cNvPr id="5" name="页脚占位符 4"/>
          <p:cNvSpPr>
            <a:spLocks noGrp="1"/>
          </p:cNvSpPr>
          <p:nvPr>
            <p:ph type="ftr" sz="quarter" idx="11"/>
          </p:nvPr>
        </p:nvSpPr>
        <p:spPr/>
        <p:txBody>
          <a:bodyPr/>
          <a:lstStyle/>
          <a:p>
            <a:r>
              <a:rPr lang="en-US" altLang="zh-CN"/>
              <a:t>Harbin Engineering University</a:t>
            </a:r>
            <a:endParaRPr lang="zh-CN" altLang="en-US"/>
          </a:p>
        </p:txBody>
      </p:sp>
      <p:sp>
        <p:nvSpPr>
          <p:cNvPr id="6" name="灯片编号占位符 5"/>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2954779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6CCCEC8-6DF9-4D86-BB98-FF687B99B01F}" type="datetime1">
              <a:rPr lang="zh-CN" altLang="en-US" smtClean="0"/>
              <a:t>2020/11/1</a:t>
            </a:fld>
            <a:endParaRPr lang="zh-CN" altLang="en-US"/>
          </a:p>
        </p:txBody>
      </p:sp>
      <p:sp>
        <p:nvSpPr>
          <p:cNvPr id="5" name="页脚占位符 4"/>
          <p:cNvSpPr>
            <a:spLocks noGrp="1"/>
          </p:cNvSpPr>
          <p:nvPr>
            <p:ph type="ftr" sz="quarter" idx="11"/>
          </p:nvPr>
        </p:nvSpPr>
        <p:spPr/>
        <p:txBody>
          <a:bodyPr/>
          <a:lstStyle/>
          <a:p>
            <a:r>
              <a:rPr lang="en-US" altLang="zh-CN"/>
              <a:t>Harbin Engineering University</a:t>
            </a:r>
            <a:endParaRPr lang="zh-CN" altLang="en-US"/>
          </a:p>
        </p:txBody>
      </p:sp>
      <p:sp>
        <p:nvSpPr>
          <p:cNvPr id="6" name="灯片编号占位符 5"/>
          <p:cNvSpPr>
            <a:spLocks noGrp="1"/>
          </p:cNvSpPr>
          <p:nvPr>
            <p:ph type="sldNum" sz="quarter" idx="12"/>
          </p:nvPr>
        </p:nvSpPr>
        <p:spPr/>
        <p:txBody>
          <a:body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2265564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56702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2412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79857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1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89860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18337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491412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13952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12898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713604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8564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41627E-162B-494F-ADBA-5A9238D125CF}" type="datetime1">
              <a:rPr lang="zh-CN" altLang="en-US" smtClean="0"/>
              <a:t>2020/11/1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Harbin Engineering University</a:t>
            </a: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AB57D-B3D6-41D5-BB6A-6914AFF72047}" type="slidenum">
              <a:rPr lang="zh-CN" altLang="en-US" smtClean="0"/>
              <a:t>‹#›</a:t>
            </a:fld>
            <a:endParaRPr lang="zh-CN" altLang="en-US"/>
          </a:p>
        </p:txBody>
      </p:sp>
    </p:spTree>
    <p:extLst>
      <p:ext uri="{BB962C8B-B14F-4D97-AF65-F5344CB8AC3E}">
        <p14:creationId xmlns:p14="http://schemas.microsoft.com/office/powerpoint/2010/main" val="3672875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44EBB0D-2741-457A-97FC-E330D3BFC669}"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2020/11/1</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1698B6F-84E4-4878-AEB6-4756EAC36C77}"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540358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jpeg"/><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320784" y="4442025"/>
            <a:ext cx="9158921" cy="1376854"/>
          </a:xfrm>
          <a:prstGeom prst="rect">
            <a:avLst/>
          </a:prstGeom>
          <a:gradFill>
            <a:gsLst>
              <a:gs pos="79000">
                <a:srgbClr val="CFDBF0"/>
              </a:gs>
              <a:gs pos="52000">
                <a:schemeClr val="bg1"/>
              </a:gs>
              <a:gs pos="0">
                <a:schemeClr val="accent5">
                  <a:lumMod val="60000"/>
                  <a:lumOff val="40000"/>
                </a:schemeClr>
              </a:gs>
              <a:gs pos="100000">
                <a:schemeClr val="accent5">
                  <a:lumMod val="60000"/>
                  <a:lumOff val="40000"/>
                </a:schemeClr>
              </a:gs>
              <a:gs pos="14000">
                <a:srgbClr val="9EB6E1"/>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文本框 7"/>
          <p:cNvSpPr txBox="1"/>
          <p:nvPr/>
        </p:nvSpPr>
        <p:spPr>
          <a:xfrm>
            <a:off x="1576552" y="483646"/>
            <a:ext cx="5697218" cy="461665"/>
          </a:xfrm>
          <a:prstGeom prst="rect">
            <a:avLst/>
          </a:prstGeom>
          <a:noFill/>
        </p:spPr>
        <p:txBody>
          <a:bodyPr wrap="square" rtlCol="0">
            <a:spAutoFit/>
          </a:bodyPr>
          <a:lstStyle/>
          <a:p>
            <a:r>
              <a:rPr lang="en-US" altLang="zh-CN" sz="2400" b="1" dirty="0">
                <a:solidFill>
                  <a:schemeClr val="accent5">
                    <a:lumMod val="50000"/>
                  </a:schemeClr>
                </a:solidFill>
              </a:rPr>
              <a:t>AIMCOM2 Program</a:t>
            </a:r>
            <a:endParaRPr lang="zh-CN" altLang="en-US" sz="2400" b="1" dirty="0">
              <a:solidFill>
                <a:schemeClr val="accent5">
                  <a:lumMod val="50000"/>
                </a:schemeClr>
              </a:solidFill>
            </a:endParaRPr>
          </a:p>
        </p:txBody>
      </p:sp>
      <p:sp>
        <p:nvSpPr>
          <p:cNvPr id="19" name="文本框 18"/>
          <p:cNvSpPr txBox="1"/>
          <p:nvPr/>
        </p:nvSpPr>
        <p:spPr>
          <a:xfrm>
            <a:off x="1320784" y="1784736"/>
            <a:ext cx="10033015" cy="2100573"/>
          </a:xfrm>
          <a:prstGeom prst="rect">
            <a:avLst/>
          </a:prstGeom>
          <a:noFill/>
        </p:spPr>
        <p:txBody>
          <a:bodyPr wrap="square" lIns="68579" tIns="34289" rIns="68579" bIns="34289" rtlCol="0">
            <a:spAutoFit/>
          </a:bodyPr>
          <a:lstStyle/>
          <a:p>
            <a:pPr algn="ctr" defTabSz="913765"/>
            <a:r>
              <a:rPr lang="en-US" altLang="zh-CN" sz="4400" dirty="0">
                <a:ln w="0"/>
                <a:solidFill>
                  <a:schemeClr val="accent5">
                    <a:lumMod val="75000"/>
                  </a:schemeClr>
                </a:solidFill>
                <a:latin typeface="微软雅黑" pitchFamily="34" charset="-122"/>
                <a:ea typeface="微软雅黑" pitchFamily="34" charset="-122"/>
              </a:rPr>
              <a:t>Real-World ADS-B signal recognition based on Radio Frequency Fingerprinting</a:t>
            </a:r>
            <a:endParaRPr lang="zh-CN" altLang="en-US" sz="4400" dirty="0">
              <a:ln w="0"/>
              <a:solidFill>
                <a:schemeClr val="accent5">
                  <a:lumMod val="75000"/>
                </a:schemeClr>
              </a:solidFill>
              <a:latin typeface="微软雅黑" pitchFamily="34" charset="-122"/>
              <a:ea typeface="微软雅黑" pitchFamily="34" charset="-122"/>
            </a:endParaRPr>
          </a:p>
        </p:txBody>
      </p:sp>
      <p:sp>
        <p:nvSpPr>
          <p:cNvPr id="20" name="文本框 19"/>
          <p:cNvSpPr txBox="1"/>
          <p:nvPr/>
        </p:nvSpPr>
        <p:spPr>
          <a:xfrm>
            <a:off x="4329382" y="5370767"/>
            <a:ext cx="3470173"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Speaker : Haoran Zha</a:t>
            </a:r>
            <a:endParaRPr lang="zh-CN" altLang="en-US" sz="2400" dirty="0">
              <a:latin typeface="Times New Roman" panose="02020603050405020304" pitchFamily="18" charset="0"/>
              <a:cs typeface="Times New Roman" panose="02020603050405020304" pitchFamily="18" charset="0"/>
            </a:endParaRPr>
          </a:p>
        </p:txBody>
      </p:sp>
      <p:sp>
        <p:nvSpPr>
          <p:cNvPr id="21" name="文本框 20"/>
          <p:cNvSpPr txBox="1"/>
          <p:nvPr/>
        </p:nvSpPr>
        <p:spPr>
          <a:xfrm>
            <a:off x="4106916" y="4952150"/>
            <a:ext cx="4710513"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email : zhahaoran@hrbeu.edu.cn</a:t>
            </a:r>
            <a:endParaRPr lang="zh-CN" altLang="en-US" sz="2400" dirty="0">
              <a:latin typeface="Times New Roman" panose="02020603050405020304" pitchFamily="18" charset="0"/>
              <a:cs typeface="Times New Roman" panose="02020603050405020304" pitchFamily="18" charset="0"/>
            </a:endParaRPr>
          </a:p>
        </p:txBody>
      </p:sp>
      <p:sp>
        <p:nvSpPr>
          <p:cNvPr id="13" name="文本框 12"/>
          <p:cNvSpPr txBox="1"/>
          <p:nvPr/>
        </p:nvSpPr>
        <p:spPr>
          <a:xfrm>
            <a:off x="1712295" y="4474048"/>
            <a:ext cx="9641505"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Author : Haoran Zha, </a:t>
            </a:r>
            <a:r>
              <a:rPr lang="en-US" altLang="zh-CN" sz="2400" dirty="0" err="1">
                <a:latin typeface="Times New Roman" panose="02020603050405020304" pitchFamily="18" charset="0"/>
                <a:cs typeface="Times New Roman" panose="02020603050405020304" pitchFamily="18" charset="0"/>
              </a:rPr>
              <a:t>Qiao</a:t>
            </a:r>
            <a:r>
              <a:rPr lang="en-US" altLang="zh-CN" sz="2400" dirty="0">
                <a:latin typeface="Times New Roman" panose="02020603050405020304" pitchFamily="18" charset="0"/>
                <a:cs typeface="Times New Roman" panose="02020603050405020304" pitchFamily="18" charset="0"/>
              </a:rPr>
              <a:t> Tian, Yun Lin</a:t>
            </a:r>
            <a:endParaRPr lang="zh-CN" altLang="en-US" sz="2400" dirty="0">
              <a:latin typeface="Times New Roman" panose="02020603050405020304" pitchFamily="18" charset="0"/>
              <a:cs typeface="Times New Roman" panose="02020603050405020304" pitchFamily="18" charset="0"/>
            </a:endParaRPr>
          </a:p>
        </p:txBody>
      </p:sp>
      <p:sp>
        <p:nvSpPr>
          <p:cNvPr id="14" name="文本框 13"/>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5" name="文本框 4">
            <a:extLst>
              <a:ext uri="{FF2B5EF4-FFF2-40B4-BE49-F238E27FC236}">
                <a16:creationId xmlns:a16="http://schemas.microsoft.com/office/drawing/2014/main" id="{62AD0295-FC20-4E0F-9287-44A07A7C892B}"/>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1</a:t>
            </a:r>
            <a:endParaRPr lang="zh-CN" altLang="en-US">
              <a:latin typeface="Times New Roman" panose="02020603050405020304" pitchFamily="18" charset="0"/>
              <a:cs typeface="Times New Roman" panose="02020603050405020304" pitchFamily="18" charset="0"/>
            </a:endParaRPr>
          </a:p>
        </p:txBody>
      </p:sp>
      <p:pic>
        <p:nvPicPr>
          <p:cNvPr id="2" name="图片 1">
            <a:extLst>
              <a:ext uri="{FF2B5EF4-FFF2-40B4-BE49-F238E27FC236}">
                <a16:creationId xmlns:a16="http://schemas.microsoft.com/office/drawing/2014/main" id="{FE54D42E-6DE2-4768-8255-E189C062AE12}"/>
              </a:ext>
            </a:extLst>
          </p:cNvPr>
          <p:cNvPicPr>
            <a:picLocks noChangeAspect="1"/>
          </p:cNvPicPr>
          <p:nvPr/>
        </p:nvPicPr>
        <p:blipFill>
          <a:blip r:embed="rId4"/>
          <a:stretch>
            <a:fillRect/>
          </a:stretch>
        </p:blipFill>
        <p:spPr>
          <a:xfrm>
            <a:off x="306348" y="100902"/>
            <a:ext cx="1201604" cy="1127118"/>
          </a:xfrm>
          <a:prstGeom prst="rect">
            <a:avLst/>
          </a:prstGeom>
        </p:spPr>
      </p:pic>
    </p:spTree>
    <p:extLst>
      <p:ext uri="{BB962C8B-B14F-4D97-AF65-F5344CB8AC3E}">
        <p14:creationId xmlns:p14="http://schemas.microsoft.com/office/powerpoint/2010/main" val="3327955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2856" y="299264"/>
            <a:ext cx="8671050" cy="630621"/>
          </a:xfrm>
          <a:prstGeom prst="rect">
            <a:avLst/>
          </a:prstGeom>
          <a:gradFill>
            <a:gsLst>
              <a:gs pos="0">
                <a:schemeClr val="accent5">
                  <a:lumMod val="20000"/>
                  <a:lumOff val="80000"/>
                </a:schemeClr>
              </a:gs>
              <a:gs pos="100000">
                <a:schemeClr val="accent5">
                  <a:lumMod val="40000"/>
                  <a:lumOff val="60000"/>
                </a:schemeClr>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rtl="0"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文本框 7"/>
          <p:cNvSpPr txBox="1"/>
          <p:nvPr/>
        </p:nvSpPr>
        <p:spPr>
          <a:xfrm>
            <a:off x="122009" y="333561"/>
            <a:ext cx="7744428"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3000" b="1" i="0" u="none" strike="noStrike" kern="0" cap="none" spc="0" normalizeH="0" baseline="0" noProof="0" dirty="0">
                <a:ln>
                  <a:noFill/>
                </a:ln>
                <a:solidFill>
                  <a:srgbClr val="C00000"/>
                </a:solidFill>
                <a:effectLst/>
                <a:uLnTx/>
                <a:uFillTx/>
                <a:latin typeface="Times New Roman" panose="02020603050405020304" pitchFamily="18" charset="0"/>
                <a:ea typeface="等线" panose="02010600030101010101" pitchFamily="2" charset="-122"/>
                <a:cs typeface="Times New Roman" panose="02020603050405020304" pitchFamily="18" charset="0"/>
                <a:sym typeface="+mn-lt"/>
              </a:rPr>
              <a:t>Harbin </a:t>
            </a:r>
            <a:r>
              <a:rPr kumimoji="1" lang="en-US" altLang="zh-CN" sz="2800" b="1" i="0" u="none" strike="noStrike" kern="0" cap="none" spc="0" normalizeH="0" baseline="0" noProof="0" dirty="0">
                <a:ln>
                  <a:noFill/>
                </a:ln>
                <a:solidFill>
                  <a:srgbClr val="C00000"/>
                </a:solidFill>
                <a:effectLst/>
                <a:uLnTx/>
                <a:uFillTx/>
                <a:latin typeface="Times New Roman" panose="02020603050405020304" pitchFamily="18" charset="0"/>
                <a:ea typeface="等线" panose="02010600030101010101" pitchFamily="2" charset="-122"/>
                <a:cs typeface="Times New Roman" panose="02020603050405020304" pitchFamily="18" charset="0"/>
                <a:sym typeface="+mn-lt"/>
              </a:rPr>
              <a:t>Engineering</a:t>
            </a:r>
            <a:r>
              <a:rPr kumimoji="1" lang="en-US" altLang="zh-CN" sz="3000" b="1" i="0" u="none" strike="noStrike" kern="0" cap="none" spc="0" normalizeH="0" baseline="0" noProof="0" dirty="0">
                <a:ln>
                  <a:noFill/>
                </a:ln>
                <a:solidFill>
                  <a:srgbClr val="C00000"/>
                </a:solidFill>
                <a:effectLst/>
                <a:uLnTx/>
                <a:uFillTx/>
                <a:latin typeface="Times New Roman" panose="02020603050405020304" pitchFamily="18" charset="0"/>
                <a:ea typeface="等线" panose="02010600030101010101" pitchFamily="2" charset="-122"/>
                <a:cs typeface="Times New Roman" panose="02020603050405020304" pitchFamily="18" charset="0"/>
                <a:sym typeface="+mn-lt"/>
              </a:rPr>
              <a:t> University, Harbin, China</a:t>
            </a:r>
            <a:endParaRPr kumimoji="1" lang="zh-CN" altLang="en-US" sz="3000" b="1" i="0" u="none" strike="noStrike" kern="0" cap="none" spc="0" normalizeH="0" baseline="0" noProof="0" dirty="0">
              <a:ln>
                <a:noFill/>
              </a:ln>
              <a:solidFill>
                <a:srgbClr val="C00000"/>
              </a:solidFill>
              <a:effectLst/>
              <a:uLnTx/>
              <a:uFillTx/>
              <a:latin typeface="Times New Roman" panose="02020603050405020304" pitchFamily="18" charset="0"/>
              <a:ea typeface="等线" panose="02010600030101010101" pitchFamily="2" charset="-122"/>
              <a:cs typeface="Times New Roman" panose="02020603050405020304" pitchFamily="18" charset="0"/>
              <a:sym typeface="+mn-lt"/>
            </a:endParaRPr>
          </a:p>
        </p:txBody>
      </p:sp>
      <p:pic>
        <p:nvPicPr>
          <p:cNvPr id="9218" name="Picture 2" descr="https://timgsa.baidu.com/timg?image&amp;quality=80&amp;size=b9999_10000&amp;sec=1588325986738&amp;di=154fc2df0452dd0c9026a485371cb8fb&amp;imgtype=0&amp;src=http%3A%2F%2Fwww.ah.chinanews.com.cn%2Fcr%2F2019%2F0109%2F2769087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31" y="3927419"/>
            <a:ext cx="5602364" cy="2508690"/>
          </a:xfrm>
          <a:prstGeom prst="rect">
            <a:avLst/>
          </a:prstGeom>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9" name="图片 8"/>
          <p:cNvPicPr>
            <a:picLocks noChangeAspect="1"/>
          </p:cNvPicPr>
          <p:nvPr/>
        </p:nvPicPr>
        <p:blipFill rotWithShape="1">
          <a:blip r:embed="rId4"/>
          <a:srcRect l="7380" b="13132"/>
          <a:stretch/>
        </p:blipFill>
        <p:spPr>
          <a:xfrm>
            <a:off x="9004997" y="4354729"/>
            <a:ext cx="3106922" cy="2081380"/>
          </a:xfrm>
          <a:prstGeom prst="rect">
            <a:avLst/>
          </a:prstGeom>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pic>
        <p:nvPicPr>
          <p:cNvPr id="12" name="图片 11"/>
          <p:cNvPicPr>
            <a:picLocks noChangeAspect="1"/>
          </p:cNvPicPr>
          <p:nvPr/>
        </p:nvPicPr>
        <p:blipFill>
          <a:blip r:embed="rId5"/>
          <a:stretch>
            <a:fillRect/>
          </a:stretch>
        </p:blipFill>
        <p:spPr>
          <a:xfrm>
            <a:off x="5802596" y="4354729"/>
            <a:ext cx="3106922" cy="2081380"/>
          </a:xfrm>
          <a:prstGeom prst="rect">
            <a:avLst/>
          </a:prstGeom>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pic>
        <p:nvPicPr>
          <p:cNvPr id="13" name="图片 12"/>
          <p:cNvPicPr>
            <a:picLocks noChangeAspect="1"/>
          </p:cNvPicPr>
          <p:nvPr/>
        </p:nvPicPr>
        <p:blipFill>
          <a:blip r:embed="rId6"/>
          <a:stretch>
            <a:fillRect/>
          </a:stretch>
        </p:blipFill>
        <p:spPr>
          <a:xfrm>
            <a:off x="9004997" y="1640895"/>
            <a:ext cx="3106922" cy="2108394"/>
          </a:xfrm>
          <a:prstGeom prst="rect">
            <a:avLst/>
          </a:prstGeom>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2596" y="1640895"/>
            <a:ext cx="3022839" cy="2108394"/>
          </a:xfrm>
          <a:prstGeom prst="rect">
            <a:avLst/>
          </a:prstGeom>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pic>
      <p:sp>
        <p:nvSpPr>
          <p:cNvPr id="16" name="文本框 11"/>
          <p:cNvSpPr txBox="1"/>
          <p:nvPr/>
        </p:nvSpPr>
        <p:spPr>
          <a:xfrm>
            <a:off x="5916582" y="1267799"/>
            <a:ext cx="2908853"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mn-ea"/>
                <a:sym typeface="+mn-lt"/>
              </a:rPr>
              <a:t>Spring-- Apricot Blossom</a:t>
            </a:r>
            <a:endParaRPr kumimoji="1" lang="zh-CN" altLang="en-US" sz="20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mn-ea"/>
              <a:sym typeface="+mn-lt"/>
            </a:endParaRPr>
          </a:p>
        </p:txBody>
      </p:sp>
      <p:sp>
        <p:nvSpPr>
          <p:cNvPr id="17" name="文本框 11"/>
          <p:cNvSpPr txBox="1"/>
          <p:nvPr/>
        </p:nvSpPr>
        <p:spPr>
          <a:xfrm>
            <a:off x="9104031" y="1266480"/>
            <a:ext cx="3087969"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mn-ea"/>
                <a:sym typeface="+mn-lt"/>
              </a:rPr>
              <a:t>Summer– Lake Hiking</a:t>
            </a:r>
            <a:endParaRPr kumimoji="1" lang="zh-CN" altLang="en-US" sz="20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mn-ea"/>
              <a:sym typeface="+mn-lt"/>
            </a:endParaRPr>
          </a:p>
        </p:txBody>
      </p:sp>
      <p:sp>
        <p:nvSpPr>
          <p:cNvPr id="18" name="文本框 11"/>
          <p:cNvSpPr txBox="1"/>
          <p:nvPr/>
        </p:nvSpPr>
        <p:spPr>
          <a:xfrm>
            <a:off x="5916581" y="3954619"/>
            <a:ext cx="299293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mn-ea"/>
                <a:sym typeface="+mn-lt"/>
              </a:rPr>
              <a:t>Autumn-- Maple Leaf</a:t>
            </a:r>
            <a:endParaRPr kumimoji="1" lang="zh-CN" altLang="en-US" sz="20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mn-ea"/>
              <a:sym typeface="+mn-lt"/>
            </a:endParaRPr>
          </a:p>
        </p:txBody>
      </p:sp>
      <p:sp>
        <p:nvSpPr>
          <p:cNvPr id="19" name="文本框 11"/>
          <p:cNvSpPr txBox="1"/>
          <p:nvPr/>
        </p:nvSpPr>
        <p:spPr>
          <a:xfrm>
            <a:off x="9432291" y="3954619"/>
            <a:ext cx="2570523"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mn-ea"/>
                <a:sym typeface="+mn-lt"/>
              </a:rPr>
              <a:t>Winter-- Snow Carrier</a:t>
            </a:r>
            <a:endParaRPr kumimoji="1" lang="zh-CN" altLang="en-US" sz="20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mn-ea"/>
              <a:sym typeface="+mn-lt"/>
            </a:endParaRPr>
          </a:p>
        </p:txBody>
      </p:sp>
      <p:sp>
        <p:nvSpPr>
          <p:cNvPr id="20" name="矩形 19"/>
          <p:cNvSpPr/>
          <p:nvPr/>
        </p:nvSpPr>
        <p:spPr>
          <a:xfrm>
            <a:off x="-30591" y="1380459"/>
            <a:ext cx="5783670" cy="2461620"/>
          </a:xfrm>
          <a:prstGeom prst="rect">
            <a:avLst/>
          </a:prstGeom>
          <a:effectLst/>
        </p:spPr>
        <p:txBody>
          <a:bodyPr wrap="square" lIns="91424" tIns="45712" rIns="91424" bIns="45712">
            <a:spAutoFit/>
          </a:bodyPr>
          <a:lstStyle/>
          <a:p>
            <a:pPr marL="171410" marR="0" lvl="0" indent="-171410" algn="just" defTabSz="914400" rtl="0" eaLnBrk="1" fontAlgn="auto" latinLnBrk="0" hangingPunct="1">
              <a:lnSpc>
                <a:spcPct val="130000"/>
              </a:lnSpc>
              <a:spcBef>
                <a:spcPts val="600"/>
              </a:spcBef>
              <a:spcAft>
                <a:spcPts val="0"/>
              </a:spcAft>
              <a:buClrTx/>
              <a:buSzTx/>
              <a:buFont typeface="Arial" panose="020B0604020202020204" pitchFamily="34" charset="0"/>
              <a:buChar char="•"/>
              <a:tabLst/>
              <a:defRPr/>
            </a:pPr>
            <a:r>
              <a:rPr kumimoji="0" lang="en-US" altLang="zh-CN" sz="1600" b="1" i="0" u="none" strike="noStrike" kern="0" cap="none" spc="0" normalizeH="0" baseline="0" noProof="0" dirty="0">
                <a:ln>
                  <a:noFill/>
                </a:ln>
                <a:solidFill>
                  <a:srgbClr val="0070C0"/>
                </a:solidFill>
                <a:effectLst/>
                <a:uLnTx/>
                <a:uFillTx/>
                <a:latin typeface="等线" panose="020F0502020204030204"/>
                <a:ea typeface="等线" panose="02010600030101010101" pitchFamily="2" charset="-122"/>
                <a:cs typeface="+mn-ea"/>
                <a:sym typeface="+mn-lt"/>
              </a:rPr>
              <a:t>Harbin Engineering University (HEU) was established in 1953, which was defined as a </a:t>
            </a:r>
            <a:r>
              <a:rPr kumimoji="0" lang="en-US" altLang="zh-CN" sz="1600" b="1" i="0" u="none" strike="noStrike" kern="0" cap="none" spc="0" normalizeH="0" baseline="0" noProof="0" dirty="0">
                <a:ln>
                  <a:noFill/>
                </a:ln>
                <a:solidFill>
                  <a:srgbClr val="FF0000"/>
                </a:solidFill>
                <a:effectLst/>
                <a:uLnTx/>
                <a:uFillTx/>
                <a:latin typeface="等线" panose="020F0502020204030204"/>
                <a:ea typeface="等线" panose="02010600030101010101" pitchFamily="2" charset="-122"/>
                <a:cs typeface="+mn-ea"/>
                <a:sym typeface="+mn-lt"/>
              </a:rPr>
              <a:t>national key institute</a:t>
            </a:r>
            <a:r>
              <a:rPr kumimoji="0" lang="en-US" altLang="zh-CN" sz="1600" b="1" i="0" u="none" strike="noStrike" kern="0" cap="none" spc="0" normalizeH="0" baseline="0" noProof="0" dirty="0">
                <a:ln>
                  <a:noFill/>
                </a:ln>
                <a:solidFill>
                  <a:srgbClr val="0070C0"/>
                </a:solidFill>
                <a:effectLst/>
                <a:uLnTx/>
                <a:uFillTx/>
                <a:latin typeface="等线" panose="020F0502020204030204"/>
                <a:ea typeface="等线" panose="02010600030101010101" pitchFamily="2" charset="-122"/>
                <a:cs typeface="+mn-ea"/>
                <a:sym typeface="+mn-lt"/>
              </a:rPr>
              <a:t>.</a:t>
            </a:r>
          </a:p>
          <a:p>
            <a:pPr marL="171410" marR="0" lvl="0" indent="-171410" algn="just" defTabSz="914400" rtl="0" eaLnBrk="1" fontAlgn="auto" latinLnBrk="0" hangingPunct="1">
              <a:lnSpc>
                <a:spcPct val="130000"/>
              </a:lnSpc>
              <a:spcBef>
                <a:spcPts val="600"/>
              </a:spcBef>
              <a:spcAft>
                <a:spcPts val="0"/>
              </a:spcAft>
              <a:buClrTx/>
              <a:buSzTx/>
              <a:buFont typeface="Arial" panose="020B0604020202020204" pitchFamily="34" charset="0"/>
              <a:buChar char="•"/>
              <a:tabLst/>
              <a:defRPr/>
            </a:pPr>
            <a:r>
              <a:rPr kumimoji="0" lang="en-US" altLang="zh-CN" sz="1600" b="1" i="0" u="none" strike="noStrike" kern="0" cap="none" spc="0" normalizeH="0" baseline="0" noProof="0" dirty="0">
                <a:ln>
                  <a:noFill/>
                </a:ln>
                <a:solidFill>
                  <a:srgbClr val="0070C0"/>
                </a:solidFill>
                <a:effectLst/>
                <a:uLnTx/>
                <a:uFillTx/>
                <a:latin typeface="等线" panose="020F0502020204030204"/>
                <a:ea typeface="等线" panose="02010600030101010101" pitchFamily="2" charset="-122"/>
                <a:cs typeface="+mn-ea"/>
                <a:sym typeface="+mn-lt"/>
              </a:rPr>
              <a:t>In 1996, HEU was listed as one of the key universities being enhanced by the </a:t>
            </a:r>
            <a:r>
              <a:rPr kumimoji="0" lang="en-US" altLang="zh-CN" sz="1600" b="1" i="0" u="none" strike="noStrike" kern="0" cap="none" spc="0" normalizeH="0" baseline="0" noProof="0" dirty="0">
                <a:ln>
                  <a:noFill/>
                </a:ln>
                <a:solidFill>
                  <a:srgbClr val="FF0000"/>
                </a:solidFill>
                <a:effectLst/>
                <a:uLnTx/>
                <a:uFillTx/>
                <a:latin typeface="等线" panose="020F0502020204030204"/>
                <a:ea typeface="等线" panose="02010600030101010101" pitchFamily="2" charset="-122"/>
                <a:cs typeface="+mn-ea"/>
                <a:sym typeface="+mn-lt"/>
              </a:rPr>
              <a:t>first batch of the '211 Project’.</a:t>
            </a:r>
          </a:p>
          <a:p>
            <a:pPr marL="171410" marR="0" lvl="0" indent="-171410" algn="just" defTabSz="914400" rtl="0" eaLnBrk="1" fontAlgn="auto" latinLnBrk="0" hangingPunct="1">
              <a:lnSpc>
                <a:spcPct val="130000"/>
              </a:lnSpc>
              <a:spcBef>
                <a:spcPts val="600"/>
              </a:spcBef>
              <a:spcAft>
                <a:spcPts val="0"/>
              </a:spcAft>
              <a:buClrTx/>
              <a:buSzTx/>
              <a:buFont typeface="Arial" panose="020B0604020202020204" pitchFamily="34" charset="0"/>
              <a:buChar char="•"/>
              <a:tabLst/>
              <a:defRPr/>
            </a:pPr>
            <a:r>
              <a:rPr kumimoji="0" lang="en-US" altLang="zh-CN" sz="1600" b="1" i="0" u="none" strike="noStrike" kern="0" cap="none" spc="0" normalizeH="0" baseline="0" noProof="0" dirty="0">
                <a:ln>
                  <a:noFill/>
                </a:ln>
                <a:solidFill>
                  <a:srgbClr val="0070C0"/>
                </a:solidFill>
                <a:effectLst/>
                <a:uLnTx/>
                <a:uFillTx/>
                <a:latin typeface="等线" panose="020F0502020204030204"/>
                <a:ea typeface="等线" panose="02010600030101010101" pitchFamily="2" charset="-122"/>
                <a:cs typeface="+mn-ea"/>
                <a:sym typeface="+mn-lt"/>
              </a:rPr>
              <a:t>Now, HEU is a highly developing research university and has severall world-class academic disciplines, such as </a:t>
            </a:r>
            <a:r>
              <a:rPr kumimoji="0" lang="en-US" altLang="zh-CN" sz="1600" b="1" i="0" u="none" strike="noStrike" kern="0" cap="none" spc="0" normalizeH="0" baseline="0" noProof="0" dirty="0">
                <a:ln>
                  <a:noFill/>
                </a:ln>
                <a:solidFill>
                  <a:srgbClr val="FF0000"/>
                </a:solidFill>
                <a:effectLst/>
                <a:uLnTx/>
                <a:uFillTx/>
                <a:latin typeface="等线" panose="020F0502020204030204"/>
                <a:ea typeface="等线" panose="02010600030101010101" pitchFamily="2" charset="-122"/>
                <a:cs typeface="+mn-ea"/>
                <a:sym typeface="+mn-lt"/>
              </a:rPr>
              <a:t>shipping industry and ocean exploration</a:t>
            </a:r>
            <a:r>
              <a:rPr kumimoji="0" lang="en-US" altLang="zh-CN" sz="1600" b="1" i="0" u="none" strike="noStrike" kern="0" cap="none" spc="0" normalizeH="0" baseline="0" noProof="0" dirty="0">
                <a:ln>
                  <a:noFill/>
                </a:ln>
                <a:solidFill>
                  <a:srgbClr val="0070C0"/>
                </a:solidFill>
                <a:effectLst/>
                <a:uLnTx/>
                <a:uFillTx/>
                <a:latin typeface="等线" panose="020F0502020204030204"/>
                <a:ea typeface="等线" panose="02010600030101010101" pitchFamily="2" charset="-122"/>
                <a:cs typeface="+mn-ea"/>
                <a:sym typeface="+mn-lt"/>
              </a:rPr>
              <a:t>.</a:t>
            </a:r>
          </a:p>
        </p:txBody>
      </p:sp>
      <p:sp>
        <p:nvSpPr>
          <p:cNvPr id="21" name="文本框 20"/>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24" name="图片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22" name="文本框 21">
            <a:extLst>
              <a:ext uri="{FF2B5EF4-FFF2-40B4-BE49-F238E27FC236}">
                <a16:creationId xmlns:a16="http://schemas.microsoft.com/office/drawing/2014/main" id="{174BB145-CA74-4FFC-8C4F-C44ABD87E175}"/>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2</a:t>
            </a:r>
            <a:endParaRPr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7210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矩形 9"/>
          <p:cNvSpPr/>
          <p:nvPr/>
        </p:nvSpPr>
        <p:spPr>
          <a:xfrm>
            <a:off x="7627780" y="1738786"/>
            <a:ext cx="2220481" cy="523220"/>
          </a:xfrm>
          <a:prstGeom prst="rect">
            <a:avLst/>
          </a:prstGeom>
        </p:spPr>
        <p:txBody>
          <a:bodyPr wrap="none">
            <a:spAutoFit/>
          </a:bodyPr>
          <a:lstStyle/>
          <a:p>
            <a:pPr algn="ctr">
              <a:defRPr/>
            </a:pPr>
            <a:r>
              <a:rPr lang="en-US" altLang="zh-CN" sz="2800" b="1" kern="100" dirty="0">
                <a:solidFill>
                  <a:schemeClr val="accent5">
                    <a:lumMod val="50000"/>
                  </a:schemeClr>
                </a:solidFill>
                <a:ea typeface="微软雅黑" panose="020B0503020204020204" pitchFamily="34" charset="-122"/>
                <a:cs typeface="Times New Roman" panose="02020603050405020304" pitchFamily="18" charset="0"/>
              </a:rPr>
              <a:t>Introduction</a:t>
            </a:r>
            <a:endParaRPr lang="zh-CN" altLang="zh-CN" sz="2800" b="1" kern="1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矩形 10"/>
          <p:cNvSpPr/>
          <p:nvPr/>
        </p:nvSpPr>
        <p:spPr>
          <a:xfrm>
            <a:off x="7627780" y="2618078"/>
            <a:ext cx="3571812" cy="523220"/>
          </a:xfrm>
          <a:prstGeom prst="rect">
            <a:avLst/>
          </a:prstGeom>
        </p:spPr>
        <p:txBody>
          <a:bodyPr wrap="none">
            <a:spAutoFit/>
          </a:bodyPr>
          <a:lstStyle/>
          <a:p>
            <a:pPr algn="ctr">
              <a:defRPr/>
            </a:pPr>
            <a:r>
              <a:rPr lang="en-US" altLang="zh-CN" sz="2800" b="1" kern="100" dirty="0">
                <a:solidFill>
                  <a:schemeClr val="accent5">
                    <a:lumMod val="50000"/>
                  </a:schemeClr>
                </a:solidFill>
                <a:ea typeface="微软雅黑" panose="020B0503020204020204" pitchFamily="34" charset="-122"/>
                <a:cs typeface="Times New Roman" panose="02020603050405020304" pitchFamily="18" charset="0"/>
              </a:rPr>
              <a:t>Signal Preprocessing</a:t>
            </a:r>
          </a:p>
        </p:txBody>
      </p:sp>
      <p:sp>
        <p:nvSpPr>
          <p:cNvPr id="12" name="矩形 11"/>
          <p:cNvSpPr/>
          <p:nvPr/>
        </p:nvSpPr>
        <p:spPr>
          <a:xfrm>
            <a:off x="7303973" y="3689539"/>
            <a:ext cx="2754427" cy="523220"/>
          </a:xfrm>
          <a:prstGeom prst="rect">
            <a:avLst/>
          </a:prstGeom>
        </p:spPr>
        <p:txBody>
          <a:bodyPr wrap="square">
            <a:spAutoFit/>
          </a:bodyPr>
          <a:lstStyle/>
          <a:p>
            <a:pPr algn="ctr">
              <a:defRPr/>
            </a:pPr>
            <a:r>
              <a:rPr lang="en-US" altLang="zh-CN" sz="2800" b="1" kern="100" dirty="0">
                <a:solidFill>
                  <a:schemeClr val="accent5">
                    <a:lumMod val="50000"/>
                  </a:schemeClr>
                </a:solidFill>
                <a:ea typeface="微软雅黑" panose="020B0503020204020204" pitchFamily="34" charset="-122"/>
                <a:cs typeface="Times New Roman" panose="02020603050405020304" pitchFamily="18" charset="0"/>
              </a:rPr>
              <a:t>Experiment</a:t>
            </a:r>
          </a:p>
        </p:txBody>
      </p:sp>
      <p:sp>
        <p:nvSpPr>
          <p:cNvPr id="13" name="矩形 12"/>
          <p:cNvSpPr/>
          <p:nvPr/>
        </p:nvSpPr>
        <p:spPr>
          <a:xfrm>
            <a:off x="7317598" y="4662228"/>
            <a:ext cx="2754427" cy="523220"/>
          </a:xfrm>
          <a:prstGeom prst="rect">
            <a:avLst/>
          </a:prstGeom>
        </p:spPr>
        <p:txBody>
          <a:bodyPr wrap="square">
            <a:spAutoFit/>
          </a:bodyPr>
          <a:lstStyle/>
          <a:p>
            <a:pPr algn="ctr">
              <a:defRPr/>
            </a:pPr>
            <a:r>
              <a:rPr lang="en-US" altLang="zh-CN" sz="2800" b="1" kern="100" dirty="0">
                <a:solidFill>
                  <a:schemeClr val="accent5">
                    <a:lumMod val="50000"/>
                  </a:schemeClr>
                </a:solidFill>
                <a:ea typeface="微软雅黑" panose="020B0503020204020204" pitchFamily="34" charset="-122"/>
                <a:cs typeface="Times New Roman" panose="02020603050405020304" pitchFamily="18" charset="0"/>
              </a:rPr>
              <a:t>Conclusion</a:t>
            </a:r>
            <a:endParaRPr lang="zh-CN" altLang="zh-CN" sz="2800" b="1" kern="1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Oval 2287"/>
          <p:cNvSpPr/>
          <p:nvPr/>
        </p:nvSpPr>
        <p:spPr>
          <a:xfrm>
            <a:off x="5992462" y="1671423"/>
            <a:ext cx="657947" cy="6579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733" b="1" dirty="0">
                <a:solidFill>
                  <a:schemeClr val="bg1"/>
                </a:solidFill>
                <a:latin typeface="Algerian" panose="04020705040A02060702" pitchFamily="82" charset="0"/>
                <a:ea typeface="Arial Unicode MS" panose="020B0604020202020204" pitchFamily="34" charset="-122"/>
                <a:cs typeface="Times New Roman" panose="02020603050405020304" pitchFamily="18" charset="0"/>
              </a:rPr>
              <a:t>1</a:t>
            </a:r>
            <a:endParaRPr lang="en-US" sz="3733" b="1" dirty="0">
              <a:solidFill>
                <a:schemeClr val="bg1"/>
              </a:solidFill>
              <a:latin typeface="Algerian" panose="04020705040A02060702" pitchFamily="82" charset="0"/>
              <a:ea typeface="Arial Unicode MS" panose="020B0604020202020204" pitchFamily="34" charset="-122"/>
              <a:cs typeface="Times New Roman" panose="02020603050405020304" pitchFamily="18" charset="0"/>
            </a:endParaRPr>
          </a:p>
        </p:txBody>
      </p:sp>
      <p:sp>
        <p:nvSpPr>
          <p:cNvPr id="15" name="Oval 2287"/>
          <p:cNvSpPr/>
          <p:nvPr/>
        </p:nvSpPr>
        <p:spPr>
          <a:xfrm>
            <a:off x="5992462" y="2589119"/>
            <a:ext cx="657947" cy="6579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733" b="1" dirty="0">
                <a:solidFill>
                  <a:schemeClr val="bg1"/>
                </a:solidFill>
                <a:latin typeface="Algerian" panose="04020705040A02060702" pitchFamily="82" charset="0"/>
                <a:ea typeface="Arial Unicode MS" panose="020B0604020202020204" pitchFamily="34" charset="-122"/>
                <a:cs typeface="Times New Roman" panose="02020603050405020304" pitchFamily="18" charset="0"/>
              </a:rPr>
              <a:t>2</a:t>
            </a:r>
            <a:endParaRPr lang="en-US" sz="3733" b="1" dirty="0">
              <a:solidFill>
                <a:schemeClr val="bg1"/>
              </a:solidFill>
              <a:latin typeface="Algerian" panose="04020705040A02060702" pitchFamily="82" charset="0"/>
              <a:ea typeface="Arial Unicode MS" panose="020B0604020202020204" pitchFamily="34" charset="-122"/>
              <a:cs typeface="Times New Roman" panose="02020603050405020304" pitchFamily="18" charset="0"/>
            </a:endParaRPr>
          </a:p>
        </p:txBody>
      </p:sp>
      <p:sp>
        <p:nvSpPr>
          <p:cNvPr id="18" name="Oval 2287"/>
          <p:cNvSpPr/>
          <p:nvPr/>
        </p:nvSpPr>
        <p:spPr>
          <a:xfrm>
            <a:off x="5992462" y="3578634"/>
            <a:ext cx="657947" cy="6579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733" b="1" dirty="0">
                <a:solidFill>
                  <a:schemeClr val="bg1"/>
                </a:solidFill>
                <a:latin typeface="Algerian" panose="04020705040A02060702" pitchFamily="82" charset="0"/>
                <a:ea typeface="Arial Unicode MS" panose="020B0604020202020204" pitchFamily="34" charset="-122"/>
                <a:cs typeface="Times New Roman" panose="02020603050405020304" pitchFamily="18" charset="0"/>
              </a:rPr>
              <a:t>3</a:t>
            </a:r>
            <a:endParaRPr lang="en-US" sz="3733" b="1" dirty="0">
              <a:solidFill>
                <a:schemeClr val="bg1"/>
              </a:solidFill>
              <a:latin typeface="Algerian" panose="04020705040A02060702" pitchFamily="82" charset="0"/>
              <a:ea typeface="Arial Unicode MS" panose="020B0604020202020204" pitchFamily="34" charset="-122"/>
              <a:cs typeface="Times New Roman" panose="02020603050405020304" pitchFamily="18" charset="0"/>
            </a:endParaRPr>
          </a:p>
        </p:txBody>
      </p:sp>
      <p:sp>
        <p:nvSpPr>
          <p:cNvPr id="23" name="Oval 2287"/>
          <p:cNvSpPr/>
          <p:nvPr/>
        </p:nvSpPr>
        <p:spPr>
          <a:xfrm>
            <a:off x="5992462" y="4595322"/>
            <a:ext cx="657947" cy="6579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733" b="1" dirty="0">
                <a:solidFill>
                  <a:schemeClr val="bg1"/>
                </a:solidFill>
                <a:latin typeface="Algerian" panose="04020705040A02060702" pitchFamily="82" charset="0"/>
                <a:ea typeface="Arial Unicode MS" panose="020B0604020202020204" pitchFamily="34" charset="-122"/>
                <a:cs typeface="Times New Roman" panose="02020603050405020304" pitchFamily="18" charset="0"/>
              </a:rPr>
              <a:t>4</a:t>
            </a:r>
            <a:endParaRPr lang="en-US" sz="3733" b="1" dirty="0">
              <a:solidFill>
                <a:schemeClr val="bg1"/>
              </a:solidFill>
              <a:latin typeface="Algerian" panose="04020705040A02060702" pitchFamily="82" charset="0"/>
              <a:ea typeface="Arial Unicode MS" panose="020B0604020202020204" pitchFamily="34" charset="-122"/>
              <a:cs typeface="Times New Roman" panose="02020603050405020304" pitchFamily="18" charset="0"/>
            </a:endParaRPr>
          </a:p>
        </p:txBody>
      </p:sp>
      <p:sp>
        <p:nvSpPr>
          <p:cNvPr id="3" name="文本框 2"/>
          <p:cNvSpPr txBox="1"/>
          <p:nvPr/>
        </p:nvSpPr>
        <p:spPr>
          <a:xfrm>
            <a:off x="924910" y="2911515"/>
            <a:ext cx="4855779" cy="1107996"/>
          </a:xfrm>
          <a:prstGeom prst="rect">
            <a:avLst/>
          </a:prstGeom>
          <a:noFill/>
        </p:spPr>
        <p:txBody>
          <a:bodyPr wrap="square" rtlCol="0">
            <a:spAutoFit/>
          </a:bodyPr>
          <a:lstStyle/>
          <a:p>
            <a:r>
              <a:rPr lang="en-US" altLang="zh-CN" sz="6600" b="1" dirty="0">
                <a:solidFill>
                  <a:schemeClr val="accent5">
                    <a:lumMod val="75000"/>
                  </a:schemeClr>
                </a:solidFill>
                <a:latin typeface="Candara" panose="020E0502030303020204" pitchFamily="34" charset="0"/>
              </a:rPr>
              <a:t>CONTENTS</a:t>
            </a:r>
            <a:endParaRPr lang="zh-CN" altLang="en-US" sz="6600" b="1" dirty="0">
              <a:solidFill>
                <a:schemeClr val="accent5">
                  <a:lumMod val="75000"/>
                </a:schemeClr>
              </a:solidFill>
              <a:latin typeface="Candara" panose="020E0502030303020204" pitchFamily="34" charset="0"/>
            </a:endParaRPr>
          </a:p>
        </p:txBody>
      </p:sp>
      <p:sp>
        <p:nvSpPr>
          <p:cNvPr id="21" name="文本框 20">
            <a:extLst>
              <a:ext uri="{FF2B5EF4-FFF2-40B4-BE49-F238E27FC236}">
                <a16:creationId xmlns:a16="http://schemas.microsoft.com/office/drawing/2014/main" id="{7433F6D6-8BFB-4622-9ECA-95690FB8F972}"/>
              </a:ext>
            </a:extLst>
          </p:cNvPr>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22" name="图片 21">
            <a:extLst>
              <a:ext uri="{FF2B5EF4-FFF2-40B4-BE49-F238E27FC236}">
                <a16:creationId xmlns:a16="http://schemas.microsoft.com/office/drawing/2014/main" id="{5EA75F51-C3A3-4A37-BA1A-FCF27FDC4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24" name="文本框 23">
            <a:extLst>
              <a:ext uri="{FF2B5EF4-FFF2-40B4-BE49-F238E27FC236}">
                <a16:creationId xmlns:a16="http://schemas.microsoft.com/office/drawing/2014/main" id="{5E7D5E19-4B37-4BA8-9D60-2A946D77BE8B}"/>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3</a:t>
            </a:r>
            <a:endParaRPr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8570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1460938" y="2814153"/>
            <a:ext cx="9122979" cy="968280"/>
            <a:chOff x="0" y="2847433"/>
            <a:chExt cx="12192000" cy="1291039"/>
          </a:xfrm>
        </p:grpSpPr>
        <p:sp>
          <p:nvSpPr>
            <p:cNvPr id="51" name="矩形 50"/>
            <p:cNvSpPr/>
            <p:nvPr/>
          </p:nvSpPr>
          <p:spPr>
            <a:xfrm flipH="1">
              <a:off x="0" y="2872348"/>
              <a:ext cx="12192000" cy="1252063"/>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40" name="圆角矩形 39"/>
            <p:cNvSpPr/>
            <p:nvPr/>
          </p:nvSpPr>
          <p:spPr>
            <a:xfrm rot="10800000" flipV="1">
              <a:off x="464451" y="2847433"/>
              <a:ext cx="1273995" cy="1291039"/>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r>
                <a:rPr lang="en-US" altLang="zh-CN" sz="4500" dirty="0"/>
                <a:t>1</a:t>
              </a:r>
              <a:endParaRPr lang="zh-CN" altLang="en-US" sz="4500" dirty="0"/>
            </a:p>
          </p:txBody>
        </p:sp>
        <p:sp>
          <p:nvSpPr>
            <p:cNvPr id="53" name="矩形 52"/>
            <p:cNvSpPr/>
            <p:nvPr/>
          </p:nvSpPr>
          <p:spPr>
            <a:xfrm>
              <a:off x="7894575" y="3175565"/>
              <a:ext cx="3029672" cy="666846"/>
            </a:xfrm>
            <a:prstGeom prst="rect">
              <a:avLst/>
            </a:prstGeom>
          </p:spPr>
          <p:txBody>
            <a:bodyPr wrap="none" lIns="68579" tIns="34289" rIns="68579" bIns="34289">
              <a:spAutoFit/>
            </a:bodyPr>
            <a:lstStyle/>
            <a:p>
              <a:pPr algn="ctr"/>
              <a:r>
                <a:rPr lang="en-US" altLang="zh-CN" sz="2800">
                  <a:solidFill>
                    <a:schemeClr val="bg1"/>
                  </a:solidFill>
                  <a:latin typeface="微软雅黑" pitchFamily="34" charset="-122"/>
                  <a:ea typeface="微软雅黑" pitchFamily="34" charset="-122"/>
                </a:rPr>
                <a:t>Introduction</a:t>
              </a:r>
              <a:endParaRPr lang="en-US" altLang="zh-CN" sz="2800" dirty="0">
                <a:solidFill>
                  <a:schemeClr val="bg1"/>
                </a:solidFill>
                <a:latin typeface="微软雅黑" pitchFamily="34" charset="-122"/>
                <a:ea typeface="微软雅黑" pitchFamily="34" charset="-122"/>
              </a:endParaRPr>
            </a:p>
          </p:txBody>
        </p:sp>
      </p:grpSp>
      <p:sp>
        <p:nvSpPr>
          <p:cNvPr id="25" name="矩形 24"/>
          <p:cNvSpPr/>
          <p:nvPr/>
        </p:nvSpPr>
        <p:spPr>
          <a:xfrm>
            <a:off x="2059412" y="1112050"/>
            <a:ext cx="581353" cy="335280"/>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PPT</a:t>
            </a:r>
            <a:r>
              <a:rPr lang="zh-CN" altLang="en-US" sz="100" dirty="0">
                <a:solidFill>
                  <a:schemeClr val="bg1"/>
                </a:solidFill>
              </a:rPr>
              <a:t>论坛：</a:t>
            </a:r>
            <a:r>
              <a:rPr lang="en-US" altLang="zh-CN" sz="100" dirty="0">
                <a:solidFill>
                  <a:schemeClr val="bg1"/>
                </a:solidFill>
              </a:rPr>
              <a:t>www.1ppt.cn</a:t>
            </a:r>
          </a:p>
          <a:p>
            <a:pPr lvl="0"/>
            <a:r>
              <a:rPr lang="en-US" altLang="zh-CN" sz="100" dirty="0">
                <a:solidFill>
                  <a:schemeClr val="bg1"/>
                </a:solidFill>
              </a:rPr>
              <a:t> </a:t>
            </a:r>
            <a:endParaRPr lang="zh-CN" altLang="en-US" sz="100" dirty="0">
              <a:solidFill>
                <a:schemeClr val="bg1"/>
              </a:solidFill>
            </a:endParaRPr>
          </a:p>
        </p:txBody>
      </p:sp>
      <p:sp>
        <p:nvSpPr>
          <p:cNvPr id="14" name="文本框 13"/>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12" name="文本框 11">
            <a:extLst>
              <a:ext uri="{FF2B5EF4-FFF2-40B4-BE49-F238E27FC236}">
                <a16:creationId xmlns:a16="http://schemas.microsoft.com/office/drawing/2014/main" id="{80832039-E536-4B0F-AD3C-38CDAB095572}"/>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4</a:t>
            </a:r>
            <a:endParaRPr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11612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168169" y="855460"/>
            <a:ext cx="8671050" cy="630621"/>
          </a:xfrm>
          <a:prstGeom prst="rect">
            <a:avLst/>
          </a:prstGeom>
          <a:gradFill>
            <a:gsLst>
              <a:gs pos="0">
                <a:srgbClr val="5B9BD5">
                  <a:lumMod val="5000"/>
                  <a:lumOff val="95000"/>
                  <a:alpha val="0"/>
                </a:srgbClr>
              </a:gs>
              <a:gs pos="78000">
                <a:srgbClr val="4472C4"/>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788277" y="929430"/>
            <a:ext cx="3226676" cy="584775"/>
          </a:xfrm>
          <a:prstGeom prst="rect">
            <a:avLst/>
          </a:prstGeom>
          <a:noFill/>
        </p:spPr>
        <p:txBody>
          <a:bodyPr wrap="square" rtlCol="0">
            <a:spAutoFit/>
          </a:bodyPr>
          <a:lstStyle/>
          <a:p>
            <a:r>
              <a:rPr lang="en-US" altLang="zh-CN" sz="3200" b="1" dirty="0">
                <a:solidFill>
                  <a:schemeClr val="bg1"/>
                </a:solidFill>
                <a:latin typeface="Adobe Devanagari" panose="02040503050201020203" pitchFamily="18" charset="0"/>
                <a:cs typeface="Adobe Devanagari" panose="02040503050201020203" pitchFamily="18" charset="0"/>
              </a:rPr>
              <a:t>Background</a:t>
            </a:r>
            <a:endParaRPr lang="zh-CN" altLang="en-US" sz="3200" b="1" dirty="0">
              <a:solidFill>
                <a:schemeClr val="bg1"/>
              </a:solidFill>
              <a:latin typeface="Adobe Devanagari" panose="02040503050201020203" pitchFamily="18" charset="0"/>
              <a:cs typeface="Adobe Devanagari" panose="02040503050201020203" pitchFamily="18" charset="0"/>
            </a:endParaRPr>
          </a:p>
        </p:txBody>
      </p:sp>
      <p:sp>
        <p:nvSpPr>
          <p:cNvPr id="16" name="文本框 15"/>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28" name="文本框 27">
            <a:extLst>
              <a:ext uri="{FF2B5EF4-FFF2-40B4-BE49-F238E27FC236}">
                <a16:creationId xmlns:a16="http://schemas.microsoft.com/office/drawing/2014/main" id="{73C5D641-CE07-4BC1-829F-86DE54AE8D90}"/>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5</a:t>
            </a:r>
            <a:endParaRPr lang="zh-CN" altLang="en-US">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CEBCB5AD-EC07-411B-881B-915474C5738E}"/>
              </a:ext>
            </a:extLst>
          </p:cNvPr>
          <p:cNvPicPr>
            <a:picLocks noChangeAspect="1"/>
          </p:cNvPicPr>
          <p:nvPr/>
        </p:nvPicPr>
        <p:blipFill>
          <a:blip r:embed="rId4"/>
          <a:stretch>
            <a:fillRect/>
          </a:stretch>
        </p:blipFill>
        <p:spPr>
          <a:xfrm>
            <a:off x="2338551" y="1775410"/>
            <a:ext cx="7514897" cy="4227130"/>
          </a:xfrm>
          <a:prstGeom prst="rect">
            <a:avLst/>
          </a:prstGeom>
        </p:spPr>
      </p:pic>
      <p:sp>
        <p:nvSpPr>
          <p:cNvPr id="5" name="矩形 4">
            <a:extLst>
              <a:ext uri="{FF2B5EF4-FFF2-40B4-BE49-F238E27FC236}">
                <a16:creationId xmlns:a16="http://schemas.microsoft.com/office/drawing/2014/main" id="{86B01CEA-B35B-4F2A-883E-AAEAF0B1276B}"/>
              </a:ext>
            </a:extLst>
          </p:cNvPr>
          <p:cNvSpPr/>
          <p:nvPr/>
        </p:nvSpPr>
        <p:spPr>
          <a:xfrm>
            <a:off x="4928252" y="6002540"/>
            <a:ext cx="1622560" cy="369332"/>
          </a:xfrm>
          <a:prstGeom prst="rect">
            <a:avLst/>
          </a:prstGeom>
        </p:spPr>
        <p:txBody>
          <a:bodyPr wrap="none">
            <a:spAutoFit/>
          </a:bodyPr>
          <a:lstStyle/>
          <a:p>
            <a:r>
              <a:rPr lang="en-US" altLang="zh-CN" dirty="0"/>
              <a:t>ADS-B System</a:t>
            </a:r>
            <a:endParaRPr lang="zh-CN" altLang="en-US" dirty="0"/>
          </a:p>
        </p:txBody>
      </p:sp>
    </p:spTree>
    <p:extLst>
      <p:ext uri="{BB962C8B-B14F-4D97-AF65-F5344CB8AC3E}">
        <p14:creationId xmlns:p14="http://schemas.microsoft.com/office/powerpoint/2010/main" val="398900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8169" y="855460"/>
            <a:ext cx="8671050" cy="630621"/>
          </a:xfrm>
          <a:prstGeom prst="rect">
            <a:avLst/>
          </a:prstGeom>
          <a:gradFill>
            <a:gsLst>
              <a:gs pos="0">
                <a:srgbClr val="5B9BD5">
                  <a:lumMod val="5000"/>
                  <a:lumOff val="95000"/>
                  <a:alpha val="0"/>
                </a:srgbClr>
              </a:gs>
              <a:gs pos="78000">
                <a:srgbClr val="4472C4"/>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788276" y="929430"/>
            <a:ext cx="5622463" cy="584775"/>
          </a:xfrm>
          <a:prstGeom prst="rect">
            <a:avLst/>
          </a:prstGeom>
          <a:noFill/>
        </p:spPr>
        <p:txBody>
          <a:bodyPr wrap="square" rtlCol="0">
            <a:spAutoFit/>
          </a:bodyPr>
          <a:lstStyle/>
          <a:p>
            <a:r>
              <a:rPr lang="en-US" altLang="zh-CN" sz="3200" b="1" dirty="0">
                <a:solidFill>
                  <a:schemeClr val="bg1"/>
                </a:solidFill>
                <a:latin typeface="Adobe Devanagari" panose="02040503050201020203" pitchFamily="18" charset="0"/>
                <a:cs typeface="Adobe Devanagari" panose="02040503050201020203" pitchFamily="18" charset="0"/>
              </a:rPr>
              <a:t>Main Contributions</a:t>
            </a:r>
            <a:endParaRPr lang="zh-CN" altLang="en-US" sz="3200" b="1" dirty="0">
              <a:solidFill>
                <a:schemeClr val="bg1"/>
              </a:solidFill>
              <a:latin typeface="Adobe Devanagari" panose="02040503050201020203" pitchFamily="18" charset="0"/>
              <a:cs typeface="Adobe Devanagari" panose="02040503050201020203" pitchFamily="18" charset="0"/>
            </a:endParaRPr>
          </a:p>
        </p:txBody>
      </p:sp>
      <p:sp>
        <p:nvSpPr>
          <p:cNvPr id="14" name="矩形 13"/>
          <p:cNvSpPr/>
          <p:nvPr/>
        </p:nvSpPr>
        <p:spPr>
          <a:xfrm>
            <a:off x="167729" y="1913427"/>
            <a:ext cx="8003814" cy="461665"/>
          </a:xfrm>
          <a:prstGeom prst="rect">
            <a:avLst/>
          </a:prstGeom>
        </p:spPr>
        <p:txBody>
          <a:bodyPr wrap="square">
            <a:spAutoFit/>
          </a:bodyPr>
          <a:lstStyle/>
          <a:p>
            <a:pPr algn="just"/>
            <a:r>
              <a:rPr lang="en-US" altLang="zh-CN" sz="2400" dirty="0">
                <a:latin typeface="Times New Roman" panose="02020603050405020304" pitchFamily="18" charset="0"/>
                <a:cs typeface="Times New Roman" panose="02020603050405020304" pitchFamily="18" charset="0"/>
              </a:rPr>
              <a:t>The main contributions of this article are as follows:</a:t>
            </a:r>
          </a:p>
        </p:txBody>
      </p:sp>
      <p:sp>
        <p:nvSpPr>
          <p:cNvPr id="15" name="文本框 14"/>
          <p:cNvSpPr txBox="1"/>
          <p:nvPr/>
        </p:nvSpPr>
        <p:spPr>
          <a:xfrm>
            <a:off x="167729" y="2958400"/>
            <a:ext cx="11950699" cy="2554545"/>
          </a:xfrm>
          <a:prstGeom prst="rect">
            <a:avLst/>
          </a:prstGeom>
          <a:solidFill>
            <a:schemeClr val="accent5">
              <a:lumMod val="20000"/>
              <a:lumOff val="80000"/>
            </a:schemeClr>
          </a:solidFill>
        </p:spPr>
        <p:txBody>
          <a:bodyPr wrap="square" rtlCol="0">
            <a:spAutoFit/>
          </a:bodyPr>
          <a:lstStyle/>
          <a:p>
            <a:pPr marL="285750" indent="-285750">
              <a:buFont typeface="Arial" panose="020B0604020202020204" pitchFamily="34" charset="0"/>
              <a:buChar char="•"/>
            </a:pPr>
            <a:endParaRPr lang="en-US" altLang="zh-CN" sz="2000" b="1" dirty="0">
              <a:solidFill>
                <a:schemeClr val="accent5">
                  <a:lumMod val="75000"/>
                </a:schemeClr>
              </a:solidFill>
            </a:endParaRPr>
          </a:p>
          <a:p>
            <a:pPr marL="285750" indent="-285750">
              <a:buFont typeface="Arial" panose="020B0604020202020204" pitchFamily="34" charset="0"/>
              <a:buChar char="•"/>
            </a:pPr>
            <a:r>
              <a:rPr lang="en-US" altLang="zh-CN" sz="2000" b="1" dirty="0">
                <a:solidFill>
                  <a:schemeClr val="accent5">
                    <a:lumMod val="75000"/>
                  </a:schemeClr>
                </a:solidFill>
              </a:rPr>
              <a:t>1. We propose and design a novel RFF recognition scheme based on the Contour Stellar Images and CNN. </a:t>
            </a:r>
          </a:p>
          <a:p>
            <a:pPr marL="285750" indent="-285750">
              <a:buFont typeface="Arial" panose="020B0604020202020204" pitchFamily="34" charset="0"/>
              <a:buChar char="•"/>
            </a:pPr>
            <a:r>
              <a:rPr lang="en-US" altLang="zh-CN" sz="2000" b="1" dirty="0">
                <a:solidFill>
                  <a:schemeClr val="accent5">
                    <a:lumMod val="75000"/>
                  </a:schemeClr>
                </a:solidFill>
              </a:rPr>
              <a:t>2. We proposed an ADS-B original signal detection acquisition and real-time labeling method and verified this method by using a 1090MHz baseband signal collected by RTL-SDR.</a:t>
            </a:r>
          </a:p>
          <a:p>
            <a:pPr marL="285750" indent="-285750">
              <a:buFont typeface="Arial" panose="020B0604020202020204" pitchFamily="34" charset="0"/>
              <a:buChar char="•"/>
            </a:pPr>
            <a:endParaRPr lang="en-US" altLang="zh-CN" sz="2000" b="1" dirty="0">
              <a:solidFill>
                <a:schemeClr val="accent5">
                  <a:lumMod val="75000"/>
                </a:schemeClr>
              </a:solidFill>
            </a:endParaRPr>
          </a:p>
          <a:p>
            <a:pPr marL="285750" indent="-285750">
              <a:buFont typeface="Arial" panose="020B0604020202020204" pitchFamily="34" charset="0"/>
              <a:buChar char="•"/>
            </a:pPr>
            <a:r>
              <a:rPr lang="en-US" altLang="zh-CN" sz="2000" b="1" dirty="0">
                <a:solidFill>
                  <a:schemeClr val="accent5">
                    <a:lumMod val="75000"/>
                  </a:schemeClr>
                </a:solidFill>
              </a:rPr>
              <a:t>3. We compared the performance of Contour Stellar images and Constellation Diagram under the </a:t>
            </a:r>
            <a:r>
              <a:rPr lang="en-US" altLang="zh-CN" sz="2000" b="1" dirty="0" err="1">
                <a:solidFill>
                  <a:schemeClr val="accent5">
                    <a:lumMod val="75000"/>
                  </a:schemeClr>
                </a:solidFill>
              </a:rPr>
              <a:t>Alexnet</a:t>
            </a:r>
            <a:r>
              <a:rPr lang="en-US" altLang="zh-CN" sz="2000" b="1" dirty="0">
                <a:solidFill>
                  <a:schemeClr val="accent5">
                    <a:lumMod val="75000"/>
                  </a:schemeClr>
                </a:solidFill>
              </a:rPr>
              <a:t> network and different signal-to-noise ratio</a:t>
            </a:r>
            <a:r>
              <a:rPr lang="zh-CN" altLang="en-US" sz="2000" b="1" dirty="0">
                <a:solidFill>
                  <a:schemeClr val="accent5">
                    <a:lumMod val="75000"/>
                  </a:schemeClr>
                </a:solidFill>
              </a:rPr>
              <a:t>（</a:t>
            </a:r>
            <a:r>
              <a:rPr lang="en-US" altLang="zh-CN" sz="2000" b="1" dirty="0">
                <a:solidFill>
                  <a:schemeClr val="accent5">
                    <a:lumMod val="75000"/>
                  </a:schemeClr>
                </a:solidFill>
              </a:rPr>
              <a:t>SNR</a:t>
            </a:r>
            <a:r>
              <a:rPr lang="zh-CN" altLang="en-US" sz="2000" b="1" dirty="0">
                <a:solidFill>
                  <a:schemeClr val="accent5">
                    <a:lumMod val="75000"/>
                  </a:schemeClr>
                </a:solidFill>
              </a:rPr>
              <a:t>）</a:t>
            </a:r>
            <a:r>
              <a:rPr lang="en-US" altLang="zh-CN" sz="2000" b="1" dirty="0">
                <a:solidFill>
                  <a:schemeClr val="accent5">
                    <a:lumMod val="75000"/>
                  </a:schemeClr>
                </a:solidFill>
              </a:rPr>
              <a:t>.</a:t>
            </a:r>
          </a:p>
        </p:txBody>
      </p:sp>
      <p:sp>
        <p:nvSpPr>
          <p:cNvPr id="17" name="文本框 16"/>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21" name="文本框 20">
            <a:extLst>
              <a:ext uri="{FF2B5EF4-FFF2-40B4-BE49-F238E27FC236}">
                <a16:creationId xmlns:a16="http://schemas.microsoft.com/office/drawing/2014/main" id="{412E8857-FF98-4EAD-8DAE-EB679BB67030}"/>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6</a:t>
            </a:r>
            <a:endParaRPr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7049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1460938" y="2814152"/>
            <a:ext cx="9122979" cy="1608008"/>
            <a:chOff x="0" y="2847433"/>
            <a:chExt cx="12192000" cy="2144010"/>
          </a:xfrm>
        </p:grpSpPr>
        <p:sp>
          <p:nvSpPr>
            <p:cNvPr id="51" name="矩形 50"/>
            <p:cNvSpPr/>
            <p:nvPr/>
          </p:nvSpPr>
          <p:spPr>
            <a:xfrm flipH="1">
              <a:off x="0" y="2872348"/>
              <a:ext cx="12192000" cy="1252063"/>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40" name="圆角矩形 39"/>
            <p:cNvSpPr/>
            <p:nvPr/>
          </p:nvSpPr>
          <p:spPr>
            <a:xfrm rot="10800000" flipV="1">
              <a:off x="464451" y="2847433"/>
              <a:ext cx="1273995" cy="1291039"/>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r>
                <a:rPr lang="en-US" altLang="zh-CN" sz="4500" dirty="0"/>
                <a:t>2</a:t>
              </a:r>
              <a:endParaRPr lang="zh-CN" altLang="en-US" sz="4500" dirty="0"/>
            </a:p>
          </p:txBody>
        </p:sp>
        <p:sp>
          <p:nvSpPr>
            <p:cNvPr id="53" name="矩形 52"/>
            <p:cNvSpPr/>
            <p:nvPr/>
          </p:nvSpPr>
          <p:spPr>
            <a:xfrm>
              <a:off x="6936087" y="3175565"/>
              <a:ext cx="4946652" cy="1815878"/>
            </a:xfrm>
            <a:prstGeom prst="rect">
              <a:avLst/>
            </a:prstGeom>
          </p:spPr>
          <p:txBody>
            <a:bodyPr wrap="none" lIns="68579" tIns="34289" rIns="68579" bIns="34289">
              <a:spAutoFit/>
            </a:bodyPr>
            <a:lstStyle/>
            <a:p>
              <a:pPr algn="ctr"/>
              <a:r>
                <a:rPr lang="en-US" altLang="zh-CN" sz="2800" dirty="0">
                  <a:solidFill>
                    <a:schemeClr val="bg1"/>
                  </a:solidFill>
                  <a:latin typeface="微软雅黑" pitchFamily="34" charset="-122"/>
                  <a:ea typeface="微软雅黑" pitchFamily="34" charset="-122"/>
                </a:rPr>
                <a:t>Signal Preprocessing</a:t>
              </a:r>
            </a:p>
            <a:p>
              <a:pPr algn="ctr"/>
              <a:endParaRPr lang="en-US" altLang="zh-CN" sz="2800" dirty="0">
                <a:solidFill>
                  <a:schemeClr val="bg1"/>
                </a:solidFill>
                <a:latin typeface="微软雅黑" pitchFamily="34" charset="-122"/>
                <a:ea typeface="微软雅黑" pitchFamily="34" charset="-122"/>
              </a:endParaRPr>
            </a:p>
            <a:p>
              <a:pPr algn="ctr"/>
              <a:endParaRPr lang="en-US" altLang="zh-CN" sz="2800" dirty="0">
                <a:solidFill>
                  <a:schemeClr val="bg1"/>
                </a:solidFill>
                <a:latin typeface="微软雅黑" pitchFamily="34" charset="-122"/>
                <a:ea typeface="微软雅黑" pitchFamily="34" charset="-122"/>
              </a:endParaRPr>
            </a:p>
          </p:txBody>
        </p:sp>
      </p:grpSp>
      <p:sp>
        <p:nvSpPr>
          <p:cNvPr id="25" name="矩形 24"/>
          <p:cNvSpPr/>
          <p:nvPr/>
        </p:nvSpPr>
        <p:spPr>
          <a:xfrm>
            <a:off x="2059412" y="1112050"/>
            <a:ext cx="581353" cy="335280"/>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PPT</a:t>
            </a:r>
            <a:r>
              <a:rPr lang="zh-CN" altLang="en-US" sz="100" dirty="0">
                <a:solidFill>
                  <a:schemeClr val="bg1"/>
                </a:solidFill>
              </a:rPr>
              <a:t>论坛：</a:t>
            </a:r>
            <a:r>
              <a:rPr lang="en-US" altLang="zh-CN" sz="100" dirty="0">
                <a:solidFill>
                  <a:schemeClr val="bg1"/>
                </a:solidFill>
              </a:rPr>
              <a:t>www.1ppt.cn</a:t>
            </a:r>
          </a:p>
          <a:p>
            <a:pPr lvl="0"/>
            <a:r>
              <a:rPr lang="en-US" altLang="zh-CN" sz="100" dirty="0">
                <a:solidFill>
                  <a:schemeClr val="bg1"/>
                </a:solidFill>
              </a:rPr>
              <a:t> </a:t>
            </a:r>
            <a:endParaRPr lang="zh-CN" altLang="en-US" sz="100" dirty="0">
              <a:solidFill>
                <a:schemeClr val="bg1"/>
              </a:solidFill>
            </a:endParaRPr>
          </a:p>
        </p:txBody>
      </p:sp>
      <p:sp>
        <p:nvSpPr>
          <p:cNvPr id="12" name="文本框 11"/>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14" name="文本框 13">
            <a:extLst>
              <a:ext uri="{FF2B5EF4-FFF2-40B4-BE49-F238E27FC236}">
                <a16:creationId xmlns:a16="http://schemas.microsoft.com/office/drawing/2014/main" id="{492E2D41-CAD5-4460-9CBF-D6BD55D6F27F}"/>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7</a:t>
            </a:r>
            <a:endParaRPr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37911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431" y="230508"/>
            <a:ext cx="8671050" cy="630621"/>
          </a:xfrm>
          <a:prstGeom prst="rect">
            <a:avLst/>
          </a:prstGeom>
          <a:gradFill>
            <a:gsLst>
              <a:gs pos="0">
                <a:srgbClr val="5B9BD5">
                  <a:lumMod val="5000"/>
                  <a:lumOff val="95000"/>
                  <a:alpha val="0"/>
                </a:srgbClr>
              </a:gs>
              <a:gs pos="78000">
                <a:srgbClr val="4472C4"/>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123031" y="253430"/>
            <a:ext cx="8671050" cy="584775"/>
          </a:xfrm>
          <a:prstGeom prst="rect">
            <a:avLst/>
          </a:prstGeom>
          <a:noFill/>
        </p:spPr>
        <p:txBody>
          <a:bodyPr wrap="square" rtlCol="0">
            <a:spAutoFit/>
          </a:bodyPr>
          <a:lstStyle/>
          <a:p>
            <a:r>
              <a:rPr lang="en-US" altLang="zh-CN" sz="3200" b="1" dirty="0">
                <a:solidFill>
                  <a:schemeClr val="bg1"/>
                </a:solidFill>
                <a:latin typeface="Adobe Devanagari" panose="02040503050201020203" pitchFamily="18" charset="0"/>
                <a:cs typeface="Adobe Devanagari" panose="02040503050201020203" pitchFamily="18" charset="0"/>
              </a:rPr>
              <a:t>ADS-B signals</a:t>
            </a:r>
            <a:endParaRPr lang="zh-CN" altLang="en-US" sz="3200" b="1" dirty="0">
              <a:solidFill>
                <a:schemeClr val="bg1"/>
              </a:solidFill>
              <a:latin typeface="Adobe Devanagari" panose="02040503050201020203" pitchFamily="18" charset="0"/>
              <a:cs typeface="Adobe Devanagari" panose="02040503050201020203" pitchFamily="18" charset="0"/>
            </a:endParaRPr>
          </a:p>
        </p:txBody>
      </p:sp>
      <p:sp>
        <p:nvSpPr>
          <p:cNvPr id="30" name="文本框 29"/>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57" name="文本框 56">
            <a:extLst>
              <a:ext uri="{FF2B5EF4-FFF2-40B4-BE49-F238E27FC236}">
                <a16:creationId xmlns:a16="http://schemas.microsoft.com/office/drawing/2014/main" id="{EE02722A-6CF8-479E-BE00-D06303CA6F24}"/>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8</a:t>
            </a:r>
            <a:endParaRPr lang="zh-CN" altLang="en-US">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AB3B58CC-AB73-4C07-844C-5E95BEF078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535" y="1874960"/>
            <a:ext cx="9263157" cy="4022449"/>
          </a:xfrm>
          <a:prstGeom prst="rect">
            <a:avLst/>
          </a:prstGeom>
        </p:spPr>
      </p:pic>
      <p:sp>
        <p:nvSpPr>
          <p:cNvPr id="6" name="矩形 5">
            <a:extLst>
              <a:ext uri="{FF2B5EF4-FFF2-40B4-BE49-F238E27FC236}">
                <a16:creationId xmlns:a16="http://schemas.microsoft.com/office/drawing/2014/main" id="{1758B948-2C07-4FB5-B455-4FA7330130E0}"/>
              </a:ext>
            </a:extLst>
          </p:cNvPr>
          <p:cNvSpPr/>
          <p:nvPr/>
        </p:nvSpPr>
        <p:spPr>
          <a:xfrm>
            <a:off x="3885665" y="5528077"/>
            <a:ext cx="3876382" cy="369332"/>
          </a:xfrm>
          <a:prstGeom prst="rect">
            <a:avLst/>
          </a:prstGeom>
        </p:spPr>
        <p:txBody>
          <a:bodyPr wrap="none">
            <a:spAutoFit/>
          </a:bodyPr>
          <a:lstStyle/>
          <a:p>
            <a:r>
              <a:rPr lang="en-US" altLang="zh-CN" dirty="0"/>
              <a:t>1090 MHz Extended Squitter(1090ES)</a:t>
            </a:r>
            <a:endParaRPr lang="zh-CN" altLang="en-US" dirty="0"/>
          </a:p>
        </p:txBody>
      </p:sp>
    </p:spTree>
    <p:extLst>
      <p:ext uri="{BB962C8B-B14F-4D97-AF65-F5344CB8AC3E}">
        <p14:creationId xmlns:p14="http://schemas.microsoft.com/office/powerpoint/2010/main" val="1133142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431" y="230508"/>
            <a:ext cx="8671050" cy="630621"/>
          </a:xfrm>
          <a:prstGeom prst="rect">
            <a:avLst/>
          </a:prstGeom>
          <a:gradFill>
            <a:gsLst>
              <a:gs pos="0">
                <a:srgbClr val="5B9BD5">
                  <a:lumMod val="5000"/>
                  <a:lumOff val="95000"/>
                  <a:alpha val="0"/>
                </a:srgbClr>
              </a:gs>
              <a:gs pos="78000">
                <a:srgbClr val="4472C4"/>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123031" y="253430"/>
            <a:ext cx="8671050" cy="584775"/>
          </a:xfrm>
          <a:prstGeom prst="rect">
            <a:avLst/>
          </a:prstGeom>
          <a:noFill/>
        </p:spPr>
        <p:txBody>
          <a:bodyPr wrap="square" rtlCol="0">
            <a:spAutoFit/>
          </a:bodyPr>
          <a:lstStyle/>
          <a:p>
            <a:r>
              <a:rPr lang="en-US" altLang="zh-CN" sz="3200" b="1" dirty="0">
                <a:solidFill>
                  <a:schemeClr val="bg1"/>
                </a:solidFill>
                <a:latin typeface="Adobe Devanagari" panose="02040503050201020203" pitchFamily="18" charset="0"/>
                <a:cs typeface="Adobe Devanagari" panose="02040503050201020203" pitchFamily="18" charset="0"/>
              </a:rPr>
              <a:t>ADS-B signal receiver</a:t>
            </a:r>
            <a:endParaRPr lang="zh-CN" altLang="en-US" sz="3200" b="1" dirty="0">
              <a:solidFill>
                <a:schemeClr val="bg1"/>
              </a:solidFill>
              <a:latin typeface="Adobe Devanagari" panose="02040503050201020203" pitchFamily="18" charset="0"/>
              <a:cs typeface="Adobe Devanagari" panose="02040503050201020203" pitchFamily="18" charset="0"/>
            </a:endParaRPr>
          </a:p>
        </p:txBody>
      </p:sp>
      <p:sp>
        <p:nvSpPr>
          <p:cNvPr id="30" name="文本框 29"/>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57" name="文本框 56">
            <a:extLst>
              <a:ext uri="{FF2B5EF4-FFF2-40B4-BE49-F238E27FC236}">
                <a16:creationId xmlns:a16="http://schemas.microsoft.com/office/drawing/2014/main" id="{EE02722A-6CF8-479E-BE00-D06303CA6F24}"/>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8</a:t>
            </a:r>
            <a:endParaRPr lang="zh-CN" altLang="en-US">
              <a:latin typeface="Times New Roman" panose="02020603050405020304" pitchFamily="18" charset="0"/>
              <a:cs typeface="Times New Roman" panose="02020603050405020304" pitchFamily="18" charset="0"/>
            </a:endParaRPr>
          </a:p>
        </p:txBody>
      </p:sp>
      <p:pic>
        <p:nvPicPr>
          <p:cNvPr id="9" name="图片 8">
            <a:extLst>
              <a:ext uri="{FF2B5EF4-FFF2-40B4-BE49-F238E27FC236}">
                <a16:creationId xmlns:a16="http://schemas.microsoft.com/office/drawing/2014/main" id="{8FD0FBD0-D322-43E0-9736-DE5DC159132B}"/>
              </a:ext>
            </a:extLst>
          </p:cNvPr>
          <p:cNvPicPr>
            <a:picLocks noChangeAspect="1"/>
          </p:cNvPicPr>
          <p:nvPr/>
        </p:nvPicPr>
        <p:blipFill>
          <a:blip r:embed="rId4"/>
          <a:stretch>
            <a:fillRect/>
          </a:stretch>
        </p:blipFill>
        <p:spPr>
          <a:xfrm>
            <a:off x="1485239" y="1650792"/>
            <a:ext cx="9221521" cy="3368363"/>
          </a:xfrm>
          <a:prstGeom prst="rect">
            <a:avLst/>
          </a:prstGeom>
        </p:spPr>
      </p:pic>
      <p:pic>
        <p:nvPicPr>
          <p:cNvPr id="8" name="图片 7">
            <a:extLst>
              <a:ext uri="{FF2B5EF4-FFF2-40B4-BE49-F238E27FC236}">
                <a16:creationId xmlns:a16="http://schemas.microsoft.com/office/drawing/2014/main" id="{BD6E860B-A1CF-4CA1-A734-98185F9A406A}"/>
              </a:ext>
            </a:extLst>
          </p:cNvPr>
          <p:cNvPicPr>
            <a:picLocks noChangeAspect="1"/>
          </p:cNvPicPr>
          <p:nvPr/>
        </p:nvPicPr>
        <p:blipFill>
          <a:blip r:embed="rId5"/>
          <a:stretch>
            <a:fillRect/>
          </a:stretch>
        </p:blipFill>
        <p:spPr>
          <a:xfrm>
            <a:off x="3381291" y="5548843"/>
            <a:ext cx="5011361" cy="926629"/>
          </a:xfrm>
          <a:prstGeom prst="rect">
            <a:avLst/>
          </a:prstGeom>
        </p:spPr>
      </p:pic>
    </p:spTree>
    <p:extLst>
      <p:ext uri="{BB962C8B-B14F-4D97-AF65-F5344CB8AC3E}">
        <p14:creationId xmlns:p14="http://schemas.microsoft.com/office/powerpoint/2010/main" val="4007151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431" y="230508"/>
            <a:ext cx="8671050" cy="630621"/>
          </a:xfrm>
          <a:prstGeom prst="rect">
            <a:avLst/>
          </a:prstGeom>
          <a:gradFill>
            <a:gsLst>
              <a:gs pos="0">
                <a:srgbClr val="5B9BD5">
                  <a:lumMod val="5000"/>
                  <a:lumOff val="95000"/>
                  <a:alpha val="0"/>
                </a:srgbClr>
              </a:gs>
              <a:gs pos="78000">
                <a:srgbClr val="4472C4"/>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123031" y="253430"/>
            <a:ext cx="8671050" cy="584775"/>
          </a:xfrm>
          <a:prstGeom prst="rect">
            <a:avLst/>
          </a:prstGeom>
          <a:noFill/>
        </p:spPr>
        <p:txBody>
          <a:bodyPr wrap="square" rtlCol="0">
            <a:spAutoFit/>
          </a:bodyPr>
          <a:lstStyle/>
          <a:p>
            <a:r>
              <a:rPr lang="en-US" altLang="zh-CN" sz="3200" b="1" dirty="0">
                <a:solidFill>
                  <a:schemeClr val="bg1"/>
                </a:solidFill>
                <a:latin typeface="Adobe Devanagari" panose="02040503050201020203" pitchFamily="18" charset="0"/>
                <a:cs typeface="Adobe Devanagari" panose="02040503050201020203" pitchFamily="18" charset="0"/>
              </a:rPr>
              <a:t>Datasets</a:t>
            </a:r>
            <a:endParaRPr lang="zh-CN" altLang="en-US" sz="3200" b="1" dirty="0">
              <a:solidFill>
                <a:schemeClr val="bg1"/>
              </a:solidFill>
              <a:latin typeface="Adobe Devanagari" panose="02040503050201020203" pitchFamily="18" charset="0"/>
              <a:cs typeface="Adobe Devanagari" panose="02040503050201020203" pitchFamily="18" charset="0"/>
            </a:endParaRPr>
          </a:p>
        </p:txBody>
      </p:sp>
      <p:sp>
        <p:nvSpPr>
          <p:cNvPr id="30" name="文本框 29"/>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57" name="文本框 56">
            <a:extLst>
              <a:ext uri="{FF2B5EF4-FFF2-40B4-BE49-F238E27FC236}">
                <a16:creationId xmlns:a16="http://schemas.microsoft.com/office/drawing/2014/main" id="{EE02722A-6CF8-479E-BE00-D06303CA6F24}"/>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8</a:t>
            </a:r>
            <a:endParaRPr lang="zh-CN" altLang="en-US">
              <a:latin typeface="Times New Roman" panose="02020603050405020304" pitchFamily="18" charset="0"/>
              <a:cs typeface="Times New Roman" panose="02020603050405020304" pitchFamily="18" charset="0"/>
            </a:endParaRPr>
          </a:p>
        </p:txBody>
      </p:sp>
      <p:pic>
        <p:nvPicPr>
          <p:cNvPr id="6" name="图片 5">
            <a:extLst>
              <a:ext uri="{FF2B5EF4-FFF2-40B4-BE49-F238E27FC236}">
                <a16:creationId xmlns:a16="http://schemas.microsoft.com/office/drawing/2014/main" id="{F678EE2A-AF3D-4320-90D8-3F8B64218E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793" y="5366982"/>
            <a:ext cx="5363750" cy="660332"/>
          </a:xfrm>
          <a:prstGeom prst="rect">
            <a:avLst/>
          </a:prstGeom>
        </p:spPr>
      </p:pic>
      <p:pic>
        <p:nvPicPr>
          <p:cNvPr id="8" name="图片 7">
            <a:extLst>
              <a:ext uri="{FF2B5EF4-FFF2-40B4-BE49-F238E27FC236}">
                <a16:creationId xmlns:a16="http://schemas.microsoft.com/office/drawing/2014/main" id="{D260FE97-99CC-4C5D-81F9-354C8D9791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390" y="1819916"/>
            <a:ext cx="3861348" cy="2887989"/>
          </a:xfrm>
          <a:prstGeom prst="rect">
            <a:avLst/>
          </a:prstGeom>
        </p:spPr>
      </p:pic>
      <p:pic>
        <p:nvPicPr>
          <p:cNvPr id="10" name="图片 9">
            <a:extLst>
              <a:ext uri="{FF2B5EF4-FFF2-40B4-BE49-F238E27FC236}">
                <a16:creationId xmlns:a16="http://schemas.microsoft.com/office/drawing/2014/main" id="{A82D1DED-20EF-4A70-8F9C-51B8EEAAD7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4347" y="1310349"/>
            <a:ext cx="5979884" cy="4484913"/>
          </a:xfrm>
          <a:prstGeom prst="rect">
            <a:avLst/>
          </a:prstGeom>
        </p:spPr>
      </p:pic>
    </p:spTree>
    <p:extLst>
      <p:ext uri="{BB962C8B-B14F-4D97-AF65-F5344CB8AC3E}">
        <p14:creationId xmlns:p14="http://schemas.microsoft.com/office/powerpoint/2010/main" val="3500005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46147F9A-8D47-4931-AD72-2E4575C75ACD}"/>
              </a:ext>
            </a:extLst>
          </p:cNvPr>
          <p:cNvPicPr>
            <a:picLocks noChangeAspect="1"/>
          </p:cNvPicPr>
          <p:nvPr/>
        </p:nvPicPr>
        <p:blipFill rotWithShape="1">
          <a:blip r:embed="rId3"/>
          <a:srcRect r="762" b="7720"/>
          <a:stretch/>
        </p:blipFill>
        <p:spPr>
          <a:xfrm>
            <a:off x="5417015" y="3703294"/>
            <a:ext cx="5818074" cy="1275017"/>
          </a:xfrm>
          <a:prstGeom prst="rect">
            <a:avLst/>
          </a:prstGeom>
        </p:spPr>
      </p:pic>
      <p:sp>
        <p:nvSpPr>
          <p:cNvPr id="2" name="矩形 1"/>
          <p:cNvSpPr/>
          <p:nvPr/>
        </p:nvSpPr>
        <p:spPr>
          <a:xfrm>
            <a:off x="54431" y="230508"/>
            <a:ext cx="8671050" cy="630621"/>
          </a:xfrm>
          <a:prstGeom prst="rect">
            <a:avLst/>
          </a:prstGeom>
          <a:gradFill>
            <a:gsLst>
              <a:gs pos="0">
                <a:srgbClr val="5B9BD5">
                  <a:lumMod val="5000"/>
                  <a:lumOff val="95000"/>
                  <a:alpha val="0"/>
                </a:srgbClr>
              </a:gs>
              <a:gs pos="78000">
                <a:srgbClr val="4472C4"/>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123031" y="253430"/>
            <a:ext cx="8671050" cy="584775"/>
          </a:xfrm>
          <a:prstGeom prst="rect">
            <a:avLst/>
          </a:prstGeom>
          <a:noFill/>
        </p:spPr>
        <p:txBody>
          <a:bodyPr wrap="square" rtlCol="0">
            <a:spAutoFit/>
          </a:bodyPr>
          <a:lstStyle/>
          <a:p>
            <a:r>
              <a:rPr lang="en-US" altLang="zh-CN" sz="3200" b="1" dirty="0">
                <a:solidFill>
                  <a:schemeClr val="bg1"/>
                </a:solidFill>
                <a:latin typeface="Adobe Devanagari" panose="02040503050201020203" pitchFamily="18" charset="0"/>
                <a:cs typeface="Adobe Devanagari" panose="02040503050201020203" pitchFamily="18" charset="0"/>
              </a:rPr>
              <a:t>Contour stellar images </a:t>
            </a:r>
            <a:endParaRPr lang="zh-CN" altLang="en-US" sz="3200" b="1" dirty="0">
              <a:solidFill>
                <a:schemeClr val="bg1"/>
              </a:solidFill>
              <a:latin typeface="Adobe Devanagari" panose="02040503050201020203" pitchFamily="18" charset="0"/>
              <a:cs typeface="Adobe Devanagari" panose="02040503050201020203" pitchFamily="18" charset="0"/>
            </a:endParaRPr>
          </a:p>
        </p:txBody>
      </p:sp>
      <p:sp>
        <p:nvSpPr>
          <p:cNvPr id="30" name="文本框 29"/>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57" name="文本框 56">
            <a:extLst>
              <a:ext uri="{FF2B5EF4-FFF2-40B4-BE49-F238E27FC236}">
                <a16:creationId xmlns:a16="http://schemas.microsoft.com/office/drawing/2014/main" id="{EE02722A-6CF8-479E-BE00-D06303CA6F24}"/>
              </a:ext>
            </a:extLst>
          </p:cNvPr>
          <p:cNvSpPr txBox="1"/>
          <p:nvPr/>
        </p:nvSpPr>
        <p:spPr>
          <a:xfrm>
            <a:off x="11724190" y="6475472"/>
            <a:ext cx="300082"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8</a:t>
            </a:r>
            <a:endParaRPr lang="zh-CN" altLang="en-US">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4B307F43-6652-4F82-BCFA-6246AD0EDE71}"/>
              </a:ext>
            </a:extLst>
          </p:cNvPr>
          <p:cNvPicPr>
            <a:picLocks noChangeAspect="1"/>
          </p:cNvPicPr>
          <p:nvPr/>
        </p:nvPicPr>
        <p:blipFill>
          <a:blip r:embed="rId5"/>
          <a:stretch>
            <a:fillRect/>
          </a:stretch>
        </p:blipFill>
        <p:spPr>
          <a:xfrm>
            <a:off x="265921" y="1732484"/>
            <a:ext cx="5606276" cy="2969234"/>
          </a:xfrm>
          <a:prstGeom prst="rect">
            <a:avLst/>
          </a:prstGeom>
        </p:spPr>
      </p:pic>
      <p:pic>
        <p:nvPicPr>
          <p:cNvPr id="5" name="图片 4">
            <a:extLst>
              <a:ext uri="{FF2B5EF4-FFF2-40B4-BE49-F238E27FC236}">
                <a16:creationId xmlns:a16="http://schemas.microsoft.com/office/drawing/2014/main" id="{15FEC08E-EBEE-4879-939F-C5B0E92CCAFE}"/>
              </a:ext>
            </a:extLst>
          </p:cNvPr>
          <p:cNvPicPr>
            <a:picLocks noChangeAspect="1"/>
          </p:cNvPicPr>
          <p:nvPr/>
        </p:nvPicPr>
        <p:blipFill>
          <a:blip r:embed="rId6"/>
          <a:stretch>
            <a:fillRect/>
          </a:stretch>
        </p:blipFill>
        <p:spPr>
          <a:xfrm>
            <a:off x="6115580" y="1345670"/>
            <a:ext cx="5119509" cy="1056918"/>
          </a:xfrm>
          <a:prstGeom prst="rect">
            <a:avLst/>
          </a:prstGeom>
        </p:spPr>
      </p:pic>
      <p:pic>
        <p:nvPicPr>
          <p:cNvPr id="7" name="图片 6">
            <a:extLst>
              <a:ext uri="{FF2B5EF4-FFF2-40B4-BE49-F238E27FC236}">
                <a16:creationId xmlns:a16="http://schemas.microsoft.com/office/drawing/2014/main" id="{D6955293-47B4-4E3C-A54A-6658D207D9F1}"/>
              </a:ext>
            </a:extLst>
          </p:cNvPr>
          <p:cNvPicPr>
            <a:picLocks noChangeAspect="1"/>
          </p:cNvPicPr>
          <p:nvPr/>
        </p:nvPicPr>
        <p:blipFill>
          <a:blip r:embed="rId7"/>
          <a:stretch>
            <a:fillRect/>
          </a:stretch>
        </p:blipFill>
        <p:spPr>
          <a:xfrm>
            <a:off x="7224790" y="2600996"/>
            <a:ext cx="3560493" cy="1169117"/>
          </a:xfrm>
          <a:prstGeom prst="rect">
            <a:avLst/>
          </a:prstGeom>
        </p:spPr>
      </p:pic>
      <p:pic>
        <p:nvPicPr>
          <p:cNvPr id="12" name="图片 11">
            <a:extLst>
              <a:ext uri="{FF2B5EF4-FFF2-40B4-BE49-F238E27FC236}">
                <a16:creationId xmlns:a16="http://schemas.microsoft.com/office/drawing/2014/main" id="{C2987845-0FC3-461D-970D-DA07BC5B1C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88262" y="5397511"/>
            <a:ext cx="8615475" cy="1275017"/>
          </a:xfrm>
          <a:prstGeom prst="rect">
            <a:avLst/>
          </a:prstGeom>
        </p:spPr>
      </p:pic>
      <p:sp>
        <p:nvSpPr>
          <p:cNvPr id="6" name="矩形 5">
            <a:extLst>
              <a:ext uri="{FF2B5EF4-FFF2-40B4-BE49-F238E27FC236}">
                <a16:creationId xmlns:a16="http://schemas.microsoft.com/office/drawing/2014/main" id="{A5DFAC94-3B7E-420D-AB25-2047AE2FEF20}"/>
              </a:ext>
            </a:extLst>
          </p:cNvPr>
          <p:cNvSpPr/>
          <p:nvPr/>
        </p:nvSpPr>
        <p:spPr>
          <a:xfrm>
            <a:off x="11235089" y="1902950"/>
            <a:ext cx="583430" cy="369332"/>
          </a:xfrm>
          <a:prstGeom prst="rect">
            <a:avLst/>
          </a:prstGeom>
        </p:spPr>
        <p:txBody>
          <a:bodyPr wrap="square">
            <a:spAutoFit/>
          </a:bodyPr>
          <a:lstStyle/>
          <a:p>
            <a:r>
              <a:rPr lang="en-US" altLang="zh-CN" dirty="0"/>
              <a:t>(1)</a:t>
            </a:r>
            <a:endParaRPr lang="zh-CN" altLang="en-US" dirty="0"/>
          </a:p>
        </p:txBody>
      </p:sp>
      <p:sp>
        <p:nvSpPr>
          <p:cNvPr id="13" name="矩形 12">
            <a:extLst>
              <a:ext uri="{FF2B5EF4-FFF2-40B4-BE49-F238E27FC236}">
                <a16:creationId xmlns:a16="http://schemas.microsoft.com/office/drawing/2014/main" id="{90BF388D-4C8A-40C5-927D-BA4E066BF7B8}"/>
              </a:ext>
            </a:extLst>
          </p:cNvPr>
          <p:cNvSpPr/>
          <p:nvPr/>
        </p:nvSpPr>
        <p:spPr>
          <a:xfrm>
            <a:off x="11235089" y="3000888"/>
            <a:ext cx="583430" cy="369332"/>
          </a:xfrm>
          <a:prstGeom prst="rect">
            <a:avLst/>
          </a:prstGeom>
        </p:spPr>
        <p:txBody>
          <a:bodyPr wrap="square">
            <a:spAutoFit/>
          </a:bodyPr>
          <a:lstStyle/>
          <a:p>
            <a:r>
              <a:rPr lang="en-US" altLang="zh-CN" dirty="0"/>
              <a:t>(2)</a:t>
            </a:r>
            <a:endParaRPr lang="zh-CN" altLang="en-US" dirty="0"/>
          </a:p>
        </p:txBody>
      </p:sp>
      <p:sp>
        <p:nvSpPr>
          <p:cNvPr id="14" name="矩形 13">
            <a:extLst>
              <a:ext uri="{FF2B5EF4-FFF2-40B4-BE49-F238E27FC236}">
                <a16:creationId xmlns:a16="http://schemas.microsoft.com/office/drawing/2014/main" id="{2C86A727-EBE7-47C9-92AA-1EE7043B18A4}"/>
              </a:ext>
            </a:extLst>
          </p:cNvPr>
          <p:cNvSpPr/>
          <p:nvPr/>
        </p:nvSpPr>
        <p:spPr>
          <a:xfrm>
            <a:off x="11235089" y="4444520"/>
            <a:ext cx="583430" cy="369332"/>
          </a:xfrm>
          <a:prstGeom prst="rect">
            <a:avLst/>
          </a:prstGeom>
        </p:spPr>
        <p:txBody>
          <a:bodyPr wrap="square">
            <a:spAutoFit/>
          </a:bodyPr>
          <a:lstStyle/>
          <a:p>
            <a:r>
              <a:rPr lang="en-US" altLang="zh-CN" dirty="0"/>
              <a:t>(3)</a:t>
            </a:r>
            <a:endParaRPr lang="zh-CN" altLang="en-US" dirty="0"/>
          </a:p>
        </p:txBody>
      </p:sp>
    </p:spTree>
    <p:extLst>
      <p:ext uri="{BB962C8B-B14F-4D97-AF65-F5344CB8AC3E}">
        <p14:creationId xmlns:p14="http://schemas.microsoft.com/office/powerpoint/2010/main" val="3239593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1460938" y="2814152"/>
            <a:ext cx="9122979" cy="1177121"/>
            <a:chOff x="0" y="2847433"/>
            <a:chExt cx="12192000" cy="1569494"/>
          </a:xfrm>
        </p:grpSpPr>
        <p:sp>
          <p:nvSpPr>
            <p:cNvPr id="51" name="矩形 50"/>
            <p:cNvSpPr/>
            <p:nvPr/>
          </p:nvSpPr>
          <p:spPr>
            <a:xfrm flipH="1">
              <a:off x="0" y="2872348"/>
              <a:ext cx="12192000" cy="1252063"/>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40" name="圆角矩形 39"/>
            <p:cNvSpPr/>
            <p:nvPr/>
          </p:nvSpPr>
          <p:spPr>
            <a:xfrm rot="10800000" flipV="1">
              <a:off x="464451" y="2847433"/>
              <a:ext cx="1273995" cy="1291039"/>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r>
                <a:rPr lang="en-US" altLang="zh-CN" sz="4500" dirty="0"/>
                <a:t>3</a:t>
              </a:r>
              <a:endParaRPr lang="zh-CN" altLang="en-US" sz="4500" dirty="0"/>
            </a:p>
          </p:txBody>
        </p:sp>
        <p:sp>
          <p:nvSpPr>
            <p:cNvPr id="53" name="矩形 52"/>
            <p:cNvSpPr/>
            <p:nvPr/>
          </p:nvSpPr>
          <p:spPr>
            <a:xfrm>
              <a:off x="8019726" y="3175565"/>
              <a:ext cx="2779367" cy="1241362"/>
            </a:xfrm>
            <a:prstGeom prst="rect">
              <a:avLst/>
            </a:prstGeom>
          </p:spPr>
          <p:txBody>
            <a:bodyPr wrap="none" lIns="68579" tIns="34289" rIns="68579" bIns="34289">
              <a:spAutoFit/>
            </a:bodyPr>
            <a:lstStyle/>
            <a:p>
              <a:pPr algn="ctr">
                <a:defRPr/>
              </a:pPr>
              <a:r>
                <a:rPr lang="en-US" altLang="zh-CN" sz="2800">
                  <a:solidFill>
                    <a:schemeClr val="bg1"/>
                  </a:solidFill>
                  <a:latin typeface="微软雅黑" pitchFamily="34" charset="-122"/>
                  <a:ea typeface="微软雅黑" pitchFamily="34" charset="-122"/>
                </a:rPr>
                <a:t>Experiment</a:t>
              </a:r>
            </a:p>
            <a:p>
              <a:pPr algn="ctr">
                <a:defRPr/>
              </a:pPr>
              <a:endParaRPr lang="en-US" altLang="zh-CN" sz="2800" dirty="0">
                <a:solidFill>
                  <a:schemeClr val="bg1"/>
                </a:solidFill>
                <a:latin typeface="微软雅黑" pitchFamily="34" charset="-122"/>
                <a:ea typeface="微软雅黑" pitchFamily="34" charset="-122"/>
              </a:endParaRPr>
            </a:p>
          </p:txBody>
        </p:sp>
      </p:grpSp>
      <p:sp>
        <p:nvSpPr>
          <p:cNvPr id="25" name="矩形 24"/>
          <p:cNvSpPr/>
          <p:nvPr/>
        </p:nvSpPr>
        <p:spPr>
          <a:xfrm>
            <a:off x="2059412" y="1112050"/>
            <a:ext cx="581353" cy="335280"/>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PPT</a:t>
            </a:r>
            <a:r>
              <a:rPr lang="zh-CN" altLang="en-US" sz="100" dirty="0">
                <a:solidFill>
                  <a:schemeClr val="bg1"/>
                </a:solidFill>
              </a:rPr>
              <a:t>论坛：</a:t>
            </a:r>
            <a:r>
              <a:rPr lang="en-US" altLang="zh-CN" sz="100" dirty="0">
                <a:solidFill>
                  <a:schemeClr val="bg1"/>
                </a:solidFill>
              </a:rPr>
              <a:t>www.1ppt.cn</a:t>
            </a:r>
          </a:p>
          <a:p>
            <a:pPr lvl="0"/>
            <a:r>
              <a:rPr lang="en-US" altLang="zh-CN" sz="100" dirty="0">
                <a:solidFill>
                  <a:schemeClr val="bg1"/>
                </a:solidFill>
              </a:rPr>
              <a:t> </a:t>
            </a:r>
            <a:endParaRPr lang="zh-CN" altLang="en-US" sz="100" dirty="0">
              <a:solidFill>
                <a:schemeClr val="bg1"/>
              </a:solidFill>
            </a:endParaRPr>
          </a:p>
        </p:txBody>
      </p:sp>
      <p:sp>
        <p:nvSpPr>
          <p:cNvPr id="12" name="文本框 11"/>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14" name="文本框 13">
            <a:extLst>
              <a:ext uri="{FF2B5EF4-FFF2-40B4-BE49-F238E27FC236}">
                <a16:creationId xmlns:a16="http://schemas.microsoft.com/office/drawing/2014/main" id="{0307C5D2-4CB9-42BC-A9F5-41E32FA10D90}"/>
              </a:ext>
            </a:extLst>
          </p:cNvPr>
          <p:cNvSpPr txBox="1"/>
          <p:nvPr/>
        </p:nvSpPr>
        <p:spPr>
          <a:xfrm>
            <a:off x="11724190" y="6475472"/>
            <a:ext cx="406906"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11</a:t>
            </a:r>
            <a:endParaRPr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876111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8169" y="855460"/>
            <a:ext cx="8671050" cy="630621"/>
          </a:xfrm>
          <a:prstGeom prst="rect">
            <a:avLst/>
          </a:prstGeom>
          <a:gradFill>
            <a:gsLst>
              <a:gs pos="0">
                <a:srgbClr val="5B9BD5">
                  <a:lumMod val="5000"/>
                  <a:lumOff val="95000"/>
                  <a:alpha val="0"/>
                </a:srgbClr>
              </a:gs>
              <a:gs pos="78000">
                <a:srgbClr val="4472C4"/>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21015" y="866370"/>
            <a:ext cx="6642538" cy="584775"/>
          </a:xfrm>
          <a:prstGeom prst="rect">
            <a:avLst/>
          </a:prstGeom>
          <a:noFill/>
        </p:spPr>
        <p:txBody>
          <a:bodyPr wrap="square" rtlCol="0">
            <a:spAutoFit/>
          </a:bodyPr>
          <a:lstStyle/>
          <a:p>
            <a:pPr algn="ctr"/>
            <a:r>
              <a:rPr lang="en-US" altLang="zh-CN" sz="3200" dirty="0">
                <a:solidFill>
                  <a:schemeClr val="bg1"/>
                </a:solidFill>
                <a:latin typeface="Times New Roman" panose="02020603050405020304" pitchFamily="18" charset="0"/>
                <a:ea typeface="微软雅黑" pitchFamily="34" charset="-122"/>
                <a:cs typeface="Times New Roman" panose="02020603050405020304" pitchFamily="18" charset="0"/>
              </a:rPr>
              <a:t>Simulation Results and Analysis</a:t>
            </a:r>
          </a:p>
        </p:txBody>
      </p:sp>
      <p:sp>
        <p:nvSpPr>
          <p:cNvPr id="13" name="文本框 12"/>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19" name="文本框 18">
            <a:extLst>
              <a:ext uri="{FF2B5EF4-FFF2-40B4-BE49-F238E27FC236}">
                <a16:creationId xmlns:a16="http://schemas.microsoft.com/office/drawing/2014/main" id="{06526269-719F-4160-BF20-8D756BFB9BE8}"/>
              </a:ext>
            </a:extLst>
          </p:cNvPr>
          <p:cNvSpPr txBox="1"/>
          <p:nvPr/>
        </p:nvSpPr>
        <p:spPr>
          <a:xfrm>
            <a:off x="11724190" y="6475472"/>
            <a:ext cx="415498"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13</a:t>
            </a:r>
            <a:endParaRPr lang="zh-CN" altLang="en-US">
              <a:latin typeface="Times New Roman" panose="02020603050405020304" pitchFamily="18" charset="0"/>
              <a:cs typeface="Times New Roman" panose="02020603050405020304" pitchFamily="18" charset="0"/>
            </a:endParaRPr>
          </a:p>
        </p:txBody>
      </p:sp>
      <p:pic>
        <p:nvPicPr>
          <p:cNvPr id="6" name="图片 5">
            <a:extLst>
              <a:ext uri="{FF2B5EF4-FFF2-40B4-BE49-F238E27FC236}">
                <a16:creationId xmlns:a16="http://schemas.microsoft.com/office/drawing/2014/main" id="{7E33D9CC-770F-4F5B-8C59-C0DA1D9168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819" y="2001482"/>
            <a:ext cx="5334744" cy="4001058"/>
          </a:xfrm>
          <a:prstGeom prst="rect">
            <a:avLst/>
          </a:prstGeom>
        </p:spPr>
      </p:pic>
      <p:pic>
        <p:nvPicPr>
          <p:cNvPr id="8" name="图片 7">
            <a:extLst>
              <a:ext uri="{FF2B5EF4-FFF2-40B4-BE49-F238E27FC236}">
                <a16:creationId xmlns:a16="http://schemas.microsoft.com/office/drawing/2014/main" id="{D416AB14-A8C2-461C-A445-AF59844811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0536" y="1982861"/>
            <a:ext cx="5497749" cy="4008769"/>
          </a:xfrm>
          <a:prstGeom prst="rect">
            <a:avLst/>
          </a:prstGeom>
        </p:spPr>
      </p:pic>
    </p:spTree>
    <p:extLst>
      <p:ext uri="{BB962C8B-B14F-4D97-AF65-F5344CB8AC3E}">
        <p14:creationId xmlns:p14="http://schemas.microsoft.com/office/powerpoint/2010/main" val="192279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8169" y="855460"/>
            <a:ext cx="8671050" cy="630621"/>
          </a:xfrm>
          <a:prstGeom prst="rect">
            <a:avLst/>
          </a:prstGeom>
          <a:gradFill>
            <a:gsLst>
              <a:gs pos="0">
                <a:srgbClr val="5B9BD5">
                  <a:lumMod val="5000"/>
                  <a:lumOff val="95000"/>
                  <a:alpha val="0"/>
                </a:srgbClr>
              </a:gs>
              <a:gs pos="78000">
                <a:srgbClr val="4472C4"/>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21015" y="866370"/>
            <a:ext cx="6642538" cy="584775"/>
          </a:xfrm>
          <a:prstGeom prst="rect">
            <a:avLst/>
          </a:prstGeom>
          <a:noFill/>
        </p:spPr>
        <p:txBody>
          <a:bodyPr wrap="square" rtlCol="0">
            <a:spAutoFit/>
          </a:bodyPr>
          <a:lstStyle/>
          <a:p>
            <a:pPr algn="ctr"/>
            <a:r>
              <a:rPr lang="en-US" altLang="zh-CN" sz="3200" dirty="0">
                <a:solidFill>
                  <a:schemeClr val="bg1"/>
                </a:solidFill>
                <a:latin typeface="Times New Roman" panose="02020603050405020304" pitchFamily="18" charset="0"/>
                <a:ea typeface="微软雅黑" pitchFamily="34" charset="-122"/>
                <a:cs typeface="Times New Roman" panose="02020603050405020304" pitchFamily="18" charset="0"/>
              </a:rPr>
              <a:t>Simulation Results and Analysis</a:t>
            </a:r>
          </a:p>
        </p:txBody>
      </p:sp>
      <p:sp>
        <p:nvSpPr>
          <p:cNvPr id="18" name="文本框 17"/>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34" name="文本框 33">
            <a:extLst>
              <a:ext uri="{FF2B5EF4-FFF2-40B4-BE49-F238E27FC236}">
                <a16:creationId xmlns:a16="http://schemas.microsoft.com/office/drawing/2014/main" id="{241D2ACD-1DC3-4A79-AD78-AC0C6247AB46}"/>
              </a:ext>
            </a:extLst>
          </p:cNvPr>
          <p:cNvSpPr txBox="1"/>
          <p:nvPr/>
        </p:nvSpPr>
        <p:spPr>
          <a:xfrm>
            <a:off x="11724190" y="6475472"/>
            <a:ext cx="415498"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12</a:t>
            </a:r>
            <a:endParaRPr lang="zh-CN" altLang="en-US">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E332D585-4BC4-4280-B158-1C976EB9C9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100" y="2001482"/>
            <a:ext cx="5334744" cy="4001058"/>
          </a:xfrm>
          <a:prstGeom prst="rect">
            <a:avLst/>
          </a:prstGeom>
        </p:spPr>
      </p:pic>
      <p:pic>
        <p:nvPicPr>
          <p:cNvPr id="7" name="图片 6">
            <a:extLst>
              <a:ext uri="{FF2B5EF4-FFF2-40B4-BE49-F238E27FC236}">
                <a16:creationId xmlns:a16="http://schemas.microsoft.com/office/drawing/2014/main" id="{0A1F3AAF-AA67-4A3D-BA14-39C9CE6341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3240" y="1948832"/>
            <a:ext cx="5475142" cy="4106357"/>
          </a:xfrm>
          <a:prstGeom prst="rect">
            <a:avLst/>
          </a:prstGeom>
        </p:spPr>
      </p:pic>
    </p:spTree>
    <p:extLst>
      <p:ext uri="{BB962C8B-B14F-4D97-AF65-F5344CB8AC3E}">
        <p14:creationId xmlns:p14="http://schemas.microsoft.com/office/powerpoint/2010/main" val="1302882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1460938" y="2814153"/>
            <a:ext cx="9122979" cy="968280"/>
            <a:chOff x="0" y="2847433"/>
            <a:chExt cx="12192000" cy="1291039"/>
          </a:xfrm>
        </p:grpSpPr>
        <p:sp>
          <p:nvSpPr>
            <p:cNvPr id="51" name="矩形 50"/>
            <p:cNvSpPr/>
            <p:nvPr/>
          </p:nvSpPr>
          <p:spPr>
            <a:xfrm flipH="1">
              <a:off x="0" y="2872348"/>
              <a:ext cx="12192000" cy="1252063"/>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40" name="圆角矩形 39"/>
            <p:cNvSpPr/>
            <p:nvPr/>
          </p:nvSpPr>
          <p:spPr>
            <a:xfrm rot="10800000" flipV="1">
              <a:off x="464451" y="2847433"/>
              <a:ext cx="1273995" cy="1291039"/>
            </a:xfrm>
            <a:prstGeom prst="roundRect">
              <a:avLst>
                <a:gd name="adj" fmla="val 5039"/>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r>
                <a:rPr lang="en-US" altLang="zh-CN" sz="4500" dirty="0"/>
                <a:t>4</a:t>
              </a:r>
              <a:endParaRPr lang="zh-CN" altLang="en-US" sz="4500" dirty="0"/>
            </a:p>
          </p:txBody>
        </p:sp>
        <p:sp>
          <p:nvSpPr>
            <p:cNvPr id="53" name="矩形 52"/>
            <p:cNvSpPr/>
            <p:nvPr/>
          </p:nvSpPr>
          <p:spPr>
            <a:xfrm>
              <a:off x="8048646" y="3175565"/>
              <a:ext cx="2721528" cy="666846"/>
            </a:xfrm>
            <a:prstGeom prst="rect">
              <a:avLst/>
            </a:prstGeom>
          </p:spPr>
          <p:txBody>
            <a:bodyPr wrap="none" lIns="68579" tIns="34289" rIns="68579" bIns="34289">
              <a:spAutoFit/>
            </a:bodyPr>
            <a:lstStyle/>
            <a:p>
              <a:pPr algn="ctr">
                <a:defRPr/>
              </a:pPr>
              <a:r>
                <a:rPr lang="en-US" altLang="zh-CN" sz="2800">
                  <a:solidFill>
                    <a:schemeClr val="bg1"/>
                  </a:solidFill>
                  <a:latin typeface="微软雅黑" pitchFamily="34" charset="-122"/>
                  <a:ea typeface="微软雅黑" pitchFamily="34" charset="-122"/>
                </a:rPr>
                <a:t>Conclusion</a:t>
              </a:r>
              <a:endParaRPr lang="zh-CN" altLang="zh-CN" sz="2800" dirty="0">
                <a:solidFill>
                  <a:schemeClr val="bg1"/>
                </a:solidFill>
                <a:latin typeface="微软雅黑" pitchFamily="34" charset="-122"/>
                <a:ea typeface="微软雅黑" pitchFamily="34" charset="-122"/>
              </a:endParaRPr>
            </a:p>
          </p:txBody>
        </p:sp>
      </p:grpSp>
      <p:sp>
        <p:nvSpPr>
          <p:cNvPr id="25" name="矩形 24"/>
          <p:cNvSpPr/>
          <p:nvPr/>
        </p:nvSpPr>
        <p:spPr>
          <a:xfrm>
            <a:off x="2059412" y="1112050"/>
            <a:ext cx="581353" cy="335280"/>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PPT</a:t>
            </a:r>
            <a:r>
              <a:rPr lang="zh-CN" altLang="en-US" sz="100" dirty="0">
                <a:solidFill>
                  <a:schemeClr val="bg1"/>
                </a:solidFill>
              </a:rPr>
              <a:t>论坛：</a:t>
            </a:r>
            <a:r>
              <a:rPr lang="en-US" altLang="zh-CN" sz="100" dirty="0">
                <a:solidFill>
                  <a:schemeClr val="bg1"/>
                </a:solidFill>
              </a:rPr>
              <a:t>www.1ppt.cn</a:t>
            </a:r>
          </a:p>
          <a:p>
            <a:pPr lvl="0"/>
            <a:r>
              <a:rPr lang="en-US" altLang="zh-CN" sz="100" dirty="0">
                <a:solidFill>
                  <a:schemeClr val="bg1"/>
                </a:solidFill>
              </a:rPr>
              <a:t> </a:t>
            </a:r>
            <a:endParaRPr lang="zh-CN" altLang="en-US" sz="100" dirty="0">
              <a:solidFill>
                <a:schemeClr val="bg1"/>
              </a:solidFill>
            </a:endParaRPr>
          </a:p>
        </p:txBody>
      </p:sp>
      <p:sp>
        <p:nvSpPr>
          <p:cNvPr id="12" name="文本框 11"/>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14" name="文本框 13">
            <a:extLst>
              <a:ext uri="{FF2B5EF4-FFF2-40B4-BE49-F238E27FC236}">
                <a16:creationId xmlns:a16="http://schemas.microsoft.com/office/drawing/2014/main" id="{57B5BE57-E694-49D6-8940-1F8A36FF4603}"/>
              </a:ext>
            </a:extLst>
          </p:cNvPr>
          <p:cNvSpPr txBox="1"/>
          <p:nvPr/>
        </p:nvSpPr>
        <p:spPr>
          <a:xfrm>
            <a:off x="11724190" y="6475472"/>
            <a:ext cx="415498"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15</a:t>
            </a:r>
            <a:endParaRPr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418265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8169" y="855460"/>
            <a:ext cx="8671050" cy="630621"/>
          </a:xfrm>
          <a:prstGeom prst="rect">
            <a:avLst/>
          </a:prstGeom>
          <a:gradFill>
            <a:gsLst>
              <a:gs pos="0">
                <a:srgbClr val="5B9BD5">
                  <a:lumMod val="5000"/>
                  <a:lumOff val="95000"/>
                  <a:alpha val="0"/>
                </a:srgbClr>
              </a:gs>
              <a:gs pos="78000">
                <a:srgbClr val="4472C4"/>
              </a:gs>
            </a:gsLst>
            <a:lin ang="10800000" scaled="0"/>
          </a:gradFill>
          <a:ln w="12700" cap="flat" cmpd="sng" algn="ctr">
            <a:noFill/>
            <a:prstDash val="solid"/>
            <a:miter lim="800000"/>
          </a:ln>
          <a:effectLst>
            <a:outerShdw blurRad="393700" dist="76200" dir="5820000" sx="99000" sy="99000" algn="t" rotWithShape="0">
              <a:prstClr val="black">
                <a:alpha val="50000"/>
              </a:prstClr>
            </a:outerShdw>
          </a:effectLst>
        </p:spPr>
        <p:txBody>
          <a:bodyPr lIns="68577" tIns="34289" rIns="68577" bIns="34289"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425"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21015" y="866370"/>
            <a:ext cx="6642538" cy="584775"/>
          </a:xfrm>
          <a:prstGeom prst="rect">
            <a:avLst/>
          </a:prstGeom>
          <a:noFill/>
        </p:spPr>
        <p:txBody>
          <a:bodyPr wrap="square" rtlCol="0">
            <a:spAutoFit/>
          </a:bodyPr>
          <a:lstStyle/>
          <a:p>
            <a:pPr algn="ctr"/>
            <a:r>
              <a:rPr lang="en-US" altLang="zh-CN" sz="3200" dirty="0">
                <a:solidFill>
                  <a:schemeClr val="bg1"/>
                </a:solidFill>
                <a:latin typeface="Times New Roman" panose="02020603050405020304" pitchFamily="18" charset="0"/>
                <a:ea typeface="微软雅黑" pitchFamily="34" charset="-122"/>
                <a:cs typeface="Times New Roman" panose="02020603050405020304" pitchFamily="18" charset="0"/>
              </a:rPr>
              <a:t>Conclusion and Future work</a:t>
            </a:r>
            <a:endParaRPr lang="zh-CN" altLang="zh-CN" sz="3200" dirty="0">
              <a:solidFill>
                <a:schemeClr val="bg1"/>
              </a:solidFill>
              <a:latin typeface="Times New Roman" panose="02020603050405020304" pitchFamily="18" charset="0"/>
              <a:ea typeface="微软雅黑" pitchFamily="34" charset="-122"/>
              <a:cs typeface="Times New Roman" panose="02020603050405020304" pitchFamily="18" charset="0"/>
            </a:endParaRPr>
          </a:p>
        </p:txBody>
      </p:sp>
      <p:sp>
        <p:nvSpPr>
          <p:cNvPr id="6" name="矩形 5"/>
          <p:cNvSpPr/>
          <p:nvPr/>
        </p:nvSpPr>
        <p:spPr>
          <a:xfrm>
            <a:off x="909144" y="2063520"/>
            <a:ext cx="10920248" cy="2535566"/>
          </a:xfrm>
          <a:prstGeom prst="rect">
            <a:avLst/>
          </a:prstGeom>
        </p:spPr>
        <p:txBody>
          <a:bodyPr wrap="square">
            <a:spAutoFit/>
          </a:bodyPr>
          <a:lstStyle/>
          <a:p>
            <a:pPr marL="342900" indent="-342900" algn="just">
              <a:lnSpc>
                <a:spcPct val="150000"/>
              </a:lnSpc>
              <a:buAutoNum type="arabicPeriod"/>
            </a:pPr>
            <a:r>
              <a:rPr lang="en-US" altLang="zh-CN" dirty="0">
                <a:latin typeface="Times New Roman" panose="02020603050405020304" pitchFamily="18" charset="0"/>
                <a:cs typeface="Times New Roman" panose="02020603050405020304" pitchFamily="18" charset="0"/>
              </a:rPr>
              <a:t>We propose and design a novel RFF recognition scheme based on Contour Stellar Images and deep learning. </a:t>
            </a:r>
          </a:p>
          <a:p>
            <a:pPr marL="342900" indent="-342900" algn="just">
              <a:lnSpc>
                <a:spcPct val="150000"/>
              </a:lnSpc>
              <a:buAutoNum type="arabicPeriod"/>
            </a:pPr>
            <a:r>
              <a:rPr lang="en-US" altLang="zh-CN" dirty="0">
                <a:latin typeface="Times New Roman" panose="02020603050405020304" pitchFamily="18" charset="0"/>
                <a:cs typeface="Times New Roman" panose="02020603050405020304" pitchFamily="18" charset="0"/>
              </a:rPr>
              <a:t>We designed an ADS-B original signal capture and labeling method and verified this method by using a 1090MHz baseband signal collected by RTL-SDR, </a:t>
            </a:r>
          </a:p>
          <a:p>
            <a:pPr marL="342900" indent="-342900" algn="just">
              <a:lnSpc>
                <a:spcPct val="150000"/>
              </a:lnSpc>
              <a:buAutoNum type="arabicPeriod"/>
            </a:pPr>
            <a:r>
              <a:rPr lang="en-US" altLang="zh-CN" dirty="0">
                <a:latin typeface="Times New Roman" panose="02020603050405020304" pitchFamily="18" charset="0"/>
                <a:cs typeface="Times New Roman" panose="02020603050405020304" pitchFamily="18" charset="0"/>
              </a:rPr>
              <a:t>the experimental conclusions under different signal-to-noise ratios and different networks show the effectiveness of the Contour Stellar Images, and it shows that the excellent identification performance of the RF fingerprint can lay a foundation for the physical layer security of aircraft.</a:t>
            </a:r>
          </a:p>
        </p:txBody>
      </p:sp>
      <p:sp>
        <p:nvSpPr>
          <p:cNvPr id="10" name="矩形 9"/>
          <p:cNvSpPr/>
          <p:nvPr/>
        </p:nvSpPr>
        <p:spPr>
          <a:xfrm>
            <a:off x="609600" y="1646167"/>
            <a:ext cx="11445766" cy="298930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909145" y="1734207"/>
            <a:ext cx="2822027" cy="461665"/>
          </a:xfrm>
          <a:prstGeom prst="rect">
            <a:avLst/>
          </a:prstGeom>
          <a:noFill/>
        </p:spPr>
        <p:txBody>
          <a:bodyPr wrap="square" rtlCol="0">
            <a:spAutoFit/>
          </a:bodyPr>
          <a:lstStyle/>
          <a:p>
            <a:r>
              <a:rPr lang="en-US" altLang="zh-CN" sz="2400" b="1" dirty="0">
                <a:solidFill>
                  <a:srgbClr val="C00000"/>
                </a:solidFill>
              </a:rPr>
              <a:t>Conclusion</a:t>
            </a:r>
            <a:endParaRPr lang="zh-CN" altLang="en-US" sz="2400" b="1" dirty="0">
              <a:solidFill>
                <a:srgbClr val="C00000"/>
              </a:solidFill>
            </a:endParaRPr>
          </a:p>
        </p:txBody>
      </p:sp>
      <p:sp>
        <p:nvSpPr>
          <p:cNvPr id="13" name="文本框 12"/>
          <p:cNvSpPr txBox="1"/>
          <p:nvPr/>
        </p:nvSpPr>
        <p:spPr>
          <a:xfrm>
            <a:off x="796158" y="4750168"/>
            <a:ext cx="2077671" cy="461665"/>
          </a:xfrm>
          <a:prstGeom prst="rect">
            <a:avLst/>
          </a:prstGeom>
          <a:noFill/>
        </p:spPr>
        <p:txBody>
          <a:bodyPr wrap="square" rtlCol="0">
            <a:spAutoFit/>
          </a:bodyPr>
          <a:lstStyle/>
          <a:p>
            <a:r>
              <a:rPr lang="en-US" altLang="zh-CN" sz="2400" b="1" dirty="0">
                <a:solidFill>
                  <a:srgbClr val="C00000"/>
                </a:solidFill>
              </a:rPr>
              <a:t>Future work</a:t>
            </a:r>
            <a:endParaRPr lang="zh-CN" altLang="en-US" sz="2400" b="1" dirty="0">
              <a:solidFill>
                <a:srgbClr val="C00000"/>
              </a:solidFill>
            </a:endParaRPr>
          </a:p>
        </p:txBody>
      </p:sp>
      <p:sp>
        <p:nvSpPr>
          <p:cNvPr id="14" name="矩形 13"/>
          <p:cNvSpPr/>
          <p:nvPr/>
        </p:nvSpPr>
        <p:spPr>
          <a:xfrm>
            <a:off x="796158" y="5300489"/>
            <a:ext cx="11146221" cy="646331"/>
          </a:xfrm>
          <a:prstGeom prst="rect">
            <a:avLst/>
          </a:prstGeom>
        </p:spPr>
        <p:txBody>
          <a:bodyPr wrap="square">
            <a:spAutoFit/>
          </a:bodyPr>
          <a:lstStyle/>
          <a:p>
            <a:pPr algn="just"/>
            <a:r>
              <a:rPr lang="en-US" altLang="zh-CN" dirty="0">
                <a:latin typeface="Times New Roman" panose="02020603050405020304" pitchFamily="18" charset="0"/>
                <a:cs typeface="Times New Roman" panose="02020603050405020304" pitchFamily="18" charset="0"/>
              </a:rPr>
              <a:t>1.Use better equipment to collect more </a:t>
            </a:r>
            <a:r>
              <a:rPr lang="en-US" altLang="zh-CN" dirty="0" err="1">
                <a:latin typeface="Times New Roman" panose="02020603050405020304" pitchFamily="18" charset="0"/>
                <a:cs typeface="Times New Roman" panose="02020603050405020304" pitchFamily="18" charset="0"/>
              </a:rPr>
              <a:t>adsb</a:t>
            </a:r>
            <a:r>
              <a:rPr lang="en-US" altLang="zh-CN" dirty="0">
                <a:latin typeface="Times New Roman" panose="02020603050405020304" pitchFamily="18" charset="0"/>
                <a:cs typeface="Times New Roman" panose="02020603050405020304" pitchFamily="18" charset="0"/>
              </a:rPr>
              <a:t> signals to study RF fingerprints</a:t>
            </a:r>
          </a:p>
          <a:p>
            <a:pPr algn="just"/>
            <a:r>
              <a:rPr lang="en-US" altLang="zh-CN" dirty="0">
                <a:latin typeface="Times New Roman" panose="02020603050405020304" pitchFamily="18" charset="0"/>
                <a:cs typeface="Times New Roman" panose="02020603050405020304" pitchFamily="18" charset="0"/>
              </a:rPr>
              <a:t>2.Adjust Contour Stellar Images to adapt to different channel requirements</a:t>
            </a:r>
          </a:p>
        </p:txBody>
      </p:sp>
      <p:sp>
        <p:nvSpPr>
          <p:cNvPr id="15" name="文本框 14"/>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17" name="文本框 16">
            <a:extLst>
              <a:ext uri="{FF2B5EF4-FFF2-40B4-BE49-F238E27FC236}">
                <a16:creationId xmlns:a16="http://schemas.microsoft.com/office/drawing/2014/main" id="{13935679-7045-4A60-B8EE-0D70A9202BFF}"/>
              </a:ext>
            </a:extLst>
          </p:cNvPr>
          <p:cNvSpPr txBox="1"/>
          <p:nvPr/>
        </p:nvSpPr>
        <p:spPr>
          <a:xfrm>
            <a:off x="11724190" y="6475472"/>
            <a:ext cx="415498"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16</a:t>
            </a:r>
            <a:endParaRPr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0497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701158" y="2427890"/>
            <a:ext cx="6611007" cy="1323439"/>
          </a:xfrm>
          <a:prstGeom prst="rect">
            <a:avLst/>
          </a:prstGeom>
          <a:noFill/>
        </p:spPr>
        <p:txBody>
          <a:bodyPr wrap="square" rtlCol="0">
            <a:spAutoFit/>
          </a:bodyPr>
          <a:lstStyle/>
          <a:p>
            <a:pPr algn="ctr"/>
            <a:r>
              <a:rPr lang="en-US" altLang="zh-CN" sz="8000" b="1" dirty="0">
                <a:solidFill>
                  <a:schemeClr val="accent5"/>
                </a:solidFill>
                <a:latin typeface="Candara" panose="020E0502030303020204" pitchFamily="34" charset="0"/>
              </a:rPr>
              <a:t>THANK YOU</a:t>
            </a:r>
            <a:endParaRPr lang="zh-CN" altLang="en-US" sz="8000" b="1" dirty="0">
              <a:solidFill>
                <a:schemeClr val="accent5"/>
              </a:solidFill>
              <a:latin typeface="Candara" panose="020E0502030303020204" pitchFamily="34" charset="0"/>
            </a:endParaRPr>
          </a:p>
        </p:txBody>
      </p:sp>
      <p:sp>
        <p:nvSpPr>
          <p:cNvPr id="11" name="文本框 10"/>
          <p:cNvSpPr txBox="1"/>
          <p:nvPr/>
        </p:nvSpPr>
        <p:spPr>
          <a:xfrm>
            <a:off x="8989411" y="262052"/>
            <a:ext cx="3129017" cy="68325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2400" b="0" i="0" u="none" strike="noStrike" kern="1200" cap="none" spc="0" normalizeH="0" baseline="0" noProof="0" dirty="0">
                <a:ln>
                  <a:noFill/>
                </a:ln>
                <a:solidFill>
                  <a:srgbClr val="4472C4">
                    <a:lumMod val="50000"/>
                  </a:srgbClr>
                </a:solidFill>
                <a:effectLst/>
                <a:uLnTx/>
                <a:uFillTx/>
                <a:latin typeface="华文行楷" panose="02010800040101010101" charset="-122"/>
                <a:ea typeface="华文行楷" panose="02010800040101010101" charset="-122"/>
                <a:cs typeface="+mn-cs"/>
              </a:rPr>
              <a:t>哈尔滨工程大学</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zh-CN" altLang="zh-CN" sz="1867"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华文行楷" panose="02010800040101010101" charset="-122"/>
                <a:cs typeface="+mn-cs"/>
              </a:rPr>
              <a:t>Harbin Engineering University</a:t>
            </a: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494" y="64185"/>
            <a:ext cx="1056317" cy="1056919"/>
          </a:xfrm>
          <a:prstGeom prst="rect">
            <a:avLst/>
          </a:prstGeom>
        </p:spPr>
      </p:pic>
      <p:sp>
        <p:nvSpPr>
          <p:cNvPr id="13" name="文本框 12">
            <a:extLst>
              <a:ext uri="{FF2B5EF4-FFF2-40B4-BE49-F238E27FC236}">
                <a16:creationId xmlns:a16="http://schemas.microsoft.com/office/drawing/2014/main" id="{2B510779-2FD2-4D5D-9478-C8EC860A8F4E}"/>
              </a:ext>
            </a:extLst>
          </p:cNvPr>
          <p:cNvSpPr txBox="1"/>
          <p:nvPr/>
        </p:nvSpPr>
        <p:spPr>
          <a:xfrm>
            <a:off x="11724190" y="6475472"/>
            <a:ext cx="415498" cy="369332"/>
          </a:xfrm>
          <a:prstGeom prst="rect">
            <a:avLst/>
          </a:prstGeom>
          <a:noFill/>
        </p:spPr>
        <p:txBody>
          <a:bodyPr wrap="none" rtlCol="0">
            <a:spAutoFit/>
          </a:bodyPr>
          <a:lstStyle/>
          <a:p>
            <a:r>
              <a:rPr lang="en-US" altLang="zh-CN">
                <a:latin typeface="Times New Roman" panose="02020603050405020304" pitchFamily="18" charset="0"/>
                <a:cs typeface="Times New Roman" panose="02020603050405020304" pitchFamily="18" charset="0"/>
              </a:rPr>
              <a:t>17</a:t>
            </a:r>
            <a:endParaRPr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72432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2365</TotalTime>
  <Words>2680</Words>
  <Application>Microsoft Office PowerPoint</Application>
  <PresentationFormat>宽屏</PresentationFormat>
  <Paragraphs>178</Paragraphs>
  <Slides>17</Slides>
  <Notes>15</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17</vt:i4>
      </vt:variant>
    </vt:vector>
  </HeadingPairs>
  <TitlesOfParts>
    <vt:vector size="31" baseType="lpstr">
      <vt:lpstr>Arial Unicode MS</vt:lpstr>
      <vt:lpstr>等线</vt:lpstr>
      <vt:lpstr>等线 Light</vt:lpstr>
      <vt:lpstr>华文行楷</vt:lpstr>
      <vt:lpstr>宋体</vt:lpstr>
      <vt:lpstr>微软雅黑</vt:lpstr>
      <vt:lpstr>Adobe Devanagari</vt:lpstr>
      <vt:lpstr>Algerian</vt:lpstr>
      <vt:lpstr>Arial</vt:lpstr>
      <vt:lpstr>Calibri</vt:lpstr>
      <vt:lpstr>Candara</vt:lpstr>
      <vt:lpstr>Times New Roman</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~小焕~</dc:creator>
  <cp:lastModifiedBy>zha haoran</cp:lastModifiedBy>
  <cp:revision>206</cp:revision>
  <dcterms:created xsi:type="dcterms:W3CDTF">2020-04-18T12:05:46Z</dcterms:created>
  <dcterms:modified xsi:type="dcterms:W3CDTF">2020-11-01T02:36:51Z</dcterms:modified>
</cp:coreProperties>
</file>