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4" r:id="rId5"/>
    <p:sldId id="287" r:id="rId6"/>
    <p:sldId id="288" r:id="rId7"/>
    <p:sldId id="260" r:id="rId8"/>
    <p:sldId id="289" r:id="rId9"/>
    <p:sldId id="290" r:id="rId10"/>
    <p:sldId id="291" r:id="rId11"/>
    <p:sldId id="261" r:id="rId12"/>
    <p:sldId id="292" r:id="rId13"/>
    <p:sldId id="293" r:id="rId14"/>
    <p:sldId id="294" r:id="rId15"/>
    <p:sldId id="283" r:id="rId16"/>
    <p:sldId id="295" r:id="rId17"/>
    <p:sldId id="296" r:id="rId18"/>
    <p:sldId id="297" r:id="rId19"/>
    <p:sldId id="298" r:id="rId20"/>
    <p:sldId id="263" r:id="rId21"/>
    <p:sldId id="299" r:id="rId22"/>
    <p:sldId id="282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589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1570">
          <p15:clr>
            <a:srgbClr val="A4A3A4"/>
          </p15:clr>
        </p15:guide>
        <p15:guide id="5" orient="horz" pos="2455">
          <p15:clr>
            <a:srgbClr val="A4A3A4"/>
          </p15:clr>
        </p15:guide>
        <p15:guide id="6" pos="3817">
          <p15:clr>
            <a:srgbClr val="A4A3A4"/>
          </p15:clr>
        </p15:guide>
        <p15:guide id="7" pos="1255">
          <p15:clr>
            <a:srgbClr val="A4A3A4"/>
          </p15:clr>
        </p15:guide>
        <p15:guide id="8" pos="6425">
          <p15:clr>
            <a:srgbClr val="A4A3A4"/>
          </p15:clr>
        </p15:guide>
        <p15:guide id="9" pos="2842">
          <p15:clr>
            <a:srgbClr val="A4A3A4"/>
          </p15:clr>
        </p15:guide>
        <p15:guide id="10" pos="4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9D"/>
    <a:srgbClr val="F7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83916" autoAdjust="0"/>
  </p:normalViewPr>
  <p:slideViewPr>
    <p:cSldViewPr snapToGrid="0" showGuides="1">
      <p:cViewPr varScale="1">
        <p:scale>
          <a:sx n="96" d="100"/>
          <a:sy n="96" d="100"/>
        </p:scale>
        <p:origin x="1092" y="90"/>
      </p:cViewPr>
      <p:guideLst>
        <p:guide orient="horz" pos="2160"/>
        <p:guide orient="horz" pos="3589"/>
        <p:guide orient="horz" pos="1049"/>
        <p:guide orient="horz" pos="1570"/>
        <p:guide orient="horz" pos="2455"/>
        <p:guide pos="3817"/>
        <p:guide pos="1255"/>
        <p:guide pos="6425"/>
        <p:guide pos="2842"/>
        <p:guide pos="4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A6138-7E00-4D99-A34D-5D4B30A9516A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68A64-069C-4FC3-A227-B9F541D15B3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09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7" Type="http://schemas.openxmlformats.org/officeDocument/2006/relationships/image" Target="../media/image13.wmf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0.bin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7" Type="http://schemas.openxmlformats.org/officeDocument/2006/relationships/image" Target="../media/image13.wmf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2.bin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7" Type="http://schemas.openxmlformats.org/officeDocument/2006/relationships/image" Target="../media/image13.wmf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7.bin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7" Type="http://schemas.openxmlformats.org/officeDocument/2006/relationships/image" Target="../media/image13.wmf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9.bin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7" Type="http://schemas.openxmlformats.org/officeDocument/2006/relationships/image" Target="../media/image13.wmf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21.bin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7" Type="http://schemas.openxmlformats.org/officeDocument/2006/relationships/image" Target="../media/image13.wmf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23.bin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505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58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32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829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556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442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522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808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10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904564"/>
              </p:ext>
            </p:extLst>
          </p:nvPr>
        </p:nvGraphicFramePr>
        <p:xfrm>
          <a:off x="3314700" y="4508500"/>
          <a:ext cx="2286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4" imgW="228600" imgH="126720" progId="Equation.DSMT4">
                  <p:embed/>
                </p:oleObj>
              </mc:Choice>
              <mc:Fallback>
                <p:oleObj name="Equation" r:id="rId4" imgW="22860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4700" y="4508500"/>
                        <a:ext cx="2286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079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078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12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14700" y="4508500"/>
          <a:ext cx="2286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4" imgW="228600" imgH="126720" progId="Equation.DSMT4">
                  <p:embed/>
                </p:oleObj>
              </mc:Choice>
              <mc:Fallback>
                <p:oleObj name="Equation" r:id="rId4" imgW="228600" imgH="12672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4700" y="4508500"/>
                        <a:ext cx="2286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7384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13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14700" y="4508500"/>
          <a:ext cx="2286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4" imgW="228600" imgH="126720" progId="Equation.DSMT4">
                  <p:embed/>
                </p:oleObj>
              </mc:Choice>
              <mc:Fallback>
                <p:oleObj name="Equation" r:id="rId4" imgW="228600" imgH="12672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4700" y="4508500"/>
                        <a:ext cx="2286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2642525"/>
              </p:ext>
            </p:extLst>
          </p:nvPr>
        </p:nvGraphicFramePr>
        <p:xfrm>
          <a:off x="2628900" y="4279900"/>
          <a:ext cx="1600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6" imgW="1600200" imgH="583920" progId="Equation.DSMT4">
                  <p:embed/>
                </p:oleObj>
              </mc:Choice>
              <mc:Fallback>
                <p:oleObj name="Equation" r:id="rId6" imgW="160020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8900" y="4279900"/>
                        <a:ext cx="1600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2626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14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14700" y="4508500"/>
          <a:ext cx="2286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tion" r:id="rId4" imgW="228600" imgH="126720" progId="Equation.DSMT4">
                  <p:embed/>
                </p:oleObj>
              </mc:Choice>
              <mc:Fallback>
                <p:oleObj name="Equation" r:id="rId4" imgW="228600" imgH="12672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4700" y="4508500"/>
                        <a:ext cx="2286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628900" y="4279900"/>
          <a:ext cx="1600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6" imgW="1600200" imgH="583920" progId="Equation.DSMT4">
                  <p:embed/>
                </p:oleObj>
              </mc:Choice>
              <mc:Fallback>
                <p:oleObj name="Equation" r:id="rId6" imgW="1600200" imgH="58392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8900" y="4279900"/>
                        <a:ext cx="1600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3389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902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16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14700" y="4508500"/>
          <a:ext cx="2286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Equation" r:id="rId4" imgW="228600" imgH="126720" progId="Equation.DSMT4">
                  <p:embed/>
                </p:oleObj>
              </mc:Choice>
              <mc:Fallback>
                <p:oleObj name="Equation" r:id="rId4" imgW="228600" imgH="12672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4700" y="4508500"/>
                        <a:ext cx="2286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628900" y="4279900"/>
          <a:ext cx="1600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Equation" r:id="rId6" imgW="1600200" imgH="583920" progId="Equation.DSMT4">
                  <p:embed/>
                </p:oleObj>
              </mc:Choice>
              <mc:Fallback>
                <p:oleObj name="Equation" r:id="rId6" imgW="1600200" imgH="58392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8900" y="4279900"/>
                        <a:ext cx="1600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6585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17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14700" y="4508500"/>
          <a:ext cx="2286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4" imgW="228600" imgH="126720" progId="Equation.DSMT4">
                  <p:embed/>
                </p:oleObj>
              </mc:Choice>
              <mc:Fallback>
                <p:oleObj name="Equation" r:id="rId4" imgW="228600" imgH="12672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4700" y="4508500"/>
                        <a:ext cx="2286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628900" y="4279900"/>
          <a:ext cx="1600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6" imgW="1600200" imgH="583920" progId="Equation.DSMT4">
                  <p:embed/>
                </p:oleObj>
              </mc:Choice>
              <mc:Fallback>
                <p:oleObj name="Equation" r:id="rId6" imgW="1600200" imgH="58392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8900" y="4279900"/>
                        <a:ext cx="1600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19856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18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14700" y="4508500"/>
          <a:ext cx="2286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Equation" r:id="rId4" imgW="228600" imgH="126720" progId="Equation.DSMT4">
                  <p:embed/>
                </p:oleObj>
              </mc:Choice>
              <mc:Fallback>
                <p:oleObj name="Equation" r:id="rId4" imgW="228600" imgH="12672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4700" y="4508500"/>
                        <a:ext cx="2286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628900" y="4279900"/>
          <a:ext cx="1600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Equation" r:id="rId6" imgW="1600200" imgH="583920" progId="Equation.DSMT4">
                  <p:embed/>
                </p:oleObj>
              </mc:Choice>
              <mc:Fallback>
                <p:oleObj name="Equation" r:id="rId6" imgW="1600200" imgH="58392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8900" y="4279900"/>
                        <a:ext cx="1600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1314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19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14700" y="4508500"/>
          <a:ext cx="2286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4" imgW="228600" imgH="126720" progId="Equation.DSMT4">
                  <p:embed/>
                </p:oleObj>
              </mc:Choice>
              <mc:Fallback>
                <p:oleObj name="Equation" r:id="rId4" imgW="228600" imgH="12672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4700" y="4508500"/>
                        <a:ext cx="2286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628900" y="4279900"/>
          <a:ext cx="1600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tion" r:id="rId6" imgW="1600200" imgH="583920" progId="Equation.DSMT4">
                  <p:embed/>
                </p:oleObj>
              </mc:Choice>
              <mc:Fallback>
                <p:oleObj name="Equation" r:id="rId6" imgW="1600200" imgH="58392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8900" y="4279900"/>
                        <a:ext cx="1600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9699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2157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253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68A64-069C-4FC3-A227-B9F541D15B3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322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504C0B-AA42-4349-AEC0-B1308C9518C5}" type="datetimeFigureOut">
              <a:rPr lang="zh-CN" altLang="en-US" smtClean="0"/>
              <a:pPr/>
              <a:t>2020-10-22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D15DCF-B6C0-436A-B323-0F6F8456F1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2204010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A Blind CSI Prediction Method Based on Deep Learning for V2I Millimeter-Wave Channel</a:t>
            </a:r>
            <a:endParaRPr lang="zh-CN" alt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1992313" y="4611601"/>
            <a:ext cx="8449689" cy="0"/>
          </a:xfrm>
          <a:prstGeom prst="line">
            <a:avLst/>
          </a:prstGeom>
          <a:ln w="3175">
            <a:solidFill>
              <a:srgbClr val="005D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副标题 2"/>
          <p:cNvSpPr txBox="1">
            <a:spLocks/>
          </p:cNvSpPr>
          <p:nvPr/>
        </p:nvSpPr>
        <p:spPr>
          <a:xfrm>
            <a:off x="3611042" y="5105400"/>
            <a:ext cx="4969916" cy="1752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dirty="0" smtClean="0"/>
              <a:t>Jingxiang Yang</a:t>
            </a:r>
          </a:p>
          <a:p>
            <a:pPr marL="0" indent="0" algn="ctr">
              <a:buNone/>
            </a:pPr>
            <a:r>
              <a:rPr lang="en-US" altLang="zh-CN" sz="2400" dirty="0" smtClean="0"/>
              <a:t>Zhejiang University</a:t>
            </a:r>
            <a:endParaRPr lang="zh-CN" altLang="en-US" sz="2400" dirty="0" smtClean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弦形 3"/>
          <p:cNvSpPr/>
          <p:nvPr/>
        </p:nvSpPr>
        <p:spPr>
          <a:xfrm rot="18608448">
            <a:off x="3926167" y="-1985121"/>
            <a:ext cx="4339665" cy="4339665"/>
          </a:xfrm>
          <a:prstGeom prst="chord">
            <a:avLst>
              <a:gd name="adj1" fmla="val 2700000"/>
              <a:gd name="adj2" fmla="val 14088105"/>
            </a:avLst>
          </a:prstGeom>
          <a:solidFill>
            <a:srgbClr val="005D9D"/>
          </a:solidFill>
          <a:ln>
            <a:noFill/>
          </a:ln>
          <a:effectLst>
            <a:outerShdw blurRad="88900" sx="102000" sy="102000" algn="ctr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弧形 4"/>
          <p:cNvSpPr/>
          <p:nvPr/>
        </p:nvSpPr>
        <p:spPr>
          <a:xfrm rot="8100000">
            <a:off x="3597796" y="-2313494"/>
            <a:ext cx="4996409" cy="4996409"/>
          </a:xfrm>
          <a:prstGeom prst="arc">
            <a:avLst>
              <a:gd name="adj1" fmla="val 13235952"/>
              <a:gd name="adj2" fmla="val 2948574"/>
            </a:avLst>
          </a:prstGeom>
          <a:ln w="3175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51465" y="637721"/>
            <a:ext cx="228600" cy="228600"/>
            <a:chOff x="3619500" y="4324350"/>
            <a:chExt cx="228600" cy="228600"/>
          </a:xfrm>
        </p:grpSpPr>
        <p:sp>
          <p:nvSpPr>
            <p:cNvPr id="6" name="椭圆 5"/>
            <p:cNvSpPr/>
            <p:nvPr/>
          </p:nvSpPr>
          <p:spPr>
            <a:xfrm>
              <a:off x="3667125" y="4371975"/>
              <a:ext cx="133350" cy="133350"/>
            </a:xfrm>
            <a:prstGeom prst="ellipse">
              <a:avLst/>
            </a:prstGeom>
            <a:solidFill>
              <a:srgbClr val="005D9D"/>
            </a:solidFill>
            <a:ln>
              <a:noFill/>
            </a:ln>
            <a:effectLst>
              <a:outerShdw blurRad="508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619500" y="4324350"/>
              <a:ext cx="228600" cy="228600"/>
            </a:xfrm>
            <a:prstGeom prst="ellipse">
              <a:avLst/>
            </a:prstGeom>
            <a:noFill/>
            <a:ln w="3175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299652" y="1894567"/>
            <a:ext cx="228600" cy="228600"/>
            <a:chOff x="3619500" y="4324350"/>
            <a:chExt cx="228600" cy="228600"/>
          </a:xfrm>
        </p:grpSpPr>
        <p:sp>
          <p:nvSpPr>
            <p:cNvPr id="11" name="椭圆 10"/>
            <p:cNvSpPr/>
            <p:nvPr/>
          </p:nvSpPr>
          <p:spPr>
            <a:xfrm>
              <a:off x="3667125" y="4371975"/>
              <a:ext cx="133350" cy="133350"/>
            </a:xfrm>
            <a:prstGeom prst="ellipse">
              <a:avLst/>
            </a:prstGeom>
            <a:solidFill>
              <a:srgbClr val="005D9D"/>
            </a:solidFill>
            <a:ln>
              <a:noFill/>
            </a:ln>
            <a:effectLst>
              <a:outerShdw blurRad="508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619500" y="4324350"/>
              <a:ext cx="228600" cy="228600"/>
            </a:xfrm>
            <a:prstGeom prst="ellipse">
              <a:avLst/>
            </a:prstGeom>
            <a:noFill/>
            <a:ln w="3175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82679" y="2564192"/>
            <a:ext cx="228600" cy="228600"/>
            <a:chOff x="3619500" y="4324350"/>
            <a:chExt cx="228600" cy="228600"/>
          </a:xfrm>
        </p:grpSpPr>
        <p:sp>
          <p:nvSpPr>
            <p:cNvPr id="17" name="椭圆 16"/>
            <p:cNvSpPr/>
            <p:nvPr/>
          </p:nvSpPr>
          <p:spPr>
            <a:xfrm>
              <a:off x="3667125" y="4371975"/>
              <a:ext cx="133350" cy="133350"/>
            </a:xfrm>
            <a:prstGeom prst="ellipse">
              <a:avLst/>
            </a:prstGeom>
            <a:solidFill>
              <a:srgbClr val="005D9D"/>
            </a:solidFill>
            <a:ln>
              <a:noFill/>
            </a:ln>
            <a:effectLst>
              <a:outerShdw blurRad="508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619500" y="4324350"/>
              <a:ext cx="228600" cy="228600"/>
            </a:xfrm>
            <a:prstGeom prst="ellipse">
              <a:avLst/>
            </a:prstGeom>
            <a:noFill/>
            <a:ln w="3175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684682" y="1894567"/>
            <a:ext cx="228600" cy="228600"/>
            <a:chOff x="3619500" y="4324350"/>
            <a:chExt cx="228600" cy="228600"/>
          </a:xfrm>
        </p:grpSpPr>
        <p:sp>
          <p:nvSpPr>
            <p:cNvPr id="20" name="椭圆 19"/>
            <p:cNvSpPr/>
            <p:nvPr/>
          </p:nvSpPr>
          <p:spPr>
            <a:xfrm>
              <a:off x="3667125" y="4371975"/>
              <a:ext cx="133350" cy="133350"/>
            </a:xfrm>
            <a:prstGeom prst="ellipse">
              <a:avLst/>
            </a:prstGeom>
            <a:solidFill>
              <a:srgbClr val="005D9D"/>
            </a:solidFill>
            <a:ln>
              <a:noFill/>
            </a:ln>
            <a:effectLst>
              <a:outerShdw blurRad="508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619500" y="4324350"/>
              <a:ext cx="228600" cy="228600"/>
            </a:xfrm>
            <a:prstGeom prst="ellipse">
              <a:avLst/>
            </a:prstGeom>
            <a:noFill/>
            <a:ln w="3175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416474" y="637721"/>
            <a:ext cx="228600" cy="228600"/>
            <a:chOff x="3619500" y="4324350"/>
            <a:chExt cx="228600" cy="228600"/>
          </a:xfrm>
        </p:grpSpPr>
        <p:sp>
          <p:nvSpPr>
            <p:cNvPr id="23" name="椭圆 22"/>
            <p:cNvSpPr/>
            <p:nvPr/>
          </p:nvSpPr>
          <p:spPr>
            <a:xfrm>
              <a:off x="3667125" y="4371975"/>
              <a:ext cx="133350" cy="133350"/>
            </a:xfrm>
            <a:prstGeom prst="ellipse">
              <a:avLst/>
            </a:prstGeom>
            <a:solidFill>
              <a:srgbClr val="005D9D"/>
            </a:solidFill>
            <a:ln>
              <a:noFill/>
            </a:ln>
            <a:effectLst>
              <a:outerShdw blurRad="508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619500" y="4324350"/>
              <a:ext cx="228600" cy="228600"/>
            </a:xfrm>
            <a:prstGeom prst="ellipse">
              <a:avLst/>
            </a:prstGeom>
            <a:noFill/>
            <a:ln w="3175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567392" y="659948"/>
            <a:ext cx="8192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cs typeface="+mn-ea"/>
                <a:sym typeface="+mn-lt"/>
              </a:rPr>
              <a:t>01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742910" y="3289915"/>
            <a:ext cx="1399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System model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570954" y="4224218"/>
            <a:ext cx="2380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Channel prediction </a:t>
            </a:r>
            <a:r>
              <a: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model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496613" y="3337738"/>
            <a:ext cx="1736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 results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534385" y="1566409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825397" y="1543875"/>
            <a:ext cx="13821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Introduction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8976360" y="1456612"/>
            <a:ext cx="352772" cy="520857"/>
          </a:xfrm>
          <a:custGeom>
            <a:avLst/>
            <a:gdLst>
              <a:gd name="T0" fmla="*/ 189 w 316"/>
              <a:gd name="T1" fmla="*/ 16 h 467"/>
              <a:gd name="T2" fmla="*/ 225 w 316"/>
              <a:gd name="T3" fmla="*/ 7 h 467"/>
              <a:gd name="T4" fmla="*/ 300 w 316"/>
              <a:gd name="T5" fmla="*/ 52 h 467"/>
              <a:gd name="T6" fmla="*/ 309 w 316"/>
              <a:gd name="T7" fmla="*/ 89 h 467"/>
              <a:gd name="T8" fmla="*/ 298 w 316"/>
              <a:gd name="T9" fmla="*/ 105 h 467"/>
              <a:gd name="T10" fmla="*/ 179 w 316"/>
              <a:gd name="T11" fmla="*/ 33 h 467"/>
              <a:gd name="T12" fmla="*/ 189 w 316"/>
              <a:gd name="T13" fmla="*/ 16 h 467"/>
              <a:gd name="T14" fmla="*/ 164 w 316"/>
              <a:gd name="T15" fmla="*/ 58 h 467"/>
              <a:gd name="T16" fmla="*/ 147 w 316"/>
              <a:gd name="T17" fmla="*/ 85 h 467"/>
              <a:gd name="T18" fmla="*/ 266 w 316"/>
              <a:gd name="T19" fmla="*/ 157 h 467"/>
              <a:gd name="T20" fmla="*/ 283 w 316"/>
              <a:gd name="T21" fmla="*/ 130 h 467"/>
              <a:gd name="T22" fmla="*/ 164 w 316"/>
              <a:gd name="T23" fmla="*/ 58 h 467"/>
              <a:gd name="T24" fmla="*/ 2 w 316"/>
              <a:gd name="T25" fmla="*/ 446 h 467"/>
              <a:gd name="T26" fmla="*/ 13 w 316"/>
              <a:gd name="T27" fmla="*/ 354 h 467"/>
              <a:gd name="T28" fmla="*/ 90 w 316"/>
              <a:gd name="T29" fmla="*/ 401 h 467"/>
              <a:gd name="T30" fmla="*/ 13 w 316"/>
              <a:gd name="T31" fmla="*/ 453 h 467"/>
              <a:gd name="T32" fmla="*/ 2 w 316"/>
              <a:gd name="T33" fmla="*/ 446 h 467"/>
              <a:gd name="T34" fmla="*/ 20 w 316"/>
              <a:gd name="T35" fmla="*/ 296 h 467"/>
              <a:gd name="T36" fmla="*/ 133 w 316"/>
              <a:gd name="T37" fmla="*/ 109 h 467"/>
              <a:gd name="T38" fmla="*/ 172 w 316"/>
              <a:gd name="T39" fmla="*/ 133 h 467"/>
              <a:gd name="T40" fmla="*/ 59 w 316"/>
              <a:gd name="T41" fmla="*/ 320 h 467"/>
              <a:gd name="T42" fmla="*/ 20 w 316"/>
              <a:gd name="T43" fmla="*/ 296 h 467"/>
              <a:gd name="T44" fmla="*/ 99 w 316"/>
              <a:gd name="T45" fmla="*/ 344 h 467"/>
              <a:gd name="T46" fmla="*/ 212 w 316"/>
              <a:gd name="T47" fmla="*/ 158 h 467"/>
              <a:gd name="T48" fmla="*/ 252 w 316"/>
              <a:gd name="T49" fmla="*/ 182 h 467"/>
              <a:gd name="T50" fmla="*/ 139 w 316"/>
              <a:gd name="T51" fmla="*/ 368 h 467"/>
              <a:gd name="T52" fmla="*/ 99 w 316"/>
              <a:gd name="T53" fmla="*/ 344 h 467"/>
              <a:gd name="T54" fmla="*/ 95 w 316"/>
              <a:gd name="T55" fmla="*/ 446 h 467"/>
              <a:gd name="T56" fmla="*/ 301 w 316"/>
              <a:gd name="T57" fmla="*/ 446 h 467"/>
              <a:gd name="T58" fmla="*/ 311 w 316"/>
              <a:gd name="T59" fmla="*/ 456 h 467"/>
              <a:gd name="T60" fmla="*/ 301 w 316"/>
              <a:gd name="T61" fmla="*/ 467 h 467"/>
              <a:gd name="T62" fmla="*/ 95 w 316"/>
              <a:gd name="T63" fmla="*/ 467 h 467"/>
              <a:gd name="T64" fmla="*/ 84 w 316"/>
              <a:gd name="T65" fmla="*/ 456 h 467"/>
              <a:gd name="T66" fmla="*/ 95 w 316"/>
              <a:gd name="T67" fmla="*/ 446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467">
                <a:moveTo>
                  <a:pt x="189" y="16"/>
                </a:moveTo>
                <a:cubicBezTo>
                  <a:pt x="197" y="4"/>
                  <a:pt x="213" y="0"/>
                  <a:pt x="225" y="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312" y="60"/>
                  <a:pt x="316" y="76"/>
                  <a:pt x="309" y="89"/>
                </a:cubicBezTo>
                <a:cubicBezTo>
                  <a:pt x="298" y="105"/>
                  <a:pt x="298" y="105"/>
                  <a:pt x="298" y="105"/>
                </a:cubicBezTo>
                <a:cubicBezTo>
                  <a:pt x="179" y="33"/>
                  <a:pt x="179" y="33"/>
                  <a:pt x="179" y="33"/>
                </a:cubicBezTo>
                <a:lnTo>
                  <a:pt x="189" y="16"/>
                </a:lnTo>
                <a:close/>
                <a:moveTo>
                  <a:pt x="164" y="58"/>
                </a:moveTo>
                <a:cubicBezTo>
                  <a:pt x="147" y="85"/>
                  <a:pt x="147" y="85"/>
                  <a:pt x="147" y="85"/>
                </a:cubicBezTo>
                <a:cubicBezTo>
                  <a:pt x="266" y="157"/>
                  <a:pt x="266" y="157"/>
                  <a:pt x="266" y="157"/>
                </a:cubicBezTo>
                <a:cubicBezTo>
                  <a:pt x="283" y="130"/>
                  <a:pt x="283" y="130"/>
                  <a:pt x="283" y="130"/>
                </a:cubicBezTo>
                <a:lnTo>
                  <a:pt x="164" y="58"/>
                </a:lnTo>
                <a:close/>
                <a:moveTo>
                  <a:pt x="2" y="446"/>
                </a:moveTo>
                <a:cubicBezTo>
                  <a:pt x="13" y="354"/>
                  <a:pt x="13" y="354"/>
                  <a:pt x="13" y="354"/>
                </a:cubicBezTo>
                <a:cubicBezTo>
                  <a:pt x="90" y="401"/>
                  <a:pt x="90" y="401"/>
                  <a:pt x="90" y="401"/>
                </a:cubicBezTo>
                <a:cubicBezTo>
                  <a:pt x="13" y="453"/>
                  <a:pt x="13" y="453"/>
                  <a:pt x="13" y="453"/>
                </a:cubicBezTo>
                <a:cubicBezTo>
                  <a:pt x="5" y="459"/>
                  <a:pt x="0" y="456"/>
                  <a:pt x="2" y="446"/>
                </a:cubicBezTo>
                <a:close/>
                <a:moveTo>
                  <a:pt x="20" y="296"/>
                </a:moveTo>
                <a:cubicBezTo>
                  <a:pt x="133" y="109"/>
                  <a:pt x="133" y="109"/>
                  <a:pt x="133" y="109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59" y="320"/>
                  <a:pt x="59" y="320"/>
                  <a:pt x="59" y="320"/>
                </a:cubicBezTo>
                <a:lnTo>
                  <a:pt x="20" y="296"/>
                </a:lnTo>
                <a:close/>
                <a:moveTo>
                  <a:pt x="99" y="344"/>
                </a:moveTo>
                <a:cubicBezTo>
                  <a:pt x="212" y="158"/>
                  <a:pt x="212" y="158"/>
                  <a:pt x="212" y="158"/>
                </a:cubicBezTo>
                <a:cubicBezTo>
                  <a:pt x="252" y="182"/>
                  <a:pt x="252" y="182"/>
                  <a:pt x="252" y="182"/>
                </a:cubicBezTo>
                <a:cubicBezTo>
                  <a:pt x="139" y="368"/>
                  <a:pt x="139" y="368"/>
                  <a:pt x="139" y="368"/>
                </a:cubicBezTo>
                <a:lnTo>
                  <a:pt x="99" y="344"/>
                </a:lnTo>
                <a:close/>
                <a:moveTo>
                  <a:pt x="95" y="446"/>
                </a:moveTo>
                <a:cubicBezTo>
                  <a:pt x="301" y="446"/>
                  <a:pt x="301" y="446"/>
                  <a:pt x="301" y="446"/>
                </a:cubicBezTo>
                <a:cubicBezTo>
                  <a:pt x="307" y="446"/>
                  <a:pt x="311" y="450"/>
                  <a:pt x="311" y="456"/>
                </a:cubicBezTo>
                <a:cubicBezTo>
                  <a:pt x="311" y="462"/>
                  <a:pt x="307" y="467"/>
                  <a:pt x="301" y="467"/>
                </a:cubicBezTo>
                <a:cubicBezTo>
                  <a:pt x="95" y="467"/>
                  <a:pt x="95" y="467"/>
                  <a:pt x="95" y="467"/>
                </a:cubicBezTo>
                <a:cubicBezTo>
                  <a:pt x="89" y="467"/>
                  <a:pt x="84" y="462"/>
                  <a:pt x="84" y="456"/>
                </a:cubicBezTo>
                <a:cubicBezTo>
                  <a:pt x="84" y="450"/>
                  <a:pt x="89" y="446"/>
                  <a:pt x="95" y="446"/>
                </a:cubicBezTo>
                <a:close/>
              </a:path>
            </a:pathLst>
          </a:custGeom>
          <a:solidFill>
            <a:srgbClr val="005D9D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8" name="组合 211"/>
          <p:cNvGrpSpPr/>
          <p:nvPr/>
        </p:nvGrpSpPr>
        <p:grpSpPr bwMode="auto">
          <a:xfrm>
            <a:off x="2147371" y="3100300"/>
            <a:ext cx="540038" cy="601891"/>
            <a:chOff x="3196143" y="821604"/>
            <a:chExt cx="896937" cy="1000125"/>
          </a:xfrm>
          <a:solidFill>
            <a:srgbClr val="005D9D"/>
          </a:solidFill>
        </p:grpSpPr>
        <p:sp>
          <p:nvSpPr>
            <p:cNvPr id="39" name="Rectangle 22"/>
            <p:cNvSpPr>
              <a:spLocks noChangeArrowheads="1"/>
            </p:cNvSpPr>
            <p:nvPr/>
          </p:nvSpPr>
          <p:spPr bwMode="auto">
            <a:xfrm>
              <a:off x="3544354" y="1170413"/>
              <a:ext cx="451342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" name="Rectangle 23"/>
            <p:cNvSpPr>
              <a:spLocks noChangeArrowheads="1"/>
            </p:cNvSpPr>
            <p:nvPr/>
          </p:nvSpPr>
          <p:spPr bwMode="auto">
            <a:xfrm>
              <a:off x="3547364" y="1275775"/>
              <a:ext cx="451342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24"/>
            <p:cNvSpPr/>
            <p:nvPr/>
          </p:nvSpPr>
          <p:spPr bwMode="auto">
            <a:xfrm>
              <a:off x="3454086" y="1059032"/>
              <a:ext cx="637897" cy="761611"/>
            </a:xfrm>
            <a:custGeom>
              <a:avLst/>
              <a:gdLst>
                <a:gd name="T0" fmla="*/ 0 w 402"/>
                <a:gd name="T1" fmla="*/ 0 h 480"/>
                <a:gd name="T2" fmla="*/ 0 w 402"/>
                <a:gd name="T3" fmla="*/ 14 h 480"/>
                <a:gd name="T4" fmla="*/ 38 w 402"/>
                <a:gd name="T5" fmla="*/ 106 h 480"/>
                <a:gd name="T6" fmla="*/ 38 w 402"/>
                <a:gd name="T7" fmla="*/ 37 h 480"/>
                <a:gd name="T8" fmla="*/ 365 w 402"/>
                <a:gd name="T9" fmla="*/ 37 h 480"/>
                <a:gd name="T10" fmla="*/ 365 w 402"/>
                <a:gd name="T11" fmla="*/ 442 h 480"/>
                <a:gd name="T12" fmla="*/ 111 w 402"/>
                <a:gd name="T13" fmla="*/ 442 h 480"/>
                <a:gd name="T14" fmla="*/ 111 w 402"/>
                <a:gd name="T15" fmla="*/ 445 h 480"/>
                <a:gd name="T16" fmla="*/ 109 w 402"/>
                <a:gd name="T17" fmla="*/ 442 h 480"/>
                <a:gd name="T18" fmla="*/ 38 w 402"/>
                <a:gd name="T19" fmla="*/ 442 h 480"/>
                <a:gd name="T20" fmla="*/ 38 w 402"/>
                <a:gd name="T21" fmla="*/ 374 h 480"/>
                <a:gd name="T22" fmla="*/ 7 w 402"/>
                <a:gd name="T23" fmla="*/ 345 h 480"/>
                <a:gd name="T24" fmla="*/ 7 w 402"/>
                <a:gd name="T25" fmla="*/ 345 h 480"/>
                <a:gd name="T26" fmla="*/ 5 w 402"/>
                <a:gd name="T27" fmla="*/ 343 h 480"/>
                <a:gd name="T28" fmla="*/ 0 w 402"/>
                <a:gd name="T29" fmla="*/ 338 h 480"/>
                <a:gd name="T30" fmla="*/ 0 w 402"/>
                <a:gd name="T31" fmla="*/ 480 h 480"/>
                <a:gd name="T32" fmla="*/ 402 w 402"/>
                <a:gd name="T33" fmla="*/ 480 h 480"/>
                <a:gd name="T34" fmla="*/ 402 w 402"/>
                <a:gd name="T35" fmla="*/ 0 h 480"/>
                <a:gd name="T36" fmla="*/ 0 w 402"/>
                <a:gd name="T37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2" h="480">
                  <a:moveTo>
                    <a:pt x="0" y="0"/>
                  </a:moveTo>
                  <a:lnTo>
                    <a:pt x="0" y="14"/>
                  </a:lnTo>
                  <a:lnTo>
                    <a:pt x="38" y="106"/>
                  </a:lnTo>
                  <a:lnTo>
                    <a:pt x="38" y="37"/>
                  </a:lnTo>
                  <a:lnTo>
                    <a:pt x="365" y="37"/>
                  </a:lnTo>
                  <a:lnTo>
                    <a:pt x="365" y="442"/>
                  </a:lnTo>
                  <a:lnTo>
                    <a:pt x="111" y="442"/>
                  </a:lnTo>
                  <a:lnTo>
                    <a:pt x="111" y="445"/>
                  </a:lnTo>
                  <a:lnTo>
                    <a:pt x="109" y="442"/>
                  </a:lnTo>
                  <a:lnTo>
                    <a:pt x="38" y="442"/>
                  </a:lnTo>
                  <a:lnTo>
                    <a:pt x="38" y="374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5" y="343"/>
                  </a:lnTo>
                  <a:lnTo>
                    <a:pt x="0" y="338"/>
                  </a:lnTo>
                  <a:lnTo>
                    <a:pt x="0" y="480"/>
                  </a:lnTo>
                  <a:lnTo>
                    <a:pt x="402" y="480"/>
                  </a:lnTo>
                  <a:lnTo>
                    <a:pt x="40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2" name="Freeform 25"/>
            <p:cNvSpPr/>
            <p:nvPr/>
          </p:nvSpPr>
          <p:spPr bwMode="auto">
            <a:xfrm>
              <a:off x="3571436" y="1369094"/>
              <a:ext cx="424260" cy="42145"/>
            </a:xfrm>
            <a:custGeom>
              <a:avLst/>
              <a:gdLst>
                <a:gd name="T0" fmla="*/ 0 w 267"/>
                <a:gd name="T1" fmla="*/ 0 h 26"/>
                <a:gd name="T2" fmla="*/ 11 w 267"/>
                <a:gd name="T3" fmla="*/ 26 h 26"/>
                <a:gd name="T4" fmla="*/ 267 w 267"/>
                <a:gd name="T5" fmla="*/ 26 h 26"/>
                <a:gd name="T6" fmla="*/ 267 w 267"/>
                <a:gd name="T7" fmla="*/ 0 h 26"/>
                <a:gd name="T8" fmla="*/ 0 w 26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6">
                  <a:moveTo>
                    <a:pt x="0" y="0"/>
                  </a:moveTo>
                  <a:lnTo>
                    <a:pt x="11" y="26"/>
                  </a:lnTo>
                  <a:lnTo>
                    <a:pt x="267" y="26"/>
                  </a:lnTo>
                  <a:lnTo>
                    <a:pt x="26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26"/>
            <p:cNvSpPr/>
            <p:nvPr/>
          </p:nvSpPr>
          <p:spPr bwMode="auto">
            <a:xfrm>
              <a:off x="3616569" y="1474456"/>
              <a:ext cx="385145" cy="42145"/>
            </a:xfrm>
            <a:custGeom>
              <a:avLst/>
              <a:gdLst>
                <a:gd name="T0" fmla="*/ 14 w 244"/>
                <a:gd name="T1" fmla="*/ 26 h 26"/>
                <a:gd name="T2" fmla="*/ 244 w 244"/>
                <a:gd name="T3" fmla="*/ 26 h 26"/>
                <a:gd name="T4" fmla="*/ 244 w 244"/>
                <a:gd name="T5" fmla="*/ 0 h 26"/>
                <a:gd name="T6" fmla="*/ 0 w 244"/>
                <a:gd name="T7" fmla="*/ 0 h 26"/>
                <a:gd name="T8" fmla="*/ 14 w 244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6">
                  <a:moveTo>
                    <a:pt x="14" y="26"/>
                  </a:moveTo>
                  <a:lnTo>
                    <a:pt x="244" y="26"/>
                  </a:lnTo>
                  <a:lnTo>
                    <a:pt x="244" y="0"/>
                  </a:lnTo>
                  <a:lnTo>
                    <a:pt x="0" y="0"/>
                  </a:lnTo>
                  <a:lnTo>
                    <a:pt x="14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4" name="Freeform 27"/>
            <p:cNvSpPr/>
            <p:nvPr/>
          </p:nvSpPr>
          <p:spPr bwMode="auto">
            <a:xfrm>
              <a:off x="3634623" y="1558745"/>
              <a:ext cx="364083" cy="42145"/>
            </a:xfrm>
            <a:custGeom>
              <a:avLst/>
              <a:gdLst>
                <a:gd name="T0" fmla="*/ 2 w 229"/>
                <a:gd name="T1" fmla="*/ 0 h 26"/>
                <a:gd name="T2" fmla="*/ 0 w 229"/>
                <a:gd name="T3" fmla="*/ 26 h 26"/>
                <a:gd name="T4" fmla="*/ 229 w 229"/>
                <a:gd name="T5" fmla="*/ 26 h 26"/>
                <a:gd name="T6" fmla="*/ 229 w 229"/>
                <a:gd name="T7" fmla="*/ 0 h 26"/>
                <a:gd name="T8" fmla="*/ 2 w 2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26">
                  <a:moveTo>
                    <a:pt x="2" y="0"/>
                  </a:moveTo>
                  <a:lnTo>
                    <a:pt x="0" y="26"/>
                  </a:lnTo>
                  <a:lnTo>
                    <a:pt x="229" y="26"/>
                  </a:lnTo>
                  <a:lnTo>
                    <a:pt x="229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Freeform 28"/>
            <p:cNvSpPr/>
            <p:nvPr/>
          </p:nvSpPr>
          <p:spPr bwMode="auto">
            <a:xfrm>
              <a:off x="3475150" y="1534663"/>
              <a:ext cx="144429" cy="189649"/>
            </a:xfrm>
            <a:custGeom>
              <a:avLst/>
              <a:gdLst>
                <a:gd name="T0" fmla="*/ 86 w 90"/>
                <a:gd name="T1" fmla="*/ 119 h 119"/>
                <a:gd name="T2" fmla="*/ 90 w 90"/>
                <a:gd name="T3" fmla="*/ 0 h 119"/>
                <a:gd name="T4" fmla="*/ 0 w 90"/>
                <a:gd name="T5" fmla="*/ 36 h 119"/>
                <a:gd name="T6" fmla="*/ 86 w 90"/>
                <a:gd name="T7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19">
                  <a:moveTo>
                    <a:pt x="86" y="119"/>
                  </a:moveTo>
                  <a:lnTo>
                    <a:pt x="90" y="0"/>
                  </a:lnTo>
                  <a:lnTo>
                    <a:pt x="0" y="36"/>
                  </a:lnTo>
                  <a:lnTo>
                    <a:pt x="86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29"/>
            <p:cNvSpPr/>
            <p:nvPr/>
          </p:nvSpPr>
          <p:spPr bwMode="auto">
            <a:xfrm>
              <a:off x="3195317" y="821215"/>
              <a:ext cx="180537" cy="171589"/>
            </a:xfrm>
            <a:custGeom>
              <a:avLst/>
              <a:gdLst>
                <a:gd name="T0" fmla="*/ 40 w 48"/>
                <a:gd name="T1" fmla="*/ 12 h 46"/>
                <a:gd name="T2" fmla="*/ 20 w 48"/>
                <a:gd name="T3" fmla="*/ 4 h 46"/>
                <a:gd name="T4" fmla="*/ 11 w 48"/>
                <a:gd name="T5" fmla="*/ 7 h 46"/>
                <a:gd name="T6" fmla="*/ 3 w 48"/>
                <a:gd name="T7" fmla="*/ 28 h 46"/>
                <a:gd name="T8" fmla="*/ 10 w 48"/>
                <a:gd name="T9" fmla="*/ 46 h 46"/>
                <a:gd name="T10" fmla="*/ 48 w 48"/>
                <a:gd name="T11" fmla="*/ 31 h 46"/>
                <a:gd name="T12" fmla="*/ 40 w 48"/>
                <a:gd name="T13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40" y="12"/>
                  </a:moveTo>
                  <a:cubicBezTo>
                    <a:pt x="37" y="4"/>
                    <a:pt x="28" y="0"/>
                    <a:pt x="20" y="4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3" y="11"/>
                    <a:pt x="0" y="20"/>
                    <a:pt x="3" y="2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0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30"/>
            <p:cNvSpPr/>
            <p:nvPr/>
          </p:nvSpPr>
          <p:spPr bwMode="auto">
            <a:xfrm>
              <a:off x="3631615" y="1664106"/>
              <a:ext cx="370099" cy="42145"/>
            </a:xfrm>
            <a:custGeom>
              <a:avLst/>
              <a:gdLst>
                <a:gd name="T0" fmla="*/ 0 w 235"/>
                <a:gd name="T1" fmla="*/ 26 h 26"/>
                <a:gd name="T2" fmla="*/ 235 w 235"/>
                <a:gd name="T3" fmla="*/ 26 h 26"/>
                <a:gd name="T4" fmla="*/ 235 w 235"/>
                <a:gd name="T5" fmla="*/ 0 h 26"/>
                <a:gd name="T6" fmla="*/ 3 w 235"/>
                <a:gd name="T7" fmla="*/ 0 h 26"/>
                <a:gd name="T8" fmla="*/ 0 w 235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26">
                  <a:moveTo>
                    <a:pt x="0" y="26"/>
                  </a:moveTo>
                  <a:lnTo>
                    <a:pt x="235" y="26"/>
                  </a:lnTo>
                  <a:lnTo>
                    <a:pt x="235" y="0"/>
                  </a:lnTo>
                  <a:lnTo>
                    <a:pt x="3" y="0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31"/>
            <p:cNvSpPr>
              <a:spLocks noEditPoints="1"/>
            </p:cNvSpPr>
            <p:nvPr/>
          </p:nvSpPr>
          <p:spPr bwMode="auto">
            <a:xfrm>
              <a:off x="3240452" y="953669"/>
              <a:ext cx="376117" cy="629158"/>
            </a:xfrm>
            <a:custGeom>
              <a:avLst/>
              <a:gdLst>
                <a:gd name="T0" fmla="*/ 100 w 100"/>
                <a:gd name="T1" fmla="*/ 152 h 168"/>
                <a:gd name="T2" fmla="*/ 38 w 100"/>
                <a:gd name="T3" fmla="*/ 0 h 168"/>
                <a:gd name="T4" fmla="*/ 0 w 100"/>
                <a:gd name="T5" fmla="*/ 15 h 168"/>
                <a:gd name="T6" fmla="*/ 62 w 100"/>
                <a:gd name="T7" fmla="*/ 168 h 168"/>
                <a:gd name="T8" fmla="*/ 100 w 100"/>
                <a:gd name="T9" fmla="*/ 152 h 168"/>
                <a:gd name="T10" fmla="*/ 34 w 100"/>
                <a:gd name="T11" fmla="*/ 6 h 168"/>
                <a:gd name="T12" fmla="*/ 75 w 100"/>
                <a:gd name="T13" fmla="*/ 107 h 168"/>
                <a:gd name="T14" fmla="*/ 73 w 100"/>
                <a:gd name="T15" fmla="*/ 115 h 168"/>
                <a:gd name="T16" fmla="*/ 67 w 100"/>
                <a:gd name="T17" fmla="*/ 111 h 168"/>
                <a:gd name="T18" fmla="*/ 25 w 100"/>
                <a:gd name="T19" fmla="*/ 10 h 168"/>
                <a:gd name="T20" fmla="*/ 34 w 100"/>
                <a:gd name="T21" fmla="*/ 6 h 168"/>
                <a:gd name="T22" fmla="*/ 56 w 100"/>
                <a:gd name="T23" fmla="*/ 122 h 168"/>
                <a:gd name="T24" fmla="*/ 50 w 100"/>
                <a:gd name="T25" fmla="*/ 118 h 168"/>
                <a:gd name="T26" fmla="*/ 9 w 100"/>
                <a:gd name="T27" fmla="*/ 16 h 168"/>
                <a:gd name="T28" fmla="*/ 17 w 100"/>
                <a:gd name="T29" fmla="*/ 13 h 168"/>
                <a:gd name="T30" fmla="*/ 58 w 100"/>
                <a:gd name="T31" fmla="*/ 114 h 168"/>
                <a:gd name="T32" fmla="*/ 56 w 100"/>
                <a:gd name="T33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68">
                  <a:moveTo>
                    <a:pt x="100" y="152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62" y="168"/>
                    <a:pt x="62" y="168"/>
                    <a:pt x="62" y="168"/>
                  </a:cubicBezTo>
                  <a:lnTo>
                    <a:pt x="100" y="152"/>
                  </a:lnTo>
                  <a:close/>
                  <a:moveTo>
                    <a:pt x="34" y="6"/>
                  </a:moveTo>
                  <a:cubicBezTo>
                    <a:pt x="75" y="107"/>
                    <a:pt x="75" y="107"/>
                    <a:pt x="75" y="107"/>
                  </a:cubicBezTo>
                  <a:cubicBezTo>
                    <a:pt x="76" y="111"/>
                    <a:pt x="76" y="114"/>
                    <a:pt x="73" y="115"/>
                  </a:cubicBezTo>
                  <a:cubicBezTo>
                    <a:pt x="71" y="116"/>
                    <a:pt x="68" y="114"/>
                    <a:pt x="67" y="111"/>
                  </a:cubicBezTo>
                  <a:cubicBezTo>
                    <a:pt x="25" y="10"/>
                    <a:pt x="25" y="10"/>
                    <a:pt x="25" y="10"/>
                  </a:cubicBezTo>
                  <a:lnTo>
                    <a:pt x="34" y="6"/>
                  </a:lnTo>
                  <a:close/>
                  <a:moveTo>
                    <a:pt x="56" y="122"/>
                  </a:moveTo>
                  <a:cubicBezTo>
                    <a:pt x="54" y="123"/>
                    <a:pt x="51" y="121"/>
                    <a:pt x="50" y="1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60" y="118"/>
                    <a:pt x="59" y="121"/>
                    <a:pt x="56" y="1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9" name="组合 216"/>
          <p:cNvGrpSpPr/>
          <p:nvPr/>
        </p:nvGrpSpPr>
        <p:grpSpPr bwMode="auto">
          <a:xfrm>
            <a:off x="7714848" y="3202224"/>
            <a:ext cx="703576" cy="532401"/>
            <a:chOff x="3192968" y="2571029"/>
            <a:chExt cx="1012825" cy="766763"/>
          </a:xfrm>
          <a:solidFill>
            <a:srgbClr val="005D9D"/>
          </a:solidFill>
        </p:grpSpPr>
        <p:sp>
          <p:nvSpPr>
            <p:cNvPr id="50" name="Freeform 74"/>
            <p:cNvSpPr>
              <a:spLocks noEditPoints="1"/>
            </p:cNvSpPr>
            <p:nvPr/>
          </p:nvSpPr>
          <p:spPr bwMode="auto">
            <a:xfrm>
              <a:off x="3484175" y="3081969"/>
              <a:ext cx="649932" cy="240826"/>
            </a:xfrm>
            <a:custGeom>
              <a:avLst/>
              <a:gdLst>
                <a:gd name="T0" fmla="*/ 0 w 173"/>
                <a:gd name="T1" fmla="*/ 12 h 64"/>
                <a:gd name="T2" fmla="*/ 0 w 173"/>
                <a:gd name="T3" fmla="*/ 52 h 64"/>
                <a:gd name="T4" fmla="*/ 12 w 173"/>
                <a:gd name="T5" fmla="*/ 64 h 64"/>
                <a:gd name="T6" fmla="*/ 173 w 173"/>
                <a:gd name="T7" fmla="*/ 64 h 64"/>
                <a:gd name="T8" fmla="*/ 173 w 173"/>
                <a:gd name="T9" fmla="*/ 54 h 64"/>
                <a:gd name="T10" fmla="*/ 162 w 173"/>
                <a:gd name="T11" fmla="*/ 54 h 64"/>
                <a:gd name="T12" fmla="*/ 159 w 173"/>
                <a:gd name="T13" fmla="*/ 34 h 64"/>
                <a:gd name="T14" fmla="*/ 164 w 173"/>
                <a:gd name="T15" fmla="*/ 10 h 64"/>
                <a:gd name="T16" fmla="*/ 173 w 173"/>
                <a:gd name="T17" fmla="*/ 10 h 64"/>
                <a:gd name="T18" fmla="*/ 173 w 173"/>
                <a:gd name="T19" fmla="*/ 0 h 64"/>
                <a:gd name="T20" fmla="*/ 12 w 173"/>
                <a:gd name="T21" fmla="*/ 0 h 64"/>
                <a:gd name="T22" fmla="*/ 0 w 173"/>
                <a:gd name="T23" fmla="*/ 12 h 64"/>
                <a:gd name="T24" fmla="*/ 150 w 173"/>
                <a:gd name="T25" fmla="*/ 21 h 64"/>
                <a:gd name="T26" fmla="*/ 149 w 173"/>
                <a:gd name="T27" fmla="*/ 30 h 64"/>
                <a:gd name="T28" fmla="*/ 25 w 173"/>
                <a:gd name="T29" fmla="*/ 30 h 64"/>
                <a:gd name="T30" fmla="*/ 25 w 173"/>
                <a:gd name="T31" fmla="*/ 34 h 64"/>
                <a:gd name="T32" fmla="*/ 149 w 173"/>
                <a:gd name="T33" fmla="*/ 34 h 64"/>
                <a:gd name="T34" fmla="*/ 150 w 173"/>
                <a:gd name="T35" fmla="*/ 43 h 64"/>
                <a:gd name="T36" fmla="*/ 26 w 173"/>
                <a:gd name="T37" fmla="*/ 43 h 64"/>
                <a:gd name="T38" fmla="*/ 26 w 173"/>
                <a:gd name="T39" fmla="*/ 47 h 64"/>
                <a:gd name="T40" fmla="*/ 150 w 173"/>
                <a:gd name="T41" fmla="*/ 47 h 64"/>
                <a:gd name="T42" fmla="*/ 152 w 173"/>
                <a:gd name="T43" fmla="*/ 54 h 64"/>
                <a:gd name="T44" fmla="*/ 12 w 173"/>
                <a:gd name="T45" fmla="*/ 54 h 64"/>
                <a:gd name="T46" fmla="*/ 10 w 173"/>
                <a:gd name="T47" fmla="*/ 52 h 64"/>
                <a:gd name="T48" fmla="*/ 10 w 173"/>
                <a:gd name="T49" fmla="*/ 12 h 64"/>
                <a:gd name="T50" fmla="*/ 12 w 173"/>
                <a:gd name="T51" fmla="*/ 10 h 64"/>
                <a:gd name="T52" fmla="*/ 153 w 173"/>
                <a:gd name="T53" fmla="*/ 10 h 64"/>
                <a:gd name="T54" fmla="*/ 151 w 173"/>
                <a:gd name="T55" fmla="*/ 17 h 64"/>
                <a:gd name="T56" fmla="*/ 26 w 173"/>
                <a:gd name="T57" fmla="*/ 17 h 64"/>
                <a:gd name="T58" fmla="*/ 26 w 173"/>
                <a:gd name="T59" fmla="*/ 21 h 64"/>
                <a:gd name="T60" fmla="*/ 150 w 173"/>
                <a:gd name="T61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" h="64">
                  <a:moveTo>
                    <a:pt x="0" y="1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9"/>
                    <a:pt x="6" y="64"/>
                    <a:pt x="12" y="64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1" y="50"/>
                    <a:pt x="159" y="43"/>
                    <a:pt x="159" y="34"/>
                  </a:cubicBezTo>
                  <a:cubicBezTo>
                    <a:pt x="159" y="23"/>
                    <a:pt x="162" y="15"/>
                    <a:pt x="164" y="10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lose/>
                  <a:moveTo>
                    <a:pt x="150" y="21"/>
                  </a:moveTo>
                  <a:cubicBezTo>
                    <a:pt x="150" y="24"/>
                    <a:pt x="149" y="27"/>
                    <a:pt x="149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7"/>
                    <a:pt x="149" y="40"/>
                    <a:pt x="150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51" y="50"/>
                    <a:pt x="151" y="52"/>
                    <a:pt x="15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0" y="53"/>
                    <a:pt x="10" y="5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1" y="10"/>
                    <a:pt x="12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12"/>
                    <a:pt x="152" y="14"/>
                    <a:pt x="151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21"/>
                    <a:pt x="26" y="21"/>
                    <a:pt x="26" y="21"/>
                  </a:cubicBezTo>
                  <a:lnTo>
                    <a:pt x="150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75"/>
            <p:cNvSpPr>
              <a:spLocks noEditPoints="1"/>
            </p:cNvSpPr>
            <p:nvPr/>
          </p:nvSpPr>
          <p:spPr bwMode="auto">
            <a:xfrm>
              <a:off x="3472139" y="2808028"/>
              <a:ext cx="652942" cy="243837"/>
            </a:xfrm>
            <a:custGeom>
              <a:avLst/>
              <a:gdLst>
                <a:gd name="T0" fmla="*/ 12 w 173"/>
                <a:gd name="T1" fmla="*/ 65 h 65"/>
                <a:gd name="T2" fmla="*/ 173 w 173"/>
                <a:gd name="T3" fmla="*/ 65 h 65"/>
                <a:gd name="T4" fmla="*/ 173 w 173"/>
                <a:gd name="T5" fmla="*/ 55 h 65"/>
                <a:gd name="T6" fmla="*/ 162 w 173"/>
                <a:gd name="T7" fmla="*/ 55 h 65"/>
                <a:gd name="T8" fmla="*/ 159 w 173"/>
                <a:gd name="T9" fmla="*/ 35 h 65"/>
                <a:gd name="T10" fmla="*/ 164 w 173"/>
                <a:gd name="T11" fmla="*/ 10 h 65"/>
                <a:gd name="T12" fmla="*/ 173 w 173"/>
                <a:gd name="T13" fmla="*/ 10 h 65"/>
                <a:gd name="T14" fmla="*/ 173 w 173"/>
                <a:gd name="T15" fmla="*/ 0 h 65"/>
                <a:gd name="T16" fmla="*/ 12 w 173"/>
                <a:gd name="T17" fmla="*/ 0 h 65"/>
                <a:gd name="T18" fmla="*/ 0 w 173"/>
                <a:gd name="T19" fmla="*/ 12 h 65"/>
                <a:gd name="T20" fmla="*/ 0 w 173"/>
                <a:gd name="T21" fmla="*/ 53 h 65"/>
                <a:gd name="T22" fmla="*/ 12 w 173"/>
                <a:gd name="T23" fmla="*/ 65 h 65"/>
                <a:gd name="T24" fmla="*/ 10 w 173"/>
                <a:gd name="T25" fmla="*/ 12 h 65"/>
                <a:gd name="T26" fmla="*/ 12 w 173"/>
                <a:gd name="T27" fmla="*/ 10 h 65"/>
                <a:gd name="T28" fmla="*/ 153 w 173"/>
                <a:gd name="T29" fmla="*/ 10 h 65"/>
                <a:gd name="T30" fmla="*/ 151 w 173"/>
                <a:gd name="T31" fmla="*/ 17 h 65"/>
                <a:gd name="T32" fmla="*/ 26 w 173"/>
                <a:gd name="T33" fmla="*/ 17 h 65"/>
                <a:gd name="T34" fmla="*/ 26 w 173"/>
                <a:gd name="T35" fmla="*/ 22 h 65"/>
                <a:gd name="T36" fmla="*/ 150 w 173"/>
                <a:gd name="T37" fmla="*/ 22 h 65"/>
                <a:gd name="T38" fmla="*/ 149 w 173"/>
                <a:gd name="T39" fmla="*/ 30 h 65"/>
                <a:gd name="T40" fmla="*/ 25 w 173"/>
                <a:gd name="T41" fmla="*/ 30 h 65"/>
                <a:gd name="T42" fmla="*/ 25 w 173"/>
                <a:gd name="T43" fmla="*/ 35 h 65"/>
                <a:gd name="T44" fmla="*/ 149 w 173"/>
                <a:gd name="T45" fmla="*/ 35 h 65"/>
                <a:gd name="T46" fmla="*/ 150 w 173"/>
                <a:gd name="T47" fmla="*/ 43 h 65"/>
                <a:gd name="T48" fmla="*/ 26 w 173"/>
                <a:gd name="T49" fmla="*/ 43 h 65"/>
                <a:gd name="T50" fmla="*/ 26 w 173"/>
                <a:gd name="T51" fmla="*/ 48 h 65"/>
                <a:gd name="T52" fmla="*/ 150 w 173"/>
                <a:gd name="T53" fmla="*/ 48 h 65"/>
                <a:gd name="T54" fmla="*/ 152 w 173"/>
                <a:gd name="T55" fmla="*/ 55 h 65"/>
                <a:gd name="T56" fmla="*/ 12 w 173"/>
                <a:gd name="T57" fmla="*/ 55 h 65"/>
                <a:gd name="T58" fmla="*/ 10 w 173"/>
                <a:gd name="T59" fmla="*/ 53 h 65"/>
                <a:gd name="T60" fmla="*/ 10 w 173"/>
                <a:gd name="T6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" h="65">
                  <a:moveTo>
                    <a:pt x="12" y="65"/>
                  </a:moveTo>
                  <a:cubicBezTo>
                    <a:pt x="173" y="65"/>
                    <a:pt x="173" y="65"/>
                    <a:pt x="173" y="6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0"/>
                    <a:pt x="159" y="43"/>
                    <a:pt x="159" y="35"/>
                  </a:cubicBezTo>
                  <a:cubicBezTo>
                    <a:pt x="159" y="23"/>
                    <a:pt x="162" y="15"/>
                    <a:pt x="164" y="10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6" y="65"/>
                    <a:pt x="12" y="65"/>
                  </a:cubicBezTo>
                  <a:close/>
                  <a:moveTo>
                    <a:pt x="10" y="12"/>
                  </a:moveTo>
                  <a:cubicBezTo>
                    <a:pt x="10" y="11"/>
                    <a:pt x="11" y="10"/>
                    <a:pt x="12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13"/>
                    <a:pt x="152" y="15"/>
                    <a:pt x="151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5"/>
                    <a:pt x="149" y="27"/>
                    <a:pt x="149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49" y="38"/>
                    <a:pt x="149" y="41"/>
                    <a:pt x="150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1" y="50"/>
                    <a:pt x="151" y="53"/>
                    <a:pt x="15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1" y="55"/>
                    <a:pt x="10" y="54"/>
                    <a:pt x="10" y="53"/>
                  </a:cubicBezTo>
                  <a:lnTo>
                    <a:pt x="10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76"/>
            <p:cNvSpPr>
              <a:spLocks noEditPoints="1"/>
            </p:cNvSpPr>
            <p:nvPr/>
          </p:nvSpPr>
          <p:spPr bwMode="auto">
            <a:xfrm>
              <a:off x="3192308" y="2750833"/>
              <a:ext cx="279831" cy="587012"/>
            </a:xfrm>
            <a:custGeom>
              <a:avLst/>
              <a:gdLst>
                <a:gd name="T0" fmla="*/ 65 w 75"/>
                <a:gd name="T1" fmla="*/ 16 h 156"/>
                <a:gd name="T2" fmla="*/ 48 w 75"/>
                <a:gd name="T3" fmla="*/ 16 h 156"/>
                <a:gd name="T4" fmla="*/ 27 w 75"/>
                <a:gd name="T5" fmla="*/ 9 h 156"/>
                <a:gd name="T6" fmla="*/ 28 w 75"/>
                <a:gd name="T7" fmla="*/ 2 h 156"/>
                <a:gd name="T8" fmla="*/ 19 w 75"/>
                <a:gd name="T9" fmla="*/ 0 h 156"/>
                <a:gd name="T10" fmla="*/ 1 w 75"/>
                <a:gd name="T11" fmla="*/ 139 h 156"/>
                <a:gd name="T12" fmla="*/ 10 w 75"/>
                <a:gd name="T13" fmla="*/ 150 h 156"/>
                <a:gd name="T14" fmla="*/ 45 w 75"/>
                <a:gd name="T15" fmla="*/ 155 h 156"/>
                <a:gd name="T16" fmla="*/ 57 w 75"/>
                <a:gd name="T17" fmla="*/ 146 h 156"/>
                <a:gd name="T18" fmla="*/ 75 w 75"/>
                <a:gd name="T19" fmla="*/ 8 h 156"/>
                <a:gd name="T20" fmla="*/ 67 w 75"/>
                <a:gd name="T21" fmla="*/ 7 h 156"/>
                <a:gd name="T22" fmla="*/ 65 w 75"/>
                <a:gd name="T23" fmla="*/ 16 h 156"/>
                <a:gd name="T24" fmla="*/ 48 w 75"/>
                <a:gd name="T25" fmla="*/ 145 h 156"/>
                <a:gd name="T26" fmla="*/ 46 w 75"/>
                <a:gd name="T27" fmla="*/ 146 h 156"/>
                <a:gd name="T28" fmla="*/ 11 w 75"/>
                <a:gd name="T29" fmla="*/ 142 h 156"/>
                <a:gd name="T30" fmla="*/ 10 w 75"/>
                <a:gd name="T31" fmla="*/ 140 h 156"/>
                <a:gd name="T32" fmla="*/ 26 w 75"/>
                <a:gd name="T33" fmla="*/ 18 h 156"/>
                <a:gd name="T34" fmla="*/ 32 w 75"/>
                <a:gd name="T35" fmla="*/ 21 h 156"/>
                <a:gd name="T36" fmla="*/ 17 w 75"/>
                <a:gd name="T37" fmla="*/ 129 h 156"/>
                <a:gd name="T38" fmla="*/ 21 w 75"/>
                <a:gd name="T39" fmla="*/ 129 h 156"/>
                <a:gd name="T40" fmla="*/ 35 w 75"/>
                <a:gd name="T41" fmla="*/ 22 h 156"/>
                <a:gd name="T42" fmla="*/ 43 w 75"/>
                <a:gd name="T43" fmla="*/ 24 h 156"/>
                <a:gd name="T44" fmla="*/ 28 w 75"/>
                <a:gd name="T45" fmla="*/ 131 h 156"/>
                <a:gd name="T46" fmla="*/ 32 w 75"/>
                <a:gd name="T47" fmla="*/ 131 h 156"/>
                <a:gd name="T48" fmla="*/ 47 w 75"/>
                <a:gd name="T49" fmla="*/ 25 h 156"/>
                <a:gd name="T50" fmla="*/ 54 w 75"/>
                <a:gd name="T51" fmla="*/ 25 h 156"/>
                <a:gd name="T52" fmla="*/ 40 w 75"/>
                <a:gd name="T53" fmla="*/ 132 h 156"/>
                <a:gd name="T54" fmla="*/ 43 w 75"/>
                <a:gd name="T55" fmla="*/ 132 h 156"/>
                <a:gd name="T56" fmla="*/ 58 w 75"/>
                <a:gd name="T57" fmla="*/ 25 h 156"/>
                <a:gd name="T58" fmla="*/ 64 w 75"/>
                <a:gd name="T59" fmla="*/ 25 h 156"/>
                <a:gd name="T60" fmla="*/ 48 w 75"/>
                <a:gd name="T61" fmla="*/ 14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" h="156">
                  <a:moveTo>
                    <a:pt x="65" y="16"/>
                  </a:moveTo>
                  <a:cubicBezTo>
                    <a:pt x="61" y="17"/>
                    <a:pt x="55" y="17"/>
                    <a:pt x="48" y="16"/>
                  </a:cubicBezTo>
                  <a:cubicBezTo>
                    <a:pt x="38" y="15"/>
                    <a:pt x="31" y="11"/>
                    <a:pt x="27" y="9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0" y="144"/>
                    <a:pt x="4" y="150"/>
                    <a:pt x="10" y="150"/>
                  </a:cubicBezTo>
                  <a:cubicBezTo>
                    <a:pt x="45" y="155"/>
                    <a:pt x="45" y="155"/>
                    <a:pt x="45" y="155"/>
                  </a:cubicBezTo>
                  <a:cubicBezTo>
                    <a:pt x="51" y="156"/>
                    <a:pt x="56" y="152"/>
                    <a:pt x="57" y="146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67" y="7"/>
                    <a:pt x="67" y="7"/>
                    <a:pt x="67" y="7"/>
                  </a:cubicBezTo>
                  <a:lnTo>
                    <a:pt x="65" y="16"/>
                  </a:lnTo>
                  <a:close/>
                  <a:moveTo>
                    <a:pt x="48" y="145"/>
                  </a:moveTo>
                  <a:cubicBezTo>
                    <a:pt x="48" y="146"/>
                    <a:pt x="47" y="147"/>
                    <a:pt x="46" y="146"/>
                  </a:cubicBezTo>
                  <a:cubicBezTo>
                    <a:pt x="11" y="142"/>
                    <a:pt x="11" y="142"/>
                    <a:pt x="11" y="142"/>
                  </a:cubicBezTo>
                  <a:cubicBezTo>
                    <a:pt x="10" y="142"/>
                    <a:pt x="10" y="141"/>
                    <a:pt x="10" y="140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9"/>
                    <a:pt x="30" y="20"/>
                    <a:pt x="32" y="2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8" y="23"/>
                    <a:pt x="40" y="23"/>
                    <a:pt x="43" y="24"/>
                  </a:cubicBezTo>
                  <a:cubicBezTo>
                    <a:pt x="28" y="131"/>
                    <a:pt x="28" y="131"/>
                    <a:pt x="28" y="131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5"/>
                    <a:pt x="51" y="25"/>
                    <a:pt x="54" y="25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0" y="25"/>
                    <a:pt x="62" y="25"/>
                    <a:pt x="64" y="25"/>
                  </a:cubicBezTo>
                  <a:lnTo>
                    <a:pt x="48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" name="Rectangle 77"/>
            <p:cNvSpPr>
              <a:spLocks noChangeArrowheads="1"/>
            </p:cNvSpPr>
            <p:nvPr/>
          </p:nvSpPr>
          <p:spPr bwMode="auto">
            <a:xfrm>
              <a:off x="3664712" y="2570214"/>
              <a:ext cx="541610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78"/>
            <p:cNvSpPr/>
            <p:nvPr/>
          </p:nvSpPr>
          <p:spPr bwMode="auto">
            <a:xfrm>
              <a:off x="4146143" y="2621388"/>
              <a:ext cx="57171" cy="219755"/>
            </a:xfrm>
            <a:custGeom>
              <a:avLst/>
              <a:gdLst>
                <a:gd name="T0" fmla="*/ 10 w 15"/>
                <a:gd name="T1" fmla="*/ 0 h 58"/>
                <a:gd name="T2" fmla="*/ 5 w 15"/>
                <a:gd name="T3" fmla="*/ 0 h 58"/>
                <a:gd name="T4" fmla="*/ 5 w 15"/>
                <a:gd name="T5" fmla="*/ 38 h 58"/>
                <a:gd name="T6" fmla="*/ 0 w 15"/>
                <a:gd name="T7" fmla="*/ 50 h 58"/>
                <a:gd name="T8" fmla="*/ 7 w 15"/>
                <a:gd name="T9" fmla="*/ 58 h 58"/>
                <a:gd name="T10" fmla="*/ 15 w 15"/>
                <a:gd name="T11" fmla="*/ 50 h 58"/>
                <a:gd name="T12" fmla="*/ 10 w 15"/>
                <a:gd name="T13" fmla="*/ 38 h 58"/>
                <a:gd name="T14" fmla="*/ 10 w 15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8">
                  <a:moveTo>
                    <a:pt x="1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41"/>
                    <a:pt x="0" y="47"/>
                    <a:pt x="0" y="50"/>
                  </a:cubicBezTo>
                  <a:cubicBezTo>
                    <a:pt x="0" y="54"/>
                    <a:pt x="3" y="58"/>
                    <a:pt x="7" y="58"/>
                  </a:cubicBezTo>
                  <a:cubicBezTo>
                    <a:pt x="11" y="58"/>
                    <a:pt x="15" y="54"/>
                    <a:pt x="15" y="50"/>
                  </a:cubicBezTo>
                  <a:cubicBezTo>
                    <a:pt x="15" y="47"/>
                    <a:pt x="13" y="41"/>
                    <a:pt x="10" y="38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5" name="Rectangle 79"/>
            <p:cNvSpPr>
              <a:spLocks noChangeArrowheads="1"/>
            </p:cNvSpPr>
            <p:nvPr/>
          </p:nvSpPr>
          <p:spPr bwMode="auto">
            <a:xfrm>
              <a:off x="3721883" y="2630420"/>
              <a:ext cx="418242" cy="15954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6" name="组合 221"/>
          <p:cNvGrpSpPr/>
          <p:nvPr/>
        </p:nvGrpSpPr>
        <p:grpSpPr bwMode="auto">
          <a:xfrm>
            <a:off x="1026063" y="1456612"/>
            <a:ext cx="757687" cy="497394"/>
            <a:chOff x="165605" y="4160117"/>
            <a:chExt cx="962026" cy="631825"/>
          </a:xfrm>
          <a:solidFill>
            <a:srgbClr val="005D9D"/>
          </a:solidFill>
        </p:grpSpPr>
        <p:sp>
          <p:nvSpPr>
            <p:cNvPr id="57" name="Freeform 113"/>
            <p:cNvSpPr/>
            <p:nvPr/>
          </p:nvSpPr>
          <p:spPr bwMode="auto">
            <a:xfrm>
              <a:off x="171329" y="4674430"/>
              <a:ext cx="956844" cy="117404"/>
            </a:xfrm>
            <a:custGeom>
              <a:avLst/>
              <a:gdLst>
                <a:gd name="T0" fmla="*/ 145 w 255"/>
                <a:gd name="T1" fmla="*/ 26 h 31"/>
                <a:gd name="T2" fmla="*/ 145 w 255"/>
                <a:gd name="T3" fmla="*/ 22 h 31"/>
                <a:gd name="T4" fmla="*/ 253 w 255"/>
                <a:gd name="T5" fmla="*/ 22 h 31"/>
                <a:gd name="T6" fmla="*/ 251 w 255"/>
                <a:gd name="T7" fmla="*/ 17 h 31"/>
                <a:gd name="T8" fmla="*/ 157 w 255"/>
                <a:gd name="T9" fmla="*/ 17 h 31"/>
                <a:gd name="T10" fmla="*/ 157 w 255"/>
                <a:gd name="T11" fmla="*/ 12 h 31"/>
                <a:gd name="T12" fmla="*/ 248 w 255"/>
                <a:gd name="T13" fmla="*/ 12 h 31"/>
                <a:gd name="T14" fmla="*/ 193 w 255"/>
                <a:gd name="T15" fmla="*/ 2 h 31"/>
                <a:gd name="T16" fmla="*/ 136 w 255"/>
                <a:gd name="T17" fmla="*/ 13 h 31"/>
                <a:gd name="T18" fmla="*/ 136 w 255"/>
                <a:gd name="T19" fmla="*/ 17 h 31"/>
                <a:gd name="T20" fmla="*/ 127 w 255"/>
                <a:gd name="T21" fmla="*/ 17 h 31"/>
                <a:gd name="T22" fmla="*/ 119 w 255"/>
                <a:gd name="T23" fmla="*/ 17 h 31"/>
                <a:gd name="T24" fmla="*/ 119 w 255"/>
                <a:gd name="T25" fmla="*/ 14 h 31"/>
                <a:gd name="T26" fmla="*/ 61 w 255"/>
                <a:gd name="T27" fmla="*/ 0 h 31"/>
                <a:gd name="T28" fmla="*/ 6 w 255"/>
                <a:gd name="T29" fmla="*/ 10 h 31"/>
                <a:gd name="T30" fmla="*/ 97 w 255"/>
                <a:gd name="T31" fmla="*/ 10 h 31"/>
                <a:gd name="T32" fmla="*/ 97 w 255"/>
                <a:gd name="T33" fmla="*/ 14 h 31"/>
                <a:gd name="T34" fmla="*/ 2 w 255"/>
                <a:gd name="T35" fmla="*/ 14 h 31"/>
                <a:gd name="T36" fmla="*/ 2 w 255"/>
                <a:gd name="T37" fmla="*/ 19 h 31"/>
                <a:gd name="T38" fmla="*/ 109 w 255"/>
                <a:gd name="T39" fmla="*/ 19 h 31"/>
                <a:gd name="T40" fmla="*/ 109 w 255"/>
                <a:gd name="T41" fmla="*/ 24 h 31"/>
                <a:gd name="T42" fmla="*/ 1 w 255"/>
                <a:gd name="T43" fmla="*/ 24 h 31"/>
                <a:gd name="T44" fmla="*/ 0 w 255"/>
                <a:gd name="T45" fmla="*/ 31 h 31"/>
                <a:gd name="T46" fmla="*/ 255 w 255"/>
                <a:gd name="T47" fmla="*/ 31 h 31"/>
                <a:gd name="T48" fmla="*/ 254 w 255"/>
                <a:gd name="T49" fmla="*/ 26 h 31"/>
                <a:gd name="T50" fmla="*/ 145 w 255"/>
                <a:gd name="T51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5" h="31">
                  <a:moveTo>
                    <a:pt x="145" y="26"/>
                  </a:moveTo>
                  <a:cubicBezTo>
                    <a:pt x="145" y="22"/>
                    <a:pt x="145" y="22"/>
                    <a:pt x="145" y="22"/>
                  </a:cubicBezTo>
                  <a:cubicBezTo>
                    <a:pt x="253" y="22"/>
                    <a:pt x="253" y="22"/>
                    <a:pt x="253" y="22"/>
                  </a:cubicBezTo>
                  <a:cubicBezTo>
                    <a:pt x="251" y="17"/>
                    <a:pt x="251" y="17"/>
                    <a:pt x="251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2" y="8"/>
                    <a:pt x="223" y="2"/>
                    <a:pt x="193" y="2"/>
                  </a:cubicBezTo>
                  <a:cubicBezTo>
                    <a:pt x="163" y="2"/>
                    <a:pt x="142" y="8"/>
                    <a:pt x="136" y="13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7" y="17"/>
                    <a:pt x="127" y="17"/>
                    <a:pt x="127" y="17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9" y="9"/>
                    <a:pt x="99" y="0"/>
                    <a:pt x="61" y="0"/>
                  </a:cubicBezTo>
                  <a:cubicBezTo>
                    <a:pt x="33" y="0"/>
                    <a:pt x="14" y="5"/>
                    <a:pt x="6" y="10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55" y="31"/>
                    <a:pt x="255" y="31"/>
                    <a:pt x="255" y="31"/>
                  </a:cubicBezTo>
                  <a:cubicBezTo>
                    <a:pt x="254" y="26"/>
                    <a:pt x="254" y="26"/>
                    <a:pt x="254" y="26"/>
                  </a:cubicBezTo>
                  <a:lnTo>
                    <a:pt x="14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114"/>
            <p:cNvSpPr>
              <a:spLocks noEditPoints="1"/>
            </p:cNvSpPr>
            <p:nvPr/>
          </p:nvSpPr>
          <p:spPr bwMode="auto">
            <a:xfrm>
              <a:off x="165311" y="4159666"/>
              <a:ext cx="466385" cy="568950"/>
            </a:xfrm>
            <a:custGeom>
              <a:avLst/>
              <a:gdLst>
                <a:gd name="T0" fmla="*/ 62 w 124"/>
                <a:gd name="T1" fmla="*/ 134 h 151"/>
                <a:gd name="T2" fmla="*/ 124 w 124"/>
                <a:gd name="T3" fmla="*/ 151 h 151"/>
                <a:gd name="T4" fmla="*/ 124 w 124"/>
                <a:gd name="T5" fmla="*/ 151 h 151"/>
                <a:gd name="T6" fmla="*/ 124 w 124"/>
                <a:gd name="T7" fmla="*/ 17 h 151"/>
                <a:gd name="T8" fmla="*/ 124 w 124"/>
                <a:gd name="T9" fmla="*/ 17 h 151"/>
                <a:gd name="T10" fmla="*/ 62 w 124"/>
                <a:gd name="T11" fmla="*/ 0 h 151"/>
                <a:gd name="T12" fmla="*/ 1 w 124"/>
                <a:gd name="T13" fmla="*/ 17 h 151"/>
                <a:gd name="T14" fmla="*/ 0 w 124"/>
                <a:gd name="T15" fmla="*/ 17 h 151"/>
                <a:gd name="T16" fmla="*/ 0 w 124"/>
                <a:gd name="T17" fmla="*/ 149 h 151"/>
                <a:gd name="T18" fmla="*/ 62 w 124"/>
                <a:gd name="T19" fmla="*/ 134 h 151"/>
                <a:gd name="T20" fmla="*/ 111 w 124"/>
                <a:gd name="T21" fmla="*/ 75 h 151"/>
                <a:gd name="T22" fmla="*/ 61 w 124"/>
                <a:gd name="T23" fmla="*/ 67 h 151"/>
                <a:gd name="T24" fmla="*/ 12 w 124"/>
                <a:gd name="T25" fmla="*/ 75 h 151"/>
                <a:gd name="T26" fmla="*/ 12 w 124"/>
                <a:gd name="T27" fmla="*/ 69 h 151"/>
                <a:gd name="T28" fmla="*/ 61 w 124"/>
                <a:gd name="T29" fmla="*/ 61 h 151"/>
                <a:gd name="T30" fmla="*/ 111 w 124"/>
                <a:gd name="T31" fmla="*/ 69 h 151"/>
                <a:gd name="T32" fmla="*/ 111 w 124"/>
                <a:gd name="T33" fmla="*/ 75 h 151"/>
                <a:gd name="T34" fmla="*/ 12 w 124"/>
                <a:gd name="T35" fmla="*/ 31 h 151"/>
                <a:gd name="T36" fmla="*/ 61 w 124"/>
                <a:gd name="T37" fmla="*/ 23 h 151"/>
                <a:gd name="T38" fmla="*/ 111 w 124"/>
                <a:gd name="T39" fmla="*/ 31 h 151"/>
                <a:gd name="T40" fmla="*/ 111 w 124"/>
                <a:gd name="T41" fmla="*/ 37 h 151"/>
                <a:gd name="T42" fmla="*/ 61 w 124"/>
                <a:gd name="T43" fmla="*/ 29 h 151"/>
                <a:gd name="T44" fmla="*/ 12 w 124"/>
                <a:gd name="T45" fmla="*/ 37 h 151"/>
                <a:gd name="T46" fmla="*/ 12 w 124"/>
                <a:gd name="T47" fmla="*/ 31 h 151"/>
                <a:gd name="T48" fmla="*/ 12 w 124"/>
                <a:gd name="T49" fmla="*/ 50 h 151"/>
                <a:gd name="T50" fmla="*/ 61 w 124"/>
                <a:gd name="T51" fmla="*/ 43 h 151"/>
                <a:gd name="T52" fmla="*/ 111 w 124"/>
                <a:gd name="T53" fmla="*/ 50 h 151"/>
                <a:gd name="T54" fmla="*/ 111 w 124"/>
                <a:gd name="T55" fmla="*/ 56 h 151"/>
                <a:gd name="T56" fmla="*/ 61 w 124"/>
                <a:gd name="T57" fmla="*/ 49 h 151"/>
                <a:gd name="T58" fmla="*/ 12 w 124"/>
                <a:gd name="T59" fmla="*/ 56 h 151"/>
                <a:gd name="T60" fmla="*/ 12 w 124"/>
                <a:gd name="T61" fmla="*/ 50 h 151"/>
                <a:gd name="T62" fmla="*/ 12 w 124"/>
                <a:gd name="T63" fmla="*/ 88 h 151"/>
                <a:gd name="T64" fmla="*/ 61 w 124"/>
                <a:gd name="T65" fmla="*/ 80 h 151"/>
                <a:gd name="T66" fmla="*/ 111 w 124"/>
                <a:gd name="T67" fmla="*/ 88 h 151"/>
                <a:gd name="T68" fmla="*/ 111 w 124"/>
                <a:gd name="T69" fmla="*/ 94 h 151"/>
                <a:gd name="T70" fmla="*/ 61 w 124"/>
                <a:gd name="T71" fmla="*/ 87 h 151"/>
                <a:gd name="T72" fmla="*/ 12 w 124"/>
                <a:gd name="T73" fmla="*/ 94 h 151"/>
                <a:gd name="T74" fmla="*/ 12 w 124"/>
                <a:gd name="T75" fmla="*/ 8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51">
                  <a:moveTo>
                    <a:pt x="62" y="134"/>
                  </a:moveTo>
                  <a:cubicBezTo>
                    <a:pt x="96" y="134"/>
                    <a:pt x="124" y="141"/>
                    <a:pt x="124" y="151"/>
                  </a:cubicBezTo>
                  <a:cubicBezTo>
                    <a:pt x="124" y="151"/>
                    <a:pt x="124" y="151"/>
                    <a:pt x="124" y="151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2" y="8"/>
                    <a:pt x="95" y="0"/>
                    <a:pt x="62" y="0"/>
                  </a:cubicBezTo>
                  <a:cubicBezTo>
                    <a:pt x="29" y="0"/>
                    <a:pt x="2" y="8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4" y="140"/>
                    <a:pt x="30" y="134"/>
                    <a:pt x="62" y="134"/>
                  </a:cubicBezTo>
                  <a:close/>
                  <a:moveTo>
                    <a:pt x="111" y="75"/>
                  </a:moveTo>
                  <a:cubicBezTo>
                    <a:pt x="103" y="71"/>
                    <a:pt x="86" y="67"/>
                    <a:pt x="61" y="67"/>
                  </a:cubicBezTo>
                  <a:cubicBezTo>
                    <a:pt x="37" y="67"/>
                    <a:pt x="20" y="71"/>
                    <a:pt x="12" y="75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7" y="66"/>
                    <a:pt x="35" y="61"/>
                    <a:pt x="61" y="61"/>
                  </a:cubicBezTo>
                  <a:cubicBezTo>
                    <a:pt x="88" y="61"/>
                    <a:pt x="105" y="66"/>
                    <a:pt x="111" y="69"/>
                  </a:cubicBezTo>
                  <a:lnTo>
                    <a:pt x="111" y="75"/>
                  </a:lnTo>
                  <a:close/>
                  <a:moveTo>
                    <a:pt x="12" y="31"/>
                  </a:moveTo>
                  <a:cubicBezTo>
                    <a:pt x="17" y="28"/>
                    <a:pt x="35" y="23"/>
                    <a:pt x="61" y="23"/>
                  </a:cubicBezTo>
                  <a:cubicBezTo>
                    <a:pt x="88" y="23"/>
                    <a:pt x="105" y="28"/>
                    <a:pt x="11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3" y="33"/>
                    <a:pt x="86" y="29"/>
                    <a:pt x="61" y="29"/>
                  </a:cubicBezTo>
                  <a:cubicBezTo>
                    <a:pt x="37" y="29"/>
                    <a:pt x="20" y="33"/>
                    <a:pt x="12" y="37"/>
                  </a:cubicBezTo>
                  <a:lnTo>
                    <a:pt x="12" y="31"/>
                  </a:lnTo>
                  <a:close/>
                  <a:moveTo>
                    <a:pt x="12" y="50"/>
                  </a:moveTo>
                  <a:cubicBezTo>
                    <a:pt x="17" y="48"/>
                    <a:pt x="34" y="43"/>
                    <a:pt x="61" y="43"/>
                  </a:cubicBezTo>
                  <a:cubicBezTo>
                    <a:pt x="88" y="43"/>
                    <a:pt x="105" y="48"/>
                    <a:pt x="111" y="50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03" y="53"/>
                    <a:pt x="86" y="49"/>
                    <a:pt x="61" y="49"/>
                  </a:cubicBezTo>
                  <a:cubicBezTo>
                    <a:pt x="37" y="49"/>
                    <a:pt x="20" y="53"/>
                    <a:pt x="12" y="56"/>
                  </a:cubicBezTo>
                  <a:lnTo>
                    <a:pt x="12" y="50"/>
                  </a:lnTo>
                  <a:close/>
                  <a:moveTo>
                    <a:pt x="12" y="88"/>
                  </a:moveTo>
                  <a:cubicBezTo>
                    <a:pt x="17" y="85"/>
                    <a:pt x="34" y="80"/>
                    <a:pt x="61" y="80"/>
                  </a:cubicBezTo>
                  <a:cubicBezTo>
                    <a:pt x="88" y="80"/>
                    <a:pt x="105" y="85"/>
                    <a:pt x="111" y="88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3" y="91"/>
                    <a:pt x="86" y="87"/>
                    <a:pt x="61" y="87"/>
                  </a:cubicBezTo>
                  <a:cubicBezTo>
                    <a:pt x="37" y="87"/>
                    <a:pt x="20" y="91"/>
                    <a:pt x="12" y="94"/>
                  </a:cubicBezTo>
                  <a:lnTo>
                    <a:pt x="12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115"/>
            <p:cNvSpPr/>
            <p:nvPr/>
          </p:nvSpPr>
          <p:spPr bwMode="auto">
            <a:xfrm>
              <a:off x="926573" y="4237934"/>
              <a:ext cx="132394" cy="135464"/>
            </a:xfrm>
            <a:custGeom>
              <a:avLst/>
              <a:gdLst>
                <a:gd name="T0" fmla="*/ 35 w 35"/>
                <a:gd name="T1" fmla="*/ 36 h 36"/>
                <a:gd name="T2" fmla="*/ 35 w 35"/>
                <a:gd name="T3" fmla="*/ 6 h 36"/>
                <a:gd name="T4" fmla="*/ 0 w 35"/>
                <a:gd name="T5" fmla="*/ 0 h 36"/>
                <a:gd name="T6" fmla="*/ 0 w 35"/>
                <a:gd name="T7" fmla="*/ 31 h 36"/>
                <a:gd name="T8" fmla="*/ 35 w 3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5" y="3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29" y="4"/>
                    <a:pt x="17" y="1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5" y="32"/>
                    <a:pt x="26" y="34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116"/>
            <p:cNvSpPr>
              <a:spLocks noEditPoints="1"/>
            </p:cNvSpPr>
            <p:nvPr/>
          </p:nvSpPr>
          <p:spPr bwMode="auto">
            <a:xfrm>
              <a:off x="661786" y="4168696"/>
              <a:ext cx="466387" cy="568952"/>
            </a:xfrm>
            <a:custGeom>
              <a:avLst/>
              <a:gdLst>
                <a:gd name="T0" fmla="*/ 124 w 124"/>
                <a:gd name="T1" fmla="*/ 17 h 151"/>
                <a:gd name="T2" fmla="*/ 62 w 124"/>
                <a:gd name="T3" fmla="*/ 0 h 151"/>
                <a:gd name="T4" fmla="*/ 1 w 124"/>
                <a:gd name="T5" fmla="*/ 17 h 151"/>
                <a:gd name="T6" fmla="*/ 0 w 124"/>
                <a:gd name="T7" fmla="*/ 17 h 151"/>
                <a:gd name="T8" fmla="*/ 0 w 124"/>
                <a:gd name="T9" fmla="*/ 148 h 151"/>
                <a:gd name="T10" fmla="*/ 62 w 124"/>
                <a:gd name="T11" fmla="*/ 133 h 151"/>
                <a:gd name="T12" fmla="*/ 124 w 124"/>
                <a:gd name="T13" fmla="*/ 151 h 151"/>
                <a:gd name="T14" fmla="*/ 124 w 124"/>
                <a:gd name="T15" fmla="*/ 151 h 151"/>
                <a:gd name="T16" fmla="*/ 124 w 124"/>
                <a:gd name="T17" fmla="*/ 17 h 151"/>
                <a:gd name="T18" fmla="*/ 112 w 124"/>
                <a:gd name="T19" fmla="*/ 76 h 151"/>
                <a:gd name="T20" fmla="*/ 112 w 124"/>
                <a:gd name="T21" fmla="*/ 82 h 151"/>
                <a:gd name="T22" fmla="*/ 62 w 124"/>
                <a:gd name="T23" fmla="*/ 74 h 151"/>
                <a:gd name="T24" fmla="*/ 13 w 124"/>
                <a:gd name="T25" fmla="*/ 82 h 151"/>
                <a:gd name="T26" fmla="*/ 13 w 124"/>
                <a:gd name="T27" fmla="*/ 76 h 151"/>
                <a:gd name="T28" fmla="*/ 62 w 124"/>
                <a:gd name="T29" fmla="*/ 68 h 151"/>
                <a:gd name="T30" fmla="*/ 112 w 124"/>
                <a:gd name="T31" fmla="*/ 76 h 151"/>
                <a:gd name="T32" fmla="*/ 13 w 124"/>
                <a:gd name="T33" fmla="*/ 30 h 151"/>
                <a:gd name="T34" fmla="*/ 55 w 124"/>
                <a:gd name="T35" fmla="*/ 22 h 151"/>
                <a:gd name="T36" fmla="*/ 55 w 124"/>
                <a:gd name="T37" fmla="*/ 28 h 151"/>
                <a:gd name="T38" fmla="*/ 13 w 124"/>
                <a:gd name="T39" fmla="*/ 36 h 151"/>
                <a:gd name="T40" fmla="*/ 13 w 124"/>
                <a:gd name="T41" fmla="*/ 30 h 151"/>
                <a:gd name="T42" fmla="*/ 13 w 124"/>
                <a:gd name="T43" fmla="*/ 49 h 151"/>
                <a:gd name="T44" fmla="*/ 55 w 124"/>
                <a:gd name="T45" fmla="*/ 42 h 151"/>
                <a:gd name="T46" fmla="*/ 55 w 124"/>
                <a:gd name="T47" fmla="*/ 48 h 151"/>
                <a:gd name="T48" fmla="*/ 13 w 124"/>
                <a:gd name="T49" fmla="*/ 55 h 151"/>
                <a:gd name="T50" fmla="*/ 13 w 124"/>
                <a:gd name="T51" fmla="*/ 49 h 151"/>
                <a:gd name="T52" fmla="*/ 112 w 124"/>
                <a:gd name="T53" fmla="*/ 119 h 151"/>
                <a:gd name="T54" fmla="*/ 62 w 124"/>
                <a:gd name="T55" fmla="*/ 112 h 151"/>
                <a:gd name="T56" fmla="*/ 13 w 124"/>
                <a:gd name="T57" fmla="*/ 119 h 151"/>
                <a:gd name="T58" fmla="*/ 13 w 124"/>
                <a:gd name="T59" fmla="*/ 114 h 151"/>
                <a:gd name="T60" fmla="*/ 62 w 124"/>
                <a:gd name="T61" fmla="*/ 106 h 151"/>
                <a:gd name="T62" fmla="*/ 112 w 124"/>
                <a:gd name="T63" fmla="*/ 114 h 151"/>
                <a:gd name="T64" fmla="*/ 112 w 124"/>
                <a:gd name="T65" fmla="*/ 119 h 151"/>
                <a:gd name="T66" fmla="*/ 112 w 124"/>
                <a:gd name="T67" fmla="*/ 100 h 151"/>
                <a:gd name="T68" fmla="*/ 62 w 124"/>
                <a:gd name="T69" fmla="*/ 92 h 151"/>
                <a:gd name="T70" fmla="*/ 13 w 124"/>
                <a:gd name="T71" fmla="*/ 100 h 151"/>
                <a:gd name="T72" fmla="*/ 13 w 124"/>
                <a:gd name="T73" fmla="*/ 94 h 151"/>
                <a:gd name="T74" fmla="*/ 62 w 124"/>
                <a:gd name="T75" fmla="*/ 86 h 151"/>
                <a:gd name="T76" fmla="*/ 112 w 124"/>
                <a:gd name="T77" fmla="*/ 94 h 151"/>
                <a:gd name="T78" fmla="*/ 112 w 124"/>
                <a:gd name="T79" fmla="*/ 100 h 151"/>
                <a:gd name="T80" fmla="*/ 112 w 124"/>
                <a:gd name="T81" fmla="*/ 65 h 151"/>
                <a:gd name="T82" fmla="*/ 65 w 124"/>
                <a:gd name="T83" fmla="*/ 57 h 151"/>
                <a:gd name="T84" fmla="*/ 65 w 124"/>
                <a:gd name="T85" fmla="*/ 12 h 151"/>
                <a:gd name="T86" fmla="*/ 112 w 124"/>
                <a:gd name="T87" fmla="*/ 21 h 151"/>
                <a:gd name="T88" fmla="*/ 112 w 124"/>
                <a:gd name="T89" fmla="*/ 6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" h="151">
                  <a:moveTo>
                    <a:pt x="124" y="17"/>
                  </a:moveTo>
                  <a:cubicBezTo>
                    <a:pt x="123" y="7"/>
                    <a:pt x="96" y="0"/>
                    <a:pt x="62" y="0"/>
                  </a:cubicBezTo>
                  <a:cubicBezTo>
                    <a:pt x="29" y="0"/>
                    <a:pt x="2" y="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4" y="140"/>
                    <a:pt x="30" y="133"/>
                    <a:pt x="62" y="133"/>
                  </a:cubicBezTo>
                  <a:cubicBezTo>
                    <a:pt x="96" y="133"/>
                    <a:pt x="124" y="141"/>
                    <a:pt x="124" y="151"/>
                  </a:cubicBezTo>
                  <a:cubicBezTo>
                    <a:pt x="124" y="151"/>
                    <a:pt x="124" y="151"/>
                    <a:pt x="124" y="151"/>
                  </a:cubicBezTo>
                  <a:cubicBezTo>
                    <a:pt x="124" y="17"/>
                    <a:pt x="124" y="17"/>
                    <a:pt x="124" y="17"/>
                  </a:cubicBezTo>
                  <a:close/>
                  <a:moveTo>
                    <a:pt x="112" y="76"/>
                  </a:moveTo>
                  <a:cubicBezTo>
                    <a:pt x="112" y="82"/>
                    <a:pt x="112" y="82"/>
                    <a:pt x="112" y="82"/>
                  </a:cubicBezTo>
                  <a:cubicBezTo>
                    <a:pt x="104" y="78"/>
                    <a:pt x="87" y="74"/>
                    <a:pt x="62" y="74"/>
                  </a:cubicBezTo>
                  <a:cubicBezTo>
                    <a:pt x="38" y="74"/>
                    <a:pt x="21" y="78"/>
                    <a:pt x="13" y="8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3"/>
                    <a:pt x="35" y="68"/>
                    <a:pt x="62" y="68"/>
                  </a:cubicBezTo>
                  <a:cubicBezTo>
                    <a:pt x="89" y="68"/>
                    <a:pt x="106" y="73"/>
                    <a:pt x="112" y="76"/>
                  </a:cubicBezTo>
                  <a:close/>
                  <a:moveTo>
                    <a:pt x="13" y="30"/>
                  </a:moveTo>
                  <a:cubicBezTo>
                    <a:pt x="18" y="27"/>
                    <a:pt x="32" y="23"/>
                    <a:pt x="55" y="22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34" y="29"/>
                    <a:pt x="20" y="33"/>
                    <a:pt x="13" y="36"/>
                  </a:cubicBezTo>
                  <a:lnTo>
                    <a:pt x="13" y="30"/>
                  </a:lnTo>
                  <a:close/>
                  <a:moveTo>
                    <a:pt x="13" y="49"/>
                  </a:moveTo>
                  <a:cubicBezTo>
                    <a:pt x="18" y="47"/>
                    <a:pt x="32" y="42"/>
                    <a:pt x="55" y="42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34" y="49"/>
                    <a:pt x="20" y="52"/>
                    <a:pt x="13" y="55"/>
                  </a:cubicBezTo>
                  <a:lnTo>
                    <a:pt x="13" y="49"/>
                  </a:lnTo>
                  <a:close/>
                  <a:moveTo>
                    <a:pt x="112" y="119"/>
                  </a:moveTo>
                  <a:cubicBezTo>
                    <a:pt x="104" y="116"/>
                    <a:pt x="87" y="112"/>
                    <a:pt x="62" y="112"/>
                  </a:cubicBezTo>
                  <a:cubicBezTo>
                    <a:pt x="38" y="112"/>
                    <a:pt x="21" y="116"/>
                    <a:pt x="13" y="119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8" y="111"/>
                    <a:pt x="35" y="106"/>
                    <a:pt x="62" y="106"/>
                  </a:cubicBezTo>
                  <a:cubicBezTo>
                    <a:pt x="89" y="106"/>
                    <a:pt x="106" y="111"/>
                    <a:pt x="112" y="114"/>
                  </a:cubicBezTo>
                  <a:lnTo>
                    <a:pt x="112" y="119"/>
                  </a:lnTo>
                  <a:close/>
                  <a:moveTo>
                    <a:pt x="112" y="100"/>
                  </a:moveTo>
                  <a:cubicBezTo>
                    <a:pt x="104" y="97"/>
                    <a:pt x="87" y="92"/>
                    <a:pt x="62" y="92"/>
                  </a:cubicBezTo>
                  <a:cubicBezTo>
                    <a:pt x="38" y="92"/>
                    <a:pt x="21" y="97"/>
                    <a:pt x="13" y="100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8" y="91"/>
                    <a:pt x="36" y="86"/>
                    <a:pt x="62" y="86"/>
                  </a:cubicBezTo>
                  <a:cubicBezTo>
                    <a:pt x="89" y="86"/>
                    <a:pt x="106" y="91"/>
                    <a:pt x="112" y="94"/>
                  </a:cubicBezTo>
                  <a:lnTo>
                    <a:pt x="112" y="100"/>
                  </a:lnTo>
                  <a:close/>
                  <a:moveTo>
                    <a:pt x="112" y="65"/>
                  </a:moveTo>
                  <a:cubicBezTo>
                    <a:pt x="106" y="62"/>
                    <a:pt x="90" y="57"/>
                    <a:pt x="65" y="57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90" y="13"/>
                    <a:pt x="107" y="18"/>
                    <a:pt x="112" y="21"/>
                  </a:cubicBezTo>
                  <a:lnTo>
                    <a:pt x="112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964930" y="4097965"/>
            <a:ext cx="651213" cy="608650"/>
            <a:chOff x="7132549" y="4412456"/>
            <a:chExt cx="485775" cy="454025"/>
          </a:xfrm>
          <a:solidFill>
            <a:srgbClr val="005D9D"/>
          </a:solidFill>
        </p:grpSpPr>
        <p:sp>
          <p:nvSpPr>
            <p:cNvPr id="62" name="Rectangle 18"/>
            <p:cNvSpPr>
              <a:spLocks noChangeArrowheads="1"/>
            </p:cNvSpPr>
            <p:nvPr/>
          </p:nvSpPr>
          <p:spPr bwMode="auto">
            <a:xfrm>
              <a:off x="7199224" y="4525168"/>
              <a:ext cx="236538" cy="22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3" name="Rectangle 19"/>
            <p:cNvSpPr>
              <a:spLocks noChangeArrowheads="1"/>
            </p:cNvSpPr>
            <p:nvPr/>
          </p:nvSpPr>
          <p:spPr bwMode="auto">
            <a:xfrm>
              <a:off x="7497674" y="4706143"/>
              <a:ext cx="0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20"/>
            <p:cNvSpPr>
              <a:spLocks noEditPoints="1"/>
            </p:cNvSpPr>
            <p:nvPr/>
          </p:nvSpPr>
          <p:spPr bwMode="auto">
            <a:xfrm>
              <a:off x="7132549" y="4412456"/>
              <a:ext cx="365125" cy="425450"/>
            </a:xfrm>
            <a:custGeom>
              <a:avLst/>
              <a:gdLst>
                <a:gd name="T0" fmla="*/ 158 w 184"/>
                <a:gd name="T1" fmla="*/ 186 h 213"/>
                <a:gd name="T2" fmla="*/ 151 w 184"/>
                <a:gd name="T3" fmla="*/ 190 h 213"/>
                <a:gd name="T4" fmla="*/ 122 w 184"/>
                <a:gd name="T5" fmla="*/ 196 h 213"/>
                <a:gd name="T6" fmla="*/ 85 w 184"/>
                <a:gd name="T7" fmla="*/ 184 h 213"/>
                <a:gd name="T8" fmla="*/ 22 w 184"/>
                <a:gd name="T9" fmla="*/ 184 h 213"/>
                <a:gd name="T10" fmla="*/ 18 w 184"/>
                <a:gd name="T11" fmla="*/ 181 h 213"/>
                <a:gd name="T12" fmla="*/ 18 w 184"/>
                <a:gd name="T13" fmla="*/ 21 h 213"/>
                <a:gd name="T14" fmla="*/ 22 w 184"/>
                <a:gd name="T15" fmla="*/ 17 h 213"/>
                <a:gd name="T16" fmla="*/ 163 w 184"/>
                <a:gd name="T17" fmla="*/ 17 h 213"/>
                <a:gd name="T18" fmla="*/ 166 w 184"/>
                <a:gd name="T19" fmla="*/ 21 h 213"/>
                <a:gd name="T20" fmla="*/ 166 w 184"/>
                <a:gd name="T21" fmla="*/ 85 h 213"/>
                <a:gd name="T22" fmla="*/ 179 w 184"/>
                <a:gd name="T23" fmla="*/ 102 h 213"/>
                <a:gd name="T24" fmla="*/ 184 w 184"/>
                <a:gd name="T25" fmla="*/ 116 h 213"/>
                <a:gd name="T26" fmla="*/ 184 w 184"/>
                <a:gd name="T27" fmla="*/ 21 h 213"/>
                <a:gd name="T28" fmla="*/ 163 w 184"/>
                <a:gd name="T29" fmla="*/ 0 h 213"/>
                <a:gd name="T30" fmla="*/ 22 w 184"/>
                <a:gd name="T31" fmla="*/ 0 h 213"/>
                <a:gd name="T32" fmla="*/ 0 w 184"/>
                <a:gd name="T33" fmla="*/ 21 h 213"/>
                <a:gd name="T34" fmla="*/ 0 w 184"/>
                <a:gd name="T35" fmla="*/ 192 h 213"/>
                <a:gd name="T36" fmla="*/ 22 w 184"/>
                <a:gd name="T37" fmla="*/ 213 h 213"/>
                <a:gd name="T38" fmla="*/ 163 w 184"/>
                <a:gd name="T39" fmla="*/ 213 h 213"/>
                <a:gd name="T40" fmla="*/ 181 w 184"/>
                <a:gd name="T41" fmla="*/ 203 h 213"/>
                <a:gd name="T42" fmla="*/ 158 w 184"/>
                <a:gd name="T43" fmla="*/ 186 h 213"/>
                <a:gd name="T44" fmla="*/ 92 w 184"/>
                <a:gd name="T45" fmla="*/ 206 h 213"/>
                <a:gd name="T46" fmla="*/ 84 w 184"/>
                <a:gd name="T47" fmla="*/ 199 h 213"/>
                <a:gd name="T48" fmla="*/ 92 w 184"/>
                <a:gd name="T49" fmla="*/ 191 h 213"/>
                <a:gd name="T50" fmla="*/ 100 w 184"/>
                <a:gd name="T51" fmla="*/ 199 h 213"/>
                <a:gd name="T52" fmla="*/ 92 w 184"/>
                <a:gd name="T53" fmla="*/ 20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213">
                  <a:moveTo>
                    <a:pt x="158" y="186"/>
                  </a:moveTo>
                  <a:cubicBezTo>
                    <a:pt x="155" y="187"/>
                    <a:pt x="153" y="189"/>
                    <a:pt x="151" y="190"/>
                  </a:cubicBezTo>
                  <a:cubicBezTo>
                    <a:pt x="142" y="194"/>
                    <a:pt x="132" y="196"/>
                    <a:pt x="122" y="196"/>
                  </a:cubicBezTo>
                  <a:cubicBezTo>
                    <a:pt x="109" y="196"/>
                    <a:pt x="96" y="192"/>
                    <a:pt x="85" y="184"/>
                  </a:cubicBezTo>
                  <a:cubicBezTo>
                    <a:pt x="22" y="184"/>
                    <a:pt x="22" y="184"/>
                    <a:pt x="22" y="184"/>
                  </a:cubicBezTo>
                  <a:cubicBezTo>
                    <a:pt x="20" y="184"/>
                    <a:pt x="18" y="183"/>
                    <a:pt x="18" y="18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9"/>
                    <a:pt x="20" y="17"/>
                    <a:pt x="22" y="17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5" y="17"/>
                    <a:pt x="166" y="19"/>
                    <a:pt x="166" y="21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71" y="90"/>
                    <a:pt x="175" y="95"/>
                    <a:pt x="179" y="102"/>
                  </a:cubicBezTo>
                  <a:cubicBezTo>
                    <a:pt x="181" y="107"/>
                    <a:pt x="183" y="111"/>
                    <a:pt x="184" y="116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9"/>
                    <a:pt x="175" y="0"/>
                    <a:pt x="16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4"/>
                    <a:pt x="10" y="213"/>
                    <a:pt x="22" y="213"/>
                  </a:cubicBezTo>
                  <a:cubicBezTo>
                    <a:pt x="163" y="213"/>
                    <a:pt x="163" y="213"/>
                    <a:pt x="163" y="213"/>
                  </a:cubicBezTo>
                  <a:cubicBezTo>
                    <a:pt x="171" y="213"/>
                    <a:pt x="177" y="209"/>
                    <a:pt x="181" y="203"/>
                  </a:cubicBezTo>
                  <a:cubicBezTo>
                    <a:pt x="158" y="186"/>
                    <a:pt x="158" y="186"/>
                    <a:pt x="158" y="186"/>
                  </a:cubicBezTo>
                  <a:close/>
                  <a:moveTo>
                    <a:pt x="92" y="206"/>
                  </a:moveTo>
                  <a:cubicBezTo>
                    <a:pt x="88" y="206"/>
                    <a:pt x="84" y="203"/>
                    <a:pt x="84" y="199"/>
                  </a:cubicBezTo>
                  <a:cubicBezTo>
                    <a:pt x="84" y="194"/>
                    <a:pt x="88" y="191"/>
                    <a:pt x="92" y="191"/>
                  </a:cubicBezTo>
                  <a:cubicBezTo>
                    <a:pt x="96" y="191"/>
                    <a:pt x="100" y="194"/>
                    <a:pt x="100" y="199"/>
                  </a:cubicBezTo>
                  <a:cubicBezTo>
                    <a:pt x="100" y="203"/>
                    <a:pt x="96" y="206"/>
                    <a:pt x="92" y="2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21"/>
            <p:cNvSpPr/>
            <p:nvPr/>
          </p:nvSpPr>
          <p:spPr bwMode="auto">
            <a:xfrm>
              <a:off x="7302412" y="4683918"/>
              <a:ext cx="130175" cy="22225"/>
            </a:xfrm>
            <a:custGeom>
              <a:avLst/>
              <a:gdLst>
                <a:gd name="T0" fmla="*/ 3 w 65"/>
                <a:gd name="T1" fmla="*/ 10 h 11"/>
                <a:gd name="T2" fmla="*/ 4 w 65"/>
                <a:gd name="T3" fmla="*/ 11 h 11"/>
                <a:gd name="T4" fmla="*/ 65 w 65"/>
                <a:gd name="T5" fmla="*/ 11 h 11"/>
                <a:gd name="T6" fmla="*/ 65 w 65"/>
                <a:gd name="T7" fmla="*/ 0 h 11"/>
                <a:gd name="T8" fmla="*/ 0 w 65"/>
                <a:gd name="T9" fmla="*/ 0 h 11"/>
                <a:gd name="T10" fmla="*/ 3 w 6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1">
                  <a:moveTo>
                    <a:pt x="3" y="1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7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22"/>
            <p:cNvSpPr/>
            <p:nvPr/>
          </p:nvSpPr>
          <p:spPr bwMode="auto">
            <a:xfrm>
              <a:off x="7196049" y="4683918"/>
              <a:ext cx="52388" cy="22225"/>
            </a:xfrm>
            <a:custGeom>
              <a:avLst/>
              <a:gdLst>
                <a:gd name="T0" fmla="*/ 0 w 27"/>
                <a:gd name="T1" fmla="*/ 0 h 11"/>
                <a:gd name="T2" fmla="*/ 0 w 27"/>
                <a:gd name="T3" fmla="*/ 11 h 11"/>
                <a:gd name="T4" fmla="*/ 27 w 27"/>
                <a:gd name="T5" fmla="*/ 11 h 11"/>
                <a:gd name="T6" fmla="*/ 25 w 27"/>
                <a:gd name="T7" fmla="*/ 0 h 11"/>
                <a:gd name="T8" fmla="*/ 0 w 2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7"/>
                    <a:pt x="25" y="4"/>
                    <a:pt x="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23"/>
            <p:cNvSpPr/>
            <p:nvPr/>
          </p:nvSpPr>
          <p:spPr bwMode="auto">
            <a:xfrm>
              <a:off x="7302412" y="4629943"/>
              <a:ext cx="131762" cy="25400"/>
            </a:xfrm>
            <a:custGeom>
              <a:avLst/>
              <a:gdLst>
                <a:gd name="T0" fmla="*/ 5 w 66"/>
                <a:gd name="T1" fmla="*/ 0 h 12"/>
                <a:gd name="T2" fmla="*/ 1 w 66"/>
                <a:gd name="T3" fmla="*/ 9 h 12"/>
                <a:gd name="T4" fmla="*/ 0 w 66"/>
                <a:gd name="T5" fmla="*/ 12 h 12"/>
                <a:gd name="T6" fmla="*/ 66 w 66"/>
                <a:gd name="T7" fmla="*/ 12 h 12"/>
                <a:gd name="T8" fmla="*/ 66 w 66"/>
                <a:gd name="T9" fmla="*/ 5 h 12"/>
                <a:gd name="T10" fmla="*/ 63 w 66"/>
                <a:gd name="T11" fmla="*/ 0 h 12"/>
                <a:gd name="T12" fmla="*/ 5 w 6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2">
                  <a:moveTo>
                    <a:pt x="5" y="0"/>
                  </a:moveTo>
                  <a:cubicBezTo>
                    <a:pt x="3" y="3"/>
                    <a:pt x="2" y="6"/>
                    <a:pt x="1" y="9"/>
                  </a:cubicBezTo>
                  <a:cubicBezTo>
                    <a:pt x="1" y="10"/>
                    <a:pt x="1" y="11"/>
                    <a:pt x="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4"/>
                    <a:pt x="64" y="2"/>
                    <a:pt x="63" y="0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24"/>
            <p:cNvSpPr/>
            <p:nvPr/>
          </p:nvSpPr>
          <p:spPr bwMode="auto">
            <a:xfrm>
              <a:off x="7197637" y="4629943"/>
              <a:ext cx="50800" cy="25400"/>
            </a:xfrm>
            <a:custGeom>
              <a:avLst/>
              <a:gdLst>
                <a:gd name="T0" fmla="*/ 0 w 26"/>
                <a:gd name="T1" fmla="*/ 0 h 12"/>
                <a:gd name="T2" fmla="*/ 0 w 26"/>
                <a:gd name="T3" fmla="*/ 12 h 12"/>
                <a:gd name="T4" fmla="*/ 24 w 26"/>
                <a:gd name="T5" fmla="*/ 12 h 12"/>
                <a:gd name="T6" fmla="*/ 26 w 26"/>
                <a:gd name="T7" fmla="*/ 0 h 12"/>
                <a:gd name="T8" fmla="*/ 0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8"/>
                    <a:pt x="25" y="4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25"/>
            <p:cNvSpPr/>
            <p:nvPr/>
          </p:nvSpPr>
          <p:spPr bwMode="auto">
            <a:xfrm>
              <a:off x="7197637" y="4577556"/>
              <a:ext cx="85725" cy="22225"/>
            </a:xfrm>
            <a:custGeom>
              <a:avLst/>
              <a:gdLst>
                <a:gd name="T0" fmla="*/ 43 w 43"/>
                <a:gd name="T1" fmla="*/ 0 h 12"/>
                <a:gd name="T2" fmla="*/ 0 w 43"/>
                <a:gd name="T3" fmla="*/ 0 h 12"/>
                <a:gd name="T4" fmla="*/ 0 w 43"/>
                <a:gd name="T5" fmla="*/ 12 h 12"/>
                <a:gd name="T6" fmla="*/ 34 w 43"/>
                <a:gd name="T7" fmla="*/ 12 h 12"/>
                <a:gd name="T8" fmla="*/ 43 w 4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2"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6" y="8"/>
                    <a:pt x="39" y="4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26"/>
            <p:cNvSpPr>
              <a:spLocks noEditPoints="1"/>
            </p:cNvSpPr>
            <p:nvPr/>
          </p:nvSpPr>
          <p:spPr bwMode="auto">
            <a:xfrm>
              <a:off x="7237324" y="4534693"/>
              <a:ext cx="381000" cy="331788"/>
            </a:xfrm>
            <a:custGeom>
              <a:avLst/>
              <a:gdLst>
                <a:gd name="T0" fmla="*/ 184 w 192"/>
                <a:gd name="T1" fmla="*/ 132 h 166"/>
                <a:gd name="T2" fmla="*/ 129 w 192"/>
                <a:gd name="T3" fmla="*/ 92 h 166"/>
                <a:gd name="T4" fmla="*/ 125 w 192"/>
                <a:gd name="T5" fmla="*/ 90 h 166"/>
                <a:gd name="T6" fmla="*/ 121 w 192"/>
                <a:gd name="T7" fmla="*/ 43 h 166"/>
                <a:gd name="T8" fmla="*/ 41 w 192"/>
                <a:gd name="T9" fmla="*/ 15 h 166"/>
                <a:gd name="T10" fmla="*/ 15 w 192"/>
                <a:gd name="T11" fmla="*/ 96 h 166"/>
                <a:gd name="T12" fmla="*/ 95 w 192"/>
                <a:gd name="T13" fmla="*/ 124 h 166"/>
                <a:gd name="T14" fmla="*/ 105 w 192"/>
                <a:gd name="T15" fmla="*/ 118 h 166"/>
                <a:gd name="T16" fmla="*/ 108 w 192"/>
                <a:gd name="T17" fmla="*/ 121 h 166"/>
                <a:gd name="T18" fmla="*/ 163 w 192"/>
                <a:gd name="T19" fmla="*/ 161 h 166"/>
                <a:gd name="T20" fmla="*/ 184 w 192"/>
                <a:gd name="T21" fmla="*/ 157 h 166"/>
                <a:gd name="T22" fmla="*/ 188 w 192"/>
                <a:gd name="T23" fmla="*/ 153 h 166"/>
                <a:gd name="T24" fmla="*/ 184 w 192"/>
                <a:gd name="T25" fmla="*/ 132 h 166"/>
                <a:gd name="T26" fmla="*/ 87 w 192"/>
                <a:gd name="T27" fmla="*/ 107 h 166"/>
                <a:gd name="T28" fmla="*/ 32 w 192"/>
                <a:gd name="T29" fmla="*/ 88 h 166"/>
                <a:gd name="T30" fmla="*/ 49 w 192"/>
                <a:gd name="T31" fmla="*/ 32 h 166"/>
                <a:gd name="T32" fmla="*/ 104 w 192"/>
                <a:gd name="T33" fmla="*/ 52 h 166"/>
                <a:gd name="T34" fmla="*/ 87 w 192"/>
                <a:gd name="T35" fmla="*/ 10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66">
                  <a:moveTo>
                    <a:pt x="184" y="132"/>
                  </a:moveTo>
                  <a:cubicBezTo>
                    <a:pt x="129" y="92"/>
                    <a:pt x="129" y="92"/>
                    <a:pt x="129" y="92"/>
                  </a:cubicBezTo>
                  <a:cubicBezTo>
                    <a:pt x="128" y="91"/>
                    <a:pt x="126" y="90"/>
                    <a:pt x="125" y="90"/>
                  </a:cubicBezTo>
                  <a:cubicBezTo>
                    <a:pt x="130" y="75"/>
                    <a:pt x="129" y="58"/>
                    <a:pt x="121" y="43"/>
                  </a:cubicBezTo>
                  <a:cubicBezTo>
                    <a:pt x="106" y="13"/>
                    <a:pt x="70" y="0"/>
                    <a:pt x="41" y="15"/>
                  </a:cubicBezTo>
                  <a:cubicBezTo>
                    <a:pt x="11" y="30"/>
                    <a:pt x="0" y="66"/>
                    <a:pt x="15" y="96"/>
                  </a:cubicBezTo>
                  <a:cubicBezTo>
                    <a:pt x="30" y="126"/>
                    <a:pt x="66" y="139"/>
                    <a:pt x="95" y="124"/>
                  </a:cubicBezTo>
                  <a:cubicBezTo>
                    <a:pt x="99" y="122"/>
                    <a:pt x="102" y="120"/>
                    <a:pt x="105" y="118"/>
                  </a:cubicBezTo>
                  <a:cubicBezTo>
                    <a:pt x="106" y="119"/>
                    <a:pt x="107" y="120"/>
                    <a:pt x="108" y="121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70" y="166"/>
                    <a:pt x="179" y="164"/>
                    <a:pt x="184" y="157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92" y="146"/>
                    <a:pt x="191" y="137"/>
                    <a:pt x="184" y="132"/>
                  </a:cubicBezTo>
                  <a:close/>
                  <a:moveTo>
                    <a:pt x="87" y="107"/>
                  </a:moveTo>
                  <a:cubicBezTo>
                    <a:pt x="67" y="117"/>
                    <a:pt x="42" y="108"/>
                    <a:pt x="32" y="88"/>
                  </a:cubicBezTo>
                  <a:cubicBezTo>
                    <a:pt x="22" y="67"/>
                    <a:pt x="29" y="42"/>
                    <a:pt x="49" y="32"/>
                  </a:cubicBezTo>
                  <a:cubicBezTo>
                    <a:pt x="69" y="22"/>
                    <a:pt x="94" y="31"/>
                    <a:pt x="104" y="52"/>
                  </a:cubicBezTo>
                  <a:cubicBezTo>
                    <a:pt x="114" y="72"/>
                    <a:pt x="107" y="97"/>
                    <a:pt x="87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71" name="文本框 70"/>
          <p:cNvSpPr txBox="1"/>
          <p:nvPr/>
        </p:nvSpPr>
        <p:spPr>
          <a:xfrm>
            <a:off x="2862867" y="2471893"/>
            <a:ext cx="848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cs typeface="+mn-ea"/>
                <a:sym typeface="+mn-lt"/>
              </a:rPr>
              <a:t>02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658100" y="3307190"/>
            <a:ext cx="848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cs typeface="+mn-ea"/>
                <a:sym typeface="+mn-lt"/>
              </a:rPr>
              <a:t>03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453081" y="2452887"/>
            <a:ext cx="848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cs typeface="+mn-ea"/>
                <a:sym typeface="+mn-lt"/>
              </a:rPr>
              <a:t>04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9772763" y="738813"/>
            <a:ext cx="848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  <a:cs typeface="+mn-ea"/>
                <a:sym typeface="+mn-lt"/>
              </a:rPr>
              <a:t>05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75" name="TextBox 59"/>
          <p:cNvSpPr txBox="1">
            <a:spLocks noChangeArrowheads="1"/>
          </p:cNvSpPr>
          <p:nvPr/>
        </p:nvSpPr>
        <p:spPr bwMode="auto">
          <a:xfrm>
            <a:off x="4840116" y="324853"/>
            <a:ext cx="2484276" cy="807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685783">
              <a:lnSpc>
                <a:spcPct val="120000"/>
              </a:lnSpc>
              <a:defRPr/>
            </a:pPr>
            <a:r>
              <a:rPr lang="zh-CN" altLang="en-US" sz="3000" b="1" kern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4000" kern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en-US" altLang="ko-KR" sz="2100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447521" y="2639987"/>
            <a:ext cx="1510045" cy="1510045"/>
          </a:xfrm>
          <a:prstGeom prst="ellipse">
            <a:avLst/>
          </a:prstGeom>
          <a:noFill/>
          <a:ln w="3175">
            <a:solidFill>
              <a:srgbClr val="005D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11057" y="3067727"/>
            <a:ext cx="2877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Introduction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" name="组合 221"/>
          <p:cNvGrpSpPr/>
          <p:nvPr/>
        </p:nvGrpSpPr>
        <p:grpSpPr bwMode="auto">
          <a:xfrm>
            <a:off x="1728205" y="3068194"/>
            <a:ext cx="995683" cy="653629"/>
            <a:chOff x="165605" y="4160117"/>
            <a:chExt cx="962026" cy="631825"/>
          </a:xfrm>
          <a:solidFill>
            <a:srgbClr val="005D9D"/>
          </a:solidFill>
        </p:grpSpPr>
        <p:sp>
          <p:nvSpPr>
            <p:cNvPr id="6" name="Freeform 113"/>
            <p:cNvSpPr/>
            <p:nvPr/>
          </p:nvSpPr>
          <p:spPr bwMode="auto">
            <a:xfrm>
              <a:off x="171329" y="4674430"/>
              <a:ext cx="956844" cy="117404"/>
            </a:xfrm>
            <a:custGeom>
              <a:avLst/>
              <a:gdLst>
                <a:gd name="T0" fmla="*/ 145 w 255"/>
                <a:gd name="T1" fmla="*/ 26 h 31"/>
                <a:gd name="T2" fmla="*/ 145 w 255"/>
                <a:gd name="T3" fmla="*/ 22 h 31"/>
                <a:gd name="T4" fmla="*/ 253 w 255"/>
                <a:gd name="T5" fmla="*/ 22 h 31"/>
                <a:gd name="T6" fmla="*/ 251 w 255"/>
                <a:gd name="T7" fmla="*/ 17 h 31"/>
                <a:gd name="T8" fmla="*/ 157 w 255"/>
                <a:gd name="T9" fmla="*/ 17 h 31"/>
                <a:gd name="T10" fmla="*/ 157 w 255"/>
                <a:gd name="T11" fmla="*/ 12 h 31"/>
                <a:gd name="T12" fmla="*/ 248 w 255"/>
                <a:gd name="T13" fmla="*/ 12 h 31"/>
                <a:gd name="T14" fmla="*/ 193 w 255"/>
                <a:gd name="T15" fmla="*/ 2 h 31"/>
                <a:gd name="T16" fmla="*/ 136 w 255"/>
                <a:gd name="T17" fmla="*/ 13 h 31"/>
                <a:gd name="T18" fmla="*/ 136 w 255"/>
                <a:gd name="T19" fmla="*/ 17 h 31"/>
                <a:gd name="T20" fmla="*/ 127 w 255"/>
                <a:gd name="T21" fmla="*/ 17 h 31"/>
                <a:gd name="T22" fmla="*/ 119 w 255"/>
                <a:gd name="T23" fmla="*/ 17 h 31"/>
                <a:gd name="T24" fmla="*/ 119 w 255"/>
                <a:gd name="T25" fmla="*/ 14 h 31"/>
                <a:gd name="T26" fmla="*/ 61 w 255"/>
                <a:gd name="T27" fmla="*/ 0 h 31"/>
                <a:gd name="T28" fmla="*/ 6 w 255"/>
                <a:gd name="T29" fmla="*/ 10 h 31"/>
                <a:gd name="T30" fmla="*/ 97 w 255"/>
                <a:gd name="T31" fmla="*/ 10 h 31"/>
                <a:gd name="T32" fmla="*/ 97 w 255"/>
                <a:gd name="T33" fmla="*/ 14 h 31"/>
                <a:gd name="T34" fmla="*/ 2 w 255"/>
                <a:gd name="T35" fmla="*/ 14 h 31"/>
                <a:gd name="T36" fmla="*/ 2 w 255"/>
                <a:gd name="T37" fmla="*/ 19 h 31"/>
                <a:gd name="T38" fmla="*/ 109 w 255"/>
                <a:gd name="T39" fmla="*/ 19 h 31"/>
                <a:gd name="T40" fmla="*/ 109 w 255"/>
                <a:gd name="T41" fmla="*/ 24 h 31"/>
                <a:gd name="T42" fmla="*/ 1 w 255"/>
                <a:gd name="T43" fmla="*/ 24 h 31"/>
                <a:gd name="T44" fmla="*/ 0 w 255"/>
                <a:gd name="T45" fmla="*/ 31 h 31"/>
                <a:gd name="T46" fmla="*/ 255 w 255"/>
                <a:gd name="T47" fmla="*/ 31 h 31"/>
                <a:gd name="T48" fmla="*/ 254 w 255"/>
                <a:gd name="T49" fmla="*/ 26 h 31"/>
                <a:gd name="T50" fmla="*/ 145 w 255"/>
                <a:gd name="T51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5" h="31">
                  <a:moveTo>
                    <a:pt x="145" y="26"/>
                  </a:moveTo>
                  <a:cubicBezTo>
                    <a:pt x="145" y="22"/>
                    <a:pt x="145" y="22"/>
                    <a:pt x="145" y="22"/>
                  </a:cubicBezTo>
                  <a:cubicBezTo>
                    <a:pt x="253" y="22"/>
                    <a:pt x="253" y="22"/>
                    <a:pt x="253" y="22"/>
                  </a:cubicBezTo>
                  <a:cubicBezTo>
                    <a:pt x="251" y="17"/>
                    <a:pt x="251" y="17"/>
                    <a:pt x="251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2" y="8"/>
                    <a:pt x="223" y="2"/>
                    <a:pt x="193" y="2"/>
                  </a:cubicBezTo>
                  <a:cubicBezTo>
                    <a:pt x="163" y="2"/>
                    <a:pt x="142" y="8"/>
                    <a:pt x="136" y="13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7" y="17"/>
                    <a:pt x="127" y="17"/>
                    <a:pt x="127" y="17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9" y="9"/>
                    <a:pt x="99" y="0"/>
                    <a:pt x="61" y="0"/>
                  </a:cubicBezTo>
                  <a:cubicBezTo>
                    <a:pt x="33" y="0"/>
                    <a:pt x="14" y="5"/>
                    <a:pt x="6" y="10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55" y="31"/>
                    <a:pt x="255" y="31"/>
                    <a:pt x="255" y="31"/>
                  </a:cubicBezTo>
                  <a:cubicBezTo>
                    <a:pt x="254" y="26"/>
                    <a:pt x="254" y="26"/>
                    <a:pt x="254" y="26"/>
                  </a:cubicBezTo>
                  <a:lnTo>
                    <a:pt x="14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" name="Freeform 114"/>
            <p:cNvSpPr>
              <a:spLocks noEditPoints="1"/>
            </p:cNvSpPr>
            <p:nvPr/>
          </p:nvSpPr>
          <p:spPr bwMode="auto">
            <a:xfrm>
              <a:off x="165311" y="4159666"/>
              <a:ext cx="466385" cy="568950"/>
            </a:xfrm>
            <a:custGeom>
              <a:avLst/>
              <a:gdLst>
                <a:gd name="T0" fmla="*/ 62 w 124"/>
                <a:gd name="T1" fmla="*/ 134 h 151"/>
                <a:gd name="T2" fmla="*/ 124 w 124"/>
                <a:gd name="T3" fmla="*/ 151 h 151"/>
                <a:gd name="T4" fmla="*/ 124 w 124"/>
                <a:gd name="T5" fmla="*/ 151 h 151"/>
                <a:gd name="T6" fmla="*/ 124 w 124"/>
                <a:gd name="T7" fmla="*/ 17 h 151"/>
                <a:gd name="T8" fmla="*/ 124 w 124"/>
                <a:gd name="T9" fmla="*/ 17 h 151"/>
                <a:gd name="T10" fmla="*/ 62 w 124"/>
                <a:gd name="T11" fmla="*/ 0 h 151"/>
                <a:gd name="T12" fmla="*/ 1 w 124"/>
                <a:gd name="T13" fmla="*/ 17 h 151"/>
                <a:gd name="T14" fmla="*/ 0 w 124"/>
                <a:gd name="T15" fmla="*/ 17 h 151"/>
                <a:gd name="T16" fmla="*/ 0 w 124"/>
                <a:gd name="T17" fmla="*/ 149 h 151"/>
                <a:gd name="T18" fmla="*/ 62 w 124"/>
                <a:gd name="T19" fmla="*/ 134 h 151"/>
                <a:gd name="T20" fmla="*/ 111 w 124"/>
                <a:gd name="T21" fmla="*/ 75 h 151"/>
                <a:gd name="T22" fmla="*/ 61 w 124"/>
                <a:gd name="T23" fmla="*/ 67 h 151"/>
                <a:gd name="T24" fmla="*/ 12 w 124"/>
                <a:gd name="T25" fmla="*/ 75 h 151"/>
                <a:gd name="T26" fmla="*/ 12 w 124"/>
                <a:gd name="T27" fmla="*/ 69 h 151"/>
                <a:gd name="T28" fmla="*/ 61 w 124"/>
                <a:gd name="T29" fmla="*/ 61 h 151"/>
                <a:gd name="T30" fmla="*/ 111 w 124"/>
                <a:gd name="T31" fmla="*/ 69 h 151"/>
                <a:gd name="T32" fmla="*/ 111 w 124"/>
                <a:gd name="T33" fmla="*/ 75 h 151"/>
                <a:gd name="T34" fmla="*/ 12 w 124"/>
                <a:gd name="T35" fmla="*/ 31 h 151"/>
                <a:gd name="T36" fmla="*/ 61 w 124"/>
                <a:gd name="T37" fmla="*/ 23 h 151"/>
                <a:gd name="T38" fmla="*/ 111 w 124"/>
                <a:gd name="T39" fmla="*/ 31 h 151"/>
                <a:gd name="T40" fmla="*/ 111 w 124"/>
                <a:gd name="T41" fmla="*/ 37 h 151"/>
                <a:gd name="T42" fmla="*/ 61 w 124"/>
                <a:gd name="T43" fmla="*/ 29 h 151"/>
                <a:gd name="T44" fmla="*/ 12 w 124"/>
                <a:gd name="T45" fmla="*/ 37 h 151"/>
                <a:gd name="T46" fmla="*/ 12 w 124"/>
                <a:gd name="T47" fmla="*/ 31 h 151"/>
                <a:gd name="T48" fmla="*/ 12 w 124"/>
                <a:gd name="T49" fmla="*/ 50 h 151"/>
                <a:gd name="T50" fmla="*/ 61 w 124"/>
                <a:gd name="T51" fmla="*/ 43 h 151"/>
                <a:gd name="T52" fmla="*/ 111 w 124"/>
                <a:gd name="T53" fmla="*/ 50 h 151"/>
                <a:gd name="T54" fmla="*/ 111 w 124"/>
                <a:gd name="T55" fmla="*/ 56 h 151"/>
                <a:gd name="T56" fmla="*/ 61 w 124"/>
                <a:gd name="T57" fmla="*/ 49 h 151"/>
                <a:gd name="T58" fmla="*/ 12 w 124"/>
                <a:gd name="T59" fmla="*/ 56 h 151"/>
                <a:gd name="T60" fmla="*/ 12 w 124"/>
                <a:gd name="T61" fmla="*/ 50 h 151"/>
                <a:gd name="T62" fmla="*/ 12 w 124"/>
                <a:gd name="T63" fmla="*/ 88 h 151"/>
                <a:gd name="T64" fmla="*/ 61 w 124"/>
                <a:gd name="T65" fmla="*/ 80 h 151"/>
                <a:gd name="T66" fmla="*/ 111 w 124"/>
                <a:gd name="T67" fmla="*/ 88 h 151"/>
                <a:gd name="T68" fmla="*/ 111 w 124"/>
                <a:gd name="T69" fmla="*/ 94 h 151"/>
                <a:gd name="T70" fmla="*/ 61 w 124"/>
                <a:gd name="T71" fmla="*/ 87 h 151"/>
                <a:gd name="T72" fmla="*/ 12 w 124"/>
                <a:gd name="T73" fmla="*/ 94 h 151"/>
                <a:gd name="T74" fmla="*/ 12 w 124"/>
                <a:gd name="T75" fmla="*/ 8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51">
                  <a:moveTo>
                    <a:pt x="62" y="134"/>
                  </a:moveTo>
                  <a:cubicBezTo>
                    <a:pt x="96" y="134"/>
                    <a:pt x="124" y="141"/>
                    <a:pt x="124" y="151"/>
                  </a:cubicBezTo>
                  <a:cubicBezTo>
                    <a:pt x="124" y="151"/>
                    <a:pt x="124" y="151"/>
                    <a:pt x="124" y="151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2" y="8"/>
                    <a:pt x="95" y="0"/>
                    <a:pt x="62" y="0"/>
                  </a:cubicBezTo>
                  <a:cubicBezTo>
                    <a:pt x="29" y="0"/>
                    <a:pt x="2" y="8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4" y="140"/>
                    <a:pt x="30" y="134"/>
                    <a:pt x="62" y="134"/>
                  </a:cubicBezTo>
                  <a:close/>
                  <a:moveTo>
                    <a:pt x="111" y="75"/>
                  </a:moveTo>
                  <a:cubicBezTo>
                    <a:pt x="103" y="71"/>
                    <a:pt x="86" y="67"/>
                    <a:pt x="61" y="67"/>
                  </a:cubicBezTo>
                  <a:cubicBezTo>
                    <a:pt x="37" y="67"/>
                    <a:pt x="20" y="71"/>
                    <a:pt x="12" y="75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7" y="66"/>
                    <a:pt x="35" y="61"/>
                    <a:pt x="61" y="61"/>
                  </a:cubicBezTo>
                  <a:cubicBezTo>
                    <a:pt x="88" y="61"/>
                    <a:pt x="105" y="66"/>
                    <a:pt x="111" y="69"/>
                  </a:cubicBezTo>
                  <a:lnTo>
                    <a:pt x="111" y="75"/>
                  </a:lnTo>
                  <a:close/>
                  <a:moveTo>
                    <a:pt x="12" y="31"/>
                  </a:moveTo>
                  <a:cubicBezTo>
                    <a:pt x="17" y="28"/>
                    <a:pt x="35" y="23"/>
                    <a:pt x="61" y="23"/>
                  </a:cubicBezTo>
                  <a:cubicBezTo>
                    <a:pt x="88" y="23"/>
                    <a:pt x="105" y="28"/>
                    <a:pt x="11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3" y="33"/>
                    <a:pt x="86" y="29"/>
                    <a:pt x="61" y="29"/>
                  </a:cubicBezTo>
                  <a:cubicBezTo>
                    <a:pt x="37" y="29"/>
                    <a:pt x="20" y="33"/>
                    <a:pt x="12" y="37"/>
                  </a:cubicBezTo>
                  <a:lnTo>
                    <a:pt x="12" y="31"/>
                  </a:lnTo>
                  <a:close/>
                  <a:moveTo>
                    <a:pt x="12" y="50"/>
                  </a:moveTo>
                  <a:cubicBezTo>
                    <a:pt x="17" y="48"/>
                    <a:pt x="34" y="43"/>
                    <a:pt x="61" y="43"/>
                  </a:cubicBezTo>
                  <a:cubicBezTo>
                    <a:pt x="88" y="43"/>
                    <a:pt x="105" y="48"/>
                    <a:pt x="111" y="50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03" y="53"/>
                    <a:pt x="86" y="49"/>
                    <a:pt x="61" y="49"/>
                  </a:cubicBezTo>
                  <a:cubicBezTo>
                    <a:pt x="37" y="49"/>
                    <a:pt x="20" y="53"/>
                    <a:pt x="12" y="56"/>
                  </a:cubicBezTo>
                  <a:lnTo>
                    <a:pt x="12" y="50"/>
                  </a:lnTo>
                  <a:close/>
                  <a:moveTo>
                    <a:pt x="12" y="88"/>
                  </a:moveTo>
                  <a:cubicBezTo>
                    <a:pt x="17" y="85"/>
                    <a:pt x="34" y="80"/>
                    <a:pt x="61" y="80"/>
                  </a:cubicBezTo>
                  <a:cubicBezTo>
                    <a:pt x="88" y="80"/>
                    <a:pt x="105" y="85"/>
                    <a:pt x="111" y="88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3" y="91"/>
                    <a:pt x="86" y="87"/>
                    <a:pt x="61" y="87"/>
                  </a:cubicBezTo>
                  <a:cubicBezTo>
                    <a:pt x="37" y="87"/>
                    <a:pt x="20" y="91"/>
                    <a:pt x="12" y="94"/>
                  </a:cubicBezTo>
                  <a:lnTo>
                    <a:pt x="12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8" name="Freeform 115"/>
            <p:cNvSpPr/>
            <p:nvPr/>
          </p:nvSpPr>
          <p:spPr bwMode="auto">
            <a:xfrm>
              <a:off x="926573" y="4237934"/>
              <a:ext cx="132394" cy="135464"/>
            </a:xfrm>
            <a:custGeom>
              <a:avLst/>
              <a:gdLst>
                <a:gd name="T0" fmla="*/ 35 w 35"/>
                <a:gd name="T1" fmla="*/ 36 h 36"/>
                <a:gd name="T2" fmla="*/ 35 w 35"/>
                <a:gd name="T3" fmla="*/ 6 h 36"/>
                <a:gd name="T4" fmla="*/ 0 w 35"/>
                <a:gd name="T5" fmla="*/ 0 h 36"/>
                <a:gd name="T6" fmla="*/ 0 w 35"/>
                <a:gd name="T7" fmla="*/ 31 h 36"/>
                <a:gd name="T8" fmla="*/ 35 w 3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5" y="3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29" y="4"/>
                    <a:pt x="17" y="1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5" y="32"/>
                    <a:pt x="26" y="34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9" name="Freeform 116"/>
            <p:cNvSpPr>
              <a:spLocks noEditPoints="1"/>
            </p:cNvSpPr>
            <p:nvPr/>
          </p:nvSpPr>
          <p:spPr bwMode="auto">
            <a:xfrm>
              <a:off x="661786" y="4168696"/>
              <a:ext cx="466387" cy="568952"/>
            </a:xfrm>
            <a:custGeom>
              <a:avLst/>
              <a:gdLst>
                <a:gd name="T0" fmla="*/ 124 w 124"/>
                <a:gd name="T1" fmla="*/ 17 h 151"/>
                <a:gd name="T2" fmla="*/ 62 w 124"/>
                <a:gd name="T3" fmla="*/ 0 h 151"/>
                <a:gd name="T4" fmla="*/ 1 w 124"/>
                <a:gd name="T5" fmla="*/ 17 h 151"/>
                <a:gd name="T6" fmla="*/ 0 w 124"/>
                <a:gd name="T7" fmla="*/ 17 h 151"/>
                <a:gd name="T8" fmla="*/ 0 w 124"/>
                <a:gd name="T9" fmla="*/ 148 h 151"/>
                <a:gd name="T10" fmla="*/ 62 w 124"/>
                <a:gd name="T11" fmla="*/ 133 h 151"/>
                <a:gd name="T12" fmla="*/ 124 w 124"/>
                <a:gd name="T13" fmla="*/ 151 h 151"/>
                <a:gd name="T14" fmla="*/ 124 w 124"/>
                <a:gd name="T15" fmla="*/ 151 h 151"/>
                <a:gd name="T16" fmla="*/ 124 w 124"/>
                <a:gd name="T17" fmla="*/ 17 h 151"/>
                <a:gd name="T18" fmla="*/ 112 w 124"/>
                <a:gd name="T19" fmla="*/ 76 h 151"/>
                <a:gd name="T20" fmla="*/ 112 w 124"/>
                <a:gd name="T21" fmla="*/ 82 h 151"/>
                <a:gd name="T22" fmla="*/ 62 w 124"/>
                <a:gd name="T23" fmla="*/ 74 h 151"/>
                <a:gd name="T24" fmla="*/ 13 w 124"/>
                <a:gd name="T25" fmla="*/ 82 h 151"/>
                <a:gd name="T26" fmla="*/ 13 w 124"/>
                <a:gd name="T27" fmla="*/ 76 h 151"/>
                <a:gd name="T28" fmla="*/ 62 w 124"/>
                <a:gd name="T29" fmla="*/ 68 h 151"/>
                <a:gd name="T30" fmla="*/ 112 w 124"/>
                <a:gd name="T31" fmla="*/ 76 h 151"/>
                <a:gd name="T32" fmla="*/ 13 w 124"/>
                <a:gd name="T33" fmla="*/ 30 h 151"/>
                <a:gd name="T34" fmla="*/ 55 w 124"/>
                <a:gd name="T35" fmla="*/ 22 h 151"/>
                <a:gd name="T36" fmla="*/ 55 w 124"/>
                <a:gd name="T37" fmla="*/ 28 h 151"/>
                <a:gd name="T38" fmla="*/ 13 w 124"/>
                <a:gd name="T39" fmla="*/ 36 h 151"/>
                <a:gd name="T40" fmla="*/ 13 w 124"/>
                <a:gd name="T41" fmla="*/ 30 h 151"/>
                <a:gd name="T42" fmla="*/ 13 w 124"/>
                <a:gd name="T43" fmla="*/ 49 h 151"/>
                <a:gd name="T44" fmla="*/ 55 w 124"/>
                <a:gd name="T45" fmla="*/ 42 h 151"/>
                <a:gd name="T46" fmla="*/ 55 w 124"/>
                <a:gd name="T47" fmla="*/ 48 h 151"/>
                <a:gd name="T48" fmla="*/ 13 w 124"/>
                <a:gd name="T49" fmla="*/ 55 h 151"/>
                <a:gd name="T50" fmla="*/ 13 w 124"/>
                <a:gd name="T51" fmla="*/ 49 h 151"/>
                <a:gd name="T52" fmla="*/ 112 w 124"/>
                <a:gd name="T53" fmla="*/ 119 h 151"/>
                <a:gd name="T54" fmla="*/ 62 w 124"/>
                <a:gd name="T55" fmla="*/ 112 h 151"/>
                <a:gd name="T56" fmla="*/ 13 w 124"/>
                <a:gd name="T57" fmla="*/ 119 h 151"/>
                <a:gd name="T58" fmla="*/ 13 w 124"/>
                <a:gd name="T59" fmla="*/ 114 h 151"/>
                <a:gd name="T60" fmla="*/ 62 w 124"/>
                <a:gd name="T61" fmla="*/ 106 h 151"/>
                <a:gd name="T62" fmla="*/ 112 w 124"/>
                <a:gd name="T63" fmla="*/ 114 h 151"/>
                <a:gd name="T64" fmla="*/ 112 w 124"/>
                <a:gd name="T65" fmla="*/ 119 h 151"/>
                <a:gd name="T66" fmla="*/ 112 w 124"/>
                <a:gd name="T67" fmla="*/ 100 h 151"/>
                <a:gd name="T68" fmla="*/ 62 w 124"/>
                <a:gd name="T69" fmla="*/ 92 h 151"/>
                <a:gd name="T70" fmla="*/ 13 w 124"/>
                <a:gd name="T71" fmla="*/ 100 h 151"/>
                <a:gd name="T72" fmla="*/ 13 w 124"/>
                <a:gd name="T73" fmla="*/ 94 h 151"/>
                <a:gd name="T74" fmla="*/ 62 w 124"/>
                <a:gd name="T75" fmla="*/ 86 h 151"/>
                <a:gd name="T76" fmla="*/ 112 w 124"/>
                <a:gd name="T77" fmla="*/ 94 h 151"/>
                <a:gd name="T78" fmla="*/ 112 w 124"/>
                <a:gd name="T79" fmla="*/ 100 h 151"/>
                <a:gd name="T80" fmla="*/ 112 w 124"/>
                <a:gd name="T81" fmla="*/ 65 h 151"/>
                <a:gd name="T82" fmla="*/ 65 w 124"/>
                <a:gd name="T83" fmla="*/ 57 h 151"/>
                <a:gd name="T84" fmla="*/ 65 w 124"/>
                <a:gd name="T85" fmla="*/ 12 h 151"/>
                <a:gd name="T86" fmla="*/ 112 w 124"/>
                <a:gd name="T87" fmla="*/ 21 h 151"/>
                <a:gd name="T88" fmla="*/ 112 w 124"/>
                <a:gd name="T89" fmla="*/ 6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" h="151">
                  <a:moveTo>
                    <a:pt x="124" y="17"/>
                  </a:moveTo>
                  <a:cubicBezTo>
                    <a:pt x="123" y="7"/>
                    <a:pt x="96" y="0"/>
                    <a:pt x="62" y="0"/>
                  </a:cubicBezTo>
                  <a:cubicBezTo>
                    <a:pt x="29" y="0"/>
                    <a:pt x="2" y="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4" y="140"/>
                    <a:pt x="30" y="133"/>
                    <a:pt x="62" y="133"/>
                  </a:cubicBezTo>
                  <a:cubicBezTo>
                    <a:pt x="96" y="133"/>
                    <a:pt x="124" y="141"/>
                    <a:pt x="124" y="151"/>
                  </a:cubicBezTo>
                  <a:cubicBezTo>
                    <a:pt x="124" y="151"/>
                    <a:pt x="124" y="151"/>
                    <a:pt x="124" y="151"/>
                  </a:cubicBezTo>
                  <a:cubicBezTo>
                    <a:pt x="124" y="17"/>
                    <a:pt x="124" y="17"/>
                    <a:pt x="124" y="17"/>
                  </a:cubicBezTo>
                  <a:close/>
                  <a:moveTo>
                    <a:pt x="112" y="76"/>
                  </a:moveTo>
                  <a:cubicBezTo>
                    <a:pt x="112" y="82"/>
                    <a:pt x="112" y="82"/>
                    <a:pt x="112" y="82"/>
                  </a:cubicBezTo>
                  <a:cubicBezTo>
                    <a:pt x="104" y="78"/>
                    <a:pt x="87" y="74"/>
                    <a:pt x="62" y="74"/>
                  </a:cubicBezTo>
                  <a:cubicBezTo>
                    <a:pt x="38" y="74"/>
                    <a:pt x="21" y="78"/>
                    <a:pt x="13" y="8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3"/>
                    <a:pt x="35" y="68"/>
                    <a:pt x="62" y="68"/>
                  </a:cubicBezTo>
                  <a:cubicBezTo>
                    <a:pt x="89" y="68"/>
                    <a:pt x="106" y="73"/>
                    <a:pt x="112" y="76"/>
                  </a:cubicBezTo>
                  <a:close/>
                  <a:moveTo>
                    <a:pt x="13" y="30"/>
                  </a:moveTo>
                  <a:cubicBezTo>
                    <a:pt x="18" y="27"/>
                    <a:pt x="32" y="23"/>
                    <a:pt x="55" y="22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34" y="29"/>
                    <a:pt x="20" y="33"/>
                    <a:pt x="13" y="36"/>
                  </a:cubicBezTo>
                  <a:lnTo>
                    <a:pt x="13" y="30"/>
                  </a:lnTo>
                  <a:close/>
                  <a:moveTo>
                    <a:pt x="13" y="49"/>
                  </a:moveTo>
                  <a:cubicBezTo>
                    <a:pt x="18" y="47"/>
                    <a:pt x="32" y="42"/>
                    <a:pt x="55" y="42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34" y="49"/>
                    <a:pt x="20" y="52"/>
                    <a:pt x="13" y="55"/>
                  </a:cubicBezTo>
                  <a:lnTo>
                    <a:pt x="13" y="49"/>
                  </a:lnTo>
                  <a:close/>
                  <a:moveTo>
                    <a:pt x="112" y="119"/>
                  </a:moveTo>
                  <a:cubicBezTo>
                    <a:pt x="104" y="116"/>
                    <a:pt x="87" y="112"/>
                    <a:pt x="62" y="112"/>
                  </a:cubicBezTo>
                  <a:cubicBezTo>
                    <a:pt x="38" y="112"/>
                    <a:pt x="21" y="116"/>
                    <a:pt x="13" y="119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8" y="111"/>
                    <a:pt x="35" y="106"/>
                    <a:pt x="62" y="106"/>
                  </a:cubicBezTo>
                  <a:cubicBezTo>
                    <a:pt x="89" y="106"/>
                    <a:pt x="106" y="111"/>
                    <a:pt x="112" y="114"/>
                  </a:cubicBezTo>
                  <a:lnTo>
                    <a:pt x="112" y="119"/>
                  </a:lnTo>
                  <a:close/>
                  <a:moveTo>
                    <a:pt x="112" y="100"/>
                  </a:moveTo>
                  <a:cubicBezTo>
                    <a:pt x="104" y="97"/>
                    <a:pt x="87" y="92"/>
                    <a:pt x="62" y="92"/>
                  </a:cubicBezTo>
                  <a:cubicBezTo>
                    <a:pt x="38" y="92"/>
                    <a:pt x="21" y="97"/>
                    <a:pt x="13" y="100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8" y="91"/>
                    <a:pt x="36" y="86"/>
                    <a:pt x="62" y="86"/>
                  </a:cubicBezTo>
                  <a:cubicBezTo>
                    <a:pt x="89" y="86"/>
                    <a:pt x="106" y="91"/>
                    <a:pt x="112" y="94"/>
                  </a:cubicBezTo>
                  <a:lnTo>
                    <a:pt x="112" y="100"/>
                  </a:lnTo>
                  <a:close/>
                  <a:moveTo>
                    <a:pt x="112" y="65"/>
                  </a:moveTo>
                  <a:cubicBezTo>
                    <a:pt x="106" y="62"/>
                    <a:pt x="90" y="57"/>
                    <a:pt x="65" y="57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90" y="13"/>
                    <a:pt x="107" y="18"/>
                    <a:pt x="112" y="21"/>
                  </a:cubicBezTo>
                  <a:lnTo>
                    <a:pt x="112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7221810" y="3781855"/>
            <a:ext cx="3252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Our works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212"/>
          <p:cNvGrpSpPr/>
          <p:nvPr/>
        </p:nvGrpSpPr>
        <p:grpSpPr bwMode="auto">
          <a:xfrm>
            <a:off x="6907503" y="3690159"/>
            <a:ext cx="757755" cy="661109"/>
            <a:chOff x="6218743" y="889867"/>
            <a:chExt cx="1111250" cy="969962"/>
          </a:xfrm>
          <a:solidFill>
            <a:srgbClr val="005D9D"/>
          </a:solidFill>
        </p:grpSpPr>
        <p:sp>
          <p:nvSpPr>
            <p:cNvPr id="16" name="Freeform 34"/>
            <p:cNvSpPr>
              <a:spLocks noEditPoints="1"/>
            </p:cNvSpPr>
            <p:nvPr/>
          </p:nvSpPr>
          <p:spPr bwMode="auto">
            <a:xfrm>
              <a:off x="6219308" y="1393176"/>
              <a:ext cx="680022" cy="466601"/>
            </a:xfrm>
            <a:custGeom>
              <a:avLst/>
              <a:gdLst>
                <a:gd name="T0" fmla="*/ 398 w 428"/>
                <a:gd name="T1" fmla="*/ 206 h 294"/>
                <a:gd name="T2" fmla="*/ 310 w 428"/>
                <a:gd name="T3" fmla="*/ 249 h 294"/>
                <a:gd name="T4" fmla="*/ 310 w 428"/>
                <a:gd name="T5" fmla="*/ 57 h 294"/>
                <a:gd name="T6" fmla="*/ 320 w 428"/>
                <a:gd name="T7" fmla="*/ 52 h 294"/>
                <a:gd name="T8" fmla="*/ 320 w 428"/>
                <a:gd name="T9" fmla="*/ 0 h 294"/>
                <a:gd name="T10" fmla="*/ 282 w 428"/>
                <a:gd name="T11" fmla="*/ 17 h 294"/>
                <a:gd name="T12" fmla="*/ 43 w 428"/>
                <a:gd name="T13" fmla="*/ 17 h 294"/>
                <a:gd name="T14" fmla="*/ 0 w 428"/>
                <a:gd name="T15" fmla="*/ 38 h 294"/>
                <a:gd name="T16" fmla="*/ 0 w 428"/>
                <a:gd name="T17" fmla="*/ 294 h 294"/>
                <a:gd name="T18" fmla="*/ 279 w 428"/>
                <a:gd name="T19" fmla="*/ 294 h 294"/>
                <a:gd name="T20" fmla="*/ 428 w 428"/>
                <a:gd name="T21" fmla="*/ 225 h 294"/>
                <a:gd name="T22" fmla="*/ 428 w 428"/>
                <a:gd name="T23" fmla="*/ 140 h 294"/>
                <a:gd name="T24" fmla="*/ 398 w 428"/>
                <a:gd name="T25" fmla="*/ 140 h 294"/>
                <a:gd name="T26" fmla="*/ 398 w 428"/>
                <a:gd name="T27" fmla="*/ 206 h 294"/>
                <a:gd name="T28" fmla="*/ 251 w 428"/>
                <a:gd name="T29" fmla="*/ 266 h 294"/>
                <a:gd name="T30" fmla="*/ 29 w 428"/>
                <a:gd name="T31" fmla="*/ 266 h 294"/>
                <a:gd name="T32" fmla="*/ 29 w 428"/>
                <a:gd name="T33" fmla="*/ 69 h 294"/>
                <a:gd name="T34" fmla="*/ 251 w 428"/>
                <a:gd name="T35" fmla="*/ 69 h 294"/>
                <a:gd name="T36" fmla="*/ 251 w 428"/>
                <a:gd name="T37" fmla="*/ 26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8" h="294">
                  <a:moveTo>
                    <a:pt x="398" y="206"/>
                  </a:moveTo>
                  <a:lnTo>
                    <a:pt x="310" y="249"/>
                  </a:lnTo>
                  <a:lnTo>
                    <a:pt x="310" y="57"/>
                  </a:lnTo>
                  <a:lnTo>
                    <a:pt x="320" y="52"/>
                  </a:lnTo>
                  <a:lnTo>
                    <a:pt x="320" y="0"/>
                  </a:lnTo>
                  <a:lnTo>
                    <a:pt x="282" y="17"/>
                  </a:lnTo>
                  <a:lnTo>
                    <a:pt x="43" y="17"/>
                  </a:lnTo>
                  <a:lnTo>
                    <a:pt x="0" y="38"/>
                  </a:lnTo>
                  <a:lnTo>
                    <a:pt x="0" y="294"/>
                  </a:lnTo>
                  <a:lnTo>
                    <a:pt x="279" y="294"/>
                  </a:lnTo>
                  <a:lnTo>
                    <a:pt x="428" y="225"/>
                  </a:lnTo>
                  <a:lnTo>
                    <a:pt x="428" y="140"/>
                  </a:lnTo>
                  <a:lnTo>
                    <a:pt x="398" y="140"/>
                  </a:lnTo>
                  <a:lnTo>
                    <a:pt x="398" y="206"/>
                  </a:lnTo>
                  <a:close/>
                  <a:moveTo>
                    <a:pt x="251" y="266"/>
                  </a:moveTo>
                  <a:lnTo>
                    <a:pt x="29" y="266"/>
                  </a:lnTo>
                  <a:lnTo>
                    <a:pt x="29" y="69"/>
                  </a:lnTo>
                  <a:lnTo>
                    <a:pt x="251" y="69"/>
                  </a:lnTo>
                  <a:lnTo>
                    <a:pt x="251" y="2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Freeform 35"/>
            <p:cNvSpPr>
              <a:spLocks noEditPoints="1"/>
            </p:cNvSpPr>
            <p:nvPr/>
          </p:nvSpPr>
          <p:spPr bwMode="auto">
            <a:xfrm>
              <a:off x="6219308" y="890453"/>
              <a:ext cx="680022" cy="517776"/>
            </a:xfrm>
            <a:custGeom>
              <a:avLst/>
              <a:gdLst>
                <a:gd name="T0" fmla="*/ 320 w 428"/>
                <a:gd name="T1" fmla="*/ 308 h 327"/>
                <a:gd name="T2" fmla="*/ 320 w 428"/>
                <a:gd name="T3" fmla="*/ 275 h 327"/>
                <a:gd name="T4" fmla="*/ 310 w 428"/>
                <a:gd name="T5" fmla="*/ 279 h 327"/>
                <a:gd name="T6" fmla="*/ 310 w 428"/>
                <a:gd name="T7" fmla="*/ 88 h 327"/>
                <a:gd name="T8" fmla="*/ 398 w 428"/>
                <a:gd name="T9" fmla="*/ 47 h 327"/>
                <a:gd name="T10" fmla="*/ 398 w 428"/>
                <a:gd name="T11" fmla="*/ 182 h 327"/>
                <a:gd name="T12" fmla="*/ 428 w 428"/>
                <a:gd name="T13" fmla="*/ 168 h 327"/>
                <a:gd name="T14" fmla="*/ 428 w 428"/>
                <a:gd name="T15" fmla="*/ 0 h 327"/>
                <a:gd name="T16" fmla="*/ 147 w 428"/>
                <a:gd name="T17" fmla="*/ 0 h 327"/>
                <a:gd name="T18" fmla="*/ 0 w 428"/>
                <a:gd name="T19" fmla="*/ 71 h 327"/>
                <a:gd name="T20" fmla="*/ 0 w 428"/>
                <a:gd name="T21" fmla="*/ 327 h 327"/>
                <a:gd name="T22" fmla="*/ 279 w 428"/>
                <a:gd name="T23" fmla="*/ 327 h 327"/>
                <a:gd name="T24" fmla="*/ 320 w 428"/>
                <a:gd name="T25" fmla="*/ 308 h 327"/>
                <a:gd name="T26" fmla="*/ 251 w 428"/>
                <a:gd name="T27" fmla="*/ 296 h 327"/>
                <a:gd name="T28" fmla="*/ 29 w 428"/>
                <a:gd name="T29" fmla="*/ 296 h 327"/>
                <a:gd name="T30" fmla="*/ 29 w 428"/>
                <a:gd name="T31" fmla="*/ 99 h 327"/>
                <a:gd name="T32" fmla="*/ 251 w 428"/>
                <a:gd name="T33" fmla="*/ 99 h 327"/>
                <a:gd name="T34" fmla="*/ 251 w 428"/>
                <a:gd name="T35" fmla="*/ 29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8" h="327">
                  <a:moveTo>
                    <a:pt x="320" y="308"/>
                  </a:moveTo>
                  <a:lnTo>
                    <a:pt x="320" y="275"/>
                  </a:lnTo>
                  <a:lnTo>
                    <a:pt x="310" y="279"/>
                  </a:lnTo>
                  <a:lnTo>
                    <a:pt x="310" y="88"/>
                  </a:lnTo>
                  <a:lnTo>
                    <a:pt x="398" y="47"/>
                  </a:lnTo>
                  <a:lnTo>
                    <a:pt x="398" y="182"/>
                  </a:lnTo>
                  <a:lnTo>
                    <a:pt x="428" y="168"/>
                  </a:lnTo>
                  <a:lnTo>
                    <a:pt x="428" y="0"/>
                  </a:lnTo>
                  <a:lnTo>
                    <a:pt x="147" y="0"/>
                  </a:lnTo>
                  <a:lnTo>
                    <a:pt x="0" y="71"/>
                  </a:lnTo>
                  <a:lnTo>
                    <a:pt x="0" y="327"/>
                  </a:lnTo>
                  <a:lnTo>
                    <a:pt x="279" y="327"/>
                  </a:lnTo>
                  <a:lnTo>
                    <a:pt x="320" y="308"/>
                  </a:lnTo>
                  <a:close/>
                  <a:moveTo>
                    <a:pt x="251" y="296"/>
                  </a:moveTo>
                  <a:lnTo>
                    <a:pt x="29" y="296"/>
                  </a:lnTo>
                  <a:lnTo>
                    <a:pt x="29" y="99"/>
                  </a:lnTo>
                  <a:lnTo>
                    <a:pt x="251" y="99"/>
                  </a:lnTo>
                  <a:lnTo>
                    <a:pt x="251" y="2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Freeform 36"/>
            <p:cNvSpPr>
              <a:spLocks noEditPoints="1"/>
            </p:cNvSpPr>
            <p:nvPr/>
          </p:nvSpPr>
          <p:spPr bwMode="auto">
            <a:xfrm>
              <a:off x="6739855" y="1149341"/>
              <a:ext cx="589754" cy="451549"/>
            </a:xfrm>
            <a:custGeom>
              <a:avLst/>
              <a:gdLst>
                <a:gd name="T0" fmla="*/ 128 w 371"/>
                <a:gd name="T1" fmla="*/ 0 h 285"/>
                <a:gd name="T2" fmla="*/ 0 w 371"/>
                <a:gd name="T3" fmla="*/ 62 h 285"/>
                <a:gd name="T4" fmla="*/ 0 w 371"/>
                <a:gd name="T5" fmla="*/ 285 h 285"/>
                <a:gd name="T6" fmla="*/ 244 w 371"/>
                <a:gd name="T7" fmla="*/ 285 h 285"/>
                <a:gd name="T8" fmla="*/ 371 w 371"/>
                <a:gd name="T9" fmla="*/ 223 h 285"/>
                <a:gd name="T10" fmla="*/ 371 w 371"/>
                <a:gd name="T11" fmla="*/ 0 h 285"/>
                <a:gd name="T12" fmla="*/ 128 w 371"/>
                <a:gd name="T13" fmla="*/ 0 h 285"/>
                <a:gd name="T14" fmla="*/ 218 w 371"/>
                <a:gd name="T15" fmla="*/ 259 h 285"/>
                <a:gd name="T16" fmla="*/ 26 w 371"/>
                <a:gd name="T17" fmla="*/ 259 h 285"/>
                <a:gd name="T18" fmla="*/ 26 w 371"/>
                <a:gd name="T19" fmla="*/ 88 h 285"/>
                <a:gd name="T20" fmla="*/ 218 w 371"/>
                <a:gd name="T21" fmla="*/ 88 h 285"/>
                <a:gd name="T22" fmla="*/ 218 w 371"/>
                <a:gd name="T23" fmla="*/ 259 h 285"/>
                <a:gd name="T24" fmla="*/ 345 w 371"/>
                <a:gd name="T25" fmla="*/ 206 h 285"/>
                <a:gd name="T26" fmla="*/ 270 w 371"/>
                <a:gd name="T27" fmla="*/ 244 h 285"/>
                <a:gd name="T28" fmla="*/ 270 w 371"/>
                <a:gd name="T29" fmla="*/ 79 h 285"/>
                <a:gd name="T30" fmla="*/ 345 w 371"/>
                <a:gd name="T31" fmla="*/ 43 h 285"/>
                <a:gd name="T32" fmla="*/ 345 w 371"/>
                <a:gd name="T3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1" h="285">
                  <a:moveTo>
                    <a:pt x="128" y="0"/>
                  </a:moveTo>
                  <a:lnTo>
                    <a:pt x="0" y="62"/>
                  </a:lnTo>
                  <a:lnTo>
                    <a:pt x="0" y="285"/>
                  </a:lnTo>
                  <a:lnTo>
                    <a:pt x="244" y="285"/>
                  </a:lnTo>
                  <a:lnTo>
                    <a:pt x="371" y="223"/>
                  </a:lnTo>
                  <a:lnTo>
                    <a:pt x="371" y="0"/>
                  </a:lnTo>
                  <a:lnTo>
                    <a:pt x="128" y="0"/>
                  </a:lnTo>
                  <a:close/>
                  <a:moveTo>
                    <a:pt x="218" y="259"/>
                  </a:moveTo>
                  <a:lnTo>
                    <a:pt x="26" y="259"/>
                  </a:lnTo>
                  <a:lnTo>
                    <a:pt x="26" y="88"/>
                  </a:lnTo>
                  <a:lnTo>
                    <a:pt x="218" y="88"/>
                  </a:lnTo>
                  <a:lnTo>
                    <a:pt x="218" y="259"/>
                  </a:lnTo>
                  <a:close/>
                  <a:moveTo>
                    <a:pt x="345" y="206"/>
                  </a:moveTo>
                  <a:lnTo>
                    <a:pt x="270" y="244"/>
                  </a:lnTo>
                  <a:lnTo>
                    <a:pt x="270" y="79"/>
                  </a:lnTo>
                  <a:lnTo>
                    <a:pt x="345" y="43"/>
                  </a:lnTo>
                  <a:lnTo>
                    <a:pt x="345" y="2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37"/>
            <p:cNvSpPr>
              <a:spLocks noEditPoints="1"/>
            </p:cNvSpPr>
            <p:nvPr/>
          </p:nvSpPr>
          <p:spPr bwMode="auto">
            <a:xfrm>
              <a:off x="6342674" y="1552725"/>
              <a:ext cx="213636" cy="231794"/>
            </a:xfrm>
            <a:custGeom>
              <a:avLst/>
              <a:gdLst>
                <a:gd name="T0" fmla="*/ 19 w 57"/>
                <a:gd name="T1" fmla="*/ 46 h 62"/>
                <a:gd name="T2" fmla="*/ 37 w 57"/>
                <a:gd name="T3" fmla="*/ 46 h 62"/>
                <a:gd name="T4" fmla="*/ 42 w 57"/>
                <a:gd name="T5" fmla="*/ 62 h 62"/>
                <a:gd name="T6" fmla="*/ 57 w 57"/>
                <a:gd name="T7" fmla="*/ 62 h 62"/>
                <a:gd name="T8" fmla="*/ 38 w 57"/>
                <a:gd name="T9" fmla="*/ 0 h 62"/>
                <a:gd name="T10" fmla="*/ 19 w 57"/>
                <a:gd name="T11" fmla="*/ 0 h 62"/>
                <a:gd name="T12" fmla="*/ 0 w 57"/>
                <a:gd name="T13" fmla="*/ 62 h 62"/>
                <a:gd name="T14" fmla="*/ 14 w 57"/>
                <a:gd name="T15" fmla="*/ 62 h 62"/>
                <a:gd name="T16" fmla="*/ 19 w 57"/>
                <a:gd name="T17" fmla="*/ 46 h 62"/>
                <a:gd name="T18" fmla="*/ 25 w 57"/>
                <a:gd name="T19" fmla="*/ 22 h 62"/>
                <a:gd name="T20" fmla="*/ 28 w 57"/>
                <a:gd name="T21" fmla="*/ 10 h 62"/>
                <a:gd name="T22" fmla="*/ 28 w 57"/>
                <a:gd name="T23" fmla="*/ 10 h 62"/>
                <a:gd name="T24" fmla="*/ 31 w 57"/>
                <a:gd name="T25" fmla="*/ 22 h 62"/>
                <a:gd name="T26" fmla="*/ 35 w 57"/>
                <a:gd name="T27" fmla="*/ 36 h 62"/>
                <a:gd name="T28" fmla="*/ 21 w 57"/>
                <a:gd name="T29" fmla="*/ 36 h 62"/>
                <a:gd name="T30" fmla="*/ 25 w 57"/>
                <a:gd name="T31" fmla="*/ 2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7" h="62">
                  <a:moveTo>
                    <a:pt x="19" y="46"/>
                  </a:moveTo>
                  <a:cubicBezTo>
                    <a:pt x="37" y="46"/>
                    <a:pt x="37" y="46"/>
                    <a:pt x="37" y="46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4" y="62"/>
                    <a:pt x="14" y="62"/>
                    <a:pt x="14" y="62"/>
                  </a:cubicBezTo>
                  <a:lnTo>
                    <a:pt x="19" y="46"/>
                  </a:lnTo>
                  <a:close/>
                  <a:moveTo>
                    <a:pt x="25" y="22"/>
                  </a:moveTo>
                  <a:cubicBezTo>
                    <a:pt x="26" y="19"/>
                    <a:pt x="27" y="14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4"/>
                    <a:pt x="30" y="19"/>
                    <a:pt x="31" y="22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21" y="36"/>
                    <a:pt x="21" y="36"/>
                    <a:pt x="21" y="36"/>
                  </a:cubicBezTo>
                  <a:lnTo>
                    <a:pt x="25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6360727" y="1089134"/>
              <a:ext cx="177529" cy="240826"/>
            </a:xfrm>
            <a:custGeom>
              <a:avLst/>
              <a:gdLst>
                <a:gd name="T0" fmla="*/ 40 w 47"/>
                <a:gd name="T1" fmla="*/ 58 h 64"/>
                <a:gd name="T2" fmla="*/ 47 w 47"/>
                <a:gd name="T3" fmla="*/ 45 h 64"/>
                <a:gd name="T4" fmla="*/ 34 w 47"/>
                <a:gd name="T5" fmla="*/ 30 h 64"/>
                <a:gd name="T6" fmla="*/ 34 w 47"/>
                <a:gd name="T7" fmla="*/ 29 h 64"/>
                <a:gd name="T8" fmla="*/ 45 w 47"/>
                <a:gd name="T9" fmla="*/ 16 h 64"/>
                <a:gd name="T10" fmla="*/ 37 w 47"/>
                <a:gd name="T11" fmla="*/ 4 h 64"/>
                <a:gd name="T12" fmla="*/ 19 w 47"/>
                <a:gd name="T13" fmla="*/ 0 h 64"/>
                <a:gd name="T14" fmla="*/ 0 w 47"/>
                <a:gd name="T15" fmla="*/ 1 h 64"/>
                <a:gd name="T16" fmla="*/ 0 w 47"/>
                <a:gd name="T17" fmla="*/ 63 h 64"/>
                <a:gd name="T18" fmla="*/ 16 w 47"/>
                <a:gd name="T19" fmla="*/ 64 h 64"/>
                <a:gd name="T20" fmla="*/ 40 w 47"/>
                <a:gd name="T21" fmla="*/ 58 h 64"/>
                <a:gd name="T22" fmla="*/ 14 w 47"/>
                <a:gd name="T23" fmla="*/ 11 h 64"/>
                <a:gd name="T24" fmla="*/ 20 w 47"/>
                <a:gd name="T25" fmla="*/ 10 h 64"/>
                <a:gd name="T26" fmla="*/ 30 w 47"/>
                <a:gd name="T27" fmla="*/ 18 h 64"/>
                <a:gd name="T28" fmla="*/ 19 w 47"/>
                <a:gd name="T29" fmla="*/ 25 h 64"/>
                <a:gd name="T30" fmla="*/ 14 w 47"/>
                <a:gd name="T31" fmla="*/ 25 h 64"/>
                <a:gd name="T32" fmla="*/ 14 w 47"/>
                <a:gd name="T33" fmla="*/ 11 h 64"/>
                <a:gd name="T34" fmla="*/ 14 w 47"/>
                <a:gd name="T35" fmla="*/ 36 h 64"/>
                <a:gd name="T36" fmla="*/ 19 w 47"/>
                <a:gd name="T37" fmla="*/ 36 h 64"/>
                <a:gd name="T38" fmla="*/ 32 w 47"/>
                <a:gd name="T39" fmla="*/ 44 h 64"/>
                <a:gd name="T40" fmla="*/ 20 w 47"/>
                <a:gd name="T41" fmla="*/ 53 h 64"/>
                <a:gd name="T42" fmla="*/ 14 w 47"/>
                <a:gd name="T43" fmla="*/ 53 h 64"/>
                <a:gd name="T44" fmla="*/ 14 w 47"/>
                <a:gd name="T4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64">
                  <a:moveTo>
                    <a:pt x="40" y="58"/>
                  </a:moveTo>
                  <a:cubicBezTo>
                    <a:pt x="44" y="55"/>
                    <a:pt x="47" y="51"/>
                    <a:pt x="47" y="45"/>
                  </a:cubicBezTo>
                  <a:cubicBezTo>
                    <a:pt x="47" y="37"/>
                    <a:pt x="41" y="31"/>
                    <a:pt x="34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41" y="27"/>
                    <a:pt x="45" y="22"/>
                    <a:pt x="45" y="16"/>
                  </a:cubicBezTo>
                  <a:cubicBezTo>
                    <a:pt x="45" y="10"/>
                    <a:pt x="41" y="6"/>
                    <a:pt x="37" y="4"/>
                  </a:cubicBezTo>
                  <a:cubicBezTo>
                    <a:pt x="32" y="1"/>
                    <a:pt x="27" y="0"/>
                    <a:pt x="19" y="0"/>
                  </a:cubicBezTo>
                  <a:cubicBezTo>
                    <a:pt x="11" y="0"/>
                    <a:pt x="4" y="1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3" y="64"/>
                    <a:pt x="9" y="64"/>
                    <a:pt x="16" y="64"/>
                  </a:cubicBezTo>
                  <a:cubicBezTo>
                    <a:pt x="28" y="64"/>
                    <a:pt x="36" y="62"/>
                    <a:pt x="40" y="58"/>
                  </a:cubicBezTo>
                  <a:close/>
                  <a:moveTo>
                    <a:pt x="14" y="11"/>
                  </a:moveTo>
                  <a:cubicBezTo>
                    <a:pt x="15" y="11"/>
                    <a:pt x="17" y="10"/>
                    <a:pt x="20" y="10"/>
                  </a:cubicBezTo>
                  <a:cubicBezTo>
                    <a:pt x="27" y="10"/>
                    <a:pt x="30" y="13"/>
                    <a:pt x="30" y="18"/>
                  </a:cubicBezTo>
                  <a:cubicBezTo>
                    <a:pt x="30" y="22"/>
                    <a:pt x="26" y="25"/>
                    <a:pt x="19" y="25"/>
                  </a:cubicBezTo>
                  <a:cubicBezTo>
                    <a:pt x="14" y="25"/>
                    <a:pt x="14" y="25"/>
                    <a:pt x="14" y="25"/>
                  </a:cubicBezTo>
                  <a:lnTo>
                    <a:pt x="14" y="11"/>
                  </a:lnTo>
                  <a:close/>
                  <a:moveTo>
                    <a:pt x="14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6" y="36"/>
                    <a:pt x="32" y="38"/>
                    <a:pt x="32" y="44"/>
                  </a:cubicBezTo>
                  <a:cubicBezTo>
                    <a:pt x="32" y="51"/>
                    <a:pt x="26" y="53"/>
                    <a:pt x="20" y="53"/>
                  </a:cubicBezTo>
                  <a:cubicBezTo>
                    <a:pt x="17" y="53"/>
                    <a:pt x="16" y="53"/>
                    <a:pt x="14" y="53"/>
                  </a:cubicBezTo>
                  <a:lnTo>
                    <a:pt x="14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Freeform 39"/>
            <p:cNvSpPr/>
            <p:nvPr/>
          </p:nvSpPr>
          <p:spPr bwMode="auto">
            <a:xfrm>
              <a:off x="6842159" y="1308887"/>
              <a:ext cx="174519" cy="219755"/>
            </a:xfrm>
            <a:custGeom>
              <a:avLst/>
              <a:gdLst>
                <a:gd name="T0" fmla="*/ 30 w 46"/>
                <a:gd name="T1" fmla="*/ 59 h 59"/>
                <a:gd name="T2" fmla="*/ 45 w 46"/>
                <a:gd name="T3" fmla="*/ 57 h 59"/>
                <a:gd name="T4" fmla="*/ 43 w 46"/>
                <a:gd name="T5" fmla="*/ 46 h 59"/>
                <a:gd name="T6" fmla="*/ 32 w 46"/>
                <a:gd name="T7" fmla="*/ 48 h 59"/>
                <a:gd name="T8" fmla="*/ 14 w 46"/>
                <a:gd name="T9" fmla="*/ 30 h 59"/>
                <a:gd name="T10" fmla="*/ 32 w 46"/>
                <a:gd name="T11" fmla="*/ 11 h 59"/>
                <a:gd name="T12" fmla="*/ 43 w 46"/>
                <a:gd name="T13" fmla="*/ 13 h 59"/>
                <a:gd name="T14" fmla="*/ 46 w 46"/>
                <a:gd name="T15" fmla="*/ 3 h 59"/>
                <a:gd name="T16" fmla="*/ 31 w 46"/>
                <a:gd name="T17" fmla="*/ 0 h 59"/>
                <a:gd name="T18" fmla="*/ 0 w 46"/>
                <a:gd name="T19" fmla="*/ 30 h 59"/>
                <a:gd name="T20" fmla="*/ 30 w 46"/>
                <a:gd name="T21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59">
                  <a:moveTo>
                    <a:pt x="30" y="59"/>
                  </a:moveTo>
                  <a:cubicBezTo>
                    <a:pt x="37" y="59"/>
                    <a:pt x="43" y="58"/>
                    <a:pt x="45" y="57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0" y="48"/>
                    <a:pt x="36" y="48"/>
                    <a:pt x="32" y="48"/>
                  </a:cubicBezTo>
                  <a:cubicBezTo>
                    <a:pt x="21" y="48"/>
                    <a:pt x="14" y="41"/>
                    <a:pt x="14" y="30"/>
                  </a:cubicBezTo>
                  <a:cubicBezTo>
                    <a:pt x="14" y="17"/>
                    <a:pt x="22" y="11"/>
                    <a:pt x="32" y="11"/>
                  </a:cubicBezTo>
                  <a:cubicBezTo>
                    <a:pt x="37" y="11"/>
                    <a:pt x="40" y="12"/>
                    <a:pt x="43" y="1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3" y="1"/>
                    <a:pt x="38" y="0"/>
                    <a:pt x="31" y="0"/>
                  </a:cubicBezTo>
                  <a:cubicBezTo>
                    <a:pt x="14" y="0"/>
                    <a:pt x="0" y="11"/>
                    <a:pt x="0" y="30"/>
                  </a:cubicBezTo>
                  <a:cubicBezTo>
                    <a:pt x="0" y="47"/>
                    <a:pt x="10" y="59"/>
                    <a:pt x="30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352075" y="2609279"/>
            <a:ext cx="361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Present works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2" name="组合 213"/>
          <p:cNvGrpSpPr/>
          <p:nvPr/>
        </p:nvGrpSpPr>
        <p:grpSpPr bwMode="auto">
          <a:xfrm>
            <a:off x="6915718" y="2574972"/>
            <a:ext cx="593723" cy="594598"/>
            <a:chOff x="1754693" y="2521817"/>
            <a:chExt cx="822325" cy="823913"/>
          </a:xfrm>
          <a:solidFill>
            <a:srgbClr val="005D9D"/>
          </a:solidFill>
        </p:grpSpPr>
        <p:sp>
          <p:nvSpPr>
            <p:cNvPr id="23" name="Freeform 42"/>
            <p:cNvSpPr>
              <a:spLocks noEditPoints="1"/>
            </p:cNvSpPr>
            <p:nvPr/>
          </p:nvSpPr>
          <p:spPr bwMode="auto">
            <a:xfrm>
              <a:off x="1754033" y="2534090"/>
              <a:ext cx="667986" cy="776664"/>
            </a:xfrm>
            <a:custGeom>
              <a:avLst/>
              <a:gdLst>
                <a:gd name="T0" fmla="*/ 157 w 178"/>
                <a:gd name="T1" fmla="*/ 0 h 207"/>
                <a:gd name="T2" fmla="*/ 20 w 178"/>
                <a:gd name="T3" fmla="*/ 0 h 207"/>
                <a:gd name="T4" fmla="*/ 0 w 178"/>
                <a:gd name="T5" fmla="*/ 20 h 207"/>
                <a:gd name="T6" fmla="*/ 0 w 178"/>
                <a:gd name="T7" fmla="*/ 186 h 207"/>
                <a:gd name="T8" fmla="*/ 20 w 178"/>
                <a:gd name="T9" fmla="*/ 207 h 207"/>
                <a:gd name="T10" fmla="*/ 157 w 178"/>
                <a:gd name="T11" fmla="*/ 207 h 207"/>
                <a:gd name="T12" fmla="*/ 178 w 178"/>
                <a:gd name="T13" fmla="*/ 186 h 207"/>
                <a:gd name="T14" fmla="*/ 178 w 178"/>
                <a:gd name="T15" fmla="*/ 20 h 207"/>
                <a:gd name="T16" fmla="*/ 157 w 178"/>
                <a:gd name="T17" fmla="*/ 0 h 207"/>
                <a:gd name="T18" fmla="*/ 89 w 178"/>
                <a:gd name="T19" fmla="*/ 200 h 207"/>
                <a:gd name="T20" fmla="*/ 81 w 178"/>
                <a:gd name="T21" fmla="*/ 193 h 207"/>
                <a:gd name="T22" fmla="*/ 89 w 178"/>
                <a:gd name="T23" fmla="*/ 185 h 207"/>
                <a:gd name="T24" fmla="*/ 96 w 178"/>
                <a:gd name="T25" fmla="*/ 193 h 207"/>
                <a:gd name="T26" fmla="*/ 89 w 178"/>
                <a:gd name="T27" fmla="*/ 200 h 207"/>
                <a:gd name="T28" fmla="*/ 161 w 178"/>
                <a:gd name="T29" fmla="*/ 176 h 207"/>
                <a:gd name="T30" fmla="*/ 157 w 178"/>
                <a:gd name="T31" fmla="*/ 179 h 207"/>
                <a:gd name="T32" fmla="*/ 20 w 178"/>
                <a:gd name="T33" fmla="*/ 179 h 207"/>
                <a:gd name="T34" fmla="*/ 17 w 178"/>
                <a:gd name="T35" fmla="*/ 176 h 207"/>
                <a:gd name="T36" fmla="*/ 17 w 178"/>
                <a:gd name="T37" fmla="*/ 20 h 207"/>
                <a:gd name="T38" fmla="*/ 20 w 178"/>
                <a:gd name="T39" fmla="*/ 17 h 207"/>
                <a:gd name="T40" fmla="*/ 157 w 178"/>
                <a:gd name="T41" fmla="*/ 17 h 207"/>
                <a:gd name="T42" fmla="*/ 161 w 178"/>
                <a:gd name="T43" fmla="*/ 20 h 207"/>
                <a:gd name="T44" fmla="*/ 161 w 178"/>
                <a:gd name="T45" fmla="*/ 17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207">
                  <a:moveTo>
                    <a:pt x="15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8"/>
                    <a:pt x="9" y="207"/>
                    <a:pt x="20" y="207"/>
                  </a:cubicBezTo>
                  <a:cubicBezTo>
                    <a:pt x="157" y="207"/>
                    <a:pt x="157" y="207"/>
                    <a:pt x="157" y="207"/>
                  </a:cubicBezTo>
                  <a:cubicBezTo>
                    <a:pt x="169" y="207"/>
                    <a:pt x="178" y="198"/>
                    <a:pt x="178" y="186"/>
                  </a:cubicBezTo>
                  <a:cubicBezTo>
                    <a:pt x="178" y="20"/>
                    <a:pt x="178" y="20"/>
                    <a:pt x="178" y="20"/>
                  </a:cubicBezTo>
                  <a:cubicBezTo>
                    <a:pt x="178" y="9"/>
                    <a:pt x="169" y="0"/>
                    <a:pt x="157" y="0"/>
                  </a:cubicBezTo>
                  <a:close/>
                  <a:moveTo>
                    <a:pt x="89" y="200"/>
                  </a:moveTo>
                  <a:cubicBezTo>
                    <a:pt x="85" y="200"/>
                    <a:pt x="81" y="197"/>
                    <a:pt x="81" y="193"/>
                  </a:cubicBezTo>
                  <a:cubicBezTo>
                    <a:pt x="81" y="189"/>
                    <a:pt x="85" y="185"/>
                    <a:pt x="89" y="185"/>
                  </a:cubicBezTo>
                  <a:cubicBezTo>
                    <a:pt x="93" y="185"/>
                    <a:pt x="96" y="189"/>
                    <a:pt x="96" y="193"/>
                  </a:cubicBezTo>
                  <a:cubicBezTo>
                    <a:pt x="96" y="197"/>
                    <a:pt x="93" y="200"/>
                    <a:pt x="89" y="200"/>
                  </a:cubicBezTo>
                  <a:close/>
                  <a:moveTo>
                    <a:pt x="161" y="176"/>
                  </a:moveTo>
                  <a:cubicBezTo>
                    <a:pt x="161" y="177"/>
                    <a:pt x="159" y="179"/>
                    <a:pt x="157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79"/>
                    <a:pt x="17" y="177"/>
                    <a:pt x="17" y="17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8"/>
                    <a:pt x="18" y="17"/>
                    <a:pt x="20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9" y="17"/>
                    <a:pt x="161" y="18"/>
                    <a:pt x="161" y="20"/>
                  </a:cubicBezTo>
                  <a:lnTo>
                    <a:pt x="161" y="1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Freeform 43"/>
            <p:cNvSpPr/>
            <p:nvPr/>
          </p:nvSpPr>
          <p:spPr bwMode="auto">
            <a:xfrm>
              <a:off x="2467153" y="2522048"/>
              <a:ext cx="105314" cy="51175"/>
            </a:xfrm>
            <a:custGeom>
              <a:avLst/>
              <a:gdLst>
                <a:gd name="T0" fmla="*/ 25 w 29"/>
                <a:gd name="T1" fmla="*/ 0 h 14"/>
                <a:gd name="T2" fmla="*/ 4 w 29"/>
                <a:gd name="T3" fmla="*/ 0 h 14"/>
                <a:gd name="T4" fmla="*/ 0 w 29"/>
                <a:gd name="T5" fmla="*/ 4 h 14"/>
                <a:gd name="T6" fmla="*/ 0 w 29"/>
                <a:gd name="T7" fmla="*/ 14 h 14"/>
                <a:gd name="T8" fmla="*/ 29 w 29"/>
                <a:gd name="T9" fmla="*/ 14 h 14"/>
                <a:gd name="T10" fmla="*/ 29 w 29"/>
                <a:gd name="T11" fmla="*/ 4 h 14"/>
                <a:gd name="T12" fmla="*/ 25 w 29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4">
                  <a:moveTo>
                    <a:pt x="2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2"/>
                    <a:pt x="27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44"/>
            <p:cNvSpPr/>
            <p:nvPr/>
          </p:nvSpPr>
          <p:spPr bwMode="auto">
            <a:xfrm>
              <a:off x="2467153" y="2585264"/>
              <a:ext cx="105314" cy="761613"/>
            </a:xfrm>
            <a:custGeom>
              <a:avLst/>
              <a:gdLst>
                <a:gd name="T0" fmla="*/ 0 w 29"/>
                <a:gd name="T1" fmla="*/ 60 h 202"/>
                <a:gd name="T2" fmla="*/ 2 w 29"/>
                <a:gd name="T3" fmla="*/ 63 h 202"/>
                <a:gd name="T4" fmla="*/ 19 w 29"/>
                <a:gd name="T5" fmla="*/ 63 h 202"/>
                <a:gd name="T6" fmla="*/ 19 w 29"/>
                <a:gd name="T7" fmla="*/ 66 h 202"/>
                <a:gd name="T8" fmla="*/ 4 w 29"/>
                <a:gd name="T9" fmla="*/ 66 h 202"/>
                <a:gd name="T10" fmla="*/ 4 w 29"/>
                <a:gd name="T11" fmla="*/ 169 h 202"/>
                <a:gd name="T12" fmla="*/ 15 w 29"/>
                <a:gd name="T13" fmla="*/ 202 h 202"/>
                <a:gd name="T14" fmla="*/ 25 w 29"/>
                <a:gd name="T15" fmla="*/ 169 h 202"/>
                <a:gd name="T16" fmla="*/ 25 w 29"/>
                <a:gd name="T17" fmla="*/ 64 h 202"/>
                <a:gd name="T18" fmla="*/ 29 w 29"/>
                <a:gd name="T19" fmla="*/ 60 h 202"/>
                <a:gd name="T20" fmla="*/ 29 w 29"/>
                <a:gd name="T21" fmla="*/ 0 h 202"/>
                <a:gd name="T22" fmla="*/ 0 w 29"/>
                <a:gd name="T23" fmla="*/ 0 h 202"/>
                <a:gd name="T24" fmla="*/ 0 w 29"/>
                <a:gd name="T25" fmla="*/ 6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202">
                  <a:moveTo>
                    <a:pt x="0" y="60"/>
                  </a:moveTo>
                  <a:cubicBezTo>
                    <a:pt x="0" y="61"/>
                    <a:pt x="1" y="62"/>
                    <a:pt x="2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15" y="202"/>
                    <a:pt x="15" y="202"/>
                    <a:pt x="15" y="202"/>
                  </a:cubicBezTo>
                  <a:cubicBezTo>
                    <a:pt x="25" y="169"/>
                    <a:pt x="25" y="169"/>
                    <a:pt x="25" y="169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7" y="64"/>
                    <a:pt x="29" y="62"/>
                    <a:pt x="29" y="6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Rectangle 45"/>
            <p:cNvSpPr>
              <a:spLocks noChangeArrowheads="1"/>
            </p:cNvSpPr>
            <p:nvPr/>
          </p:nvSpPr>
          <p:spPr bwMode="auto">
            <a:xfrm>
              <a:off x="1874391" y="2735780"/>
              <a:ext cx="433288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Rectangle 46"/>
            <p:cNvSpPr>
              <a:spLocks noChangeArrowheads="1"/>
            </p:cNvSpPr>
            <p:nvPr/>
          </p:nvSpPr>
          <p:spPr bwMode="auto">
            <a:xfrm>
              <a:off x="1868373" y="2832111"/>
              <a:ext cx="436296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Rectangle 47"/>
            <p:cNvSpPr>
              <a:spLocks noChangeArrowheads="1"/>
            </p:cNvSpPr>
            <p:nvPr/>
          </p:nvSpPr>
          <p:spPr bwMode="auto">
            <a:xfrm>
              <a:off x="1874391" y="2931452"/>
              <a:ext cx="430279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1865364" y="3030792"/>
              <a:ext cx="436298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719809" y="1516475"/>
            <a:ext cx="4167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Research Background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915718" y="1295335"/>
            <a:ext cx="834546" cy="747984"/>
            <a:chOff x="7843749" y="4320381"/>
            <a:chExt cx="596900" cy="534987"/>
          </a:xfrm>
          <a:solidFill>
            <a:srgbClr val="005D9D"/>
          </a:solidFill>
        </p:grpSpPr>
        <p:sp>
          <p:nvSpPr>
            <p:cNvPr id="31" name="Freeform 43"/>
            <p:cNvSpPr>
              <a:spLocks noEditPoints="1"/>
            </p:cNvSpPr>
            <p:nvPr/>
          </p:nvSpPr>
          <p:spPr bwMode="auto">
            <a:xfrm>
              <a:off x="7891374" y="4320381"/>
              <a:ext cx="217488" cy="293687"/>
            </a:xfrm>
            <a:custGeom>
              <a:avLst/>
              <a:gdLst>
                <a:gd name="T0" fmla="*/ 8 w 110"/>
                <a:gd name="T1" fmla="*/ 92 h 147"/>
                <a:gd name="T2" fmla="*/ 17 w 110"/>
                <a:gd name="T3" fmla="*/ 105 h 147"/>
                <a:gd name="T4" fmla="*/ 57 w 110"/>
                <a:gd name="T5" fmla="*/ 147 h 147"/>
                <a:gd name="T6" fmla="*/ 96 w 110"/>
                <a:gd name="T7" fmla="*/ 105 h 147"/>
                <a:gd name="T8" fmla="*/ 97 w 110"/>
                <a:gd name="T9" fmla="*/ 105 h 147"/>
                <a:gd name="T10" fmla="*/ 107 w 110"/>
                <a:gd name="T11" fmla="*/ 92 h 147"/>
                <a:gd name="T12" fmla="*/ 99 w 110"/>
                <a:gd name="T13" fmla="*/ 80 h 147"/>
                <a:gd name="T14" fmla="*/ 87 w 110"/>
                <a:gd name="T15" fmla="*/ 32 h 147"/>
                <a:gd name="T16" fmla="*/ 28 w 110"/>
                <a:gd name="T17" fmla="*/ 25 h 147"/>
                <a:gd name="T18" fmla="*/ 13 w 110"/>
                <a:gd name="T19" fmla="*/ 81 h 147"/>
                <a:gd name="T20" fmla="*/ 13 w 110"/>
                <a:gd name="T21" fmla="*/ 81 h 147"/>
                <a:gd name="T22" fmla="*/ 8 w 110"/>
                <a:gd name="T23" fmla="*/ 92 h 147"/>
                <a:gd name="T24" fmla="*/ 18 w 110"/>
                <a:gd name="T25" fmla="*/ 82 h 147"/>
                <a:gd name="T26" fmla="*/ 18 w 110"/>
                <a:gd name="T27" fmla="*/ 82 h 147"/>
                <a:gd name="T28" fmla="*/ 19 w 110"/>
                <a:gd name="T29" fmla="*/ 82 h 147"/>
                <a:gd name="T30" fmla="*/ 19 w 110"/>
                <a:gd name="T31" fmla="*/ 79 h 147"/>
                <a:gd name="T32" fmla="*/ 22 w 110"/>
                <a:gd name="T33" fmla="*/ 62 h 147"/>
                <a:gd name="T34" fmla="*/ 26 w 110"/>
                <a:gd name="T35" fmla="*/ 57 h 147"/>
                <a:gd name="T36" fmla="*/ 71 w 110"/>
                <a:gd name="T37" fmla="*/ 46 h 147"/>
                <a:gd name="T38" fmla="*/ 93 w 110"/>
                <a:gd name="T39" fmla="*/ 83 h 147"/>
                <a:gd name="T40" fmla="*/ 94 w 110"/>
                <a:gd name="T41" fmla="*/ 83 h 147"/>
                <a:gd name="T42" fmla="*/ 96 w 110"/>
                <a:gd name="T43" fmla="*/ 82 h 147"/>
                <a:gd name="T44" fmla="*/ 97 w 110"/>
                <a:gd name="T45" fmla="*/ 82 h 147"/>
                <a:gd name="T46" fmla="*/ 102 w 110"/>
                <a:gd name="T47" fmla="*/ 85 h 147"/>
                <a:gd name="T48" fmla="*/ 105 w 110"/>
                <a:gd name="T49" fmla="*/ 92 h 147"/>
                <a:gd name="T50" fmla="*/ 102 w 110"/>
                <a:gd name="T51" fmla="*/ 100 h 147"/>
                <a:gd name="T52" fmla="*/ 97 w 110"/>
                <a:gd name="T53" fmla="*/ 102 h 147"/>
                <a:gd name="T54" fmla="*/ 97 w 110"/>
                <a:gd name="T55" fmla="*/ 102 h 147"/>
                <a:gd name="T56" fmla="*/ 94 w 110"/>
                <a:gd name="T57" fmla="*/ 102 h 147"/>
                <a:gd name="T58" fmla="*/ 94 w 110"/>
                <a:gd name="T59" fmla="*/ 105 h 147"/>
                <a:gd name="T60" fmla="*/ 81 w 110"/>
                <a:gd name="T61" fmla="*/ 133 h 147"/>
                <a:gd name="T62" fmla="*/ 70 w 110"/>
                <a:gd name="T63" fmla="*/ 141 h 147"/>
                <a:gd name="T64" fmla="*/ 57 w 110"/>
                <a:gd name="T65" fmla="*/ 144 h 147"/>
                <a:gd name="T66" fmla="*/ 44 w 110"/>
                <a:gd name="T67" fmla="*/ 141 h 147"/>
                <a:gd name="T68" fmla="*/ 33 w 110"/>
                <a:gd name="T69" fmla="*/ 133 h 147"/>
                <a:gd name="T70" fmla="*/ 20 w 110"/>
                <a:gd name="T71" fmla="*/ 105 h 147"/>
                <a:gd name="T72" fmla="*/ 20 w 110"/>
                <a:gd name="T73" fmla="*/ 103 h 147"/>
                <a:gd name="T74" fmla="*/ 17 w 110"/>
                <a:gd name="T75" fmla="*/ 102 h 147"/>
                <a:gd name="T76" fmla="*/ 10 w 110"/>
                <a:gd name="T77" fmla="*/ 92 h 147"/>
                <a:gd name="T78" fmla="*/ 13 w 110"/>
                <a:gd name="T79" fmla="*/ 85 h 147"/>
                <a:gd name="T80" fmla="*/ 18 w 110"/>
                <a:gd name="T81" fmla="*/ 8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0" h="147">
                  <a:moveTo>
                    <a:pt x="8" y="92"/>
                  </a:moveTo>
                  <a:cubicBezTo>
                    <a:pt x="8" y="99"/>
                    <a:pt x="12" y="105"/>
                    <a:pt x="17" y="105"/>
                  </a:cubicBezTo>
                  <a:cubicBezTo>
                    <a:pt x="21" y="129"/>
                    <a:pt x="37" y="147"/>
                    <a:pt x="57" y="147"/>
                  </a:cubicBezTo>
                  <a:cubicBezTo>
                    <a:pt x="76" y="147"/>
                    <a:pt x="93" y="129"/>
                    <a:pt x="96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103" y="105"/>
                    <a:pt x="107" y="99"/>
                    <a:pt x="107" y="92"/>
                  </a:cubicBezTo>
                  <a:cubicBezTo>
                    <a:pt x="107" y="86"/>
                    <a:pt x="104" y="81"/>
                    <a:pt x="99" y="80"/>
                  </a:cubicBezTo>
                  <a:cubicBezTo>
                    <a:pt x="99" y="80"/>
                    <a:pt x="110" y="43"/>
                    <a:pt x="87" y="32"/>
                  </a:cubicBezTo>
                  <a:cubicBezTo>
                    <a:pt x="84" y="0"/>
                    <a:pt x="28" y="25"/>
                    <a:pt x="28" y="25"/>
                  </a:cubicBezTo>
                  <a:cubicBezTo>
                    <a:pt x="0" y="40"/>
                    <a:pt x="13" y="81"/>
                    <a:pt x="13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0" y="83"/>
                    <a:pt x="8" y="87"/>
                    <a:pt x="8" y="92"/>
                  </a:cubicBezTo>
                  <a:close/>
                  <a:moveTo>
                    <a:pt x="18" y="82"/>
                  </a:moveTo>
                  <a:cubicBezTo>
                    <a:pt x="18" y="82"/>
                    <a:pt x="18" y="82"/>
                    <a:pt x="18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4" y="59"/>
                    <a:pt x="26" y="57"/>
                    <a:pt x="26" y="57"/>
                  </a:cubicBezTo>
                  <a:cubicBezTo>
                    <a:pt x="51" y="59"/>
                    <a:pt x="71" y="46"/>
                    <a:pt x="71" y="46"/>
                  </a:cubicBezTo>
                  <a:cubicBezTo>
                    <a:pt x="88" y="33"/>
                    <a:pt x="93" y="83"/>
                    <a:pt x="93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6" y="82"/>
                    <a:pt x="97" y="82"/>
                    <a:pt x="97" y="82"/>
                  </a:cubicBezTo>
                  <a:cubicBezTo>
                    <a:pt x="99" y="82"/>
                    <a:pt x="101" y="83"/>
                    <a:pt x="102" y="85"/>
                  </a:cubicBezTo>
                  <a:cubicBezTo>
                    <a:pt x="104" y="87"/>
                    <a:pt x="105" y="89"/>
                    <a:pt x="105" y="92"/>
                  </a:cubicBezTo>
                  <a:cubicBezTo>
                    <a:pt x="105" y="95"/>
                    <a:pt x="104" y="98"/>
                    <a:pt x="102" y="100"/>
                  </a:cubicBezTo>
                  <a:cubicBezTo>
                    <a:pt x="101" y="101"/>
                    <a:pt x="99" y="102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2" y="116"/>
                    <a:pt x="87" y="126"/>
                    <a:pt x="81" y="133"/>
                  </a:cubicBezTo>
                  <a:cubicBezTo>
                    <a:pt x="77" y="136"/>
                    <a:pt x="74" y="139"/>
                    <a:pt x="70" y="141"/>
                  </a:cubicBezTo>
                  <a:cubicBezTo>
                    <a:pt x="66" y="143"/>
                    <a:pt x="61" y="144"/>
                    <a:pt x="57" y="144"/>
                  </a:cubicBezTo>
                  <a:cubicBezTo>
                    <a:pt x="53" y="144"/>
                    <a:pt x="48" y="143"/>
                    <a:pt x="44" y="141"/>
                  </a:cubicBezTo>
                  <a:cubicBezTo>
                    <a:pt x="40" y="139"/>
                    <a:pt x="36" y="136"/>
                    <a:pt x="33" y="133"/>
                  </a:cubicBezTo>
                  <a:cubicBezTo>
                    <a:pt x="26" y="126"/>
                    <a:pt x="22" y="116"/>
                    <a:pt x="20" y="105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4" y="102"/>
                    <a:pt x="10" y="98"/>
                    <a:pt x="10" y="92"/>
                  </a:cubicBezTo>
                  <a:cubicBezTo>
                    <a:pt x="10" y="89"/>
                    <a:pt x="11" y="87"/>
                    <a:pt x="13" y="85"/>
                  </a:cubicBezTo>
                  <a:cubicBezTo>
                    <a:pt x="14" y="83"/>
                    <a:pt x="16" y="82"/>
                    <a:pt x="18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Freeform 44"/>
            <p:cNvSpPr>
              <a:spLocks noEditPoints="1"/>
            </p:cNvSpPr>
            <p:nvPr/>
          </p:nvSpPr>
          <p:spPr bwMode="auto">
            <a:xfrm>
              <a:off x="7937412" y="4466431"/>
              <a:ext cx="130175" cy="46037"/>
            </a:xfrm>
            <a:custGeom>
              <a:avLst/>
              <a:gdLst>
                <a:gd name="T0" fmla="*/ 6 w 65"/>
                <a:gd name="T1" fmla="*/ 23 h 23"/>
                <a:gd name="T2" fmla="*/ 23 w 65"/>
                <a:gd name="T3" fmla="*/ 23 h 23"/>
                <a:gd name="T4" fmla="*/ 29 w 65"/>
                <a:gd name="T5" fmla="*/ 17 h 23"/>
                <a:gd name="T6" fmla="*/ 29 w 65"/>
                <a:gd name="T7" fmla="*/ 11 h 23"/>
                <a:gd name="T8" fmla="*/ 35 w 65"/>
                <a:gd name="T9" fmla="*/ 11 h 23"/>
                <a:gd name="T10" fmla="*/ 35 w 65"/>
                <a:gd name="T11" fmla="*/ 17 h 23"/>
                <a:gd name="T12" fmla="*/ 41 w 65"/>
                <a:gd name="T13" fmla="*/ 23 h 23"/>
                <a:gd name="T14" fmla="*/ 59 w 65"/>
                <a:gd name="T15" fmla="*/ 23 h 23"/>
                <a:gd name="T16" fmla="*/ 65 w 65"/>
                <a:gd name="T17" fmla="*/ 17 h 23"/>
                <a:gd name="T18" fmla="*/ 65 w 65"/>
                <a:gd name="T19" fmla="*/ 6 h 23"/>
                <a:gd name="T20" fmla="*/ 59 w 65"/>
                <a:gd name="T21" fmla="*/ 0 h 23"/>
                <a:gd name="T22" fmla="*/ 41 w 65"/>
                <a:gd name="T23" fmla="*/ 0 h 23"/>
                <a:gd name="T24" fmla="*/ 35 w 65"/>
                <a:gd name="T25" fmla="*/ 6 h 23"/>
                <a:gd name="T26" fmla="*/ 35 w 65"/>
                <a:gd name="T27" fmla="*/ 10 h 23"/>
                <a:gd name="T28" fmla="*/ 29 w 65"/>
                <a:gd name="T29" fmla="*/ 10 h 23"/>
                <a:gd name="T30" fmla="*/ 29 w 65"/>
                <a:gd name="T31" fmla="*/ 6 h 23"/>
                <a:gd name="T32" fmla="*/ 23 w 65"/>
                <a:gd name="T33" fmla="*/ 0 h 23"/>
                <a:gd name="T34" fmla="*/ 6 w 65"/>
                <a:gd name="T35" fmla="*/ 0 h 23"/>
                <a:gd name="T36" fmla="*/ 0 w 65"/>
                <a:gd name="T37" fmla="*/ 6 h 23"/>
                <a:gd name="T38" fmla="*/ 0 w 65"/>
                <a:gd name="T39" fmla="*/ 17 h 23"/>
                <a:gd name="T40" fmla="*/ 6 w 65"/>
                <a:gd name="T41" fmla="*/ 23 h 23"/>
                <a:gd name="T42" fmla="*/ 37 w 65"/>
                <a:gd name="T43" fmla="*/ 6 h 23"/>
                <a:gd name="T44" fmla="*/ 41 w 65"/>
                <a:gd name="T45" fmla="*/ 1 h 23"/>
                <a:gd name="T46" fmla="*/ 59 w 65"/>
                <a:gd name="T47" fmla="*/ 1 h 23"/>
                <a:gd name="T48" fmla="*/ 63 w 65"/>
                <a:gd name="T49" fmla="*/ 6 h 23"/>
                <a:gd name="T50" fmla="*/ 63 w 65"/>
                <a:gd name="T51" fmla="*/ 17 h 23"/>
                <a:gd name="T52" fmla="*/ 59 w 65"/>
                <a:gd name="T53" fmla="*/ 21 h 23"/>
                <a:gd name="T54" fmla="*/ 41 w 65"/>
                <a:gd name="T55" fmla="*/ 21 h 23"/>
                <a:gd name="T56" fmla="*/ 37 w 65"/>
                <a:gd name="T57" fmla="*/ 17 h 23"/>
                <a:gd name="T58" fmla="*/ 37 w 65"/>
                <a:gd name="T59" fmla="*/ 6 h 23"/>
                <a:gd name="T60" fmla="*/ 1 w 65"/>
                <a:gd name="T61" fmla="*/ 6 h 23"/>
                <a:gd name="T62" fmla="*/ 6 w 65"/>
                <a:gd name="T63" fmla="*/ 1 h 23"/>
                <a:gd name="T64" fmla="*/ 23 w 65"/>
                <a:gd name="T65" fmla="*/ 1 h 23"/>
                <a:gd name="T66" fmla="*/ 28 w 65"/>
                <a:gd name="T67" fmla="*/ 6 h 23"/>
                <a:gd name="T68" fmla="*/ 28 w 65"/>
                <a:gd name="T69" fmla="*/ 10 h 23"/>
                <a:gd name="T70" fmla="*/ 28 w 65"/>
                <a:gd name="T71" fmla="*/ 11 h 23"/>
                <a:gd name="T72" fmla="*/ 28 w 65"/>
                <a:gd name="T73" fmla="*/ 17 h 23"/>
                <a:gd name="T74" fmla="*/ 23 w 65"/>
                <a:gd name="T75" fmla="*/ 21 h 23"/>
                <a:gd name="T76" fmla="*/ 6 w 65"/>
                <a:gd name="T77" fmla="*/ 21 h 23"/>
                <a:gd name="T78" fmla="*/ 1 w 65"/>
                <a:gd name="T79" fmla="*/ 17 h 23"/>
                <a:gd name="T80" fmla="*/ 1 w 65"/>
                <a:gd name="T8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" h="23">
                  <a:moveTo>
                    <a:pt x="6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6" y="23"/>
                    <a:pt x="29" y="20"/>
                    <a:pt x="29" y="17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20"/>
                    <a:pt x="38" y="23"/>
                    <a:pt x="41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62" y="23"/>
                    <a:pt x="65" y="20"/>
                    <a:pt x="65" y="1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3"/>
                    <a:pt x="62" y="0"/>
                    <a:pt x="59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0"/>
                    <a:pt x="35" y="3"/>
                    <a:pt x="35" y="6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6" y="0"/>
                    <a:pt x="2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lose/>
                  <a:moveTo>
                    <a:pt x="37" y="6"/>
                  </a:moveTo>
                  <a:cubicBezTo>
                    <a:pt x="37" y="3"/>
                    <a:pt x="39" y="1"/>
                    <a:pt x="41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1" y="1"/>
                    <a:pt x="63" y="3"/>
                    <a:pt x="63" y="6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9"/>
                    <a:pt x="61" y="21"/>
                    <a:pt x="59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21"/>
                    <a:pt x="37" y="19"/>
                    <a:pt x="37" y="17"/>
                  </a:cubicBezTo>
                  <a:lnTo>
                    <a:pt x="37" y="6"/>
                  </a:lnTo>
                  <a:close/>
                  <a:moveTo>
                    <a:pt x="1" y="6"/>
                  </a:moveTo>
                  <a:cubicBezTo>
                    <a:pt x="1" y="3"/>
                    <a:pt x="3" y="1"/>
                    <a:pt x="6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1"/>
                    <a:pt x="28" y="3"/>
                    <a:pt x="28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9"/>
                    <a:pt x="25" y="21"/>
                    <a:pt x="23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1" y="19"/>
                    <a:pt x="1" y="17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Freeform 45"/>
            <p:cNvSpPr/>
            <p:nvPr/>
          </p:nvSpPr>
          <p:spPr bwMode="auto">
            <a:xfrm>
              <a:off x="8099337" y="4450556"/>
              <a:ext cx="341312" cy="398462"/>
            </a:xfrm>
            <a:custGeom>
              <a:avLst/>
              <a:gdLst>
                <a:gd name="T0" fmla="*/ 143 w 172"/>
                <a:gd name="T1" fmla="*/ 165 h 199"/>
                <a:gd name="T2" fmla="*/ 143 w 172"/>
                <a:gd name="T3" fmla="*/ 0 h 199"/>
                <a:gd name="T4" fmla="*/ 2 w 172"/>
                <a:gd name="T5" fmla="*/ 0 h 199"/>
                <a:gd name="T6" fmla="*/ 0 w 172"/>
                <a:gd name="T7" fmla="*/ 12 h 199"/>
                <a:gd name="T8" fmla="*/ 5 w 172"/>
                <a:gd name="T9" fmla="*/ 17 h 199"/>
                <a:gd name="T10" fmla="*/ 126 w 172"/>
                <a:gd name="T11" fmla="*/ 17 h 199"/>
                <a:gd name="T12" fmla="*/ 126 w 172"/>
                <a:gd name="T13" fmla="*/ 165 h 199"/>
                <a:gd name="T14" fmla="*/ 39 w 172"/>
                <a:gd name="T15" fmla="*/ 165 h 199"/>
                <a:gd name="T16" fmla="*/ 39 w 172"/>
                <a:gd name="T17" fmla="*/ 176 h 199"/>
                <a:gd name="T18" fmla="*/ 39 w 172"/>
                <a:gd name="T19" fmla="*/ 176 h 199"/>
                <a:gd name="T20" fmla="*/ 10 w 172"/>
                <a:gd name="T21" fmla="*/ 199 h 199"/>
                <a:gd name="T22" fmla="*/ 172 w 172"/>
                <a:gd name="T23" fmla="*/ 199 h 199"/>
                <a:gd name="T24" fmla="*/ 172 w 172"/>
                <a:gd name="T25" fmla="*/ 165 h 199"/>
                <a:gd name="T26" fmla="*/ 143 w 172"/>
                <a:gd name="T27" fmla="*/ 16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199">
                  <a:moveTo>
                    <a:pt x="143" y="165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5"/>
                    <a:pt x="1" y="9"/>
                    <a:pt x="0" y="12"/>
                  </a:cubicBezTo>
                  <a:cubicBezTo>
                    <a:pt x="2" y="13"/>
                    <a:pt x="4" y="15"/>
                    <a:pt x="5" y="17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6" y="165"/>
                    <a:pt x="126" y="165"/>
                    <a:pt x="126" y="165"/>
                  </a:cubicBezTo>
                  <a:cubicBezTo>
                    <a:pt x="39" y="165"/>
                    <a:pt x="39" y="165"/>
                    <a:pt x="39" y="165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7" y="186"/>
                    <a:pt x="25" y="194"/>
                    <a:pt x="10" y="199"/>
                  </a:cubicBezTo>
                  <a:cubicBezTo>
                    <a:pt x="172" y="199"/>
                    <a:pt x="172" y="199"/>
                    <a:pt x="172" y="199"/>
                  </a:cubicBezTo>
                  <a:cubicBezTo>
                    <a:pt x="172" y="165"/>
                    <a:pt x="172" y="165"/>
                    <a:pt x="172" y="165"/>
                  </a:cubicBezTo>
                  <a:lnTo>
                    <a:pt x="143" y="1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Freeform 46"/>
            <p:cNvSpPr/>
            <p:nvPr/>
          </p:nvSpPr>
          <p:spPr bwMode="auto">
            <a:xfrm>
              <a:off x="7843749" y="4612481"/>
              <a:ext cx="322263" cy="242887"/>
            </a:xfrm>
            <a:custGeom>
              <a:avLst/>
              <a:gdLst>
                <a:gd name="T0" fmla="*/ 163 w 163"/>
                <a:gd name="T1" fmla="*/ 91 h 122"/>
                <a:gd name="T2" fmla="*/ 163 w 163"/>
                <a:gd name="T3" fmla="*/ 90 h 122"/>
                <a:gd name="T4" fmla="*/ 163 w 163"/>
                <a:gd name="T5" fmla="*/ 90 h 122"/>
                <a:gd name="T6" fmla="*/ 163 w 163"/>
                <a:gd name="T7" fmla="*/ 39 h 122"/>
                <a:gd name="T8" fmla="*/ 163 w 163"/>
                <a:gd name="T9" fmla="*/ 39 h 122"/>
                <a:gd name="T10" fmla="*/ 126 w 163"/>
                <a:gd name="T11" fmla="*/ 0 h 122"/>
                <a:gd name="T12" fmla="*/ 91 w 163"/>
                <a:gd name="T13" fmla="*/ 59 h 122"/>
                <a:gd name="T14" fmla="*/ 87 w 163"/>
                <a:gd name="T15" fmla="*/ 33 h 122"/>
                <a:gd name="T16" fmla="*/ 91 w 163"/>
                <a:gd name="T17" fmla="*/ 24 h 122"/>
                <a:gd name="T18" fmla="*/ 81 w 163"/>
                <a:gd name="T19" fmla="*/ 14 h 122"/>
                <a:gd name="T20" fmla="*/ 71 w 163"/>
                <a:gd name="T21" fmla="*/ 24 h 122"/>
                <a:gd name="T22" fmla="*/ 76 w 163"/>
                <a:gd name="T23" fmla="*/ 33 h 122"/>
                <a:gd name="T24" fmla="*/ 72 w 163"/>
                <a:gd name="T25" fmla="*/ 59 h 122"/>
                <a:gd name="T26" fmla="*/ 37 w 163"/>
                <a:gd name="T27" fmla="*/ 0 h 122"/>
                <a:gd name="T28" fmla="*/ 0 w 163"/>
                <a:gd name="T29" fmla="*/ 39 h 122"/>
                <a:gd name="T30" fmla="*/ 0 w 163"/>
                <a:gd name="T31" fmla="*/ 39 h 122"/>
                <a:gd name="T32" fmla="*/ 0 w 163"/>
                <a:gd name="T33" fmla="*/ 90 h 122"/>
                <a:gd name="T34" fmla="*/ 0 w 163"/>
                <a:gd name="T35" fmla="*/ 90 h 122"/>
                <a:gd name="T36" fmla="*/ 0 w 163"/>
                <a:gd name="T37" fmla="*/ 91 h 122"/>
                <a:gd name="T38" fmla="*/ 81 w 163"/>
                <a:gd name="T39" fmla="*/ 122 h 122"/>
                <a:gd name="T40" fmla="*/ 163 w 163"/>
                <a:gd name="T41" fmla="*/ 9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122">
                  <a:moveTo>
                    <a:pt x="163" y="91"/>
                  </a:move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0" y="23"/>
                    <a:pt x="146" y="9"/>
                    <a:pt x="126" y="0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9" y="31"/>
                    <a:pt x="91" y="28"/>
                    <a:pt x="91" y="24"/>
                  </a:cubicBezTo>
                  <a:cubicBezTo>
                    <a:pt x="91" y="19"/>
                    <a:pt x="87" y="14"/>
                    <a:pt x="81" y="14"/>
                  </a:cubicBezTo>
                  <a:cubicBezTo>
                    <a:pt x="76" y="14"/>
                    <a:pt x="71" y="19"/>
                    <a:pt x="71" y="24"/>
                  </a:cubicBezTo>
                  <a:cubicBezTo>
                    <a:pt x="71" y="28"/>
                    <a:pt x="73" y="31"/>
                    <a:pt x="76" y="33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9"/>
                    <a:pt x="3" y="23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1"/>
                  </a:cubicBezTo>
                  <a:cubicBezTo>
                    <a:pt x="0" y="108"/>
                    <a:pt x="36" y="122"/>
                    <a:pt x="81" y="122"/>
                  </a:cubicBezTo>
                  <a:cubicBezTo>
                    <a:pt x="127" y="122"/>
                    <a:pt x="163" y="108"/>
                    <a:pt x="163" y="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Rectangle 47"/>
            <p:cNvSpPr>
              <a:spLocks noChangeArrowheads="1"/>
            </p:cNvSpPr>
            <p:nvPr/>
          </p:nvSpPr>
          <p:spPr bwMode="auto">
            <a:xfrm>
              <a:off x="8142199" y="4531518"/>
              <a:ext cx="179388" cy="2063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Rectangle 48"/>
            <p:cNvSpPr>
              <a:spLocks noChangeArrowheads="1"/>
            </p:cNvSpPr>
            <p:nvPr/>
          </p:nvSpPr>
          <p:spPr bwMode="auto">
            <a:xfrm>
              <a:off x="8142199" y="4577556"/>
              <a:ext cx="179388" cy="1905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Rectangle 49"/>
            <p:cNvSpPr>
              <a:spLocks noChangeArrowheads="1"/>
            </p:cNvSpPr>
            <p:nvPr/>
          </p:nvSpPr>
          <p:spPr bwMode="auto">
            <a:xfrm>
              <a:off x="8192999" y="4622006"/>
              <a:ext cx="128588" cy="22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Rectangle 50"/>
            <p:cNvSpPr>
              <a:spLocks noChangeArrowheads="1"/>
            </p:cNvSpPr>
            <p:nvPr/>
          </p:nvSpPr>
          <p:spPr bwMode="auto">
            <a:xfrm>
              <a:off x="8192999" y="4668043"/>
              <a:ext cx="128588" cy="2063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Rectangle 51"/>
            <p:cNvSpPr>
              <a:spLocks noChangeArrowheads="1"/>
            </p:cNvSpPr>
            <p:nvPr/>
          </p:nvSpPr>
          <p:spPr bwMode="auto">
            <a:xfrm>
              <a:off x="8192999" y="4714081"/>
              <a:ext cx="128588" cy="2063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898209" y="442644"/>
            <a:ext cx="4404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Research Background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425377" y="1948452"/>
            <a:ext cx="10116767" cy="245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application of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5G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in vehicular communication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scenarios.</a:t>
            </a: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high sensitivity of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mm-wave wireless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system to channel quality and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environmental conditions.</a:t>
            </a: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application of MEC and ACM technology.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637866" y="442644"/>
            <a:ext cx="29251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Present works</a:t>
            </a: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425377" y="1948452"/>
            <a:ext cx="10116767" cy="4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Channel estimator:</a:t>
            </a: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Date-aided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: maximum-likelihood (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ML) estimator</a:t>
            </a:r>
          </a:p>
          <a:p>
            <a:pPr lvl="1">
              <a:lnSpc>
                <a:spcPct val="130000"/>
              </a:lnSpc>
              <a:spcBef>
                <a:spcPct val="0"/>
              </a:spcBef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		  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squared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signal-to-noise variance (SNV)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estimator</a:t>
            </a: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Blind: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        second-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and fourth-order moments (M2M4) estimator</a:t>
            </a: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Channel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prediction:</a:t>
            </a: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Yadan Zheng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proposed a modified ARIMA model for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channel quality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indication (CQI) prediction to solve the long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delay problem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in satellite environment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.</a:t>
            </a: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G. Liu used long short-term memory (LSTM) network to predict SNR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.</a:t>
            </a: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C. Luo proposed an OCEAN model to predict CSI in 5G wireless communication system.</a:t>
            </a: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624268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936313" y="442644"/>
            <a:ext cx="2328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Our works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425377" y="1948452"/>
            <a:ext cx="10116767" cy="205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Blind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channel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information prediction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model based on deep neural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network(BCPMN):</a:t>
            </a: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Fast-varying channel model</a:t>
            </a: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No pilot required</a:t>
            </a: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CNN and LSTM used</a:t>
            </a:r>
          </a:p>
          <a:p>
            <a:pPr marL="800100" lvl="1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Future CSI prediction</a:t>
            </a:r>
          </a:p>
        </p:txBody>
      </p:sp>
    </p:spTree>
    <p:extLst>
      <p:ext uri="{BB962C8B-B14F-4D97-AF65-F5344CB8AC3E}">
        <p14:creationId xmlns:p14="http://schemas.microsoft.com/office/powerpoint/2010/main" val="155532535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33297" y="2691296"/>
            <a:ext cx="1510045" cy="1510045"/>
          </a:xfrm>
          <a:prstGeom prst="ellipse">
            <a:avLst/>
          </a:prstGeom>
          <a:noFill/>
          <a:ln w="3175">
            <a:solidFill>
              <a:srgbClr val="005D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143342" y="3076077"/>
            <a:ext cx="331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System model</a:t>
            </a:r>
          </a:p>
        </p:txBody>
      </p:sp>
      <p:grpSp>
        <p:nvGrpSpPr>
          <p:cNvPr id="12" name="组合 211"/>
          <p:cNvGrpSpPr/>
          <p:nvPr/>
        </p:nvGrpSpPr>
        <p:grpSpPr bwMode="auto">
          <a:xfrm>
            <a:off x="3928066" y="2974269"/>
            <a:ext cx="839660" cy="935830"/>
            <a:chOff x="3196143" y="821604"/>
            <a:chExt cx="896937" cy="1000125"/>
          </a:xfrm>
          <a:solidFill>
            <a:srgbClr val="005D9D"/>
          </a:solidFill>
        </p:grpSpPr>
        <p:sp>
          <p:nvSpPr>
            <p:cNvPr id="13" name="Rectangle 22"/>
            <p:cNvSpPr>
              <a:spLocks noChangeArrowheads="1"/>
            </p:cNvSpPr>
            <p:nvPr/>
          </p:nvSpPr>
          <p:spPr bwMode="auto">
            <a:xfrm>
              <a:off x="3544354" y="1170413"/>
              <a:ext cx="451342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4" name="Rectangle 23"/>
            <p:cNvSpPr>
              <a:spLocks noChangeArrowheads="1"/>
            </p:cNvSpPr>
            <p:nvPr/>
          </p:nvSpPr>
          <p:spPr bwMode="auto">
            <a:xfrm>
              <a:off x="3547364" y="1275775"/>
              <a:ext cx="451342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4"/>
            <p:cNvSpPr/>
            <p:nvPr/>
          </p:nvSpPr>
          <p:spPr bwMode="auto">
            <a:xfrm>
              <a:off x="3454086" y="1059032"/>
              <a:ext cx="637897" cy="761611"/>
            </a:xfrm>
            <a:custGeom>
              <a:avLst/>
              <a:gdLst>
                <a:gd name="T0" fmla="*/ 0 w 402"/>
                <a:gd name="T1" fmla="*/ 0 h 480"/>
                <a:gd name="T2" fmla="*/ 0 w 402"/>
                <a:gd name="T3" fmla="*/ 14 h 480"/>
                <a:gd name="T4" fmla="*/ 38 w 402"/>
                <a:gd name="T5" fmla="*/ 106 h 480"/>
                <a:gd name="T6" fmla="*/ 38 w 402"/>
                <a:gd name="T7" fmla="*/ 37 h 480"/>
                <a:gd name="T8" fmla="*/ 365 w 402"/>
                <a:gd name="T9" fmla="*/ 37 h 480"/>
                <a:gd name="T10" fmla="*/ 365 w 402"/>
                <a:gd name="T11" fmla="*/ 442 h 480"/>
                <a:gd name="T12" fmla="*/ 111 w 402"/>
                <a:gd name="T13" fmla="*/ 442 h 480"/>
                <a:gd name="T14" fmla="*/ 111 w 402"/>
                <a:gd name="T15" fmla="*/ 445 h 480"/>
                <a:gd name="T16" fmla="*/ 109 w 402"/>
                <a:gd name="T17" fmla="*/ 442 h 480"/>
                <a:gd name="T18" fmla="*/ 38 w 402"/>
                <a:gd name="T19" fmla="*/ 442 h 480"/>
                <a:gd name="T20" fmla="*/ 38 w 402"/>
                <a:gd name="T21" fmla="*/ 374 h 480"/>
                <a:gd name="T22" fmla="*/ 7 w 402"/>
                <a:gd name="T23" fmla="*/ 345 h 480"/>
                <a:gd name="T24" fmla="*/ 7 w 402"/>
                <a:gd name="T25" fmla="*/ 345 h 480"/>
                <a:gd name="T26" fmla="*/ 5 w 402"/>
                <a:gd name="T27" fmla="*/ 343 h 480"/>
                <a:gd name="T28" fmla="*/ 0 w 402"/>
                <a:gd name="T29" fmla="*/ 338 h 480"/>
                <a:gd name="T30" fmla="*/ 0 w 402"/>
                <a:gd name="T31" fmla="*/ 480 h 480"/>
                <a:gd name="T32" fmla="*/ 402 w 402"/>
                <a:gd name="T33" fmla="*/ 480 h 480"/>
                <a:gd name="T34" fmla="*/ 402 w 402"/>
                <a:gd name="T35" fmla="*/ 0 h 480"/>
                <a:gd name="T36" fmla="*/ 0 w 402"/>
                <a:gd name="T37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2" h="480">
                  <a:moveTo>
                    <a:pt x="0" y="0"/>
                  </a:moveTo>
                  <a:lnTo>
                    <a:pt x="0" y="14"/>
                  </a:lnTo>
                  <a:lnTo>
                    <a:pt x="38" y="106"/>
                  </a:lnTo>
                  <a:lnTo>
                    <a:pt x="38" y="37"/>
                  </a:lnTo>
                  <a:lnTo>
                    <a:pt x="365" y="37"/>
                  </a:lnTo>
                  <a:lnTo>
                    <a:pt x="365" y="442"/>
                  </a:lnTo>
                  <a:lnTo>
                    <a:pt x="111" y="442"/>
                  </a:lnTo>
                  <a:lnTo>
                    <a:pt x="111" y="445"/>
                  </a:lnTo>
                  <a:lnTo>
                    <a:pt x="109" y="442"/>
                  </a:lnTo>
                  <a:lnTo>
                    <a:pt x="38" y="442"/>
                  </a:lnTo>
                  <a:lnTo>
                    <a:pt x="38" y="374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5" y="343"/>
                  </a:lnTo>
                  <a:lnTo>
                    <a:pt x="0" y="338"/>
                  </a:lnTo>
                  <a:lnTo>
                    <a:pt x="0" y="480"/>
                  </a:lnTo>
                  <a:lnTo>
                    <a:pt x="402" y="480"/>
                  </a:lnTo>
                  <a:lnTo>
                    <a:pt x="40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5"/>
            <p:cNvSpPr/>
            <p:nvPr/>
          </p:nvSpPr>
          <p:spPr bwMode="auto">
            <a:xfrm>
              <a:off x="3571436" y="1369094"/>
              <a:ext cx="424260" cy="42145"/>
            </a:xfrm>
            <a:custGeom>
              <a:avLst/>
              <a:gdLst>
                <a:gd name="T0" fmla="*/ 0 w 267"/>
                <a:gd name="T1" fmla="*/ 0 h 26"/>
                <a:gd name="T2" fmla="*/ 11 w 267"/>
                <a:gd name="T3" fmla="*/ 26 h 26"/>
                <a:gd name="T4" fmla="*/ 267 w 267"/>
                <a:gd name="T5" fmla="*/ 26 h 26"/>
                <a:gd name="T6" fmla="*/ 267 w 267"/>
                <a:gd name="T7" fmla="*/ 0 h 26"/>
                <a:gd name="T8" fmla="*/ 0 w 26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6">
                  <a:moveTo>
                    <a:pt x="0" y="0"/>
                  </a:moveTo>
                  <a:lnTo>
                    <a:pt x="11" y="26"/>
                  </a:lnTo>
                  <a:lnTo>
                    <a:pt x="267" y="26"/>
                  </a:lnTo>
                  <a:lnTo>
                    <a:pt x="26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6"/>
            <p:cNvSpPr/>
            <p:nvPr/>
          </p:nvSpPr>
          <p:spPr bwMode="auto">
            <a:xfrm>
              <a:off x="3616569" y="1474456"/>
              <a:ext cx="385145" cy="42145"/>
            </a:xfrm>
            <a:custGeom>
              <a:avLst/>
              <a:gdLst>
                <a:gd name="T0" fmla="*/ 14 w 244"/>
                <a:gd name="T1" fmla="*/ 26 h 26"/>
                <a:gd name="T2" fmla="*/ 244 w 244"/>
                <a:gd name="T3" fmla="*/ 26 h 26"/>
                <a:gd name="T4" fmla="*/ 244 w 244"/>
                <a:gd name="T5" fmla="*/ 0 h 26"/>
                <a:gd name="T6" fmla="*/ 0 w 244"/>
                <a:gd name="T7" fmla="*/ 0 h 26"/>
                <a:gd name="T8" fmla="*/ 14 w 244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6">
                  <a:moveTo>
                    <a:pt x="14" y="26"/>
                  </a:moveTo>
                  <a:lnTo>
                    <a:pt x="244" y="26"/>
                  </a:lnTo>
                  <a:lnTo>
                    <a:pt x="244" y="0"/>
                  </a:lnTo>
                  <a:lnTo>
                    <a:pt x="0" y="0"/>
                  </a:lnTo>
                  <a:lnTo>
                    <a:pt x="14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27"/>
            <p:cNvSpPr/>
            <p:nvPr/>
          </p:nvSpPr>
          <p:spPr bwMode="auto">
            <a:xfrm>
              <a:off x="3634623" y="1558745"/>
              <a:ext cx="364083" cy="42145"/>
            </a:xfrm>
            <a:custGeom>
              <a:avLst/>
              <a:gdLst>
                <a:gd name="T0" fmla="*/ 2 w 229"/>
                <a:gd name="T1" fmla="*/ 0 h 26"/>
                <a:gd name="T2" fmla="*/ 0 w 229"/>
                <a:gd name="T3" fmla="*/ 26 h 26"/>
                <a:gd name="T4" fmla="*/ 229 w 229"/>
                <a:gd name="T5" fmla="*/ 26 h 26"/>
                <a:gd name="T6" fmla="*/ 229 w 229"/>
                <a:gd name="T7" fmla="*/ 0 h 26"/>
                <a:gd name="T8" fmla="*/ 2 w 2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26">
                  <a:moveTo>
                    <a:pt x="2" y="0"/>
                  </a:moveTo>
                  <a:lnTo>
                    <a:pt x="0" y="26"/>
                  </a:lnTo>
                  <a:lnTo>
                    <a:pt x="229" y="26"/>
                  </a:lnTo>
                  <a:lnTo>
                    <a:pt x="229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28"/>
            <p:cNvSpPr/>
            <p:nvPr/>
          </p:nvSpPr>
          <p:spPr bwMode="auto">
            <a:xfrm>
              <a:off x="3475150" y="1534663"/>
              <a:ext cx="144429" cy="189649"/>
            </a:xfrm>
            <a:custGeom>
              <a:avLst/>
              <a:gdLst>
                <a:gd name="T0" fmla="*/ 86 w 90"/>
                <a:gd name="T1" fmla="*/ 119 h 119"/>
                <a:gd name="T2" fmla="*/ 90 w 90"/>
                <a:gd name="T3" fmla="*/ 0 h 119"/>
                <a:gd name="T4" fmla="*/ 0 w 90"/>
                <a:gd name="T5" fmla="*/ 36 h 119"/>
                <a:gd name="T6" fmla="*/ 86 w 90"/>
                <a:gd name="T7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19">
                  <a:moveTo>
                    <a:pt x="86" y="119"/>
                  </a:moveTo>
                  <a:lnTo>
                    <a:pt x="90" y="0"/>
                  </a:lnTo>
                  <a:lnTo>
                    <a:pt x="0" y="36"/>
                  </a:lnTo>
                  <a:lnTo>
                    <a:pt x="86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29"/>
            <p:cNvSpPr/>
            <p:nvPr/>
          </p:nvSpPr>
          <p:spPr bwMode="auto">
            <a:xfrm>
              <a:off x="3195317" y="821215"/>
              <a:ext cx="180537" cy="171589"/>
            </a:xfrm>
            <a:custGeom>
              <a:avLst/>
              <a:gdLst>
                <a:gd name="T0" fmla="*/ 40 w 48"/>
                <a:gd name="T1" fmla="*/ 12 h 46"/>
                <a:gd name="T2" fmla="*/ 20 w 48"/>
                <a:gd name="T3" fmla="*/ 4 h 46"/>
                <a:gd name="T4" fmla="*/ 11 w 48"/>
                <a:gd name="T5" fmla="*/ 7 h 46"/>
                <a:gd name="T6" fmla="*/ 3 w 48"/>
                <a:gd name="T7" fmla="*/ 28 h 46"/>
                <a:gd name="T8" fmla="*/ 10 w 48"/>
                <a:gd name="T9" fmla="*/ 46 h 46"/>
                <a:gd name="T10" fmla="*/ 48 w 48"/>
                <a:gd name="T11" fmla="*/ 31 h 46"/>
                <a:gd name="T12" fmla="*/ 40 w 48"/>
                <a:gd name="T13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6">
                  <a:moveTo>
                    <a:pt x="40" y="12"/>
                  </a:moveTo>
                  <a:cubicBezTo>
                    <a:pt x="37" y="4"/>
                    <a:pt x="28" y="0"/>
                    <a:pt x="20" y="4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3" y="11"/>
                    <a:pt x="0" y="20"/>
                    <a:pt x="3" y="2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8" y="31"/>
                    <a:pt x="48" y="31"/>
                    <a:pt x="48" y="31"/>
                  </a:cubicBezTo>
                  <a:lnTo>
                    <a:pt x="40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30"/>
            <p:cNvSpPr/>
            <p:nvPr/>
          </p:nvSpPr>
          <p:spPr bwMode="auto">
            <a:xfrm>
              <a:off x="3631615" y="1664106"/>
              <a:ext cx="370099" cy="42145"/>
            </a:xfrm>
            <a:custGeom>
              <a:avLst/>
              <a:gdLst>
                <a:gd name="T0" fmla="*/ 0 w 235"/>
                <a:gd name="T1" fmla="*/ 26 h 26"/>
                <a:gd name="T2" fmla="*/ 235 w 235"/>
                <a:gd name="T3" fmla="*/ 26 h 26"/>
                <a:gd name="T4" fmla="*/ 235 w 235"/>
                <a:gd name="T5" fmla="*/ 0 h 26"/>
                <a:gd name="T6" fmla="*/ 3 w 235"/>
                <a:gd name="T7" fmla="*/ 0 h 26"/>
                <a:gd name="T8" fmla="*/ 0 w 235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26">
                  <a:moveTo>
                    <a:pt x="0" y="26"/>
                  </a:moveTo>
                  <a:lnTo>
                    <a:pt x="235" y="26"/>
                  </a:lnTo>
                  <a:lnTo>
                    <a:pt x="235" y="0"/>
                  </a:lnTo>
                  <a:lnTo>
                    <a:pt x="3" y="0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31"/>
            <p:cNvSpPr>
              <a:spLocks noEditPoints="1"/>
            </p:cNvSpPr>
            <p:nvPr/>
          </p:nvSpPr>
          <p:spPr bwMode="auto">
            <a:xfrm>
              <a:off x="3240452" y="953669"/>
              <a:ext cx="376117" cy="629158"/>
            </a:xfrm>
            <a:custGeom>
              <a:avLst/>
              <a:gdLst>
                <a:gd name="T0" fmla="*/ 100 w 100"/>
                <a:gd name="T1" fmla="*/ 152 h 168"/>
                <a:gd name="T2" fmla="*/ 38 w 100"/>
                <a:gd name="T3" fmla="*/ 0 h 168"/>
                <a:gd name="T4" fmla="*/ 0 w 100"/>
                <a:gd name="T5" fmla="*/ 15 h 168"/>
                <a:gd name="T6" fmla="*/ 62 w 100"/>
                <a:gd name="T7" fmla="*/ 168 h 168"/>
                <a:gd name="T8" fmla="*/ 100 w 100"/>
                <a:gd name="T9" fmla="*/ 152 h 168"/>
                <a:gd name="T10" fmla="*/ 34 w 100"/>
                <a:gd name="T11" fmla="*/ 6 h 168"/>
                <a:gd name="T12" fmla="*/ 75 w 100"/>
                <a:gd name="T13" fmla="*/ 107 h 168"/>
                <a:gd name="T14" fmla="*/ 73 w 100"/>
                <a:gd name="T15" fmla="*/ 115 h 168"/>
                <a:gd name="T16" fmla="*/ 67 w 100"/>
                <a:gd name="T17" fmla="*/ 111 h 168"/>
                <a:gd name="T18" fmla="*/ 25 w 100"/>
                <a:gd name="T19" fmla="*/ 10 h 168"/>
                <a:gd name="T20" fmla="*/ 34 w 100"/>
                <a:gd name="T21" fmla="*/ 6 h 168"/>
                <a:gd name="T22" fmla="*/ 56 w 100"/>
                <a:gd name="T23" fmla="*/ 122 h 168"/>
                <a:gd name="T24" fmla="*/ 50 w 100"/>
                <a:gd name="T25" fmla="*/ 118 h 168"/>
                <a:gd name="T26" fmla="*/ 9 w 100"/>
                <a:gd name="T27" fmla="*/ 16 h 168"/>
                <a:gd name="T28" fmla="*/ 17 w 100"/>
                <a:gd name="T29" fmla="*/ 13 h 168"/>
                <a:gd name="T30" fmla="*/ 58 w 100"/>
                <a:gd name="T31" fmla="*/ 114 h 168"/>
                <a:gd name="T32" fmla="*/ 56 w 100"/>
                <a:gd name="T33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68">
                  <a:moveTo>
                    <a:pt x="100" y="152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62" y="168"/>
                    <a:pt x="62" y="168"/>
                    <a:pt x="62" y="168"/>
                  </a:cubicBezTo>
                  <a:lnTo>
                    <a:pt x="100" y="152"/>
                  </a:lnTo>
                  <a:close/>
                  <a:moveTo>
                    <a:pt x="34" y="6"/>
                  </a:moveTo>
                  <a:cubicBezTo>
                    <a:pt x="75" y="107"/>
                    <a:pt x="75" y="107"/>
                    <a:pt x="75" y="107"/>
                  </a:cubicBezTo>
                  <a:cubicBezTo>
                    <a:pt x="76" y="111"/>
                    <a:pt x="76" y="114"/>
                    <a:pt x="73" y="115"/>
                  </a:cubicBezTo>
                  <a:cubicBezTo>
                    <a:pt x="71" y="116"/>
                    <a:pt x="68" y="114"/>
                    <a:pt x="67" y="111"/>
                  </a:cubicBezTo>
                  <a:cubicBezTo>
                    <a:pt x="25" y="10"/>
                    <a:pt x="25" y="10"/>
                    <a:pt x="25" y="10"/>
                  </a:cubicBezTo>
                  <a:lnTo>
                    <a:pt x="34" y="6"/>
                  </a:lnTo>
                  <a:close/>
                  <a:moveTo>
                    <a:pt x="56" y="122"/>
                  </a:moveTo>
                  <a:cubicBezTo>
                    <a:pt x="54" y="123"/>
                    <a:pt x="51" y="121"/>
                    <a:pt x="50" y="1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60" y="118"/>
                    <a:pt x="59" y="121"/>
                    <a:pt x="56" y="1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560186" y="442644"/>
            <a:ext cx="3080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System model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83" y="2243888"/>
            <a:ext cx="5807057" cy="220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757" y="1558096"/>
            <a:ext cx="4434854" cy="33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229111" y="5290032"/>
            <a:ext cx="11576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ypical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V2I communication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scenarios of high speed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 and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highway environment.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44634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560186" y="442644"/>
            <a:ext cx="3080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System model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042063" y="1352104"/>
            <a:ext cx="10116767" cy="325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received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signal model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: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where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k represents the index of sample in time domain. s(k)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is the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transmitted signal and n(k) is the Gaussian noise. L is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number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of multipath, and hl(k) is the lth multipath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channel model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. When l = 0, h0(k) is the </a:t>
            </a:r>
            <a:r>
              <a:rPr lang="en-US" altLang="zh-CN" sz="2000" kern="0" dirty="0" err="1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LoS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 path as below</a:t>
            </a:r>
          </a:p>
          <a:p>
            <a:pPr lvl="0" algn="ctr">
              <a:lnSpc>
                <a:spcPct val="130000"/>
              </a:lnSpc>
              <a:spcBef>
                <a:spcPct val="0"/>
              </a:spcBef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graphicFrame>
        <p:nvGraphicFramePr>
          <p:cNvPr id="9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361820"/>
              </p:ext>
            </p:extLst>
          </p:nvPr>
        </p:nvGraphicFramePr>
        <p:xfrm>
          <a:off x="4203383" y="1663770"/>
          <a:ext cx="37941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4" imgW="1955800" imgH="431800" progId="Equation.DSMT4">
                  <p:embed/>
                </p:oleObj>
              </mc:Choice>
              <mc:Fallback>
                <p:oleObj name="Equation" r:id="rId4" imgW="1955800" imgH="431800" progId="Equation.DSMT4">
                  <p:embed/>
                  <p:pic>
                    <p:nvPicPr>
                      <p:cNvPr id="38924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383" y="1663770"/>
                        <a:ext cx="37941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52035"/>
              </p:ext>
            </p:extLst>
          </p:nvPr>
        </p:nvGraphicFramePr>
        <p:xfrm>
          <a:off x="4630281" y="4035516"/>
          <a:ext cx="3238500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Equation" r:id="rId6" imgW="1866900" imgH="508000" progId="Equation.DSMT4">
                  <p:embed/>
                </p:oleObj>
              </mc:Choice>
              <mc:Fallback>
                <p:oleObj name="Equation" r:id="rId6" imgW="1866900" imgH="508000" progId="Equation.DSMT4">
                  <p:embed/>
                  <p:pic>
                    <p:nvPicPr>
                      <p:cNvPr id="38928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0281" y="4035516"/>
                        <a:ext cx="3238500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6477384"/>
              </p:ext>
            </p:extLst>
          </p:nvPr>
        </p:nvGraphicFramePr>
        <p:xfrm>
          <a:off x="6508580" y="5272413"/>
          <a:ext cx="1219665" cy="76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Equation" r:id="rId8" imgW="685800" imgH="431640" progId="Equation.DSMT4">
                  <p:embed/>
                </p:oleObj>
              </mc:Choice>
              <mc:Fallback>
                <p:oleObj name="Equation" r:id="rId8" imgW="6858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08580" y="5272413"/>
                        <a:ext cx="1219665" cy="767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367171"/>
              </p:ext>
            </p:extLst>
          </p:nvPr>
        </p:nvGraphicFramePr>
        <p:xfrm>
          <a:off x="4560186" y="5306338"/>
          <a:ext cx="971091" cy="70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Equation" r:id="rId10" imgW="545760" imgH="393480" progId="Equation.DSMT4">
                  <p:embed/>
                </p:oleObj>
              </mc:Choice>
              <mc:Fallback>
                <p:oleObj name="Equation" r:id="rId10" imgW="545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60186" y="5306338"/>
                        <a:ext cx="971091" cy="7000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45837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560186" y="442644"/>
            <a:ext cx="3080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System model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042063" y="1352104"/>
            <a:ext cx="10116767" cy="445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objective function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: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where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n is the true SNR value, f represents the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function that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neural network needs to fit, R is the received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data matrix and           is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matrix dimension. 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       is the matrix obtained from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received signal sequence after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data preprocessing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.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lvl="0" algn="ctr">
              <a:lnSpc>
                <a:spcPct val="130000"/>
              </a:lnSpc>
              <a:spcBef>
                <a:spcPct val="0"/>
              </a:spcBef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572102"/>
              </p:ext>
            </p:extLst>
          </p:nvPr>
        </p:nvGraphicFramePr>
        <p:xfrm>
          <a:off x="4420298" y="1931574"/>
          <a:ext cx="3360295" cy="672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4" imgW="1650960" imgH="330120" progId="Equation.DSMT4">
                  <p:embed/>
                </p:oleObj>
              </mc:Choice>
              <mc:Fallback>
                <p:oleObj name="Equation" r:id="rId4" imgW="165096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20298" y="1931574"/>
                        <a:ext cx="3360295" cy="672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135405"/>
              </p:ext>
            </p:extLst>
          </p:nvPr>
        </p:nvGraphicFramePr>
        <p:xfrm>
          <a:off x="4560186" y="3390577"/>
          <a:ext cx="720099" cy="400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Equation" r:id="rId6" imgW="228600" imgH="126720" progId="Equation.DSMT4">
                  <p:embed/>
                </p:oleObj>
              </mc:Choice>
              <mc:Fallback>
                <p:oleObj name="Equation" r:id="rId6" imgW="22860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60186" y="3390577"/>
                        <a:ext cx="720099" cy="400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949533"/>
              </p:ext>
            </p:extLst>
          </p:nvPr>
        </p:nvGraphicFramePr>
        <p:xfrm>
          <a:off x="7734826" y="3396743"/>
          <a:ext cx="568405" cy="409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Equation" r:id="rId8" imgW="317160" imgH="228600" progId="Equation.DSMT4">
                  <p:embed/>
                </p:oleObj>
              </mc:Choice>
              <mc:Fallback>
                <p:oleObj name="Equation" r:id="rId8" imgW="3171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34826" y="3396743"/>
                        <a:ext cx="568405" cy="409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311871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235193" y="2637545"/>
            <a:ext cx="1510045" cy="1510045"/>
          </a:xfrm>
          <a:prstGeom prst="ellipse">
            <a:avLst/>
          </a:prstGeom>
          <a:noFill/>
          <a:ln w="3175">
            <a:solidFill>
              <a:srgbClr val="005D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811511" y="2550792"/>
            <a:ext cx="3327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Channel prediction </a:t>
            </a:r>
            <a:r>
              <a:rPr lang="en-US" altLang="zh-CN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model</a:t>
            </a:r>
            <a:endParaRPr lang="en-US" altLang="zh-CN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64336" y="2993553"/>
            <a:ext cx="844988" cy="789760"/>
            <a:chOff x="7132549" y="4412456"/>
            <a:chExt cx="485775" cy="454025"/>
          </a:xfrm>
          <a:solidFill>
            <a:srgbClr val="005D9D"/>
          </a:solidFill>
        </p:grpSpPr>
        <p:sp>
          <p:nvSpPr>
            <p:cNvPr id="13" name="Rectangle 18"/>
            <p:cNvSpPr>
              <a:spLocks noChangeArrowheads="1"/>
            </p:cNvSpPr>
            <p:nvPr/>
          </p:nvSpPr>
          <p:spPr bwMode="auto">
            <a:xfrm>
              <a:off x="7199224" y="4525168"/>
              <a:ext cx="236538" cy="22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7497674" y="4706143"/>
              <a:ext cx="0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0"/>
            <p:cNvSpPr>
              <a:spLocks noEditPoints="1"/>
            </p:cNvSpPr>
            <p:nvPr/>
          </p:nvSpPr>
          <p:spPr bwMode="auto">
            <a:xfrm>
              <a:off x="7132549" y="4412456"/>
              <a:ext cx="365125" cy="425450"/>
            </a:xfrm>
            <a:custGeom>
              <a:avLst/>
              <a:gdLst>
                <a:gd name="T0" fmla="*/ 158 w 184"/>
                <a:gd name="T1" fmla="*/ 186 h 213"/>
                <a:gd name="T2" fmla="*/ 151 w 184"/>
                <a:gd name="T3" fmla="*/ 190 h 213"/>
                <a:gd name="T4" fmla="*/ 122 w 184"/>
                <a:gd name="T5" fmla="*/ 196 h 213"/>
                <a:gd name="T6" fmla="*/ 85 w 184"/>
                <a:gd name="T7" fmla="*/ 184 h 213"/>
                <a:gd name="T8" fmla="*/ 22 w 184"/>
                <a:gd name="T9" fmla="*/ 184 h 213"/>
                <a:gd name="T10" fmla="*/ 18 w 184"/>
                <a:gd name="T11" fmla="*/ 181 h 213"/>
                <a:gd name="T12" fmla="*/ 18 w 184"/>
                <a:gd name="T13" fmla="*/ 21 h 213"/>
                <a:gd name="T14" fmla="*/ 22 w 184"/>
                <a:gd name="T15" fmla="*/ 17 h 213"/>
                <a:gd name="T16" fmla="*/ 163 w 184"/>
                <a:gd name="T17" fmla="*/ 17 h 213"/>
                <a:gd name="T18" fmla="*/ 166 w 184"/>
                <a:gd name="T19" fmla="*/ 21 h 213"/>
                <a:gd name="T20" fmla="*/ 166 w 184"/>
                <a:gd name="T21" fmla="*/ 85 h 213"/>
                <a:gd name="T22" fmla="*/ 179 w 184"/>
                <a:gd name="T23" fmla="*/ 102 h 213"/>
                <a:gd name="T24" fmla="*/ 184 w 184"/>
                <a:gd name="T25" fmla="*/ 116 h 213"/>
                <a:gd name="T26" fmla="*/ 184 w 184"/>
                <a:gd name="T27" fmla="*/ 21 h 213"/>
                <a:gd name="T28" fmla="*/ 163 w 184"/>
                <a:gd name="T29" fmla="*/ 0 h 213"/>
                <a:gd name="T30" fmla="*/ 22 w 184"/>
                <a:gd name="T31" fmla="*/ 0 h 213"/>
                <a:gd name="T32" fmla="*/ 0 w 184"/>
                <a:gd name="T33" fmla="*/ 21 h 213"/>
                <a:gd name="T34" fmla="*/ 0 w 184"/>
                <a:gd name="T35" fmla="*/ 192 h 213"/>
                <a:gd name="T36" fmla="*/ 22 w 184"/>
                <a:gd name="T37" fmla="*/ 213 h 213"/>
                <a:gd name="T38" fmla="*/ 163 w 184"/>
                <a:gd name="T39" fmla="*/ 213 h 213"/>
                <a:gd name="T40" fmla="*/ 181 w 184"/>
                <a:gd name="T41" fmla="*/ 203 h 213"/>
                <a:gd name="T42" fmla="*/ 158 w 184"/>
                <a:gd name="T43" fmla="*/ 186 h 213"/>
                <a:gd name="T44" fmla="*/ 92 w 184"/>
                <a:gd name="T45" fmla="*/ 206 h 213"/>
                <a:gd name="T46" fmla="*/ 84 w 184"/>
                <a:gd name="T47" fmla="*/ 199 h 213"/>
                <a:gd name="T48" fmla="*/ 92 w 184"/>
                <a:gd name="T49" fmla="*/ 191 h 213"/>
                <a:gd name="T50" fmla="*/ 100 w 184"/>
                <a:gd name="T51" fmla="*/ 199 h 213"/>
                <a:gd name="T52" fmla="*/ 92 w 184"/>
                <a:gd name="T53" fmla="*/ 20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213">
                  <a:moveTo>
                    <a:pt x="158" y="186"/>
                  </a:moveTo>
                  <a:cubicBezTo>
                    <a:pt x="155" y="187"/>
                    <a:pt x="153" y="189"/>
                    <a:pt x="151" y="190"/>
                  </a:cubicBezTo>
                  <a:cubicBezTo>
                    <a:pt x="142" y="194"/>
                    <a:pt x="132" y="196"/>
                    <a:pt x="122" y="196"/>
                  </a:cubicBezTo>
                  <a:cubicBezTo>
                    <a:pt x="109" y="196"/>
                    <a:pt x="96" y="192"/>
                    <a:pt x="85" y="184"/>
                  </a:cubicBezTo>
                  <a:cubicBezTo>
                    <a:pt x="22" y="184"/>
                    <a:pt x="22" y="184"/>
                    <a:pt x="22" y="184"/>
                  </a:cubicBezTo>
                  <a:cubicBezTo>
                    <a:pt x="20" y="184"/>
                    <a:pt x="18" y="183"/>
                    <a:pt x="18" y="18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9"/>
                    <a:pt x="20" y="17"/>
                    <a:pt x="22" y="17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5" y="17"/>
                    <a:pt x="166" y="19"/>
                    <a:pt x="166" y="21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71" y="90"/>
                    <a:pt x="175" y="95"/>
                    <a:pt x="179" y="102"/>
                  </a:cubicBezTo>
                  <a:cubicBezTo>
                    <a:pt x="181" y="107"/>
                    <a:pt x="183" y="111"/>
                    <a:pt x="184" y="116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9"/>
                    <a:pt x="175" y="0"/>
                    <a:pt x="16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4"/>
                    <a:pt x="10" y="213"/>
                    <a:pt x="22" y="213"/>
                  </a:cubicBezTo>
                  <a:cubicBezTo>
                    <a:pt x="163" y="213"/>
                    <a:pt x="163" y="213"/>
                    <a:pt x="163" y="213"/>
                  </a:cubicBezTo>
                  <a:cubicBezTo>
                    <a:pt x="171" y="213"/>
                    <a:pt x="177" y="209"/>
                    <a:pt x="181" y="203"/>
                  </a:cubicBezTo>
                  <a:cubicBezTo>
                    <a:pt x="158" y="186"/>
                    <a:pt x="158" y="186"/>
                    <a:pt x="158" y="186"/>
                  </a:cubicBezTo>
                  <a:close/>
                  <a:moveTo>
                    <a:pt x="92" y="206"/>
                  </a:moveTo>
                  <a:cubicBezTo>
                    <a:pt x="88" y="206"/>
                    <a:pt x="84" y="203"/>
                    <a:pt x="84" y="199"/>
                  </a:cubicBezTo>
                  <a:cubicBezTo>
                    <a:pt x="84" y="194"/>
                    <a:pt x="88" y="191"/>
                    <a:pt x="92" y="191"/>
                  </a:cubicBezTo>
                  <a:cubicBezTo>
                    <a:pt x="96" y="191"/>
                    <a:pt x="100" y="194"/>
                    <a:pt x="100" y="199"/>
                  </a:cubicBezTo>
                  <a:cubicBezTo>
                    <a:pt x="100" y="203"/>
                    <a:pt x="96" y="206"/>
                    <a:pt x="92" y="2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1"/>
            <p:cNvSpPr/>
            <p:nvPr/>
          </p:nvSpPr>
          <p:spPr bwMode="auto">
            <a:xfrm>
              <a:off x="7302412" y="4683918"/>
              <a:ext cx="130175" cy="22225"/>
            </a:xfrm>
            <a:custGeom>
              <a:avLst/>
              <a:gdLst>
                <a:gd name="T0" fmla="*/ 3 w 65"/>
                <a:gd name="T1" fmla="*/ 10 h 11"/>
                <a:gd name="T2" fmla="*/ 4 w 65"/>
                <a:gd name="T3" fmla="*/ 11 h 11"/>
                <a:gd name="T4" fmla="*/ 65 w 65"/>
                <a:gd name="T5" fmla="*/ 11 h 11"/>
                <a:gd name="T6" fmla="*/ 65 w 65"/>
                <a:gd name="T7" fmla="*/ 0 h 11"/>
                <a:gd name="T8" fmla="*/ 0 w 65"/>
                <a:gd name="T9" fmla="*/ 0 h 11"/>
                <a:gd name="T10" fmla="*/ 3 w 6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1">
                  <a:moveTo>
                    <a:pt x="3" y="1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7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2"/>
            <p:cNvSpPr/>
            <p:nvPr/>
          </p:nvSpPr>
          <p:spPr bwMode="auto">
            <a:xfrm>
              <a:off x="7196049" y="4683918"/>
              <a:ext cx="52388" cy="22225"/>
            </a:xfrm>
            <a:custGeom>
              <a:avLst/>
              <a:gdLst>
                <a:gd name="T0" fmla="*/ 0 w 27"/>
                <a:gd name="T1" fmla="*/ 0 h 11"/>
                <a:gd name="T2" fmla="*/ 0 w 27"/>
                <a:gd name="T3" fmla="*/ 11 h 11"/>
                <a:gd name="T4" fmla="*/ 27 w 27"/>
                <a:gd name="T5" fmla="*/ 11 h 11"/>
                <a:gd name="T6" fmla="*/ 25 w 27"/>
                <a:gd name="T7" fmla="*/ 0 h 11"/>
                <a:gd name="T8" fmla="*/ 0 w 2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7"/>
                    <a:pt x="25" y="4"/>
                    <a:pt x="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7302412" y="4629943"/>
              <a:ext cx="131762" cy="25400"/>
            </a:xfrm>
            <a:custGeom>
              <a:avLst/>
              <a:gdLst>
                <a:gd name="T0" fmla="*/ 5 w 66"/>
                <a:gd name="T1" fmla="*/ 0 h 12"/>
                <a:gd name="T2" fmla="*/ 1 w 66"/>
                <a:gd name="T3" fmla="*/ 9 h 12"/>
                <a:gd name="T4" fmla="*/ 0 w 66"/>
                <a:gd name="T5" fmla="*/ 12 h 12"/>
                <a:gd name="T6" fmla="*/ 66 w 66"/>
                <a:gd name="T7" fmla="*/ 12 h 12"/>
                <a:gd name="T8" fmla="*/ 66 w 66"/>
                <a:gd name="T9" fmla="*/ 5 h 12"/>
                <a:gd name="T10" fmla="*/ 63 w 66"/>
                <a:gd name="T11" fmla="*/ 0 h 12"/>
                <a:gd name="T12" fmla="*/ 5 w 6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2">
                  <a:moveTo>
                    <a:pt x="5" y="0"/>
                  </a:moveTo>
                  <a:cubicBezTo>
                    <a:pt x="3" y="3"/>
                    <a:pt x="2" y="6"/>
                    <a:pt x="1" y="9"/>
                  </a:cubicBezTo>
                  <a:cubicBezTo>
                    <a:pt x="1" y="10"/>
                    <a:pt x="1" y="11"/>
                    <a:pt x="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4"/>
                    <a:pt x="64" y="2"/>
                    <a:pt x="63" y="0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24"/>
            <p:cNvSpPr/>
            <p:nvPr/>
          </p:nvSpPr>
          <p:spPr bwMode="auto">
            <a:xfrm>
              <a:off x="7197637" y="4629943"/>
              <a:ext cx="50800" cy="25400"/>
            </a:xfrm>
            <a:custGeom>
              <a:avLst/>
              <a:gdLst>
                <a:gd name="T0" fmla="*/ 0 w 26"/>
                <a:gd name="T1" fmla="*/ 0 h 12"/>
                <a:gd name="T2" fmla="*/ 0 w 26"/>
                <a:gd name="T3" fmla="*/ 12 h 12"/>
                <a:gd name="T4" fmla="*/ 24 w 26"/>
                <a:gd name="T5" fmla="*/ 12 h 12"/>
                <a:gd name="T6" fmla="*/ 26 w 26"/>
                <a:gd name="T7" fmla="*/ 0 h 12"/>
                <a:gd name="T8" fmla="*/ 0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8"/>
                    <a:pt x="25" y="4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25"/>
            <p:cNvSpPr/>
            <p:nvPr/>
          </p:nvSpPr>
          <p:spPr bwMode="auto">
            <a:xfrm>
              <a:off x="7197637" y="4577556"/>
              <a:ext cx="85725" cy="22225"/>
            </a:xfrm>
            <a:custGeom>
              <a:avLst/>
              <a:gdLst>
                <a:gd name="T0" fmla="*/ 43 w 43"/>
                <a:gd name="T1" fmla="*/ 0 h 12"/>
                <a:gd name="T2" fmla="*/ 0 w 43"/>
                <a:gd name="T3" fmla="*/ 0 h 12"/>
                <a:gd name="T4" fmla="*/ 0 w 43"/>
                <a:gd name="T5" fmla="*/ 12 h 12"/>
                <a:gd name="T6" fmla="*/ 34 w 43"/>
                <a:gd name="T7" fmla="*/ 12 h 12"/>
                <a:gd name="T8" fmla="*/ 43 w 4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2"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6" y="8"/>
                    <a:pt x="39" y="4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26"/>
            <p:cNvSpPr>
              <a:spLocks noEditPoints="1"/>
            </p:cNvSpPr>
            <p:nvPr/>
          </p:nvSpPr>
          <p:spPr bwMode="auto">
            <a:xfrm>
              <a:off x="7237324" y="4534693"/>
              <a:ext cx="381000" cy="331788"/>
            </a:xfrm>
            <a:custGeom>
              <a:avLst/>
              <a:gdLst>
                <a:gd name="T0" fmla="*/ 184 w 192"/>
                <a:gd name="T1" fmla="*/ 132 h 166"/>
                <a:gd name="T2" fmla="*/ 129 w 192"/>
                <a:gd name="T3" fmla="*/ 92 h 166"/>
                <a:gd name="T4" fmla="*/ 125 w 192"/>
                <a:gd name="T5" fmla="*/ 90 h 166"/>
                <a:gd name="T6" fmla="*/ 121 w 192"/>
                <a:gd name="T7" fmla="*/ 43 h 166"/>
                <a:gd name="T8" fmla="*/ 41 w 192"/>
                <a:gd name="T9" fmla="*/ 15 h 166"/>
                <a:gd name="T10" fmla="*/ 15 w 192"/>
                <a:gd name="T11" fmla="*/ 96 h 166"/>
                <a:gd name="T12" fmla="*/ 95 w 192"/>
                <a:gd name="T13" fmla="*/ 124 h 166"/>
                <a:gd name="T14" fmla="*/ 105 w 192"/>
                <a:gd name="T15" fmla="*/ 118 h 166"/>
                <a:gd name="T16" fmla="*/ 108 w 192"/>
                <a:gd name="T17" fmla="*/ 121 h 166"/>
                <a:gd name="T18" fmla="*/ 163 w 192"/>
                <a:gd name="T19" fmla="*/ 161 h 166"/>
                <a:gd name="T20" fmla="*/ 184 w 192"/>
                <a:gd name="T21" fmla="*/ 157 h 166"/>
                <a:gd name="T22" fmla="*/ 188 w 192"/>
                <a:gd name="T23" fmla="*/ 153 h 166"/>
                <a:gd name="T24" fmla="*/ 184 w 192"/>
                <a:gd name="T25" fmla="*/ 132 h 166"/>
                <a:gd name="T26" fmla="*/ 87 w 192"/>
                <a:gd name="T27" fmla="*/ 107 h 166"/>
                <a:gd name="T28" fmla="*/ 32 w 192"/>
                <a:gd name="T29" fmla="*/ 88 h 166"/>
                <a:gd name="T30" fmla="*/ 49 w 192"/>
                <a:gd name="T31" fmla="*/ 32 h 166"/>
                <a:gd name="T32" fmla="*/ 104 w 192"/>
                <a:gd name="T33" fmla="*/ 52 h 166"/>
                <a:gd name="T34" fmla="*/ 87 w 192"/>
                <a:gd name="T35" fmla="*/ 10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66">
                  <a:moveTo>
                    <a:pt x="184" y="132"/>
                  </a:moveTo>
                  <a:cubicBezTo>
                    <a:pt x="129" y="92"/>
                    <a:pt x="129" y="92"/>
                    <a:pt x="129" y="92"/>
                  </a:cubicBezTo>
                  <a:cubicBezTo>
                    <a:pt x="128" y="91"/>
                    <a:pt x="126" y="90"/>
                    <a:pt x="125" y="90"/>
                  </a:cubicBezTo>
                  <a:cubicBezTo>
                    <a:pt x="130" y="75"/>
                    <a:pt x="129" y="58"/>
                    <a:pt x="121" y="43"/>
                  </a:cubicBezTo>
                  <a:cubicBezTo>
                    <a:pt x="106" y="13"/>
                    <a:pt x="70" y="0"/>
                    <a:pt x="41" y="15"/>
                  </a:cubicBezTo>
                  <a:cubicBezTo>
                    <a:pt x="11" y="30"/>
                    <a:pt x="0" y="66"/>
                    <a:pt x="15" y="96"/>
                  </a:cubicBezTo>
                  <a:cubicBezTo>
                    <a:pt x="30" y="126"/>
                    <a:pt x="66" y="139"/>
                    <a:pt x="95" y="124"/>
                  </a:cubicBezTo>
                  <a:cubicBezTo>
                    <a:pt x="99" y="122"/>
                    <a:pt x="102" y="120"/>
                    <a:pt x="105" y="118"/>
                  </a:cubicBezTo>
                  <a:cubicBezTo>
                    <a:pt x="106" y="119"/>
                    <a:pt x="107" y="120"/>
                    <a:pt x="108" y="121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70" y="166"/>
                    <a:pt x="179" y="164"/>
                    <a:pt x="184" y="157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92" y="146"/>
                    <a:pt x="191" y="137"/>
                    <a:pt x="184" y="132"/>
                  </a:cubicBezTo>
                  <a:close/>
                  <a:moveTo>
                    <a:pt x="87" y="107"/>
                  </a:moveTo>
                  <a:cubicBezTo>
                    <a:pt x="67" y="117"/>
                    <a:pt x="42" y="108"/>
                    <a:pt x="32" y="88"/>
                  </a:cubicBezTo>
                  <a:cubicBezTo>
                    <a:pt x="22" y="67"/>
                    <a:pt x="29" y="42"/>
                    <a:pt x="49" y="32"/>
                  </a:cubicBezTo>
                  <a:cubicBezTo>
                    <a:pt x="69" y="22"/>
                    <a:pt x="94" y="31"/>
                    <a:pt x="104" y="52"/>
                  </a:cubicBezTo>
                  <a:cubicBezTo>
                    <a:pt x="114" y="72"/>
                    <a:pt x="107" y="97"/>
                    <a:pt x="87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文本框 10"/>
          <p:cNvSpPr txBox="1"/>
          <p:nvPr/>
        </p:nvSpPr>
        <p:spPr>
          <a:xfrm>
            <a:off x="7897229" y="3427955"/>
            <a:ext cx="2767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 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BCPMN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3" name="组合 213"/>
          <p:cNvGrpSpPr/>
          <p:nvPr/>
        </p:nvGrpSpPr>
        <p:grpSpPr bwMode="auto">
          <a:xfrm>
            <a:off x="7118651" y="3411106"/>
            <a:ext cx="593723" cy="594598"/>
            <a:chOff x="1754693" y="2521817"/>
            <a:chExt cx="822325" cy="823913"/>
          </a:xfrm>
          <a:solidFill>
            <a:srgbClr val="005D9D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1754033" y="2534090"/>
              <a:ext cx="667986" cy="776664"/>
            </a:xfrm>
            <a:custGeom>
              <a:avLst/>
              <a:gdLst>
                <a:gd name="T0" fmla="*/ 157 w 178"/>
                <a:gd name="T1" fmla="*/ 0 h 207"/>
                <a:gd name="T2" fmla="*/ 20 w 178"/>
                <a:gd name="T3" fmla="*/ 0 h 207"/>
                <a:gd name="T4" fmla="*/ 0 w 178"/>
                <a:gd name="T5" fmla="*/ 20 h 207"/>
                <a:gd name="T6" fmla="*/ 0 w 178"/>
                <a:gd name="T7" fmla="*/ 186 h 207"/>
                <a:gd name="T8" fmla="*/ 20 w 178"/>
                <a:gd name="T9" fmla="*/ 207 h 207"/>
                <a:gd name="T10" fmla="*/ 157 w 178"/>
                <a:gd name="T11" fmla="*/ 207 h 207"/>
                <a:gd name="T12" fmla="*/ 178 w 178"/>
                <a:gd name="T13" fmla="*/ 186 h 207"/>
                <a:gd name="T14" fmla="*/ 178 w 178"/>
                <a:gd name="T15" fmla="*/ 20 h 207"/>
                <a:gd name="T16" fmla="*/ 157 w 178"/>
                <a:gd name="T17" fmla="*/ 0 h 207"/>
                <a:gd name="T18" fmla="*/ 89 w 178"/>
                <a:gd name="T19" fmla="*/ 200 h 207"/>
                <a:gd name="T20" fmla="*/ 81 w 178"/>
                <a:gd name="T21" fmla="*/ 193 h 207"/>
                <a:gd name="T22" fmla="*/ 89 w 178"/>
                <a:gd name="T23" fmla="*/ 185 h 207"/>
                <a:gd name="T24" fmla="*/ 96 w 178"/>
                <a:gd name="T25" fmla="*/ 193 h 207"/>
                <a:gd name="T26" fmla="*/ 89 w 178"/>
                <a:gd name="T27" fmla="*/ 200 h 207"/>
                <a:gd name="T28" fmla="*/ 161 w 178"/>
                <a:gd name="T29" fmla="*/ 176 h 207"/>
                <a:gd name="T30" fmla="*/ 157 w 178"/>
                <a:gd name="T31" fmla="*/ 179 h 207"/>
                <a:gd name="T32" fmla="*/ 20 w 178"/>
                <a:gd name="T33" fmla="*/ 179 h 207"/>
                <a:gd name="T34" fmla="*/ 17 w 178"/>
                <a:gd name="T35" fmla="*/ 176 h 207"/>
                <a:gd name="T36" fmla="*/ 17 w 178"/>
                <a:gd name="T37" fmla="*/ 20 h 207"/>
                <a:gd name="T38" fmla="*/ 20 w 178"/>
                <a:gd name="T39" fmla="*/ 17 h 207"/>
                <a:gd name="T40" fmla="*/ 157 w 178"/>
                <a:gd name="T41" fmla="*/ 17 h 207"/>
                <a:gd name="T42" fmla="*/ 161 w 178"/>
                <a:gd name="T43" fmla="*/ 20 h 207"/>
                <a:gd name="T44" fmla="*/ 161 w 178"/>
                <a:gd name="T45" fmla="*/ 17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207">
                  <a:moveTo>
                    <a:pt x="15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8"/>
                    <a:pt x="9" y="207"/>
                    <a:pt x="20" y="207"/>
                  </a:cubicBezTo>
                  <a:cubicBezTo>
                    <a:pt x="157" y="207"/>
                    <a:pt x="157" y="207"/>
                    <a:pt x="157" y="207"/>
                  </a:cubicBezTo>
                  <a:cubicBezTo>
                    <a:pt x="169" y="207"/>
                    <a:pt x="178" y="198"/>
                    <a:pt x="178" y="186"/>
                  </a:cubicBezTo>
                  <a:cubicBezTo>
                    <a:pt x="178" y="20"/>
                    <a:pt x="178" y="20"/>
                    <a:pt x="178" y="20"/>
                  </a:cubicBezTo>
                  <a:cubicBezTo>
                    <a:pt x="178" y="9"/>
                    <a:pt x="169" y="0"/>
                    <a:pt x="157" y="0"/>
                  </a:cubicBezTo>
                  <a:close/>
                  <a:moveTo>
                    <a:pt x="89" y="200"/>
                  </a:moveTo>
                  <a:cubicBezTo>
                    <a:pt x="85" y="200"/>
                    <a:pt x="81" y="197"/>
                    <a:pt x="81" y="193"/>
                  </a:cubicBezTo>
                  <a:cubicBezTo>
                    <a:pt x="81" y="189"/>
                    <a:pt x="85" y="185"/>
                    <a:pt x="89" y="185"/>
                  </a:cubicBezTo>
                  <a:cubicBezTo>
                    <a:pt x="93" y="185"/>
                    <a:pt x="96" y="189"/>
                    <a:pt x="96" y="193"/>
                  </a:cubicBezTo>
                  <a:cubicBezTo>
                    <a:pt x="96" y="197"/>
                    <a:pt x="93" y="200"/>
                    <a:pt x="89" y="200"/>
                  </a:cubicBezTo>
                  <a:close/>
                  <a:moveTo>
                    <a:pt x="161" y="176"/>
                  </a:moveTo>
                  <a:cubicBezTo>
                    <a:pt x="161" y="177"/>
                    <a:pt x="159" y="179"/>
                    <a:pt x="157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79"/>
                    <a:pt x="17" y="177"/>
                    <a:pt x="17" y="17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8"/>
                    <a:pt x="18" y="17"/>
                    <a:pt x="20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9" y="17"/>
                    <a:pt x="161" y="18"/>
                    <a:pt x="161" y="20"/>
                  </a:cubicBezTo>
                  <a:lnTo>
                    <a:pt x="161" y="1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43"/>
            <p:cNvSpPr/>
            <p:nvPr/>
          </p:nvSpPr>
          <p:spPr bwMode="auto">
            <a:xfrm>
              <a:off x="2467153" y="2522048"/>
              <a:ext cx="105314" cy="51175"/>
            </a:xfrm>
            <a:custGeom>
              <a:avLst/>
              <a:gdLst>
                <a:gd name="T0" fmla="*/ 25 w 29"/>
                <a:gd name="T1" fmla="*/ 0 h 14"/>
                <a:gd name="T2" fmla="*/ 4 w 29"/>
                <a:gd name="T3" fmla="*/ 0 h 14"/>
                <a:gd name="T4" fmla="*/ 0 w 29"/>
                <a:gd name="T5" fmla="*/ 4 h 14"/>
                <a:gd name="T6" fmla="*/ 0 w 29"/>
                <a:gd name="T7" fmla="*/ 14 h 14"/>
                <a:gd name="T8" fmla="*/ 29 w 29"/>
                <a:gd name="T9" fmla="*/ 14 h 14"/>
                <a:gd name="T10" fmla="*/ 29 w 29"/>
                <a:gd name="T11" fmla="*/ 4 h 14"/>
                <a:gd name="T12" fmla="*/ 25 w 29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4">
                  <a:moveTo>
                    <a:pt x="2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2"/>
                    <a:pt x="27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44"/>
            <p:cNvSpPr/>
            <p:nvPr/>
          </p:nvSpPr>
          <p:spPr bwMode="auto">
            <a:xfrm>
              <a:off x="2467153" y="2585264"/>
              <a:ext cx="105314" cy="761613"/>
            </a:xfrm>
            <a:custGeom>
              <a:avLst/>
              <a:gdLst>
                <a:gd name="T0" fmla="*/ 0 w 29"/>
                <a:gd name="T1" fmla="*/ 60 h 202"/>
                <a:gd name="T2" fmla="*/ 2 w 29"/>
                <a:gd name="T3" fmla="*/ 63 h 202"/>
                <a:gd name="T4" fmla="*/ 19 w 29"/>
                <a:gd name="T5" fmla="*/ 63 h 202"/>
                <a:gd name="T6" fmla="*/ 19 w 29"/>
                <a:gd name="T7" fmla="*/ 66 h 202"/>
                <a:gd name="T8" fmla="*/ 4 w 29"/>
                <a:gd name="T9" fmla="*/ 66 h 202"/>
                <a:gd name="T10" fmla="*/ 4 w 29"/>
                <a:gd name="T11" fmla="*/ 169 h 202"/>
                <a:gd name="T12" fmla="*/ 15 w 29"/>
                <a:gd name="T13" fmla="*/ 202 h 202"/>
                <a:gd name="T14" fmla="*/ 25 w 29"/>
                <a:gd name="T15" fmla="*/ 169 h 202"/>
                <a:gd name="T16" fmla="*/ 25 w 29"/>
                <a:gd name="T17" fmla="*/ 64 h 202"/>
                <a:gd name="T18" fmla="*/ 29 w 29"/>
                <a:gd name="T19" fmla="*/ 60 h 202"/>
                <a:gd name="T20" fmla="*/ 29 w 29"/>
                <a:gd name="T21" fmla="*/ 0 h 202"/>
                <a:gd name="T22" fmla="*/ 0 w 29"/>
                <a:gd name="T23" fmla="*/ 0 h 202"/>
                <a:gd name="T24" fmla="*/ 0 w 29"/>
                <a:gd name="T25" fmla="*/ 6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202">
                  <a:moveTo>
                    <a:pt x="0" y="60"/>
                  </a:moveTo>
                  <a:cubicBezTo>
                    <a:pt x="0" y="61"/>
                    <a:pt x="1" y="62"/>
                    <a:pt x="2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15" y="202"/>
                    <a:pt x="15" y="202"/>
                    <a:pt x="15" y="202"/>
                  </a:cubicBezTo>
                  <a:cubicBezTo>
                    <a:pt x="25" y="169"/>
                    <a:pt x="25" y="169"/>
                    <a:pt x="25" y="169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7" y="64"/>
                    <a:pt x="29" y="62"/>
                    <a:pt x="29" y="6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7" name="Rectangle 45"/>
            <p:cNvSpPr>
              <a:spLocks noChangeArrowheads="1"/>
            </p:cNvSpPr>
            <p:nvPr/>
          </p:nvSpPr>
          <p:spPr bwMode="auto">
            <a:xfrm>
              <a:off x="1874391" y="2735780"/>
              <a:ext cx="433288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8" name="Rectangle 46"/>
            <p:cNvSpPr>
              <a:spLocks noChangeArrowheads="1"/>
            </p:cNvSpPr>
            <p:nvPr/>
          </p:nvSpPr>
          <p:spPr bwMode="auto">
            <a:xfrm>
              <a:off x="1868373" y="2832111"/>
              <a:ext cx="436296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9" name="Rectangle 47"/>
            <p:cNvSpPr>
              <a:spLocks noChangeArrowheads="1"/>
            </p:cNvSpPr>
            <p:nvPr/>
          </p:nvSpPr>
          <p:spPr bwMode="auto">
            <a:xfrm>
              <a:off x="1874391" y="2931452"/>
              <a:ext cx="430279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0" name="Rectangle 48"/>
            <p:cNvSpPr>
              <a:spLocks noChangeArrowheads="1"/>
            </p:cNvSpPr>
            <p:nvPr/>
          </p:nvSpPr>
          <p:spPr bwMode="auto">
            <a:xfrm>
              <a:off x="1865364" y="3030792"/>
              <a:ext cx="436298" cy="4214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1" name="文本框 9"/>
          <p:cNvSpPr txBox="1"/>
          <p:nvPr/>
        </p:nvSpPr>
        <p:spPr>
          <a:xfrm>
            <a:off x="7790834" y="2343752"/>
            <a:ext cx="3728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Data Preprocessing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986743" y="2122612"/>
            <a:ext cx="834546" cy="747984"/>
            <a:chOff x="7843749" y="4320381"/>
            <a:chExt cx="596900" cy="534987"/>
          </a:xfrm>
          <a:solidFill>
            <a:srgbClr val="005D9D"/>
          </a:solidFill>
        </p:grpSpPr>
        <p:sp>
          <p:nvSpPr>
            <p:cNvPr id="33" name="Freeform 43"/>
            <p:cNvSpPr>
              <a:spLocks noEditPoints="1"/>
            </p:cNvSpPr>
            <p:nvPr/>
          </p:nvSpPr>
          <p:spPr bwMode="auto">
            <a:xfrm>
              <a:off x="7891374" y="4320381"/>
              <a:ext cx="217488" cy="293687"/>
            </a:xfrm>
            <a:custGeom>
              <a:avLst/>
              <a:gdLst>
                <a:gd name="T0" fmla="*/ 8 w 110"/>
                <a:gd name="T1" fmla="*/ 92 h 147"/>
                <a:gd name="T2" fmla="*/ 17 w 110"/>
                <a:gd name="T3" fmla="*/ 105 h 147"/>
                <a:gd name="T4" fmla="*/ 57 w 110"/>
                <a:gd name="T5" fmla="*/ 147 h 147"/>
                <a:gd name="T6" fmla="*/ 96 w 110"/>
                <a:gd name="T7" fmla="*/ 105 h 147"/>
                <a:gd name="T8" fmla="*/ 97 w 110"/>
                <a:gd name="T9" fmla="*/ 105 h 147"/>
                <a:gd name="T10" fmla="*/ 107 w 110"/>
                <a:gd name="T11" fmla="*/ 92 h 147"/>
                <a:gd name="T12" fmla="*/ 99 w 110"/>
                <a:gd name="T13" fmla="*/ 80 h 147"/>
                <a:gd name="T14" fmla="*/ 87 w 110"/>
                <a:gd name="T15" fmla="*/ 32 h 147"/>
                <a:gd name="T16" fmla="*/ 28 w 110"/>
                <a:gd name="T17" fmla="*/ 25 h 147"/>
                <a:gd name="T18" fmla="*/ 13 w 110"/>
                <a:gd name="T19" fmla="*/ 81 h 147"/>
                <a:gd name="T20" fmla="*/ 13 w 110"/>
                <a:gd name="T21" fmla="*/ 81 h 147"/>
                <a:gd name="T22" fmla="*/ 8 w 110"/>
                <a:gd name="T23" fmla="*/ 92 h 147"/>
                <a:gd name="T24" fmla="*/ 18 w 110"/>
                <a:gd name="T25" fmla="*/ 82 h 147"/>
                <a:gd name="T26" fmla="*/ 18 w 110"/>
                <a:gd name="T27" fmla="*/ 82 h 147"/>
                <a:gd name="T28" fmla="*/ 19 w 110"/>
                <a:gd name="T29" fmla="*/ 82 h 147"/>
                <a:gd name="T30" fmla="*/ 19 w 110"/>
                <a:gd name="T31" fmla="*/ 79 h 147"/>
                <a:gd name="T32" fmla="*/ 22 w 110"/>
                <a:gd name="T33" fmla="*/ 62 h 147"/>
                <a:gd name="T34" fmla="*/ 26 w 110"/>
                <a:gd name="T35" fmla="*/ 57 h 147"/>
                <a:gd name="T36" fmla="*/ 71 w 110"/>
                <a:gd name="T37" fmla="*/ 46 h 147"/>
                <a:gd name="T38" fmla="*/ 93 w 110"/>
                <a:gd name="T39" fmla="*/ 83 h 147"/>
                <a:gd name="T40" fmla="*/ 94 w 110"/>
                <a:gd name="T41" fmla="*/ 83 h 147"/>
                <a:gd name="T42" fmla="*/ 96 w 110"/>
                <a:gd name="T43" fmla="*/ 82 h 147"/>
                <a:gd name="T44" fmla="*/ 97 w 110"/>
                <a:gd name="T45" fmla="*/ 82 h 147"/>
                <a:gd name="T46" fmla="*/ 102 w 110"/>
                <a:gd name="T47" fmla="*/ 85 h 147"/>
                <a:gd name="T48" fmla="*/ 105 w 110"/>
                <a:gd name="T49" fmla="*/ 92 h 147"/>
                <a:gd name="T50" fmla="*/ 102 w 110"/>
                <a:gd name="T51" fmla="*/ 100 h 147"/>
                <a:gd name="T52" fmla="*/ 97 w 110"/>
                <a:gd name="T53" fmla="*/ 102 h 147"/>
                <a:gd name="T54" fmla="*/ 97 w 110"/>
                <a:gd name="T55" fmla="*/ 102 h 147"/>
                <a:gd name="T56" fmla="*/ 94 w 110"/>
                <a:gd name="T57" fmla="*/ 102 h 147"/>
                <a:gd name="T58" fmla="*/ 94 w 110"/>
                <a:gd name="T59" fmla="*/ 105 h 147"/>
                <a:gd name="T60" fmla="*/ 81 w 110"/>
                <a:gd name="T61" fmla="*/ 133 h 147"/>
                <a:gd name="T62" fmla="*/ 70 w 110"/>
                <a:gd name="T63" fmla="*/ 141 h 147"/>
                <a:gd name="T64" fmla="*/ 57 w 110"/>
                <a:gd name="T65" fmla="*/ 144 h 147"/>
                <a:gd name="T66" fmla="*/ 44 w 110"/>
                <a:gd name="T67" fmla="*/ 141 h 147"/>
                <a:gd name="T68" fmla="*/ 33 w 110"/>
                <a:gd name="T69" fmla="*/ 133 h 147"/>
                <a:gd name="T70" fmla="*/ 20 w 110"/>
                <a:gd name="T71" fmla="*/ 105 h 147"/>
                <a:gd name="T72" fmla="*/ 20 w 110"/>
                <a:gd name="T73" fmla="*/ 103 h 147"/>
                <a:gd name="T74" fmla="*/ 17 w 110"/>
                <a:gd name="T75" fmla="*/ 102 h 147"/>
                <a:gd name="T76" fmla="*/ 10 w 110"/>
                <a:gd name="T77" fmla="*/ 92 h 147"/>
                <a:gd name="T78" fmla="*/ 13 w 110"/>
                <a:gd name="T79" fmla="*/ 85 h 147"/>
                <a:gd name="T80" fmla="*/ 18 w 110"/>
                <a:gd name="T81" fmla="*/ 8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0" h="147">
                  <a:moveTo>
                    <a:pt x="8" y="92"/>
                  </a:moveTo>
                  <a:cubicBezTo>
                    <a:pt x="8" y="99"/>
                    <a:pt x="12" y="105"/>
                    <a:pt x="17" y="105"/>
                  </a:cubicBezTo>
                  <a:cubicBezTo>
                    <a:pt x="21" y="129"/>
                    <a:pt x="37" y="147"/>
                    <a:pt x="57" y="147"/>
                  </a:cubicBezTo>
                  <a:cubicBezTo>
                    <a:pt x="76" y="147"/>
                    <a:pt x="93" y="129"/>
                    <a:pt x="96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103" y="105"/>
                    <a:pt x="107" y="99"/>
                    <a:pt x="107" y="92"/>
                  </a:cubicBezTo>
                  <a:cubicBezTo>
                    <a:pt x="107" y="86"/>
                    <a:pt x="104" y="81"/>
                    <a:pt x="99" y="80"/>
                  </a:cubicBezTo>
                  <a:cubicBezTo>
                    <a:pt x="99" y="80"/>
                    <a:pt x="110" y="43"/>
                    <a:pt x="87" y="32"/>
                  </a:cubicBezTo>
                  <a:cubicBezTo>
                    <a:pt x="84" y="0"/>
                    <a:pt x="28" y="25"/>
                    <a:pt x="28" y="25"/>
                  </a:cubicBezTo>
                  <a:cubicBezTo>
                    <a:pt x="0" y="40"/>
                    <a:pt x="13" y="81"/>
                    <a:pt x="13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0" y="83"/>
                    <a:pt x="8" y="87"/>
                    <a:pt x="8" y="92"/>
                  </a:cubicBezTo>
                  <a:close/>
                  <a:moveTo>
                    <a:pt x="18" y="82"/>
                  </a:moveTo>
                  <a:cubicBezTo>
                    <a:pt x="18" y="82"/>
                    <a:pt x="18" y="82"/>
                    <a:pt x="18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4" y="59"/>
                    <a:pt x="26" y="57"/>
                    <a:pt x="26" y="57"/>
                  </a:cubicBezTo>
                  <a:cubicBezTo>
                    <a:pt x="51" y="59"/>
                    <a:pt x="71" y="46"/>
                    <a:pt x="71" y="46"/>
                  </a:cubicBezTo>
                  <a:cubicBezTo>
                    <a:pt x="88" y="33"/>
                    <a:pt x="93" y="83"/>
                    <a:pt x="93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6" y="82"/>
                    <a:pt x="97" y="82"/>
                    <a:pt x="97" y="82"/>
                  </a:cubicBezTo>
                  <a:cubicBezTo>
                    <a:pt x="99" y="82"/>
                    <a:pt x="101" y="83"/>
                    <a:pt x="102" y="85"/>
                  </a:cubicBezTo>
                  <a:cubicBezTo>
                    <a:pt x="104" y="87"/>
                    <a:pt x="105" y="89"/>
                    <a:pt x="105" y="92"/>
                  </a:cubicBezTo>
                  <a:cubicBezTo>
                    <a:pt x="105" y="95"/>
                    <a:pt x="104" y="98"/>
                    <a:pt x="102" y="100"/>
                  </a:cubicBezTo>
                  <a:cubicBezTo>
                    <a:pt x="101" y="101"/>
                    <a:pt x="99" y="102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2" y="116"/>
                    <a:pt x="87" y="126"/>
                    <a:pt x="81" y="133"/>
                  </a:cubicBezTo>
                  <a:cubicBezTo>
                    <a:pt x="77" y="136"/>
                    <a:pt x="74" y="139"/>
                    <a:pt x="70" y="141"/>
                  </a:cubicBezTo>
                  <a:cubicBezTo>
                    <a:pt x="66" y="143"/>
                    <a:pt x="61" y="144"/>
                    <a:pt x="57" y="144"/>
                  </a:cubicBezTo>
                  <a:cubicBezTo>
                    <a:pt x="53" y="144"/>
                    <a:pt x="48" y="143"/>
                    <a:pt x="44" y="141"/>
                  </a:cubicBezTo>
                  <a:cubicBezTo>
                    <a:pt x="40" y="139"/>
                    <a:pt x="36" y="136"/>
                    <a:pt x="33" y="133"/>
                  </a:cubicBezTo>
                  <a:cubicBezTo>
                    <a:pt x="26" y="126"/>
                    <a:pt x="22" y="116"/>
                    <a:pt x="20" y="105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4" y="102"/>
                    <a:pt x="10" y="98"/>
                    <a:pt x="10" y="92"/>
                  </a:cubicBezTo>
                  <a:cubicBezTo>
                    <a:pt x="10" y="89"/>
                    <a:pt x="11" y="87"/>
                    <a:pt x="13" y="85"/>
                  </a:cubicBezTo>
                  <a:cubicBezTo>
                    <a:pt x="14" y="83"/>
                    <a:pt x="16" y="82"/>
                    <a:pt x="18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44"/>
            <p:cNvSpPr>
              <a:spLocks noEditPoints="1"/>
            </p:cNvSpPr>
            <p:nvPr/>
          </p:nvSpPr>
          <p:spPr bwMode="auto">
            <a:xfrm>
              <a:off x="7937412" y="4466431"/>
              <a:ext cx="130175" cy="46037"/>
            </a:xfrm>
            <a:custGeom>
              <a:avLst/>
              <a:gdLst>
                <a:gd name="T0" fmla="*/ 6 w 65"/>
                <a:gd name="T1" fmla="*/ 23 h 23"/>
                <a:gd name="T2" fmla="*/ 23 w 65"/>
                <a:gd name="T3" fmla="*/ 23 h 23"/>
                <a:gd name="T4" fmla="*/ 29 w 65"/>
                <a:gd name="T5" fmla="*/ 17 h 23"/>
                <a:gd name="T6" fmla="*/ 29 w 65"/>
                <a:gd name="T7" fmla="*/ 11 h 23"/>
                <a:gd name="T8" fmla="*/ 35 w 65"/>
                <a:gd name="T9" fmla="*/ 11 h 23"/>
                <a:gd name="T10" fmla="*/ 35 w 65"/>
                <a:gd name="T11" fmla="*/ 17 h 23"/>
                <a:gd name="T12" fmla="*/ 41 w 65"/>
                <a:gd name="T13" fmla="*/ 23 h 23"/>
                <a:gd name="T14" fmla="*/ 59 w 65"/>
                <a:gd name="T15" fmla="*/ 23 h 23"/>
                <a:gd name="T16" fmla="*/ 65 w 65"/>
                <a:gd name="T17" fmla="*/ 17 h 23"/>
                <a:gd name="T18" fmla="*/ 65 w 65"/>
                <a:gd name="T19" fmla="*/ 6 h 23"/>
                <a:gd name="T20" fmla="*/ 59 w 65"/>
                <a:gd name="T21" fmla="*/ 0 h 23"/>
                <a:gd name="T22" fmla="*/ 41 w 65"/>
                <a:gd name="T23" fmla="*/ 0 h 23"/>
                <a:gd name="T24" fmla="*/ 35 w 65"/>
                <a:gd name="T25" fmla="*/ 6 h 23"/>
                <a:gd name="T26" fmla="*/ 35 w 65"/>
                <a:gd name="T27" fmla="*/ 10 h 23"/>
                <a:gd name="T28" fmla="*/ 29 w 65"/>
                <a:gd name="T29" fmla="*/ 10 h 23"/>
                <a:gd name="T30" fmla="*/ 29 w 65"/>
                <a:gd name="T31" fmla="*/ 6 h 23"/>
                <a:gd name="T32" fmla="*/ 23 w 65"/>
                <a:gd name="T33" fmla="*/ 0 h 23"/>
                <a:gd name="T34" fmla="*/ 6 w 65"/>
                <a:gd name="T35" fmla="*/ 0 h 23"/>
                <a:gd name="T36" fmla="*/ 0 w 65"/>
                <a:gd name="T37" fmla="*/ 6 h 23"/>
                <a:gd name="T38" fmla="*/ 0 w 65"/>
                <a:gd name="T39" fmla="*/ 17 h 23"/>
                <a:gd name="T40" fmla="*/ 6 w 65"/>
                <a:gd name="T41" fmla="*/ 23 h 23"/>
                <a:gd name="T42" fmla="*/ 37 w 65"/>
                <a:gd name="T43" fmla="*/ 6 h 23"/>
                <a:gd name="T44" fmla="*/ 41 w 65"/>
                <a:gd name="T45" fmla="*/ 1 h 23"/>
                <a:gd name="T46" fmla="*/ 59 w 65"/>
                <a:gd name="T47" fmla="*/ 1 h 23"/>
                <a:gd name="T48" fmla="*/ 63 w 65"/>
                <a:gd name="T49" fmla="*/ 6 h 23"/>
                <a:gd name="T50" fmla="*/ 63 w 65"/>
                <a:gd name="T51" fmla="*/ 17 h 23"/>
                <a:gd name="T52" fmla="*/ 59 w 65"/>
                <a:gd name="T53" fmla="*/ 21 h 23"/>
                <a:gd name="T54" fmla="*/ 41 w 65"/>
                <a:gd name="T55" fmla="*/ 21 h 23"/>
                <a:gd name="T56" fmla="*/ 37 w 65"/>
                <a:gd name="T57" fmla="*/ 17 h 23"/>
                <a:gd name="T58" fmla="*/ 37 w 65"/>
                <a:gd name="T59" fmla="*/ 6 h 23"/>
                <a:gd name="T60" fmla="*/ 1 w 65"/>
                <a:gd name="T61" fmla="*/ 6 h 23"/>
                <a:gd name="T62" fmla="*/ 6 w 65"/>
                <a:gd name="T63" fmla="*/ 1 h 23"/>
                <a:gd name="T64" fmla="*/ 23 w 65"/>
                <a:gd name="T65" fmla="*/ 1 h 23"/>
                <a:gd name="T66" fmla="*/ 28 w 65"/>
                <a:gd name="T67" fmla="*/ 6 h 23"/>
                <a:gd name="T68" fmla="*/ 28 w 65"/>
                <a:gd name="T69" fmla="*/ 10 h 23"/>
                <a:gd name="T70" fmla="*/ 28 w 65"/>
                <a:gd name="T71" fmla="*/ 11 h 23"/>
                <a:gd name="T72" fmla="*/ 28 w 65"/>
                <a:gd name="T73" fmla="*/ 17 h 23"/>
                <a:gd name="T74" fmla="*/ 23 w 65"/>
                <a:gd name="T75" fmla="*/ 21 h 23"/>
                <a:gd name="T76" fmla="*/ 6 w 65"/>
                <a:gd name="T77" fmla="*/ 21 h 23"/>
                <a:gd name="T78" fmla="*/ 1 w 65"/>
                <a:gd name="T79" fmla="*/ 17 h 23"/>
                <a:gd name="T80" fmla="*/ 1 w 65"/>
                <a:gd name="T8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" h="23">
                  <a:moveTo>
                    <a:pt x="6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6" y="23"/>
                    <a:pt x="29" y="20"/>
                    <a:pt x="29" y="17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20"/>
                    <a:pt x="38" y="23"/>
                    <a:pt x="41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62" y="23"/>
                    <a:pt x="65" y="20"/>
                    <a:pt x="65" y="1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3"/>
                    <a:pt x="62" y="0"/>
                    <a:pt x="59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0"/>
                    <a:pt x="35" y="3"/>
                    <a:pt x="35" y="6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6" y="0"/>
                    <a:pt x="2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lose/>
                  <a:moveTo>
                    <a:pt x="37" y="6"/>
                  </a:moveTo>
                  <a:cubicBezTo>
                    <a:pt x="37" y="3"/>
                    <a:pt x="39" y="1"/>
                    <a:pt x="41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1" y="1"/>
                    <a:pt x="63" y="3"/>
                    <a:pt x="63" y="6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9"/>
                    <a:pt x="61" y="21"/>
                    <a:pt x="59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21"/>
                    <a:pt x="37" y="19"/>
                    <a:pt x="37" y="17"/>
                  </a:cubicBezTo>
                  <a:lnTo>
                    <a:pt x="37" y="6"/>
                  </a:lnTo>
                  <a:close/>
                  <a:moveTo>
                    <a:pt x="1" y="6"/>
                  </a:moveTo>
                  <a:cubicBezTo>
                    <a:pt x="1" y="3"/>
                    <a:pt x="3" y="1"/>
                    <a:pt x="6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1"/>
                    <a:pt x="28" y="3"/>
                    <a:pt x="28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9"/>
                    <a:pt x="25" y="21"/>
                    <a:pt x="23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1" y="19"/>
                    <a:pt x="1" y="17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45"/>
            <p:cNvSpPr/>
            <p:nvPr/>
          </p:nvSpPr>
          <p:spPr bwMode="auto">
            <a:xfrm>
              <a:off x="8099337" y="4450556"/>
              <a:ext cx="341312" cy="398462"/>
            </a:xfrm>
            <a:custGeom>
              <a:avLst/>
              <a:gdLst>
                <a:gd name="T0" fmla="*/ 143 w 172"/>
                <a:gd name="T1" fmla="*/ 165 h 199"/>
                <a:gd name="T2" fmla="*/ 143 w 172"/>
                <a:gd name="T3" fmla="*/ 0 h 199"/>
                <a:gd name="T4" fmla="*/ 2 w 172"/>
                <a:gd name="T5" fmla="*/ 0 h 199"/>
                <a:gd name="T6" fmla="*/ 0 w 172"/>
                <a:gd name="T7" fmla="*/ 12 h 199"/>
                <a:gd name="T8" fmla="*/ 5 w 172"/>
                <a:gd name="T9" fmla="*/ 17 h 199"/>
                <a:gd name="T10" fmla="*/ 126 w 172"/>
                <a:gd name="T11" fmla="*/ 17 h 199"/>
                <a:gd name="T12" fmla="*/ 126 w 172"/>
                <a:gd name="T13" fmla="*/ 165 h 199"/>
                <a:gd name="T14" fmla="*/ 39 w 172"/>
                <a:gd name="T15" fmla="*/ 165 h 199"/>
                <a:gd name="T16" fmla="*/ 39 w 172"/>
                <a:gd name="T17" fmla="*/ 176 h 199"/>
                <a:gd name="T18" fmla="*/ 39 w 172"/>
                <a:gd name="T19" fmla="*/ 176 h 199"/>
                <a:gd name="T20" fmla="*/ 10 w 172"/>
                <a:gd name="T21" fmla="*/ 199 h 199"/>
                <a:gd name="T22" fmla="*/ 172 w 172"/>
                <a:gd name="T23" fmla="*/ 199 h 199"/>
                <a:gd name="T24" fmla="*/ 172 w 172"/>
                <a:gd name="T25" fmla="*/ 165 h 199"/>
                <a:gd name="T26" fmla="*/ 143 w 172"/>
                <a:gd name="T27" fmla="*/ 16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199">
                  <a:moveTo>
                    <a:pt x="143" y="165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5"/>
                    <a:pt x="1" y="9"/>
                    <a:pt x="0" y="12"/>
                  </a:cubicBezTo>
                  <a:cubicBezTo>
                    <a:pt x="2" y="13"/>
                    <a:pt x="4" y="15"/>
                    <a:pt x="5" y="17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6" y="165"/>
                    <a:pt x="126" y="165"/>
                    <a:pt x="126" y="165"/>
                  </a:cubicBezTo>
                  <a:cubicBezTo>
                    <a:pt x="39" y="165"/>
                    <a:pt x="39" y="165"/>
                    <a:pt x="39" y="165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7" y="186"/>
                    <a:pt x="25" y="194"/>
                    <a:pt x="10" y="199"/>
                  </a:cubicBezTo>
                  <a:cubicBezTo>
                    <a:pt x="172" y="199"/>
                    <a:pt x="172" y="199"/>
                    <a:pt x="172" y="199"/>
                  </a:cubicBezTo>
                  <a:cubicBezTo>
                    <a:pt x="172" y="165"/>
                    <a:pt x="172" y="165"/>
                    <a:pt x="172" y="165"/>
                  </a:cubicBezTo>
                  <a:lnTo>
                    <a:pt x="143" y="1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46"/>
            <p:cNvSpPr/>
            <p:nvPr/>
          </p:nvSpPr>
          <p:spPr bwMode="auto">
            <a:xfrm>
              <a:off x="7843749" y="4612481"/>
              <a:ext cx="322263" cy="242887"/>
            </a:xfrm>
            <a:custGeom>
              <a:avLst/>
              <a:gdLst>
                <a:gd name="T0" fmla="*/ 163 w 163"/>
                <a:gd name="T1" fmla="*/ 91 h 122"/>
                <a:gd name="T2" fmla="*/ 163 w 163"/>
                <a:gd name="T3" fmla="*/ 90 h 122"/>
                <a:gd name="T4" fmla="*/ 163 w 163"/>
                <a:gd name="T5" fmla="*/ 90 h 122"/>
                <a:gd name="T6" fmla="*/ 163 w 163"/>
                <a:gd name="T7" fmla="*/ 39 h 122"/>
                <a:gd name="T8" fmla="*/ 163 w 163"/>
                <a:gd name="T9" fmla="*/ 39 h 122"/>
                <a:gd name="T10" fmla="*/ 126 w 163"/>
                <a:gd name="T11" fmla="*/ 0 h 122"/>
                <a:gd name="T12" fmla="*/ 91 w 163"/>
                <a:gd name="T13" fmla="*/ 59 h 122"/>
                <a:gd name="T14" fmla="*/ 87 w 163"/>
                <a:gd name="T15" fmla="*/ 33 h 122"/>
                <a:gd name="T16" fmla="*/ 91 w 163"/>
                <a:gd name="T17" fmla="*/ 24 h 122"/>
                <a:gd name="T18" fmla="*/ 81 w 163"/>
                <a:gd name="T19" fmla="*/ 14 h 122"/>
                <a:gd name="T20" fmla="*/ 71 w 163"/>
                <a:gd name="T21" fmla="*/ 24 h 122"/>
                <a:gd name="T22" fmla="*/ 76 w 163"/>
                <a:gd name="T23" fmla="*/ 33 h 122"/>
                <a:gd name="T24" fmla="*/ 72 w 163"/>
                <a:gd name="T25" fmla="*/ 59 h 122"/>
                <a:gd name="T26" fmla="*/ 37 w 163"/>
                <a:gd name="T27" fmla="*/ 0 h 122"/>
                <a:gd name="T28" fmla="*/ 0 w 163"/>
                <a:gd name="T29" fmla="*/ 39 h 122"/>
                <a:gd name="T30" fmla="*/ 0 w 163"/>
                <a:gd name="T31" fmla="*/ 39 h 122"/>
                <a:gd name="T32" fmla="*/ 0 w 163"/>
                <a:gd name="T33" fmla="*/ 90 h 122"/>
                <a:gd name="T34" fmla="*/ 0 w 163"/>
                <a:gd name="T35" fmla="*/ 90 h 122"/>
                <a:gd name="T36" fmla="*/ 0 w 163"/>
                <a:gd name="T37" fmla="*/ 91 h 122"/>
                <a:gd name="T38" fmla="*/ 81 w 163"/>
                <a:gd name="T39" fmla="*/ 122 h 122"/>
                <a:gd name="T40" fmla="*/ 163 w 163"/>
                <a:gd name="T41" fmla="*/ 9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122">
                  <a:moveTo>
                    <a:pt x="163" y="91"/>
                  </a:move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0" y="23"/>
                    <a:pt x="146" y="9"/>
                    <a:pt x="126" y="0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9" y="31"/>
                    <a:pt x="91" y="28"/>
                    <a:pt x="91" y="24"/>
                  </a:cubicBezTo>
                  <a:cubicBezTo>
                    <a:pt x="91" y="19"/>
                    <a:pt x="87" y="14"/>
                    <a:pt x="81" y="14"/>
                  </a:cubicBezTo>
                  <a:cubicBezTo>
                    <a:pt x="76" y="14"/>
                    <a:pt x="71" y="19"/>
                    <a:pt x="71" y="24"/>
                  </a:cubicBezTo>
                  <a:cubicBezTo>
                    <a:pt x="71" y="28"/>
                    <a:pt x="73" y="31"/>
                    <a:pt x="76" y="33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9"/>
                    <a:pt x="3" y="23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1"/>
                  </a:cubicBezTo>
                  <a:cubicBezTo>
                    <a:pt x="0" y="108"/>
                    <a:pt x="36" y="122"/>
                    <a:pt x="81" y="122"/>
                  </a:cubicBezTo>
                  <a:cubicBezTo>
                    <a:pt x="127" y="122"/>
                    <a:pt x="163" y="108"/>
                    <a:pt x="163" y="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" name="Rectangle 47"/>
            <p:cNvSpPr>
              <a:spLocks noChangeArrowheads="1"/>
            </p:cNvSpPr>
            <p:nvPr/>
          </p:nvSpPr>
          <p:spPr bwMode="auto">
            <a:xfrm>
              <a:off x="8142199" y="4531518"/>
              <a:ext cx="179388" cy="2063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8" name="Rectangle 48"/>
            <p:cNvSpPr>
              <a:spLocks noChangeArrowheads="1"/>
            </p:cNvSpPr>
            <p:nvPr/>
          </p:nvSpPr>
          <p:spPr bwMode="auto">
            <a:xfrm>
              <a:off x="8142199" y="4577556"/>
              <a:ext cx="179388" cy="1905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9" name="Rectangle 49"/>
            <p:cNvSpPr>
              <a:spLocks noChangeArrowheads="1"/>
            </p:cNvSpPr>
            <p:nvPr/>
          </p:nvSpPr>
          <p:spPr bwMode="auto">
            <a:xfrm>
              <a:off x="8192999" y="4622006"/>
              <a:ext cx="128588" cy="22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" name="Rectangle 50"/>
            <p:cNvSpPr>
              <a:spLocks noChangeArrowheads="1"/>
            </p:cNvSpPr>
            <p:nvPr/>
          </p:nvSpPr>
          <p:spPr bwMode="auto">
            <a:xfrm>
              <a:off x="8192999" y="4668043"/>
              <a:ext cx="128588" cy="2063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1" name="Rectangle 51"/>
            <p:cNvSpPr>
              <a:spLocks noChangeArrowheads="1"/>
            </p:cNvSpPr>
            <p:nvPr/>
          </p:nvSpPr>
          <p:spPr bwMode="auto">
            <a:xfrm>
              <a:off x="8192999" y="4714081"/>
              <a:ext cx="128588" cy="2063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398938" y="442644"/>
            <a:ext cx="54030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Channel prediction model</a:t>
            </a:r>
          </a:p>
          <a:p>
            <a:pPr algn="ctr"/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042063" y="1302408"/>
            <a:ext cx="10116767" cy="485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flow chart:</a:t>
            </a: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model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includes a data preprocessing module and a deep neural network prediction module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lvl="0" algn="ctr">
              <a:lnSpc>
                <a:spcPct val="130000"/>
              </a:lnSpc>
              <a:spcBef>
                <a:spcPct val="0"/>
              </a:spcBef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928" y="2034934"/>
            <a:ext cx="7445100" cy="1624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543834" y="3785584"/>
            <a:ext cx="7113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en-US" altLang="zh-CN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flow </a:t>
            </a:r>
            <a:r>
              <a:rPr lang="en-US" altLang="zh-CN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chart of the model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31966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048667" y="442644"/>
            <a:ext cx="4103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Data 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Preprocessing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042063" y="1302408"/>
            <a:ext cx="10116767" cy="605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1-dimensional data of t0-th frame is converted into a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2-dimensional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matrix in the data preprocessing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scheme: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lvl="0" algn="ctr">
              <a:lnSpc>
                <a:spcPct val="130000"/>
              </a:lnSpc>
              <a:spcBef>
                <a:spcPct val="0"/>
              </a:spcBef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750" y="2194176"/>
            <a:ext cx="9979126" cy="358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9239205" y="3849576"/>
                <a:ext cx="3045385" cy="9592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zh-CN" altLang="en-US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,2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latin typeface="Cambria Math" panose="02040503050406030204" pitchFamily="18" charset="0"/>
                                  </a:rPr>
                                  <m:t>,⋯,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zh-CN" altLang="en-US" i="0"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zh-CN" altLang="en-US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zh-CN" altLang="en-US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  <m:r>
                                          <a:rPr lang="zh-CN" altLang="en-US" i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sup>
                                    </m:sSub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,⋯,</m:t>
                                    </m:r>
                                    <m:sSubSup>
                                      <m:sSubSupPr>
                                        <m:ctrl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zh-CN" altLang="en-US" i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sup>
                                    </m:sSubSup>
                                    <m:r>
                                      <a:rPr lang="zh-CN" altLang="en-US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Sup>
                                      <m:sSubSupPr>
                                        <m:ctrl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r>
                                  <m:rPr>
                                    <m:nor/>
                                  </m:rP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</m:e>
                        </m:mr>
                      </m:m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9205" y="3849576"/>
                <a:ext cx="3045385" cy="959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/>
          <p:cNvSpPr/>
          <p:nvPr/>
        </p:nvSpPr>
        <p:spPr>
          <a:xfrm>
            <a:off x="1871751" y="5778176"/>
            <a:ext cx="7113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preprocessing scheme.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72691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766587" y="442644"/>
            <a:ext cx="26677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BCPMN</a:t>
            </a: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042063" y="1302408"/>
            <a:ext cx="10116767" cy="565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BCPMN model contains of 2 convolutional layers, 4 LSTM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layers and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2 fully connected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layers</a:t>
            </a:r>
            <a:r>
              <a:rPr lang="zh-CN" altLang="en-US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：</a:t>
            </a: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lvl="0" algn="ctr">
              <a:lnSpc>
                <a:spcPct val="130000"/>
              </a:lnSpc>
              <a:spcBef>
                <a:spcPct val="0"/>
              </a:spcBef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211613"/>
            <a:ext cx="4797287" cy="404457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951263" y="6346508"/>
            <a:ext cx="7113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4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BCPMN.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60181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372106" y="2717058"/>
            <a:ext cx="1510045" cy="1510045"/>
          </a:xfrm>
          <a:prstGeom prst="ellipse">
            <a:avLst/>
          </a:prstGeom>
          <a:noFill/>
          <a:ln w="3175">
            <a:solidFill>
              <a:srgbClr val="005D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82151" y="3128211"/>
            <a:ext cx="4185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Simulation results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701249" y="3073066"/>
            <a:ext cx="844988" cy="789760"/>
            <a:chOff x="7132549" y="4412456"/>
            <a:chExt cx="485775" cy="454025"/>
          </a:xfrm>
          <a:solidFill>
            <a:srgbClr val="005D9D"/>
          </a:solidFill>
        </p:grpSpPr>
        <p:sp>
          <p:nvSpPr>
            <p:cNvPr id="13" name="Rectangle 18"/>
            <p:cNvSpPr>
              <a:spLocks noChangeArrowheads="1"/>
            </p:cNvSpPr>
            <p:nvPr/>
          </p:nvSpPr>
          <p:spPr bwMode="auto">
            <a:xfrm>
              <a:off x="7199224" y="4525168"/>
              <a:ext cx="236538" cy="22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7497674" y="4706143"/>
              <a:ext cx="0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5" name="Freeform 20"/>
            <p:cNvSpPr>
              <a:spLocks noEditPoints="1"/>
            </p:cNvSpPr>
            <p:nvPr/>
          </p:nvSpPr>
          <p:spPr bwMode="auto">
            <a:xfrm>
              <a:off x="7132549" y="4412456"/>
              <a:ext cx="365125" cy="425450"/>
            </a:xfrm>
            <a:custGeom>
              <a:avLst/>
              <a:gdLst>
                <a:gd name="T0" fmla="*/ 158 w 184"/>
                <a:gd name="T1" fmla="*/ 186 h 213"/>
                <a:gd name="T2" fmla="*/ 151 w 184"/>
                <a:gd name="T3" fmla="*/ 190 h 213"/>
                <a:gd name="T4" fmla="*/ 122 w 184"/>
                <a:gd name="T5" fmla="*/ 196 h 213"/>
                <a:gd name="T6" fmla="*/ 85 w 184"/>
                <a:gd name="T7" fmla="*/ 184 h 213"/>
                <a:gd name="T8" fmla="*/ 22 w 184"/>
                <a:gd name="T9" fmla="*/ 184 h 213"/>
                <a:gd name="T10" fmla="*/ 18 w 184"/>
                <a:gd name="T11" fmla="*/ 181 h 213"/>
                <a:gd name="T12" fmla="*/ 18 w 184"/>
                <a:gd name="T13" fmla="*/ 21 h 213"/>
                <a:gd name="T14" fmla="*/ 22 w 184"/>
                <a:gd name="T15" fmla="*/ 17 h 213"/>
                <a:gd name="T16" fmla="*/ 163 w 184"/>
                <a:gd name="T17" fmla="*/ 17 h 213"/>
                <a:gd name="T18" fmla="*/ 166 w 184"/>
                <a:gd name="T19" fmla="*/ 21 h 213"/>
                <a:gd name="T20" fmla="*/ 166 w 184"/>
                <a:gd name="T21" fmla="*/ 85 h 213"/>
                <a:gd name="T22" fmla="*/ 179 w 184"/>
                <a:gd name="T23" fmla="*/ 102 h 213"/>
                <a:gd name="T24" fmla="*/ 184 w 184"/>
                <a:gd name="T25" fmla="*/ 116 h 213"/>
                <a:gd name="T26" fmla="*/ 184 w 184"/>
                <a:gd name="T27" fmla="*/ 21 h 213"/>
                <a:gd name="T28" fmla="*/ 163 w 184"/>
                <a:gd name="T29" fmla="*/ 0 h 213"/>
                <a:gd name="T30" fmla="*/ 22 w 184"/>
                <a:gd name="T31" fmla="*/ 0 h 213"/>
                <a:gd name="T32" fmla="*/ 0 w 184"/>
                <a:gd name="T33" fmla="*/ 21 h 213"/>
                <a:gd name="T34" fmla="*/ 0 w 184"/>
                <a:gd name="T35" fmla="*/ 192 h 213"/>
                <a:gd name="T36" fmla="*/ 22 w 184"/>
                <a:gd name="T37" fmla="*/ 213 h 213"/>
                <a:gd name="T38" fmla="*/ 163 w 184"/>
                <a:gd name="T39" fmla="*/ 213 h 213"/>
                <a:gd name="T40" fmla="*/ 181 w 184"/>
                <a:gd name="T41" fmla="*/ 203 h 213"/>
                <a:gd name="T42" fmla="*/ 158 w 184"/>
                <a:gd name="T43" fmla="*/ 186 h 213"/>
                <a:gd name="T44" fmla="*/ 92 w 184"/>
                <a:gd name="T45" fmla="*/ 206 h 213"/>
                <a:gd name="T46" fmla="*/ 84 w 184"/>
                <a:gd name="T47" fmla="*/ 199 h 213"/>
                <a:gd name="T48" fmla="*/ 92 w 184"/>
                <a:gd name="T49" fmla="*/ 191 h 213"/>
                <a:gd name="T50" fmla="*/ 100 w 184"/>
                <a:gd name="T51" fmla="*/ 199 h 213"/>
                <a:gd name="T52" fmla="*/ 92 w 184"/>
                <a:gd name="T53" fmla="*/ 20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213">
                  <a:moveTo>
                    <a:pt x="158" y="186"/>
                  </a:moveTo>
                  <a:cubicBezTo>
                    <a:pt x="155" y="187"/>
                    <a:pt x="153" y="189"/>
                    <a:pt x="151" y="190"/>
                  </a:cubicBezTo>
                  <a:cubicBezTo>
                    <a:pt x="142" y="194"/>
                    <a:pt x="132" y="196"/>
                    <a:pt x="122" y="196"/>
                  </a:cubicBezTo>
                  <a:cubicBezTo>
                    <a:pt x="109" y="196"/>
                    <a:pt x="96" y="192"/>
                    <a:pt x="85" y="184"/>
                  </a:cubicBezTo>
                  <a:cubicBezTo>
                    <a:pt x="22" y="184"/>
                    <a:pt x="22" y="184"/>
                    <a:pt x="22" y="184"/>
                  </a:cubicBezTo>
                  <a:cubicBezTo>
                    <a:pt x="20" y="184"/>
                    <a:pt x="18" y="183"/>
                    <a:pt x="18" y="18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9"/>
                    <a:pt x="20" y="17"/>
                    <a:pt x="22" y="17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5" y="17"/>
                    <a:pt x="166" y="19"/>
                    <a:pt x="166" y="21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71" y="90"/>
                    <a:pt x="175" y="95"/>
                    <a:pt x="179" y="102"/>
                  </a:cubicBezTo>
                  <a:cubicBezTo>
                    <a:pt x="181" y="107"/>
                    <a:pt x="183" y="111"/>
                    <a:pt x="184" y="116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9"/>
                    <a:pt x="175" y="0"/>
                    <a:pt x="16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4"/>
                    <a:pt x="10" y="213"/>
                    <a:pt x="22" y="213"/>
                  </a:cubicBezTo>
                  <a:cubicBezTo>
                    <a:pt x="163" y="213"/>
                    <a:pt x="163" y="213"/>
                    <a:pt x="163" y="213"/>
                  </a:cubicBezTo>
                  <a:cubicBezTo>
                    <a:pt x="171" y="213"/>
                    <a:pt x="177" y="209"/>
                    <a:pt x="181" y="203"/>
                  </a:cubicBezTo>
                  <a:cubicBezTo>
                    <a:pt x="158" y="186"/>
                    <a:pt x="158" y="186"/>
                    <a:pt x="158" y="186"/>
                  </a:cubicBezTo>
                  <a:close/>
                  <a:moveTo>
                    <a:pt x="92" y="206"/>
                  </a:moveTo>
                  <a:cubicBezTo>
                    <a:pt x="88" y="206"/>
                    <a:pt x="84" y="203"/>
                    <a:pt x="84" y="199"/>
                  </a:cubicBezTo>
                  <a:cubicBezTo>
                    <a:pt x="84" y="194"/>
                    <a:pt x="88" y="191"/>
                    <a:pt x="92" y="191"/>
                  </a:cubicBezTo>
                  <a:cubicBezTo>
                    <a:pt x="96" y="191"/>
                    <a:pt x="100" y="194"/>
                    <a:pt x="100" y="199"/>
                  </a:cubicBezTo>
                  <a:cubicBezTo>
                    <a:pt x="100" y="203"/>
                    <a:pt x="96" y="206"/>
                    <a:pt x="92" y="2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6" name="Freeform 21"/>
            <p:cNvSpPr/>
            <p:nvPr/>
          </p:nvSpPr>
          <p:spPr bwMode="auto">
            <a:xfrm>
              <a:off x="7302412" y="4683918"/>
              <a:ext cx="130175" cy="22225"/>
            </a:xfrm>
            <a:custGeom>
              <a:avLst/>
              <a:gdLst>
                <a:gd name="T0" fmla="*/ 3 w 65"/>
                <a:gd name="T1" fmla="*/ 10 h 11"/>
                <a:gd name="T2" fmla="*/ 4 w 65"/>
                <a:gd name="T3" fmla="*/ 11 h 11"/>
                <a:gd name="T4" fmla="*/ 65 w 65"/>
                <a:gd name="T5" fmla="*/ 11 h 11"/>
                <a:gd name="T6" fmla="*/ 65 w 65"/>
                <a:gd name="T7" fmla="*/ 0 h 11"/>
                <a:gd name="T8" fmla="*/ 0 w 65"/>
                <a:gd name="T9" fmla="*/ 0 h 11"/>
                <a:gd name="T10" fmla="*/ 3 w 6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1">
                  <a:moveTo>
                    <a:pt x="3" y="1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7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7" name="Freeform 22"/>
            <p:cNvSpPr/>
            <p:nvPr/>
          </p:nvSpPr>
          <p:spPr bwMode="auto">
            <a:xfrm>
              <a:off x="7196049" y="4683918"/>
              <a:ext cx="52388" cy="22225"/>
            </a:xfrm>
            <a:custGeom>
              <a:avLst/>
              <a:gdLst>
                <a:gd name="T0" fmla="*/ 0 w 27"/>
                <a:gd name="T1" fmla="*/ 0 h 11"/>
                <a:gd name="T2" fmla="*/ 0 w 27"/>
                <a:gd name="T3" fmla="*/ 11 h 11"/>
                <a:gd name="T4" fmla="*/ 27 w 27"/>
                <a:gd name="T5" fmla="*/ 11 h 11"/>
                <a:gd name="T6" fmla="*/ 25 w 27"/>
                <a:gd name="T7" fmla="*/ 0 h 11"/>
                <a:gd name="T8" fmla="*/ 0 w 2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7"/>
                    <a:pt x="25" y="4"/>
                    <a:pt x="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7302412" y="4629943"/>
              <a:ext cx="131762" cy="25400"/>
            </a:xfrm>
            <a:custGeom>
              <a:avLst/>
              <a:gdLst>
                <a:gd name="T0" fmla="*/ 5 w 66"/>
                <a:gd name="T1" fmla="*/ 0 h 12"/>
                <a:gd name="T2" fmla="*/ 1 w 66"/>
                <a:gd name="T3" fmla="*/ 9 h 12"/>
                <a:gd name="T4" fmla="*/ 0 w 66"/>
                <a:gd name="T5" fmla="*/ 12 h 12"/>
                <a:gd name="T6" fmla="*/ 66 w 66"/>
                <a:gd name="T7" fmla="*/ 12 h 12"/>
                <a:gd name="T8" fmla="*/ 66 w 66"/>
                <a:gd name="T9" fmla="*/ 5 h 12"/>
                <a:gd name="T10" fmla="*/ 63 w 66"/>
                <a:gd name="T11" fmla="*/ 0 h 12"/>
                <a:gd name="T12" fmla="*/ 5 w 6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2">
                  <a:moveTo>
                    <a:pt x="5" y="0"/>
                  </a:moveTo>
                  <a:cubicBezTo>
                    <a:pt x="3" y="3"/>
                    <a:pt x="2" y="6"/>
                    <a:pt x="1" y="9"/>
                  </a:cubicBezTo>
                  <a:cubicBezTo>
                    <a:pt x="1" y="10"/>
                    <a:pt x="1" y="11"/>
                    <a:pt x="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4"/>
                    <a:pt x="64" y="2"/>
                    <a:pt x="63" y="0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" name="Freeform 24"/>
            <p:cNvSpPr/>
            <p:nvPr/>
          </p:nvSpPr>
          <p:spPr bwMode="auto">
            <a:xfrm>
              <a:off x="7197637" y="4629943"/>
              <a:ext cx="50800" cy="25400"/>
            </a:xfrm>
            <a:custGeom>
              <a:avLst/>
              <a:gdLst>
                <a:gd name="T0" fmla="*/ 0 w 26"/>
                <a:gd name="T1" fmla="*/ 0 h 12"/>
                <a:gd name="T2" fmla="*/ 0 w 26"/>
                <a:gd name="T3" fmla="*/ 12 h 12"/>
                <a:gd name="T4" fmla="*/ 24 w 26"/>
                <a:gd name="T5" fmla="*/ 12 h 12"/>
                <a:gd name="T6" fmla="*/ 26 w 26"/>
                <a:gd name="T7" fmla="*/ 0 h 12"/>
                <a:gd name="T8" fmla="*/ 0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8"/>
                    <a:pt x="25" y="4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0" name="Freeform 25"/>
            <p:cNvSpPr/>
            <p:nvPr/>
          </p:nvSpPr>
          <p:spPr bwMode="auto">
            <a:xfrm>
              <a:off x="7197637" y="4577556"/>
              <a:ext cx="85725" cy="22225"/>
            </a:xfrm>
            <a:custGeom>
              <a:avLst/>
              <a:gdLst>
                <a:gd name="T0" fmla="*/ 43 w 43"/>
                <a:gd name="T1" fmla="*/ 0 h 12"/>
                <a:gd name="T2" fmla="*/ 0 w 43"/>
                <a:gd name="T3" fmla="*/ 0 h 12"/>
                <a:gd name="T4" fmla="*/ 0 w 43"/>
                <a:gd name="T5" fmla="*/ 12 h 12"/>
                <a:gd name="T6" fmla="*/ 34 w 43"/>
                <a:gd name="T7" fmla="*/ 12 h 12"/>
                <a:gd name="T8" fmla="*/ 43 w 4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2"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6" y="8"/>
                    <a:pt x="39" y="4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1" name="Freeform 26"/>
            <p:cNvSpPr>
              <a:spLocks noEditPoints="1"/>
            </p:cNvSpPr>
            <p:nvPr/>
          </p:nvSpPr>
          <p:spPr bwMode="auto">
            <a:xfrm>
              <a:off x="7237324" y="4534693"/>
              <a:ext cx="381000" cy="331788"/>
            </a:xfrm>
            <a:custGeom>
              <a:avLst/>
              <a:gdLst>
                <a:gd name="T0" fmla="*/ 184 w 192"/>
                <a:gd name="T1" fmla="*/ 132 h 166"/>
                <a:gd name="T2" fmla="*/ 129 w 192"/>
                <a:gd name="T3" fmla="*/ 92 h 166"/>
                <a:gd name="T4" fmla="*/ 125 w 192"/>
                <a:gd name="T5" fmla="*/ 90 h 166"/>
                <a:gd name="T6" fmla="*/ 121 w 192"/>
                <a:gd name="T7" fmla="*/ 43 h 166"/>
                <a:gd name="T8" fmla="*/ 41 w 192"/>
                <a:gd name="T9" fmla="*/ 15 h 166"/>
                <a:gd name="T10" fmla="*/ 15 w 192"/>
                <a:gd name="T11" fmla="*/ 96 h 166"/>
                <a:gd name="T12" fmla="*/ 95 w 192"/>
                <a:gd name="T13" fmla="*/ 124 h 166"/>
                <a:gd name="T14" fmla="*/ 105 w 192"/>
                <a:gd name="T15" fmla="*/ 118 h 166"/>
                <a:gd name="T16" fmla="*/ 108 w 192"/>
                <a:gd name="T17" fmla="*/ 121 h 166"/>
                <a:gd name="T18" fmla="*/ 163 w 192"/>
                <a:gd name="T19" fmla="*/ 161 h 166"/>
                <a:gd name="T20" fmla="*/ 184 w 192"/>
                <a:gd name="T21" fmla="*/ 157 h 166"/>
                <a:gd name="T22" fmla="*/ 188 w 192"/>
                <a:gd name="T23" fmla="*/ 153 h 166"/>
                <a:gd name="T24" fmla="*/ 184 w 192"/>
                <a:gd name="T25" fmla="*/ 132 h 166"/>
                <a:gd name="T26" fmla="*/ 87 w 192"/>
                <a:gd name="T27" fmla="*/ 107 h 166"/>
                <a:gd name="T28" fmla="*/ 32 w 192"/>
                <a:gd name="T29" fmla="*/ 88 h 166"/>
                <a:gd name="T30" fmla="*/ 49 w 192"/>
                <a:gd name="T31" fmla="*/ 32 h 166"/>
                <a:gd name="T32" fmla="*/ 104 w 192"/>
                <a:gd name="T33" fmla="*/ 52 h 166"/>
                <a:gd name="T34" fmla="*/ 87 w 192"/>
                <a:gd name="T35" fmla="*/ 10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66">
                  <a:moveTo>
                    <a:pt x="184" y="132"/>
                  </a:moveTo>
                  <a:cubicBezTo>
                    <a:pt x="129" y="92"/>
                    <a:pt x="129" y="92"/>
                    <a:pt x="129" y="92"/>
                  </a:cubicBezTo>
                  <a:cubicBezTo>
                    <a:pt x="128" y="91"/>
                    <a:pt x="126" y="90"/>
                    <a:pt x="125" y="90"/>
                  </a:cubicBezTo>
                  <a:cubicBezTo>
                    <a:pt x="130" y="75"/>
                    <a:pt x="129" y="58"/>
                    <a:pt x="121" y="43"/>
                  </a:cubicBezTo>
                  <a:cubicBezTo>
                    <a:pt x="106" y="13"/>
                    <a:pt x="70" y="0"/>
                    <a:pt x="41" y="15"/>
                  </a:cubicBezTo>
                  <a:cubicBezTo>
                    <a:pt x="11" y="30"/>
                    <a:pt x="0" y="66"/>
                    <a:pt x="15" y="96"/>
                  </a:cubicBezTo>
                  <a:cubicBezTo>
                    <a:pt x="30" y="126"/>
                    <a:pt x="66" y="139"/>
                    <a:pt x="95" y="124"/>
                  </a:cubicBezTo>
                  <a:cubicBezTo>
                    <a:pt x="99" y="122"/>
                    <a:pt x="102" y="120"/>
                    <a:pt x="105" y="118"/>
                  </a:cubicBezTo>
                  <a:cubicBezTo>
                    <a:pt x="106" y="119"/>
                    <a:pt x="107" y="120"/>
                    <a:pt x="108" y="121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70" y="166"/>
                    <a:pt x="179" y="164"/>
                    <a:pt x="184" y="157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92" y="146"/>
                    <a:pt x="191" y="137"/>
                    <a:pt x="184" y="132"/>
                  </a:cubicBezTo>
                  <a:close/>
                  <a:moveTo>
                    <a:pt x="87" y="107"/>
                  </a:moveTo>
                  <a:cubicBezTo>
                    <a:pt x="67" y="117"/>
                    <a:pt x="42" y="108"/>
                    <a:pt x="32" y="88"/>
                  </a:cubicBezTo>
                  <a:cubicBezTo>
                    <a:pt x="22" y="67"/>
                    <a:pt x="29" y="42"/>
                    <a:pt x="49" y="32"/>
                  </a:cubicBezTo>
                  <a:cubicBezTo>
                    <a:pt x="69" y="22"/>
                    <a:pt x="94" y="31"/>
                    <a:pt x="104" y="52"/>
                  </a:cubicBezTo>
                  <a:cubicBezTo>
                    <a:pt x="114" y="72"/>
                    <a:pt x="107" y="97"/>
                    <a:pt x="87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238654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258948" y="442644"/>
            <a:ext cx="368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Simulation results</a:t>
            </a: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042063" y="1302408"/>
            <a:ext cx="10116767" cy="845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We use the normalized mean square error(NMSE) to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calculate the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error between the predicted value and the true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value. The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definition of NMSE is as follows</a:t>
            </a:r>
            <a:r>
              <a:rPr lang="zh-CN" altLang="en-US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：</a:t>
            </a: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where 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   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is the predicted value and 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   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is the true value.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The dataset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size is 20000 frames and the ratio of training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set, verification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set and test set is 0.8, 0.1, 0.1 respectively.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lvl="0" algn="ctr">
              <a:lnSpc>
                <a:spcPct val="130000"/>
              </a:lnSpc>
              <a:spcBef>
                <a:spcPct val="0"/>
              </a:spcBef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279348"/>
              </p:ext>
            </p:extLst>
          </p:nvPr>
        </p:nvGraphicFramePr>
        <p:xfrm>
          <a:off x="3898623" y="2316714"/>
          <a:ext cx="3827727" cy="1221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Equation" r:id="rId4" imgW="1790640" imgH="571320" progId="Equation.DSMT4">
                  <p:embed/>
                </p:oleObj>
              </mc:Choice>
              <mc:Fallback>
                <p:oleObj name="Equation" r:id="rId4" imgW="179064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98623" y="2316714"/>
                        <a:ext cx="3827727" cy="1221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909840"/>
              </p:ext>
            </p:extLst>
          </p:nvPr>
        </p:nvGraphicFramePr>
        <p:xfrm>
          <a:off x="2054915" y="4032319"/>
          <a:ext cx="399912" cy="506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Equation" r:id="rId6" imgW="190440" imgH="241200" progId="Equation.DSMT4">
                  <p:embed/>
                </p:oleObj>
              </mc:Choice>
              <mc:Fallback>
                <p:oleObj name="Equation" r:id="rId6" imgW="1904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54915" y="4032319"/>
                        <a:ext cx="399912" cy="506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252919"/>
              </p:ext>
            </p:extLst>
          </p:nvPr>
        </p:nvGraphicFramePr>
        <p:xfrm>
          <a:off x="5059292" y="4032319"/>
          <a:ext cx="361259" cy="500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Equation" r:id="rId8" imgW="164880" imgH="228600" progId="Equation.DSMT4">
                  <p:embed/>
                </p:oleObj>
              </mc:Choice>
              <mc:Fallback>
                <p:oleObj name="Equation" r:id="rId8" imgW="164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59292" y="4032319"/>
                        <a:ext cx="361259" cy="500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048422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258948" y="442644"/>
            <a:ext cx="368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Simulation results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01" y="1027419"/>
            <a:ext cx="5048250" cy="28479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551" y="1027419"/>
            <a:ext cx="4838700" cy="26765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01" y="3875394"/>
            <a:ext cx="4791075" cy="28289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096000" y="60579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5. SNR prediction results and NMSE at different vehicle speeds.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61204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258948" y="442644"/>
            <a:ext cx="368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Simulation results</a:t>
            </a:r>
          </a:p>
        </p:txBody>
      </p:sp>
      <p:sp>
        <p:nvSpPr>
          <p:cNvPr id="5" name="矩形 4"/>
          <p:cNvSpPr/>
          <p:nvPr/>
        </p:nvSpPr>
        <p:spPr>
          <a:xfrm>
            <a:off x="3124200" y="61275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comparison of prediction performance between LSTM,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OCEAN and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BCPMN under different SNR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539" y="1027419"/>
            <a:ext cx="6357704" cy="476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4849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258948" y="442644"/>
            <a:ext cx="368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Simulation results</a:t>
            </a:r>
          </a:p>
        </p:txBody>
      </p:sp>
      <p:sp>
        <p:nvSpPr>
          <p:cNvPr id="5" name="矩形 4"/>
          <p:cNvSpPr/>
          <p:nvPr/>
        </p:nvSpPr>
        <p:spPr>
          <a:xfrm>
            <a:off x="3124200" y="61275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7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Adaptability experiment of BCPMN model to QPSK, 16QAM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16APSK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modulation modes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539" y="1027419"/>
            <a:ext cx="6357704" cy="476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07683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352149" y="2656840"/>
            <a:ext cx="1510045" cy="1510045"/>
          </a:xfrm>
          <a:prstGeom prst="ellipse">
            <a:avLst/>
          </a:prstGeom>
          <a:noFill/>
          <a:ln w="3175">
            <a:solidFill>
              <a:srgbClr val="005D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50516" y="3088695"/>
            <a:ext cx="2698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Conclusion</a:t>
            </a:r>
            <a:endParaRPr lang="zh-CN" alt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3840471" y="3018087"/>
            <a:ext cx="533400" cy="787549"/>
          </a:xfrm>
          <a:custGeom>
            <a:avLst/>
            <a:gdLst>
              <a:gd name="T0" fmla="*/ 189 w 316"/>
              <a:gd name="T1" fmla="*/ 16 h 467"/>
              <a:gd name="T2" fmla="*/ 225 w 316"/>
              <a:gd name="T3" fmla="*/ 7 h 467"/>
              <a:gd name="T4" fmla="*/ 300 w 316"/>
              <a:gd name="T5" fmla="*/ 52 h 467"/>
              <a:gd name="T6" fmla="*/ 309 w 316"/>
              <a:gd name="T7" fmla="*/ 89 h 467"/>
              <a:gd name="T8" fmla="*/ 298 w 316"/>
              <a:gd name="T9" fmla="*/ 105 h 467"/>
              <a:gd name="T10" fmla="*/ 179 w 316"/>
              <a:gd name="T11" fmla="*/ 33 h 467"/>
              <a:gd name="T12" fmla="*/ 189 w 316"/>
              <a:gd name="T13" fmla="*/ 16 h 467"/>
              <a:gd name="T14" fmla="*/ 164 w 316"/>
              <a:gd name="T15" fmla="*/ 58 h 467"/>
              <a:gd name="T16" fmla="*/ 147 w 316"/>
              <a:gd name="T17" fmla="*/ 85 h 467"/>
              <a:gd name="T18" fmla="*/ 266 w 316"/>
              <a:gd name="T19" fmla="*/ 157 h 467"/>
              <a:gd name="T20" fmla="*/ 283 w 316"/>
              <a:gd name="T21" fmla="*/ 130 h 467"/>
              <a:gd name="T22" fmla="*/ 164 w 316"/>
              <a:gd name="T23" fmla="*/ 58 h 467"/>
              <a:gd name="T24" fmla="*/ 2 w 316"/>
              <a:gd name="T25" fmla="*/ 446 h 467"/>
              <a:gd name="T26" fmla="*/ 13 w 316"/>
              <a:gd name="T27" fmla="*/ 354 h 467"/>
              <a:gd name="T28" fmla="*/ 90 w 316"/>
              <a:gd name="T29" fmla="*/ 401 h 467"/>
              <a:gd name="T30" fmla="*/ 13 w 316"/>
              <a:gd name="T31" fmla="*/ 453 h 467"/>
              <a:gd name="T32" fmla="*/ 2 w 316"/>
              <a:gd name="T33" fmla="*/ 446 h 467"/>
              <a:gd name="T34" fmla="*/ 20 w 316"/>
              <a:gd name="T35" fmla="*/ 296 h 467"/>
              <a:gd name="T36" fmla="*/ 133 w 316"/>
              <a:gd name="T37" fmla="*/ 109 h 467"/>
              <a:gd name="T38" fmla="*/ 172 w 316"/>
              <a:gd name="T39" fmla="*/ 133 h 467"/>
              <a:gd name="T40" fmla="*/ 59 w 316"/>
              <a:gd name="T41" fmla="*/ 320 h 467"/>
              <a:gd name="T42" fmla="*/ 20 w 316"/>
              <a:gd name="T43" fmla="*/ 296 h 467"/>
              <a:gd name="T44" fmla="*/ 99 w 316"/>
              <a:gd name="T45" fmla="*/ 344 h 467"/>
              <a:gd name="T46" fmla="*/ 212 w 316"/>
              <a:gd name="T47" fmla="*/ 158 h 467"/>
              <a:gd name="T48" fmla="*/ 252 w 316"/>
              <a:gd name="T49" fmla="*/ 182 h 467"/>
              <a:gd name="T50" fmla="*/ 139 w 316"/>
              <a:gd name="T51" fmla="*/ 368 h 467"/>
              <a:gd name="T52" fmla="*/ 99 w 316"/>
              <a:gd name="T53" fmla="*/ 344 h 467"/>
              <a:gd name="T54" fmla="*/ 95 w 316"/>
              <a:gd name="T55" fmla="*/ 446 h 467"/>
              <a:gd name="T56" fmla="*/ 301 w 316"/>
              <a:gd name="T57" fmla="*/ 446 h 467"/>
              <a:gd name="T58" fmla="*/ 311 w 316"/>
              <a:gd name="T59" fmla="*/ 456 h 467"/>
              <a:gd name="T60" fmla="*/ 301 w 316"/>
              <a:gd name="T61" fmla="*/ 467 h 467"/>
              <a:gd name="T62" fmla="*/ 95 w 316"/>
              <a:gd name="T63" fmla="*/ 467 h 467"/>
              <a:gd name="T64" fmla="*/ 84 w 316"/>
              <a:gd name="T65" fmla="*/ 456 h 467"/>
              <a:gd name="T66" fmla="*/ 95 w 316"/>
              <a:gd name="T67" fmla="*/ 446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467">
                <a:moveTo>
                  <a:pt x="189" y="16"/>
                </a:moveTo>
                <a:cubicBezTo>
                  <a:pt x="197" y="4"/>
                  <a:pt x="213" y="0"/>
                  <a:pt x="225" y="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312" y="60"/>
                  <a:pt x="316" y="76"/>
                  <a:pt x="309" y="89"/>
                </a:cubicBezTo>
                <a:cubicBezTo>
                  <a:pt x="298" y="105"/>
                  <a:pt x="298" y="105"/>
                  <a:pt x="298" y="105"/>
                </a:cubicBezTo>
                <a:cubicBezTo>
                  <a:pt x="179" y="33"/>
                  <a:pt x="179" y="33"/>
                  <a:pt x="179" y="33"/>
                </a:cubicBezTo>
                <a:lnTo>
                  <a:pt x="189" y="16"/>
                </a:lnTo>
                <a:close/>
                <a:moveTo>
                  <a:pt x="164" y="58"/>
                </a:moveTo>
                <a:cubicBezTo>
                  <a:pt x="147" y="85"/>
                  <a:pt x="147" y="85"/>
                  <a:pt x="147" y="85"/>
                </a:cubicBezTo>
                <a:cubicBezTo>
                  <a:pt x="266" y="157"/>
                  <a:pt x="266" y="157"/>
                  <a:pt x="266" y="157"/>
                </a:cubicBezTo>
                <a:cubicBezTo>
                  <a:pt x="283" y="130"/>
                  <a:pt x="283" y="130"/>
                  <a:pt x="283" y="130"/>
                </a:cubicBezTo>
                <a:lnTo>
                  <a:pt x="164" y="58"/>
                </a:lnTo>
                <a:close/>
                <a:moveTo>
                  <a:pt x="2" y="446"/>
                </a:moveTo>
                <a:cubicBezTo>
                  <a:pt x="13" y="354"/>
                  <a:pt x="13" y="354"/>
                  <a:pt x="13" y="354"/>
                </a:cubicBezTo>
                <a:cubicBezTo>
                  <a:pt x="90" y="401"/>
                  <a:pt x="90" y="401"/>
                  <a:pt x="90" y="401"/>
                </a:cubicBezTo>
                <a:cubicBezTo>
                  <a:pt x="13" y="453"/>
                  <a:pt x="13" y="453"/>
                  <a:pt x="13" y="453"/>
                </a:cubicBezTo>
                <a:cubicBezTo>
                  <a:pt x="5" y="459"/>
                  <a:pt x="0" y="456"/>
                  <a:pt x="2" y="446"/>
                </a:cubicBezTo>
                <a:close/>
                <a:moveTo>
                  <a:pt x="20" y="296"/>
                </a:moveTo>
                <a:cubicBezTo>
                  <a:pt x="133" y="109"/>
                  <a:pt x="133" y="109"/>
                  <a:pt x="133" y="109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59" y="320"/>
                  <a:pt x="59" y="320"/>
                  <a:pt x="59" y="320"/>
                </a:cubicBezTo>
                <a:lnTo>
                  <a:pt x="20" y="296"/>
                </a:lnTo>
                <a:close/>
                <a:moveTo>
                  <a:pt x="99" y="344"/>
                </a:moveTo>
                <a:cubicBezTo>
                  <a:pt x="212" y="158"/>
                  <a:pt x="212" y="158"/>
                  <a:pt x="212" y="158"/>
                </a:cubicBezTo>
                <a:cubicBezTo>
                  <a:pt x="252" y="182"/>
                  <a:pt x="252" y="182"/>
                  <a:pt x="252" y="182"/>
                </a:cubicBezTo>
                <a:cubicBezTo>
                  <a:pt x="139" y="368"/>
                  <a:pt x="139" y="368"/>
                  <a:pt x="139" y="368"/>
                </a:cubicBezTo>
                <a:lnTo>
                  <a:pt x="99" y="344"/>
                </a:lnTo>
                <a:close/>
                <a:moveTo>
                  <a:pt x="95" y="446"/>
                </a:moveTo>
                <a:cubicBezTo>
                  <a:pt x="301" y="446"/>
                  <a:pt x="301" y="446"/>
                  <a:pt x="301" y="446"/>
                </a:cubicBezTo>
                <a:cubicBezTo>
                  <a:pt x="307" y="446"/>
                  <a:pt x="311" y="450"/>
                  <a:pt x="311" y="456"/>
                </a:cubicBezTo>
                <a:cubicBezTo>
                  <a:pt x="311" y="462"/>
                  <a:pt x="307" y="467"/>
                  <a:pt x="301" y="467"/>
                </a:cubicBezTo>
                <a:cubicBezTo>
                  <a:pt x="95" y="467"/>
                  <a:pt x="95" y="467"/>
                  <a:pt x="95" y="467"/>
                </a:cubicBezTo>
                <a:cubicBezTo>
                  <a:pt x="89" y="467"/>
                  <a:pt x="84" y="462"/>
                  <a:pt x="84" y="456"/>
                </a:cubicBezTo>
                <a:cubicBezTo>
                  <a:pt x="84" y="450"/>
                  <a:pt x="89" y="446"/>
                  <a:pt x="95" y="446"/>
                </a:cubicBezTo>
                <a:close/>
              </a:path>
            </a:pathLst>
          </a:custGeom>
          <a:solidFill>
            <a:srgbClr val="005D9D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922880" y="442644"/>
            <a:ext cx="2355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Conclusion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425377" y="1580704"/>
            <a:ext cx="10116767" cy="405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A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blind channel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information prediction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model based on deep neural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network(BCPMN)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in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mm-wave wireless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communication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system.</a:t>
            </a: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Fast-varying channel </a:t>
            </a: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D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ata </a:t>
            </a:r>
            <a:r>
              <a:rPr lang="en-US" altLang="zh-CN" sz="20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preprocessing </a:t>
            </a: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method</a:t>
            </a: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微软雅黑" pitchFamily="34" charset="-122"/>
              </a:rPr>
              <a:t>Compared with LSTM and OCEAN</a:t>
            </a: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zh-CN" sz="2000" kern="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81809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177336" y="2598003"/>
            <a:ext cx="37643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ln w="0"/>
                <a:solidFill>
                  <a:srgbClr val="005D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ea"/>
                <a:sym typeface="+mn-lt"/>
              </a:rPr>
              <a:t>THANK YOU</a:t>
            </a:r>
            <a:endParaRPr lang="zh-CN" altLang="en-US" sz="4800" dirty="0">
              <a:ln w="0"/>
              <a:solidFill>
                <a:srgbClr val="005D9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65079" y="741954"/>
            <a:ext cx="6181439" cy="4543094"/>
            <a:chOff x="3135609" y="1400509"/>
            <a:chExt cx="4327334" cy="3180406"/>
          </a:xfrm>
          <a:solidFill>
            <a:srgbClr val="005D9D"/>
          </a:solidFill>
        </p:grpSpPr>
        <p:sp>
          <p:nvSpPr>
            <p:cNvPr id="13" name="椭圆 12"/>
            <p:cNvSpPr/>
            <p:nvPr/>
          </p:nvSpPr>
          <p:spPr>
            <a:xfrm>
              <a:off x="4594415" y="4200084"/>
              <a:ext cx="380831" cy="380831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135609" y="2315938"/>
              <a:ext cx="246284" cy="246284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300775" y="3769099"/>
              <a:ext cx="160832" cy="160832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65845" y="2170529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666182" y="4147816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7399495" y="3795126"/>
              <a:ext cx="63448" cy="63448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046662" y="2161308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484601" y="2399021"/>
              <a:ext cx="160832" cy="160832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998266" y="1400509"/>
              <a:ext cx="304924" cy="304924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6222774" y="4384292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543725" y="2416003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093804" y="2002993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698943" y="3611872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6182566" y="2547173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793172" y="2153598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174221" y="2527271"/>
              <a:ext cx="80416" cy="80416"/>
            </a:xfrm>
            <a:prstGeom prst="ellipse">
              <a:avLst/>
            </a:prstGeom>
            <a:grpFill/>
            <a:ln>
              <a:noFill/>
            </a:ln>
            <a:effectLst>
              <a:outerShdw blurRad="1143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方正正纤黑简体"/>
        <a:cs typeface=""/>
      </a:majorFont>
      <a:minorFont>
        <a:latin typeface="Arial"/>
        <a:ea typeface="方正正纤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602</Words>
  <Application>Microsoft Office PowerPoint</Application>
  <PresentationFormat>宽屏</PresentationFormat>
  <Paragraphs>161</Paragraphs>
  <Slides>22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方正正纤黑简体</vt:lpstr>
      <vt:lpstr>宋体</vt:lpstr>
      <vt:lpstr>微软雅黑</vt:lpstr>
      <vt:lpstr>Arial</vt:lpstr>
      <vt:lpstr>Broadway</vt:lpstr>
      <vt:lpstr>Calibri</vt:lpstr>
      <vt:lpstr>Cambria Math</vt:lpstr>
      <vt:lpstr>Times New Roman</vt:lpstr>
      <vt:lpstr>Wingdings</vt:lpstr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杨 净翔</cp:lastModifiedBy>
  <cp:revision>107</cp:revision>
  <dcterms:created xsi:type="dcterms:W3CDTF">2016-04-28T00:01:00Z</dcterms:created>
  <dcterms:modified xsi:type="dcterms:W3CDTF">2020-10-22T02:13:31Z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