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383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468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72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39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57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426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735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01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73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178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0A3C7-D88F-4C22-A1F1-533DC9E8C599}" type="datetimeFigureOut">
              <a:rPr lang="en-GB" smtClean="0"/>
              <a:t>08/03/2013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B599D-2731-4BBD-A501-BCBDB9A349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89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Imperfect Competition in the</a:t>
            </a:r>
            <a:br>
              <a:rPr lang="en-GB" dirty="0" smtClean="0"/>
            </a:br>
            <a:r>
              <a:rPr lang="en-GB" dirty="0" smtClean="0"/>
              <a:t>Labour Market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Alan Manning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2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Apologies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Strange Talk</a:t>
            </a:r>
          </a:p>
          <a:p>
            <a:pPr lvl="1"/>
            <a:r>
              <a:rPr lang="en-GB" dirty="0" smtClean="0"/>
              <a:t>No paper</a:t>
            </a:r>
          </a:p>
          <a:p>
            <a:pPr lvl="1"/>
            <a:r>
              <a:rPr lang="en-GB" dirty="0" smtClean="0"/>
              <a:t>Overview of an area</a:t>
            </a:r>
          </a:p>
          <a:p>
            <a:pPr lvl="1"/>
            <a:r>
              <a:rPr lang="en-GB" dirty="0" smtClean="0"/>
              <a:t>Idiosyncratic Overview at that</a:t>
            </a:r>
          </a:p>
          <a:p>
            <a:r>
              <a:rPr lang="en-GB" dirty="0" smtClean="0"/>
              <a:t>Based on Handbook of </a:t>
            </a:r>
            <a:r>
              <a:rPr lang="en-GB" dirty="0" err="1" smtClean="0"/>
              <a:t>Labor</a:t>
            </a:r>
            <a:r>
              <a:rPr lang="en-GB" dirty="0" smtClean="0"/>
              <a:t> Economics Chapter</a:t>
            </a:r>
          </a:p>
          <a:p>
            <a:r>
              <a:rPr lang="en-GB" dirty="0" smtClean="0"/>
              <a:t>Not description of canonical models – more emphasis on general principles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781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Imperfect competition as rents</a:t>
            </a:r>
          </a:p>
          <a:p>
            <a:r>
              <a:rPr lang="en-GB" dirty="0" smtClean="0"/>
              <a:t>Sources of rents</a:t>
            </a:r>
          </a:p>
          <a:p>
            <a:r>
              <a:rPr lang="en-GB" dirty="0" smtClean="0"/>
              <a:t>Size of rents</a:t>
            </a:r>
          </a:p>
          <a:p>
            <a:r>
              <a:rPr lang="en-GB" dirty="0" smtClean="0"/>
              <a:t>Splitting of rents</a:t>
            </a:r>
          </a:p>
          <a:p>
            <a:r>
              <a:rPr lang="en-GB" dirty="0" smtClean="0"/>
              <a:t>So what?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168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Defining Imperfect Competition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Rents to employment relationship between worker and firm</a:t>
            </a:r>
          </a:p>
          <a:p>
            <a:r>
              <a:rPr lang="en-GB" dirty="0" smtClean="0"/>
              <a:t>i.e. one or both would be strictly worse off if forcibly separated</a:t>
            </a:r>
          </a:p>
          <a:p>
            <a:r>
              <a:rPr lang="en-GB" dirty="0" smtClean="0"/>
              <a:t>Contrast with perfect competition</a:t>
            </a:r>
          </a:p>
          <a:p>
            <a:pPr lvl="1"/>
            <a:r>
              <a:rPr lang="en-GB" dirty="0" smtClean="0"/>
              <a:t>Worker can immediately get another identical job</a:t>
            </a:r>
          </a:p>
          <a:p>
            <a:pPr lvl="1"/>
            <a:r>
              <a:rPr lang="en-GB" dirty="0" smtClean="0"/>
              <a:t>Employer can immediately replace worker with clone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45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Sources of Rents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Frictions (imperfect information)</a:t>
            </a:r>
          </a:p>
          <a:p>
            <a:r>
              <a:rPr lang="en-GB" dirty="0" err="1" smtClean="0"/>
              <a:t>Idiosyncracies</a:t>
            </a:r>
            <a:r>
              <a:rPr lang="en-GB" dirty="0" smtClean="0"/>
              <a:t> – lots of ways in which jobs differ from each other</a:t>
            </a:r>
          </a:p>
          <a:p>
            <a:r>
              <a:rPr lang="en-GB" dirty="0" smtClean="0"/>
              <a:t>Specific human capital</a:t>
            </a:r>
          </a:p>
          <a:p>
            <a:r>
              <a:rPr lang="en-GB" dirty="0" smtClean="0"/>
              <a:t>All have feature that can’t find perfect substitute for current job</a:t>
            </a:r>
          </a:p>
          <a:p>
            <a:r>
              <a:rPr lang="en-GB" dirty="0" smtClean="0"/>
              <a:t>Institutions (collusion)</a:t>
            </a:r>
          </a:p>
          <a:p>
            <a:pPr lvl="1"/>
            <a:r>
              <a:rPr lang="en-GB" dirty="0" smtClean="0"/>
              <a:t>Unions</a:t>
            </a:r>
          </a:p>
          <a:p>
            <a:pPr lvl="1"/>
            <a:r>
              <a:rPr lang="en-GB" dirty="0" smtClean="0"/>
              <a:t>Employers</a:t>
            </a:r>
          </a:p>
        </p:txBody>
      </p:sp>
    </p:spTree>
    <p:extLst>
      <p:ext uri="{BB962C8B-B14F-4D97-AF65-F5344CB8AC3E}">
        <p14:creationId xmlns:p14="http://schemas.microsoft.com/office/powerpoint/2010/main" val="285405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size of rents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Need to know if rents are a big deal</a:t>
            </a:r>
          </a:p>
          <a:p>
            <a:r>
              <a:rPr lang="en-GB" dirty="0" smtClean="0"/>
              <a:t>Review some different ways of trying to get at this:</a:t>
            </a:r>
          </a:p>
          <a:p>
            <a:pPr lvl="1"/>
            <a:r>
              <a:rPr lang="en-GB" dirty="0" smtClean="0"/>
              <a:t>Employer and worker side</a:t>
            </a:r>
          </a:p>
          <a:p>
            <a:r>
              <a:rPr lang="en-GB" dirty="0" smtClean="0"/>
              <a:t>Complications</a:t>
            </a:r>
          </a:p>
          <a:p>
            <a:pPr lvl="1"/>
            <a:r>
              <a:rPr lang="en-GB" dirty="0" smtClean="0"/>
              <a:t>Lots of heterogeneity for sure – all agree rents for senior workers but for new hires more controversy.</a:t>
            </a:r>
          </a:p>
          <a:p>
            <a:pPr lvl="1"/>
            <a:r>
              <a:rPr lang="en-GB" dirty="0" smtClean="0"/>
              <a:t> Do I care if a newly hired worker does not turn up the first day?</a:t>
            </a:r>
          </a:p>
          <a:p>
            <a:pPr lvl="1"/>
            <a:r>
              <a:rPr lang="en-GB" dirty="0" smtClean="0"/>
              <a:t>Rag-bag of estimates</a:t>
            </a:r>
          </a:p>
          <a:p>
            <a:pPr lvl="1"/>
            <a:r>
              <a:rPr lang="en-GB" dirty="0" smtClean="0"/>
              <a:t>Think of as ballpark estimates</a:t>
            </a:r>
          </a:p>
        </p:txBody>
      </p:sp>
    </p:spTree>
    <p:extLst>
      <p:ext uri="{BB962C8B-B14F-4D97-AF65-F5344CB8AC3E}">
        <p14:creationId xmlns:p14="http://schemas.microsoft.com/office/powerpoint/2010/main" val="229886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Employer Rents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idea is that we get some idea of size of rents from how much employers seem prepared to spend to get those rents</a:t>
            </a:r>
          </a:p>
          <a:p>
            <a:r>
              <a:rPr lang="en-GB" dirty="0" smtClean="0"/>
              <a:t>An example: value of vacant job in Pissarides model</a:t>
            </a:r>
          </a:p>
          <a:p>
            <a:endParaRPr lang="en-GB" dirty="0"/>
          </a:p>
          <a:p>
            <a:r>
              <a:rPr lang="en-GB" dirty="0" smtClean="0"/>
              <a:t>So that when </a:t>
            </a:r>
            <a:r>
              <a:rPr lang="en-GB" dirty="0" err="1" smtClean="0"/>
              <a:t>J</a:t>
            </a:r>
            <a:r>
              <a:rPr lang="en-GB" baseline="-25000" dirty="0" err="1" smtClean="0"/>
              <a:t>v</a:t>
            </a:r>
            <a:r>
              <a:rPr lang="en-GB" dirty="0" smtClean="0"/>
              <a:t>=0 (free entry)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731777"/>
              </p:ext>
            </p:extLst>
          </p:nvPr>
        </p:nvGraphicFramePr>
        <p:xfrm>
          <a:off x="2465766" y="4149080"/>
          <a:ext cx="3100902" cy="614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3" imgW="1282680" imgH="253800" progId="Equation.DSMT4">
                  <p:embed/>
                </p:oleObj>
              </mc:Choice>
              <mc:Fallback>
                <p:oleObj name="Equation" r:id="rId3" imgW="12826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5766" y="4149080"/>
                        <a:ext cx="3100902" cy="614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322686"/>
              </p:ext>
            </p:extLst>
          </p:nvPr>
        </p:nvGraphicFramePr>
        <p:xfrm>
          <a:off x="3067050" y="5456238"/>
          <a:ext cx="19351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5" imgW="799920" imgH="393480" progId="Equation.DSMT4">
                  <p:embed/>
                </p:oleObj>
              </mc:Choice>
              <mc:Fallback>
                <p:oleObj name="Equation" r:id="rId5" imgW="79992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5456238"/>
                        <a:ext cx="1935163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01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Principle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Marginal rents equal marginal hiring costs</a:t>
            </a:r>
          </a:p>
          <a:p>
            <a:r>
              <a:rPr lang="en-GB" dirty="0" smtClean="0"/>
              <a:t>We have some estimates of hiring costs</a:t>
            </a:r>
          </a:p>
          <a:p>
            <a:r>
              <a:rPr lang="en-GB" dirty="0" smtClean="0"/>
              <a:t>Need to normalize by wage and expected job duration</a:t>
            </a:r>
          </a:p>
          <a:p>
            <a:r>
              <a:rPr lang="en-GB" dirty="0" err="1" smtClean="0"/>
              <a:t>Oi</a:t>
            </a:r>
            <a:r>
              <a:rPr lang="en-GB" dirty="0" smtClean="0"/>
              <a:t> estimates about 5% - seem to stand up quite well</a:t>
            </a:r>
          </a:p>
          <a:p>
            <a:r>
              <a:rPr lang="en-GB" dirty="0" smtClean="0"/>
              <a:t>But not sure if these are average or marginal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539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Great New Paper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Adam </a:t>
            </a:r>
            <a:r>
              <a:rPr lang="en-GB" dirty="0" err="1" smtClean="0"/>
              <a:t>Isen</a:t>
            </a:r>
            <a:r>
              <a:rPr lang="en-GB" dirty="0" smtClean="0"/>
              <a:t> (Wharton) uses matched employer-employee data to look at impact of sudden death of a work on firm revenues and labour costs</a:t>
            </a:r>
          </a:p>
          <a:p>
            <a:r>
              <a:rPr lang="en-GB" dirty="0" smtClean="0"/>
              <a:t>Finds a large gap between marginal product and the wage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34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Increasing or Constant Marginal </a:t>
            </a:r>
            <a:br>
              <a:rPr lang="en-GB" dirty="0" smtClean="0"/>
            </a:br>
            <a:r>
              <a:rPr lang="en-GB" dirty="0" smtClean="0"/>
              <a:t>Hiring Costs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Important question is whether marginal hiring costs are rising or not</a:t>
            </a:r>
          </a:p>
          <a:p>
            <a:pPr lvl="1"/>
            <a:r>
              <a:rPr lang="en-GB" dirty="0" smtClean="0"/>
              <a:t>Models with constant marginal costs will be quasi-competitive as employer will face perfectly elastic supply of labour</a:t>
            </a:r>
          </a:p>
          <a:p>
            <a:r>
              <a:rPr lang="en-GB" dirty="0" smtClean="0"/>
              <a:t>What evidence we have suggests rising marginal costs – though not huge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409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Estimating Worker Rents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Again use idea of expenditure on rent-seeking to get idea of size of rents</a:t>
            </a:r>
          </a:p>
          <a:p>
            <a:r>
              <a:rPr lang="en-GB" dirty="0" smtClean="0"/>
              <a:t>Here it is time/money spent by unemployed on getting a job</a:t>
            </a:r>
          </a:p>
          <a:p>
            <a:r>
              <a:rPr lang="en-GB" dirty="0" smtClean="0"/>
              <a:t>E.g. in simple search model would expect unemployed to invest more time in job search the greater are the rents from having a job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49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estimates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Lots of variation but perhaps surprisingly small amount of time – Krueger and Mueller</a:t>
            </a:r>
          </a:p>
          <a:p>
            <a:r>
              <a:rPr lang="en-GB" dirty="0" smtClean="0"/>
              <a:t>Does this chime with other evidence on well-being of unemployed?</a:t>
            </a:r>
          </a:p>
          <a:p>
            <a:r>
              <a:rPr lang="en-GB" dirty="0" smtClean="0"/>
              <a:t>Why might be misleading:</a:t>
            </a:r>
          </a:p>
          <a:p>
            <a:pPr lvl="1"/>
            <a:r>
              <a:rPr lang="en-GB" dirty="0" smtClean="0"/>
              <a:t>Job search unpleasant</a:t>
            </a:r>
          </a:p>
          <a:p>
            <a:pPr lvl="1"/>
            <a:r>
              <a:rPr lang="en-GB" dirty="0" smtClean="0"/>
              <a:t>Marginal return to extra job search low</a:t>
            </a:r>
          </a:p>
          <a:p>
            <a:pPr lvl="1"/>
            <a:r>
              <a:rPr lang="en-GB" dirty="0" smtClean="0"/>
              <a:t>Time/money complementary and unemployed short of cash</a:t>
            </a:r>
          </a:p>
          <a:p>
            <a:pPr lvl="1"/>
            <a:r>
              <a:rPr lang="en-GB" dirty="0" smtClean="0"/>
              <a:t>Unemployed those for whom rents are lowest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616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Costs of job loss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Literature on costs of job loss can be thought of as estimates of worker rents if separation random</a:t>
            </a:r>
          </a:p>
          <a:p>
            <a:r>
              <a:rPr lang="en-GB" dirty="0" smtClean="0"/>
              <a:t>These are large and long-lasting – von </a:t>
            </a:r>
            <a:r>
              <a:rPr lang="en-GB" dirty="0" err="1" smtClean="0"/>
              <a:t>Wachter</a:t>
            </a:r>
            <a:r>
              <a:rPr lang="en-GB" dirty="0" smtClean="0"/>
              <a:t> 15-20%</a:t>
            </a:r>
          </a:p>
          <a:p>
            <a:r>
              <a:rPr lang="en-GB" dirty="0" smtClean="0"/>
              <a:t>Got job, lost job, got promoted are major life events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747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Splitting the rents: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2 main theories:</a:t>
            </a:r>
          </a:p>
          <a:p>
            <a:pPr lvl="1"/>
            <a:r>
              <a:rPr lang="en-GB" dirty="0" smtClean="0"/>
              <a:t>Ex post wage bargaining (macro labour literature)</a:t>
            </a:r>
          </a:p>
          <a:p>
            <a:pPr lvl="1"/>
            <a:r>
              <a:rPr lang="en-GB" dirty="0" smtClean="0"/>
              <a:t>Ex ante wage posting</a:t>
            </a:r>
          </a:p>
          <a:p>
            <a:r>
              <a:rPr lang="en-GB" dirty="0" smtClean="0"/>
              <a:t>Some discussion of what is ‘right’ model</a:t>
            </a:r>
          </a:p>
          <a:p>
            <a:pPr lvl="1"/>
            <a:r>
              <a:rPr lang="en-GB" dirty="0" smtClean="0"/>
              <a:t>Perhaps not very helpful – a false dichotomy</a:t>
            </a:r>
          </a:p>
          <a:p>
            <a:r>
              <a:rPr lang="en-GB" dirty="0" smtClean="0"/>
              <a:t>How do they differ</a:t>
            </a:r>
          </a:p>
          <a:p>
            <a:pPr lvl="1"/>
            <a:r>
              <a:rPr lang="en-GB" dirty="0" smtClean="0"/>
              <a:t>Wage bargaining extracts all ex post surplus (but not necessarily ex ante efficiency)</a:t>
            </a:r>
          </a:p>
          <a:p>
            <a:pPr lvl="1"/>
            <a:r>
              <a:rPr lang="en-GB" dirty="0" smtClean="0"/>
              <a:t>Wage-posting: not all surplus extracted</a:t>
            </a:r>
            <a:endParaRPr lang="en-GB" dirty="0"/>
          </a:p>
          <a:p>
            <a:r>
              <a:rPr lang="en-GB" dirty="0" smtClean="0"/>
              <a:t>Relates to classic debates about ‘wage rigidity’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427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Splitting the rents: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ex post wage bargaining, bargaining power exogenous</a:t>
            </a:r>
          </a:p>
          <a:p>
            <a:r>
              <a:rPr lang="en-GB" dirty="0" smtClean="0"/>
              <a:t>With wage-posting ‘bargaining power’ is elasticity of labour supply curve to employer – best thought of as monopsony</a:t>
            </a:r>
          </a:p>
          <a:p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448968"/>
              </p:ext>
            </p:extLst>
          </p:nvPr>
        </p:nvGraphicFramePr>
        <p:xfrm>
          <a:off x="2777825" y="5013176"/>
          <a:ext cx="2586263" cy="1034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3" imgW="1079280" imgH="431640" progId="Equation.DSMT4">
                  <p:embed/>
                </p:oleObj>
              </mc:Choice>
              <mc:Fallback>
                <p:oleObj name="Equation" r:id="rId3" imgW="10792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7825" y="5013176"/>
                        <a:ext cx="2586263" cy="1034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4738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Splitting the rents:</a:t>
            </a:r>
            <a:br>
              <a:rPr lang="en-GB" dirty="0" smtClean="0"/>
            </a:br>
            <a:r>
              <a:rPr lang="en-GB" dirty="0" smtClean="0"/>
              <a:t>experimental evidence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Want random rise in wage at single firm and watch what happens to employment</a:t>
            </a:r>
          </a:p>
          <a:p>
            <a:r>
              <a:rPr lang="en-GB" dirty="0" smtClean="0"/>
              <a:t>Some studies like this – all suggest very low </a:t>
            </a:r>
            <a:r>
              <a:rPr lang="en-GB" dirty="0" err="1" smtClean="0"/>
              <a:t>elasticities</a:t>
            </a:r>
            <a:endParaRPr lang="en-GB" dirty="0" smtClean="0"/>
          </a:p>
          <a:p>
            <a:r>
              <a:rPr lang="en-GB" dirty="0" smtClean="0"/>
              <a:t>The ‘too much monopsony’ problem</a:t>
            </a:r>
          </a:p>
          <a:p>
            <a:r>
              <a:rPr lang="en-GB" dirty="0" smtClean="0"/>
              <a:t>May be biases:</a:t>
            </a:r>
          </a:p>
          <a:p>
            <a:pPr lvl="1"/>
            <a:r>
              <a:rPr lang="en-GB" dirty="0" smtClean="0"/>
              <a:t>Short-run response</a:t>
            </a:r>
          </a:p>
          <a:p>
            <a:pPr lvl="1"/>
            <a:r>
              <a:rPr lang="en-GB" dirty="0" smtClean="0"/>
              <a:t>Temporary wage rise</a:t>
            </a:r>
          </a:p>
          <a:p>
            <a:pPr lvl="1"/>
            <a:r>
              <a:rPr lang="en-GB" dirty="0" smtClean="0"/>
              <a:t>May not be on supply curve</a:t>
            </a:r>
            <a:endParaRPr lang="en-GB" dirty="0"/>
          </a:p>
          <a:p>
            <a:r>
              <a:rPr lang="en-GB" dirty="0" smtClean="0"/>
              <a:t>But perhaps estimates are right but interpretation is wrong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284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Mandated Employment Rises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Matsudaira</a:t>
            </a:r>
            <a:r>
              <a:rPr lang="en-GB" dirty="0" smtClean="0"/>
              <a:t> (</a:t>
            </a:r>
            <a:r>
              <a:rPr lang="en-GB" dirty="0" err="1" smtClean="0"/>
              <a:t>ReStat</a:t>
            </a:r>
            <a:r>
              <a:rPr lang="en-GB" dirty="0" smtClean="0"/>
              <a:t> forthcoming) looks at mandated increase in employment in long-term care homes and looks at wage response</a:t>
            </a:r>
          </a:p>
          <a:p>
            <a:endParaRPr lang="en-GB" dirty="0"/>
          </a:p>
          <a:p>
            <a:r>
              <a:rPr lang="en-GB" dirty="0" smtClean="0"/>
              <a:t>In simple monopsony model should get inverse of estimates for mandated wage rise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655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03" y="869454"/>
            <a:ext cx="7287813" cy="457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009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‘No Monopsony At All’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Matsudaira</a:t>
            </a:r>
            <a:r>
              <a:rPr lang="en-GB" dirty="0" smtClean="0"/>
              <a:t> finds no wage response</a:t>
            </a:r>
          </a:p>
          <a:p>
            <a:endParaRPr lang="en-GB" dirty="0"/>
          </a:p>
          <a:p>
            <a:r>
              <a:rPr lang="en-GB" dirty="0" smtClean="0"/>
              <a:t>Suggests no </a:t>
            </a:r>
            <a:r>
              <a:rPr lang="en-GB" dirty="0" err="1" smtClean="0"/>
              <a:t>monpsony</a:t>
            </a:r>
            <a:r>
              <a:rPr lang="en-GB" dirty="0" smtClean="0"/>
              <a:t> power</a:t>
            </a:r>
          </a:p>
          <a:p>
            <a:r>
              <a:rPr lang="en-GB" dirty="0" smtClean="0"/>
              <a:t>Could this be difference in market considered</a:t>
            </a:r>
          </a:p>
          <a:p>
            <a:pPr lvl="1"/>
            <a:r>
              <a:rPr lang="en-GB" dirty="0" smtClean="0"/>
              <a:t>I suspect this is not the case</a:t>
            </a:r>
            <a:endParaRPr lang="en-GB" dirty="0"/>
          </a:p>
          <a:p>
            <a:r>
              <a:rPr lang="en-GB" dirty="0" smtClean="0"/>
              <a:t>Suggests problem is simple monopsony model – can only raise employment by raising the wage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403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77" y="1072902"/>
            <a:ext cx="7006131" cy="494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24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Reconciliation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Suggest better model is one in which supply of labour to firm influenced by:</a:t>
            </a:r>
          </a:p>
          <a:p>
            <a:pPr lvl="1"/>
            <a:r>
              <a:rPr lang="en-GB" dirty="0" smtClean="0"/>
              <a:t>Wage</a:t>
            </a:r>
          </a:p>
          <a:p>
            <a:pPr lvl="1"/>
            <a:r>
              <a:rPr lang="en-GB" dirty="0" smtClean="0"/>
              <a:t>Recruitment expenditure</a:t>
            </a:r>
          </a:p>
          <a:p>
            <a:pPr lvl="1"/>
            <a:r>
              <a:rPr lang="en-GB" dirty="0" smtClean="0"/>
              <a:t>Quality thresholds</a:t>
            </a:r>
          </a:p>
          <a:p>
            <a:pPr marL="457200" lvl="1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Shows this can reconcile ‘too much’ and ‘no monopsony’ problems – can also use quality models</a:t>
            </a:r>
          </a:p>
          <a:p>
            <a:r>
              <a:rPr lang="en-GB" dirty="0" smtClean="0"/>
              <a:t>These studies do not estimate what we think they do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725282"/>
              </p:ext>
            </p:extLst>
          </p:nvPr>
        </p:nvGraphicFramePr>
        <p:xfrm>
          <a:off x="2153159" y="3653780"/>
          <a:ext cx="5659201" cy="92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3022560" imgH="495000" progId="Equation.DSMT4">
                  <p:embed/>
                </p:oleObj>
              </mc:Choice>
              <mc:Fallback>
                <p:oleObj name="Equation" r:id="rId3" imgW="302256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3159" y="3653780"/>
                        <a:ext cx="5659201" cy="927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7768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Splitting the rents:</a:t>
            </a:r>
            <a:br>
              <a:rPr lang="en-GB" dirty="0" smtClean="0"/>
            </a:br>
            <a:r>
              <a:rPr lang="en-GB" dirty="0" smtClean="0"/>
              <a:t>non-experimental evidence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Most studies estimating sensitivity of quits to the wage</a:t>
            </a:r>
          </a:p>
          <a:p>
            <a:r>
              <a:rPr lang="en-GB" dirty="0" smtClean="0"/>
              <a:t>Then using result to equate recruitment and quit </a:t>
            </a:r>
            <a:r>
              <a:rPr lang="en-GB" dirty="0" err="1" smtClean="0"/>
              <a:t>elasticities</a:t>
            </a:r>
            <a:endParaRPr lang="en-GB" dirty="0" smtClean="0"/>
          </a:p>
          <a:p>
            <a:r>
              <a:rPr lang="en-GB" dirty="0" smtClean="0"/>
              <a:t>There is a long tradition (back to 1940s) of finding these </a:t>
            </a:r>
            <a:r>
              <a:rPr lang="en-GB" dirty="0" err="1" smtClean="0"/>
              <a:t>elasticities</a:t>
            </a:r>
            <a:r>
              <a:rPr lang="en-GB" dirty="0" smtClean="0"/>
              <a:t> are low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4046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Quit and Recruitment </a:t>
            </a:r>
            <a:r>
              <a:rPr lang="en-GB" dirty="0" err="1" smtClean="0"/>
              <a:t>Elasticities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In steady-state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So that:</a:t>
            </a:r>
          </a:p>
          <a:p>
            <a:endParaRPr lang="en-GB" dirty="0"/>
          </a:p>
          <a:p>
            <a:r>
              <a:rPr lang="en-GB" dirty="0" smtClean="0"/>
              <a:t>Long tradition of estimating separation </a:t>
            </a:r>
            <a:r>
              <a:rPr lang="en-GB" dirty="0" err="1" smtClean="0"/>
              <a:t>elasticities</a:t>
            </a:r>
            <a:endParaRPr lang="en-GB" dirty="0" smtClean="0"/>
          </a:p>
          <a:p>
            <a:r>
              <a:rPr lang="en-GB" dirty="0" smtClean="0"/>
              <a:t>But recruitment </a:t>
            </a:r>
            <a:r>
              <a:rPr lang="en-GB" dirty="0" err="1" smtClean="0"/>
              <a:t>elasticities</a:t>
            </a:r>
            <a:r>
              <a:rPr lang="en-GB" dirty="0" smtClean="0"/>
              <a:t> more difficult though some studies now arriving:</a:t>
            </a:r>
          </a:p>
          <a:p>
            <a:pPr lvl="1"/>
            <a:r>
              <a:rPr lang="en-GB" dirty="0" smtClean="0"/>
              <a:t>Dal Bo, </a:t>
            </a:r>
            <a:r>
              <a:rPr lang="en-GB" dirty="0" err="1" smtClean="0"/>
              <a:t>Finan</a:t>
            </a:r>
            <a:r>
              <a:rPr lang="en-GB" dirty="0" smtClean="0"/>
              <a:t> and Rossi</a:t>
            </a:r>
          </a:p>
          <a:p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84068"/>
              </p:ext>
            </p:extLst>
          </p:nvPr>
        </p:nvGraphicFramePr>
        <p:xfrm>
          <a:off x="4365707" y="1916832"/>
          <a:ext cx="1637449" cy="82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3" imgW="927000" imgH="469800" progId="Equation.DSMT4">
                  <p:embed/>
                </p:oleObj>
              </mc:Choice>
              <mc:Fallback>
                <p:oleObj name="Equation" r:id="rId3" imgW="92700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65707" y="1916832"/>
                        <a:ext cx="1637449" cy="829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691585"/>
              </p:ext>
            </p:extLst>
          </p:nvPr>
        </p:nvGraphicFramePr>
        <p:xfrm>
          <a:off x="3657600" y="3284984"/>
          <a:ext cx="2066528" cy="516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5" imgW="914400" imgH="228600" progId="Equation.DSMT4">
                  <p:embed/>
                </p:oleObj>
              </mc:Choice>
              <mc:Fallback>
                <p:oleObj name="Equation" r:id="rId5" imgW="914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7600" y="3284984"/>
                        <a:ext cx="2066528" cy="516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280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Quit elasticity = recruitment elasticity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seem to think of as smoke and mirrors</a:t>
            </a:r>
          </a:p>
          <a:p>
            <a:r>
              <a:rPr lang="en-GB" dirty="0" smtClean="0"/>
              <a:t>But assumption for it not so implausible – worker mobility depends on relative wage</a:t>
            </a:r>
          </a:p>
          <a:p>
            <a:r>
              <a:rPr lang="en-GB" dirty="0" smtClean="0"/>
              <a:t>If a worker quits one firm because relative wages are low, that is a recruit for another firm because its relative wages are high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829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Estimates of quit </a:t>
            </a:r>
            <a:r>
              <a:rPr lang="en-GB" dirty="0" err="1" smtClean="0"/>
              <a:t>elasticities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Always find negative relationship between quits and wages</a:t>
            </a:r>
          </a:p>
          <a:p>
            <a:r>
              <a:rPr lang="en-GB" dirty="0" err="1" smtClean="0"/>
              <a:t>Elasticities</a:t>
            </a:r>
            <a:r>
              <a:rPr lang="en-GB" dirty="0" smtClean="0"/>
              <a:t> not that high</a:t>
            </a:r>
          </a:p>
          <a:p>
            <a:r>
              <a:rPr lang="en-GB" dirty="0" smtClean="0"/>
              <a:t>Are some issues about biases</a:t>
            </a:r>
          </a:p>
          <a:p>
            <a:pPr lvl="1"/>
            <a:r>
              <a:rPr lang="en-GB" dirty="0" smtClean="0"/>
              <a:t>Transitory vs. permanent wage shocks</a:t>
            </a:r>
          </a:p>
          <a:p>
            <a:pPr lvl="1"/>
            <a:r>
              <a:rPr lang="en-GB" dirty="0" smtClean="0"/>
              <a:t>Other controls</a:t>
            </a:r>
          </a:p>
          <a:p>
            <a:pPr lvl="1"/>
            <a:r>
              <a:rPr lang="en-GB" dirty="0" smtClean="0"/>
              <a:t>Measurement error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946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516" y="1018232"/>
            <a:ext cx="6830876" cy="449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282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 What?</a:t>
            </a:r>
            <a:br>
              <a:rPr lang="en-GB" dirty="0" smtClean="0"/>
            </a:br>
            <a:r>
              <a:rPr lang="en-GB" dirty="0" smtClean="0"/>
              <a:t>Why is Imperfect Competition not everywhere in labour?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en-GB" dirty="0" smtClean="0"/>
              <a:t>Little value-added to perfect competition</a:t>
            </a:r>
          </a:p>
          <a:p>
            <a:pPr lvl="1"/>
            <a:r>
              <a:rPr lang="en-GB" dirty="0" smtClean="0"/>
              <a:t>Perfect competition a reasonable approximation</a:t>
            </a:r>
          </a:p>
          <a:p>
            <a:pPr lvl="1"/>
            <a:r>
              <a:rPr lang="en-GB" dirty="0" smtClean="0"/>
              <a:t>Comparative statics often the same</a:t>
            </a:r>
          </a:p>
          <a:p>
            <a:r>
              <a:rPr lang="en-GB" dirty="0" smtClean="0"/>
              <a:t>Don’t need theory, just good experiments</a:t>
            </a:r>
          </a:p>
          <a:p>
            <a:pPr lvl="1"/>
            <a:r>
              <a:rPr lang="en-GB" dirty="0" smtClean="0"/>
              <a:t>Ask what happened, not why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9764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Some areas where it makes a difference?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Labour market regulation</a:t>
            </a:r>
          </a:p>
          <a:p>
            <a:pPr lvl="1"/>
            <a:r>
              <a:rPr lang="en-GB" dirty="0" smtClean="0"/>
              <a:t>E.g. minimum wage</a:t>
            </a:r>
            <a:endParaRPr lang="en-GB" dirty="0"/>
          </a:p>
          <a:p>
            <a:r>
              <a:rPr lang="en-GB" dirty="0" smtClean="0"/>
              <a:t>Law of one wage</a:t>
            </a:r>
          </a:p>
          <a:p>
            <a:r>
              <a:rPr lang="en-GB" dirty="0" smtClean="0"/>
              <a:t>Gender pay gap</a:t>
            </a:r>
          </a:p>
          <a:p>
            <a:r>
              <a:rPr lang="en-GB" dirty="0" smtClean="0"/>
              <a:t>Economic geography</a:t>
            </a:r>
          </a:p>
          <a:p>
            <a:r>
              <a:rPr lang="en-GB" dirty="0" smtClean="0"/>
              <a:t>Education/training</a:t>
            </a:r>
          </a:p>
          <a:p>
            <a:r>
              <a:rPr lang="en-GB" dirty="0" smtClean="0"/>
              <a:t>macro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493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Labour Market Regulation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Minimum wage might raise employment but might not</a:t>
            </a:r>
          </a:p>
          <a:p>
            <a:pPr lvl="1"/>
            <a:r>
              <a:rPr lang="en-GB" dirty="0" smtClean="0"/>
              <a:t>Not just wage elasticity that is important</a:t>
            </a:r>
          </a:p>
          <a:p>
            <a:pPr lvl="1"/>
            <a:r>
              <a:rPr lang="en-GB" dirty="0" smtClean="0"/>
              <a:t>Constant/increasing marginal hiring costs very important</a:t>
            </a:r>
            <a:endParaRPr lang="en-GB" dirty="0"/>
          </a:p>
          <a:p>
            <a:r>
              <a:rPr lang="en-GB" dirty="0" smtClean="0"/>
              <a:t>Can also apply to other regulations e.g.:</a:t>
            </a:r>
          </a:p>
          <a:p>
            <a:pPr lvl="1"/>
            <a:r>
              <a:rPr lang="en-GB" dirty="0" smtClean="0"/>
              <a:t>Hours restrictions</a:t>
            </a:r>
          </a:p>
          <a:p>
            <a:pPr lvl="1"/>
            <a:r>
              <a:rPr lang="en-GB" dirty="0" smtClean="0"/>
              <a:t>Mandated benefits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874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Law of One Wage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Explains why we see wage dispersion in tightly-defined labour markets</a:t>
            </a:r>
          </a:p>
          <a:p>
            <a:endParaRPr lang="en-GB" dirty="0"/>
          </a:p>
          <a:p>
            <a:r>
              <a:rPr lang="en-GB" dirty="0" smtClean="0"/>
              <a:t>Caused by combination of imperfect competition and employer heterogeneity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632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Gender Pay Gap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Original Joan Robinson application of monopsony</a:t>
            </a:r>
          </a:p>
          <a:p>
            <a:endParaRPr lang="en-GB" dirty="0"/>
          </a:p>
          <a:p>
            <a:r>
              <a:rPr lang="en-GB" dirty="0" smtClean="0"/>
              <a:t>Number of papers seeing whether female quits less elastic than male</a:t>
            </a:r>
          </a:p>
          <a:p>
            <a:endParaRPr lang="en-GB" dirty="0"/>
          </a:p>
          <a:p>
            <a:r>
              <a:rPr lang="en-GB" dirty="0" smtClean="0"/>
              <a:t>Even if not, career interruptions+ wage dispersion leads to wage penalties not justified by productivity effect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7202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Economic geography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Potential explanation of agglomeration</a:t>
            </a:r>
          </a:p>
          <a:p>
            <a:endParaRPr lang="en-GB" dirty="0"/>
          </a:p>
          <a:p>
            <a:r>
              <a:rPr lang="en-GB" dirty="0" smtClean="0"/>
              <a:t>Labour markets in agglomerations more competitive – leads more productive firms to locate there</a:t>
            </a:r>
          </a:p>
          <a:p>
            <a:endParaRPr lang="en-GB" dirty="0"/>
          </a:p>
          <a:p>
            <a:r>
              <a:rPr lang="en-GB" dirty="0" smtClean="0"/>
              <a:t>Manning, Journal of Economic Geography 2010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544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89682"/>
            <a:ext cx="6199511" cy="411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050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Education and training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Not all returns to human capital investment internalized</a:t>
            </a:r>
          </a:p>
          <a:p>
            <a:endParaRPr lang="en-GB" dirty="0"/>
          </a:p>
          <a:p>
            <a:r>
              <a:rPr lang="en-GB" dirty="0" smtClean="0"/>
              <a:t>Firms can get some return from general training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271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Macro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Perhaps can help to explain lack of cyclicality in wages</a:t>
            </a:r>
          </a:p>
          <a:p>
            <a:endParaRPr lang="en-GB" dirty="0"/>
          </a:p>
          <a:p>
            <a:r>
              <a:rPr lang="en-GB" dirty="0" smtClean="0"/>
              <a:t>This is a current project of mine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747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will be happy if:</a:t>
            </a:r>
          </a:p>
          <a:p>
            <a:pPr lvl="1"/>
            <a:r>
              <a:rPr lang="en-GB" dirty="0" smtClean="0"/>
              <a:t>Have convinced you this might be the right way to think about labour markets</a:t>
            </a:r>
          </a:p>
          <a:p>
            <a:pPr lvl="1"/>
            <a:r>
              <a:rPr lang="en-GB" dirty="0" smtClean="0"/>
              <a:t>Made you think it might make a difference</a:t>
            </a:r>
          </a:p>
          <a:p>
            <a:pPr lvl="1"/>
            <a:r>
              <a:rPr lang="en-GB" dirty="0" smtClean="0"/>
              <a:t>Can help to answer interesting in important questions – model should always be </a:t>
            </a:r>
            <a:r>
              <a:rPr lang="en-GB" smtClean="0"/>
              <a:t>the means not the ends.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467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1253</Words>
  <Application>Microsoft Office PowerPoint</Application>
  <PresentationFormat>On-screen Show (4:3)</PresentationFormat>
  <Paragraphs>191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Equation</vt:lpstr>
      <vt:lpstr>Imperfect Competition in the Labour Market</vt:lpstr>
      <vt:lpstr>Apologies</vt:lpstr>
      <vt:lpstr>Outline</vt:lpstr>
      <vt:lpstr>Defining Imperfect Competition</vt:lpstr>
      <vt:lpstr>Sources of Rents</vt:lpstr>
      <vt:lpstr>The size of rents</vt:lpstr>
      <vt:lpstr>Employer Rents</vt:lpstr>
      <vt:lpstr>General Principle</vt:lpstr>
      <vt:lpstr>A Great New Paper</vt:lpstr>
      <vt:lpstr>Increasing or Constant Marginal  Hiring Costs</vt:lpstr>
      <vt:lpstr>Estimating Worker Rents</vt:lpstr>
      <vt:lpstr>estimates</vt:lpstr>
      <vt:lpstr>Costs of job loss</vt:lpstr>
      <vt:lpstr>Splitting the rents: theory</vt:lpstr>
      <vt:lpstr>Splitting the rents: theory</vt:lpstr>
      <vt:lpstr>Splitting the rents: experimental evidence</vt:lpstr>
      <vt:lpstr>Mandated Employment Rises</vt:lpstr>
      <vt:lpstr>PowerPoint Presentation</vt:lpstr>
      <vt:lpstr>The ‘No Monopsony At All’ Problem</vt:lpstr>
      <vt:lpstr>PowerPoint Presentation</vt:lpstr>
      <vt:lpstr>A Reconciliation</vt:lpstr>
      <vt:lpstr>Splitting the rents: non-experimental evidence</vt:lpstr>
      <vt:lpstr>Quit and Recruitment Elasticities</vt:lpstr>
      <vt:lpstr>Quit elasticity = recruitment elasticity</vt:lpstr>
      <vt:lpstr>Estimates of quit elasticities</vt:lpstr>
      <vt:lpstr>PowerPoint Presentation</vt:lpstr>
      <vt:lpstr>So What? Why is Imperfect Competition not everywhere in labour?</vt:lpstr>
      <vt:lpstr>Some areas where it makes a difference?</vt:lpstr>
      <vt:lpstr>Labour Market Regulation </vt:lpstr>
      <vt:lpstr>Law of One Wage</vt:lpstr>
      <vt:lpstr>Gender Pay Gap</vt:lpstr>
      <vt:lpstr>Economic geography</vt:lpstr>
      <vt:lpstr>PowerPoint Presentation</vt:lpstr>
      <vt:lpstr>Education and training</vt:lpstr>
      <vt:lpstr>Macro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Imperfect Competition in the Labour Market</dc:title>
  <dc:creator>Alan Manning</dc:creator>
  <cp:lastModifiedBy>Damarisc</cp:lastModifiedBy>
  <cp:revision>9</cp:revision>
  <dcterms:created xsi:type="dcterms:W3CDTF">2012-12-10T12:19:14Z</dcterms:created>
  <dcterms:modified xsi:type="dcterms:W3CDTF">2013-03-08T17:05:38Z</dcterms:modified>
</cp:coreProperties>
</file>